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9753600" cy="7315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5012" y="2917189"/>
            <a:ext cx="6178550" cy="556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4096512"/>
            <a:ext cx="682752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87680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023104" y="1682496"/>
            <a:ext cx="4242816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752600"/>
            <a:ext cx="95250" cy="952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3048000"/>
            <a:ext cx="95250" cy="952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3943350"/>
            <a:ext cx="95250" cy="9525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4829175"/>
            <a:ext cx="95250" cy="95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5012" y="1759902"/>
            <a:ext cx="5045075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5012" y="1443767"/>
            <a:ext cx="7785734" cy="4493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333333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316224" y="6803136"/>
            <a:ext cx="3121152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87680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022592" y="6803136"/>
            <a:ext cx="224332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50" spc="95">
                <a:solidFill>
                  <a:srgbClr val="224466"/>
                </a:solidFill>
              </a:rPr>
              <a:t>Алгоритмы</a:t>
            </a:r>
            <a:r>
              <a:rPr dirty="0" sz="3450" spc="30">
                <a:solidFill>
                  <a:srgbClr val="224466"/>
                </a:solidFill>
              </a:rPr>
              <a:t> </a:t>
            </a:r>
            <a:r>
              <a:rPr dirty="0" sz="3450" spc="85">
                <a:solidFill>
                  <a:srgbClr val="224466"/>
                </a:solidFill>
              </a:rPr>
              <a:t>вычисления</a:t>
            </a:r>
            <a:r>
              <a:rPr dirty="0" sz="3450" spc="30">
                <a:solidFill>
                  <a:srgbClr val="224466"/>
                </a:solidFill>
              </a:rPr>
              <a:t> </a:t>
            </a:r>
            <a:r>
              <a:rPr dirty="0" sz="3450" spc="55">
                <a:solidFill>
                  <a:srgbClr val="224466"/>
                </a:solidFill>
              </a:rPr>
              <a:t>НОД</a:t>
            </a:r>
            <a:endParaRPr sz="3450"/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3828732"/>
            <a:ext cx="4985385" cy="4565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800">
                <a:solidFill>
                  <a:srgbClr val="333333"/>
                </a:solidFill>
                <a:latin typeface="Segoe UI"/>
                <a:cs typeface="Segoe UI"/>
              </a:rPr>
              <a:t>Теория,</a:t>
            </a:r>
            <a:r>
              <a:rPr dirty="0" sz="280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800" spc="60">
                <a:solidFill>
                  <a:srgbClr val="333333"/>
                </a:solidFill>
                <a:latin typeface="Segoe UI"/>
                <a:cs typeface="Segoe UI"/>
              </a:rPr>
              <a:t>реализация</a:t>
            </a:r>
            <a:r>
              <a:rPr dirty="0" sz="280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800" spc="65">
                <a:solidFill>
                  <a:srgbClr val="333333"/>
                </a:solidFill>
                <a:latin typeface="Segoe UI"/>
                <a:cs typeface="Segoe UI"/>
              </a:rPr>
              <a:t>и</a:t>
            </a:r>
            <a:r>
              <a:rPr dirty="0" sz="280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800" spc="45">
                <a:solidFill>
                  <a:srgbClr val="333333"/>
                </a:solidFill>
                <a:latin typeface="Segoe UI"/>
                <a:cs typeface="Segoe UI"/>
              </a:rPr>
              <a:t>анализ</a:t>
            </a:r>
            <a:endParaRPr sz="28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05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Содержание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06475" y="2385695"/>
            <a:ext cx="6199505" cy="2911475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292735" indent="-280035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Введение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25">
                <a:solidFill>
                  <a:srgbClr val="333333"/>
                </a:solidFill>
                <a:latin typeface="Segoe UI"/>
                <a:cs typeface="Segoe UI"/>
              </a:rPr>
              <a:t>НОД</a:t>
            </a:r>
            <a:endParaRPr sz="21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Классический</a:t>
            </a:r>
            <a:r>
              <a:rPr dirty="0" sz="215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Евклида</a:t>
            </a:r>
            <a:endParaRPr sz="21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Бинарный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Евклида</a:t>
            </a:r>
            <a:endParaRPr sz="21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Расширенный</a:t>
            </a:r>
            <a:r>
              <a:rPr dirty="0" sz="2150" spc="7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</a:t>
            </a:r>
            <a:r>
              <a:rPr dirty="0" sz="215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Евклида</a:t>
            </a:r>
            <a:endParaRPr sz="21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1170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Производительность</a:t>
            </a:r>
            <a:r>
              <a:rPr dirty="0" sz="215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</a:t>
            </a:r>
            <a:r>
              <a:rPr dirty="0" sz="2150" spc="7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сравнение</a:t>
            </a:r>
            <a:r>
              <a:rPr dirty="0" sz="215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алгоритмов</a:t>
            </a:r>
            <a:endParaRPr sz="2150">
              <a:latin typeface="Segoe UI"/>
              <a:cs typeface="Segoe UI"/>
            </a:endParaRPr>
          </a:p>
          <a:p>
            <a:pPr marL="292735" indent="-280035">
              <a:lnSpc>
                <a:spcPct val="100000"/>
              </a:lnSpc>
              <a:spcBef>
                <a:spcPts val="1245"/>
              </a:spcBef>
              <a:buAutoNum type="arabicPeriod"/>
              <a:tabLst>
                <a:tab pos="29273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Заключение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выводы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2569527"/>
            <a:ext cx="2687955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35"/>
              <a:t>1.</a:t>
            </a:r>
            <a:r>
              <a:rPr dirty="0" spc="90"/>
              <a:t> </a:t>
            </a:r>
            <a:r>
              <a:rPr dirty="0"/>
              <a:t>Введение</a:t>
            </a:r>
            <a:r>
              <a:rPr dirty="0" spc="95"/>
              <a:t> </a:t>
            </a:r>
            <a:r>
              <a:rPr dirty="0"/>
              <a:t>в</a:t>
            </a:r>
            <a:r>
              <a:rPr dirty="0" spc="95"/>
              <a:t> </a:t>
            </a:r>
            <a:r>
              <a:rPr dirty="0" spc="-25"/>
              <a:t>НОД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35012" y="3052445"/>
            <a:ext cx="8057515" cy="166370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740"/>
              </a:spcBef>
              <a:buChar char="•"/>
              <a:tabLst>
                <a:tab pos="20002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Определение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НОД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﴾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Наибольший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общий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делитель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﴿</a:t>
            </a:r>
            <a:endParaRPr sz="2150">
              <a:latin typeface="Segoe UI"/>
              <a:cs typeface="Segoe UI"/>
            </a:endParaRPr>
          </a:p>
          <a:p>
            <a:pPr marL="12700" marR="309880" indent="187325">
              <a:lnSpc>
                <a:spcPct val="125000"/>
              </a:lnSpc>
              <a:buChar char="•"/>
              <a:tabLst>
                <a:tab pos="20002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Применения: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криптография,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сокращение</a:t>
            </a:r>
            <a:r>
              <a:rPr dirty="0" sz="2150" spc="8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дробей,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решение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диофантовых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уравнений</a:t>
            </a:r>
            <a:endParaRPr sz="2150">
              <a:latin typeface="Segoe UI"/>
              <a:cs typeface="Segoe UI"/>
            </a:endParaRPr>
          </a:p>
          <a:p>
            <a:pPr marL="200025" indent="-187325">
              <a:lnSpc>
                <a:spcPct val="100000"/>
              </a:lnSpc>
              <a:spcBef>
                <a:spcPts val="645"/>
              </a:spcBef>
              <a:buChar char="•"/>
              <a:tabLst>
                <a:tab pos="20002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Необходимость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эффективных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алгоритмов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для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больших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чисел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475" y="4067175"/>
            <a:ext cx="8258175" cy="1390650"/>
            <a:chOff x="752475" y="4067175"/>
            <a:chExt cx="8258175" cy="1390650"/>
          </a:xfrm>
        </p:grpSpPr>
        <p:sp>
          <p:nvSpPr>
            <p:cNvPr id="3" name="object 3" descr=""/>
            <p:cNvSpPr/>
            <p:nvPr/>
          </p:nvSpPr>
          <p:spPr>
            <a:xfrm>
              <a:off x="757237" y="4071937"/>
              <a:ext cx="8248650" cy="1381125"/>
            </a:xfrm>
            <a:custGeom>
              <a:avLst/>
              <a:gdLst/>
              <a:ahLst/>
              <a:cxnLst/>
              <a:rect l="l" t="t" r="r" b="b"/>
              <a:pathLst>
                <a:path w="8248650" h="1381125">
                  <a:moveTo>
                    <a:pt x="8224837" y="1381125"/>
                  </a:moveTo>
                  <a:lnTo>
                    <a:pt x="23812" y="1381125"/>
                  </a:lnTo>
                  <a:lnTo>
                    <a:pt x="13394" y="1379636"/>
                  </a:lnTo>
                  <a:lnTo>
                    <a:pt x="5953" y="1375172"/>
                  </a:lnTo>
                  <a:lnTo>
                    <a:pt x="1488" y="1367730"/>
                  </a:lnTo>
                  <a:lnTo>
                    <a:pt x="0" y="1357312"/>
                  </a:lnTo>
                  <a:lnTo>
                    <a:pt x="0" y="23812"/>
                  </a:lnTo>
                  <a:lnTo>
                    <a:pt x="1488" y="13394"/>
                  </a:lnTo>
                  <a:lnTo>
                    <a:pt x="5953" y="5952"/>
                  </a:lnTo>
                  <a:lnTo>
                    <a:pt x="13394" y="1488"/>
                  </a:lnTo>
                  <a:lnTo>
                    <a:pt x="23812" y="0"/>
                  </a:lnTo>
                  <a:lnTo>
                    <a:pt x="8224837" y="0"/>
                  </a:lnTo>
                  <a:lnTo>
                    <a:pt x="8235255" y="1488"/>
                  </a:lnTo>
                  <a:lnTo>
                    <a:pt x="8242696" y="5952"/>
                  </a:lnTo>
                  <a:lnTo>
                    <a:pt x="8247161" y="13394"/>
                  </a:lnTo>
                  <a:lnTo>
                    <a:pt x="8248650" y="23812"/>
                  </a:lnTo>
                  <a:lnTo>
                    <a:pt x="8248650" y="1357312"/>
                  </a:lnTo>
                  <a:lnTo>
                    <a:pt x="8247161" y="1367730"/>
                  </a:lnTo>
                  <a:lnTo>
                    <a:pt x="8242696" y="1375172"/>
                  </a:lnTo>
                  <a:lnTo>
                    <a:pt x="8235255" y="1379636"/>
                  </a:lnTo>
                  <a:lnTo>
                    <a:pt x="8224837" y="138112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57237" y="4071937"/>
              <a:ext cx="8248650" cy="1381125"/>
            </a:xfrm>
            <a:custGeom>
              <a:avLst/>
              <a:gdLst/>
              <a:ahLst/>
              <a:cxnLst/>
              <a:rect l="l" t="t" r="r" b="b"/>
              <a:pathLst>
                <a:path w="8248650" h="1381125">
                  <a:moveTo>
                    <a:pt x="0" y="1357312"/>
                  </a:moveTo>
                  <a:lnTo>
                    <a:pt x="0" y="23812"/>
                  </a:lnTo>
                  <a:lnTo>
                    <a:pt x="1488" y="13394"/>
                  </a:lnTo>
                  <a:lnTo>
                    <a:pt x="5953" y="5952"/>
                  </a:lnTo>
                  <a:lnTo>
                    <a:pt x="13394" y="1488"/>
                  </a:lnTo>
                  <a:lnTo>
                    <a:pt x="23812" y="0"/>
                  </a:lnTo>
                  <a:lnTo>
                    <a:pt x="8224837" y="0"/>
                  </a:lnTo>
                  <a:lnTo>
                    <a:pt x="8235255" y="1488"/>
                  </a:lnTo>
                  <a:lnTo>
                    <a:pt x="8242696" y="5952"/>
                  </a:lnTo>
                  <a:lnTo>
                    <a:pt x="8247161" y="13394"/>
                  </a:lnTo>
                  <a:lnTo>
                    <a:pt x="8248650" y="23812"/>
                  </a:lnTo>
                  <a:lnTo>
                    <a:pt x="8248650" y="1357312"/>
                  </a:lnTo>
                  <a:lnTo>
                    <a:pt x="8247161" y="1367730"/>
                  </a:lnTo>
                  <a:lnTo>
                    <a:pt x="8242696" y="1375172"/>
                  </a:lnTo>
                  <a:lnTo>
                    <a:pt x="8235255" y="1379636"/>
                  </a:lnTo>
                  <a:lnTo>
                    <a:pt x="8224837" y="1381125"/>
                  </a:lnTo>
                  <a:lnTo>
                    <a:pt x="23812" y="1381125"/>
                  </a:lnTo>
                  <a:lnTo>
                    <a:pt x="13394" y="1379636"/>
                  </a:lnTo>
                  <a:lnTo>
                    <a:pt x="5953" y="1375172"/>
                  </a:lnTo>
                  <a:lnTo>
                    <a:pt x="1488" y="1367730"/>
                  </a:lnTo>
                  <a:lnTo>
                    <a:pt x="0" y="1357312"/>
                  </a:lnTo>
                  <a:close/>
                </a:path>
              </a:pathLst>
            </a:custGeom>
            <a:ln w="952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1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2.</a:t>
            </a:r>
            <a:r>
              <a:rPr dirty="0" spc="260"/>
              <a:t> </a:t>
            </a:r>
            <a:r>
              <a:rPr dirty="0"/>
              <a:t>Классический</a:t>
            </a:r>
            <a:r>
              <a:rPr dirty="0" spc="265"/>
              <a:t> </a:t>
            </a:r>
            <a:r>
              <a:rPr dirty="0"/>
              <a:t>алгоритм</a:t>
            </a:r>
            <a:r>
              <a:rPr dirty="0" spc="265"/>
              <a:t> </a:t>
            </a:r>
            <a:r>
              <a:rPr dirty="0" spc="35"/>
              <a:t>Евклида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3114675"/>
            <a:ext cx="95250" cy="952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735012" y="2406650"/>
            <a:ext cx="7111365" cy="2891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25"/>
              </a:spcBef>
              <a:buChar char="•"/>
              <a:tabLst>
                <a:tab pos="200025" algn="l"/>
              </a:tabLst>
            </a:pP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Принцип</a:t>
            </a:r>
            <a:r>
              <a:rPr dirty="0" sz="2150" spc="8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работы: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Использование</a:t>
            </a:r>
            <a:r>
              <a:rPr dirty="0" sz="2150" spc="8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деления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</a:t>
            </a:r>
            <a:r>
              <a:rPr dirty="0" sz="2150" spc="8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остатком</a:t>
            </a:r>
            <a:endParaRPr sz="2150">
              <a:latin typeface="Segoe UI"/>
              <a:cs typeface="Segoe UI"/>
            </a:endParaRPr>
          </a:p>
          <a:p>
            <a:pPr marL="565150">
              <a:lnSpc>
                <a:spcPct val="100000"/>
              </a:lnSpc>
              <a:spcBef>
                <a:spcPts val="1845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$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\gcd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﴾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a,</a:t>
            </a:r>
            <a:r>
              <a:rPr dirty="0" sz="2150" spc="2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﴿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=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\gcd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﴾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b,</a:t>
            </a:r>
            <a:r>
              <a:rPr dirty="0" sz="2150" spc="2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a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\bmod</a:t>
            </a:r>
            <a:r>
              <a:rPr dirty="0" sz="2150" spc="2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b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﴿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50">
                <a:solidFill>
                  <a:srgbClr val="333333"/>
                </a:solidFill>
                <a:latin typeface="Segoe UI"/>
                <a:cs typeface="Segoe UI"/>
              </a:rPr>
              <a:t>$</a:t>
            </a:r>
            <a:endParaRPr sz="2150">
              <a:latin typeface="Segoe UI"/>
              <a:cs typeface="Segoe UI"/>
            </a:endParaRPr>
          </a:p>
          <a:p>
            <a:pPr marL="200025" indent="-187325">
              <a:lnSpc>
                <a:spcPct val="100000"/>
              </a:lnSpc>
              <a:spcBef>
                <a:spcPts val="1845"/>
              </a:spcBef>
              <a:buChar char="•"/>
              <a:tabLst>
                <a:tab pos="200025" algn="l"/>
              </a:tabLst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Пример</a:t>
            </a:r>
            <a:r>
              <a:rPr dirty="0" sz="2150" spc="29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кода:</a:t>
            </a:r>
            <a:endParaRPr sz="2150">
              <a:latin typeface="Segoe UI"/>
              <a:cs typeface="Segoe UI"/>
            </a:endParaRPr>
          </a:p>
          <a:p>
            <a:pPr marL="690880" marR="4734560" indent="-516890">
              <a:lnSpc>
                <a:spcPts val="2100"/>
              </a:lnSpc>
              <a:spcBef>
                <a:spcPts val="2765"/>
              </a:spcBef>
            </a:pPr>
            <a:r>
              <a:rPr dirty="0" sz="1850" b="1">
                <a:solidFill>
                  <a:srgbClr val="333333"/>
                </a:solidFill>
                <a:latin typeface="Consolas"/>
                <a:cs typeface="Consolas"/>
              </a:rPr>
              <a:t>def</a:t>
            </a:r>
            <a:r>
              <a:rPr dirty="0" sz="1850" spc="-20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 b="1">
                <a:solidFill>
                  <a:srgbClr val="990000"/>
                </a:solidFill>
                <a:latin typeface="Consolas"/>
                <a:cs typeface="Consolas"/>
              </a:rPr>
              <a:t>gcd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(a,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 spc="-25">
                <a:solidFill>
                  <a:srgbClr val="333333"/>
                </a:solidFill>
                <a:latin typeface="Consolas"/>
                <a:cs typeface="Consolas"/>
              </a:rPr>
              <a:t>b): </a:t>
            </a:r>
            <a:r>
              <a:rPr dirty="0" sz="1850" b="1">
                <a:solidFill>
                  <a:srgbClr val="333333"/>
                </a:solidFill>
                <a:latin typeface="Consolas"/>
                <a:cs typeface="Consolas"/>
              </a:rPr>
              <a:t>while</a:t>
            </a:r>
            <a:r>
              <a:rPr dirty="0" sz="1850" spc="-5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b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!=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 spc="-25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dirty="0" sz="1850" spc="-25">
                <a:solidFill>
                  <a:srgbClr val="333333"/>
                </a:solidFill>
                <a:latin typeface="Consolas"/>
                <a:cs typeface="Consolas"/>
              </a:rPr>
              <a:t>:</a:t>
            </a:r>
            <a:endParaRPr sz="1850">
              <a:latin typeface="Consolas"/>
              <a:cs typeface="Consolas"/>
            </a:endParaRPr>
          </a:p>
          <a:p>
            <a:pPr marL="690880" marR="3959860" indent="516255">
              <a:lnSpc>
                <a:spcPts val="2100"/>
              </a:lnSpc>
            </a:pP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a,</a:t>
            </a:r>
            <a:r>
              <a:rPr dirty="0" sz="185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b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b,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a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333333"/>
                </a:solidFill>
                <a:latin typeface="Consolas"/>
                <a:cs typeface="Consolas"/>
              </a:rPr>
              <a:t>%</a:t>
            </a:r>
            <a:r>
              <a:rPr dirty="0" sz="185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 spc="-50">
                <a:solidFill>
                  <a:srgbClr val="333333"/>
                </a:solidFill>
                <a:latin typeface="Consolas"/>
                <a:cs typeface="Consolas"/>
              </a:rPr>
              <a:t>b </a:t>
            </a:r>
            <a:r>
              <a:rPr dirty="0" sz="1850" b="1">
                <a:solidFill>
                  <a:srgbClr val="333333"/>
                </a:solidFill>
                <a:latin typeface="Consolas"/>
                <a:cs typeface="Consolas"/>
              </a:rPr>
              <a:t>return</a:t>
            </a:r>
            <a:r>
              <a:rPr dirty="0" sz="1850" spc="-5" b="1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850" spc="-10">
                <a:solidFill>
                  <a:srgbClr val="333333"/>
                </a:solidFill>
                <a:latin typeface="Consolas"/>
                <a:cs typeface="Consolas"/>
              </a:rPr>
              <a:t>abs(a)</a:t>
            </a:r>
            <a:endParaRPr sz="18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012" y="1759902"/>
            <a:ext cx="452374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3.</a:t>
            </a:r>
            <a:r>
              <a:rPr dirty="0" spc="210"/>
              <a:t> </a:t>
            </a:r>
            <a:r>
              <a:rPr dirty="0"/>
              <a:t>Бинарный</a:t>
            </a:r>
            <a:r>
              <a:rPr dirty="0" spc="215"/>
              <a:t> </a:t>
            </a:r>
            <a:r>
              <a:rPr dirty="0"/>
              <a:t>алгоритм</a:t>
            </a:r>
            <a:r>
              <a:rPr dirty="0" spc="210"/>
              <a:t> </a:t>
            </a:r>
            <a:r>
              <a:rPr dirty="0" spc="35"/>
              <a:t>Евклида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3438525"/>
            <a:ext cx="95250" cy="9525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3952875"/>
            <a:ext cx="95250" cy="9525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4867275"/>
            <a:ext cx="95250" cy="952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35012" y="2242820"/>
            <a:ext cx="8037830" cy="32569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87325">
              <a:lnSpc>
                <a:spcPct val="125000"/>
              </a:lnSpc>
              <a:spcBef>
                <a:spcPts val="95"/>
              </a:spcBef>
              <a:buChar char="•"/>
              <a:tabLst>
                <a:tab pos="200025" algn="l"/>
              </a:tabLst>
            </a:pPr>
            <a:r>
              <a:rPr dirty="0" sz="2150" spc="45">
                <a:solidFill>
                  <a:srgbClr val="333333"/>
                </a:solidFill>
                <a:latin typeface="Segoe UI"/>
                <a:cs typeface="Segoe UI"/>
              </a:rPr>
              <a:t>Преимущества: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Использование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побитовых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операций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вместо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деления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остатком</a:t>
            </a:r>
            <a:endParaRPr sz="2150">
              <a:latin typeface="Segoe UI"/>
              <a:cs typeface="Segoe UI"/>
            </a:endParaRPr>
          </a:p>
          <a:p>
            <a:pPr marL="565150">
              <a:lnSpc>
                <a:spcPct val="100000"/>
              </a:lnSpc>
              <a:spcBef>
                <a:spcPts val="1395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Если</a:t>
            </a:r>
            <a:r>
              <a:rPr dirty="0" sz="2150" spc="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оба</a:t>
            </a:r>
            <a:r>
              <a:rPr dirty="0" sz="2150" spc="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числа</a:t>
            </a:r>
            <a:r>
              <a:rPr dirty="0" sz="2150" spc="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четные:</a:t>
            </a:r>
            <a:r>
              <a:rPr dirty="0" sz="2150" spc="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600" spc="-13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3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35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600" spc="17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60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dirty="0" sz="2600" spc="17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r>
              <a:rPr dirty="0" sz="2600" spc="2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⋅</a:t>
            </a:r>
            <a:r>
              <a:rPr dirty="0" sz="2600" spc="2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/2,</a:t>
            </a:r>
            <a:r>
              <a:rPr dirty="0" sz="2600" spc="-12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20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20">
                <a:solidFill>
                  <a:srgbClr val="333333"/>
                </a:solidFill>
                <a:latin typeface="Cambria"/>
                <a:cs typeface="Cambria"/>
              </a:rPr>
              <a:t>/2)</a:t>
            </a:r>
            <a:endParaRPr sz="2600">
              <a:latin typeface="Cambria"/>
              <a:cs typeface="Cambria"/>
            </a:endParaRPr>
          </a:p>
          <a:p>
            <a:pPr marL="565150">
              <a:lnSpc>
                <a:spcPct val="100000"/>
              </a:lnSpc>
              <a:spcBef>
                <a:spcPts val="1380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Если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одно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число</a:t>
            </a:r>
            <a:r>
              <a:rPr dirty="0" sz="2150" spc="4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четное,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другое</a:t>
            </a:r>
            <a:r>
              <a:rPr dirty="0" sz="2150" spc="4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нечетное:</a:t>
            </a:r>
            <a:endParaRPr sz="2150">
              <a:latin typeface="Segoe UI"/>
              <a:cs typeface="Segoe UI"/>
            </a:endParaRPr>
          </a:p>
          <a:p>
            <a:pPr marL="565150">
              <a:lnSpc>
                <a:spcPct val="100000"/>
              </a:lnSpc>
              <a:spcBef>
                <a:spcPts val="195"/>
              </a:spcBef>
            </a:pP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600" spc="-9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3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35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600" spc="22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60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dirty="0" sz="2600" spc="22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/2,</a:t>
            </a:r>
            <a:r>
              <a:rPr dirty="0" sz="2600" spc="-9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13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135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600" spc="9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или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600" spc="-9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20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20">
                <a:solidFill>
                  <a:srgbClr val="333333"/>
                </a:solidFill>
                <a:latin typeface="Cambria"/>
                <a:cs typeface="Cambria"/>
              </a:rPr>
              <a:t>/2)</a:t>
            </a:r>
            <a:endParaRPr sz="2600">
              <a:latin typeface="Cambria"/>
              <a:cs typeface="Cambria"/>
            </a:endParaRPr>
          </a:p>
          <a:p>
            <a:pPr marL="565150">
              <a:lnSpc>
                <a:spcPct val="100000"/>
              </a:lnSpc>
              <a:spcBef>
                <a:spcPts val="1305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Если</a:t>
            </a:r>
            <a:r>
              <a:rPr dirty="0" sz="2150" spc="2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оба</a:t>
            </a:r>
            <a:r>
              <a:rPr dirty="0" sz="2150" spc="2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числа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нечетные:</a:t>
            </a:r>
            <a:endParaRPr sz="2150">
              <a:latin typeface="Segoe UI"/>
              <a:cs typeface="Segoe UI"/>
            </a:endParaRPr>
          </a:p>
          <a:p>
            <a:pPr marL="565150">
              <a:lnSpc>
                <a:spcPct val="100000"/>
              </a:lnSpc>
              <a:spcBef>
                <a:spcPts val="195"/>
              </a:spcBef>
            </a:pP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600" spc="-114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3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35">
                <a:solidFill>
                  <a:srgbClr val="333333"/>
                </a:solidFill>
                <a:latin typeface="Cambria"/>
                <a:cs typeface="Cambria"/>
              </a:rPr>
              <a:t>)</a:t>
            </a:r>
            <a:r>
              <a:rPr dirty="0" sz="2600" spc="19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60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dirty="0" sz="2600" spc="19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gcd(∣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 spc="-110" i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2600" spc="600">
                <a:solidFill>
                  <a:srgbClr val="333333"/>
                </a:solidFill>
                <a:latin typeface="Cambria"/>
                <a:cs typeface="Cambria"/>
              </a:rPr>
              <a:t>−</a:t>
            </a:r>
            <a:r>
              <a:rPr dirty="0" sz="2600" spc="35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6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65">
                <a:solidFill>
                  <a:srgbClr val="333333"/>
                </a:solidFill>
                <a:latin typeface="Cambria"/>
                <a:cs typeface="Cambria"/>
              </a:rPr>
              <a:t>∣,</a:t>
            </a:r>
            <a:r>
              <a:rPr dirty="0" sz="2600" spc="-11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min(</a:t>
            </a:r>
            <a:r>
              <a:rPr dirty="0" sz="2600" i="1">
                <a:solidFill>
                  <a:srgbClr val="333333"/>
                </a:solidFill>
                <a:latin typeface="Arial"/>
                <a:cs typeface="Arial"/>
              </a:rPr>
              <a:t>a</a:t>
            </a:r>
            <a:r>
              <a:rPr dirty="0" sz="2600">
                <a:solidFill>
                  <a:srgbClr val="333333"/>
                </a:solidFill>
                <a:latin typeface="Cambria"/>
                <a:cs typeface="Cambria"/>
              </a:rPr>
              <a:t>,</a:t>
            </a:r>
            <a:r>
              <a:rPr dirty="0" sz="2600" spc="-114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dirty="0" sz="2600" spc="-25" i="1">
                <a:solidFill>
                  <a:srgbClr val="333333"/>
                </a:solidFill>
                <a:latin typeface="Arial"/>
                <a:cs typeface="Arial"/>
              </a:rPr>
              <a:t>b</a:t>
            </a:r>
            <a:r>
              <a:rPr dirty="0" sz="2600" spc="-25">
                <a:solidFill>
                  <a:srgbClr val="333333"/>
                </a:solidFill>
                <a:latin typeface="Cambria"/>
                <a:cs typeface="Cambria"/>
              </a:rPr>
              <a:t>))</a:t>
            </a:r>
            <a:endParaRPr sz="2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52475" y="4438650"/>
            <a:ext cx="8258175" cy="1924050"/>
            <a:chOff x="752475" y="4438650"/>
            <a:chExt cx="8258175" cy="1924050"/>
          </a:xfrm>
        </p:grpSpPr>
        <p:sp>
          <p:nvSpPr>
            <p:cNvPr id="3" name="object 3" descr=""/>
            <p:cNvSpPr/>
            <p:nvPr/>
          </p:nvSpPr>
          <p:spPr>
            <a:xfrm>
              <a:off x="757237" y="4443412"/>
              <a:ext cx="8248650" cy="1914525"/>
            </a:xfrm>
            <a:custGeom>
              <a:avLst/>
              <a:gdLst/>
              <a:ahLst/>
              <a:cxnLst/>
              <a:rect l="l" t="t" r="r" b="b"/>
              <a:pathLst>
                <a:path w="8248650" h="1914525">
                  <a:moveTo>
                    <a:pt x="8224837" y="1914525"/>
                  </a:moveTo>
                  <a:lnTo>
                    <a:pt x="23812" y="1914525"/>
                  </a:lnTo>
                  <a:lnTo>
                    <a:pt x="13394" y="1913036"/>
                  </a:lnTo>
                  <a:lnTo>
                    <a:pt x="5953" y="1908571"/>
                  </a:lnTo>
                  <a:lnTo>
                    <a:pt x="1488" y="1901129"/>
                  </a:lnTo>
                  <a:lnTo>
                    <a:pt x="0" y="1890712"/>
                  </a:lnTo>
                  <a:lnTo>
                    <a:pt x="0" y="23812"/>
                  </a:lnTo>
                  <a:lnTo>
                    <a:pt x="1488" y="13395"/>
                  </a:lnTo>
                  <a:lnTo>
                    <a:pt x="5953" y="5953"/>
                  </a:lnTo>
                  <a:lnTo>
                    <a:pt x="13394" y="1488"/>
                  </a:lnTo>
                  <a:lnTo>
                    <a:pt x="23812" y="0"/>
                  </a:lnTo>
                  <a:lnTo>
                    <a:pt x="8224837" y="0"/>
                  </a:lnTo>
                  <a:lnTo>
                    <a:pt x="8235255" y="1488"/>
                  </a:lnTo>
                  <a:lnTo>
                    <a:pt x="8242696" y="5953"/>
                  </a:lnTo>
                  <a:lnTo>
                    <a:pt x="8247161" y="13395"/>
                  </a:lnTo>
                  <a:lnTo>
                    <a:pt x="8248650" y="23812"/>
                  </a:lnTo>
                  <a:lnTo>
                    <a:pt x="8248650" y="1890712"/>
                  </a:lnTo>
                  <a:lnTo>
                    <a:pt x="8247161" y="1901129"/>
                  </a:lnTo>
                  <a:lnTo>
                    <a:pt x="8242696" y="1908571"/>
                  </a:lnTo>
                  <a:lnTo>
                    <a:pt x="8235255" y="1913036"/>
                  </a:lnTo>
                  <a:lnTo>
                    <a:pt x="8224837" y="1914525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57237" y="4443412"/>
              <a:ext cx="8248650" cy="1914525"/>
            </a:xfrm>
            <a:custGeom>
              <a:avLst/>
              <a:gdLst/>
              <a:ahLst/>
              <a:cxnLst/>
              <a:rect l="l" t="t" r="r" b="b"/>
              <a:pathLst>
                <a:path w="8248650" h="1914525">
                  <a:moveTo>
                    <a:pt x="0" y="1890712"/>
                  </a:moveTo>
                  <a:lnTo>
                    <a:pt x="0" y="23812"/>
                  </a:lnTo>
                  <a:lnTo>
                    <a:pt x="1488" y="13395"/>
                  </a:lnTo>
                  <a:lnTo>
                    <a:pt x="5953" y="5953"/>
                  </a:lnTo>
                  <a:lnTo>
                    <a:pt x="13394" y="1488"/>
                  </a:lnTo>
                  <a:lnTo>
                    <a:pt x="23812" y="0"/>
                  </a:lnTo>
                  <a:lnTo>
                    <a:pt x="8224837" y="0"/>
                  </a:lnTo>
                  <a:lnTo>
                    <a:pt x="8235255" y="1488"/>
                  </a:lnTo>
                  <a:lnTo>
                    <a:pt x="8242696" y="5953"/>
                  </a:lnTo>
                  <a:lnTo>
                    <a:pt x="8247161" y="13395"/>
                  </a:lnTo>
                  <a:lnTo>
                    <a:pt x="8248650" y="23812"/>
                  </a:lnTo>
                  <a:lnTo>
                    <a:pt x="8248650" y="1890712"/>
                  </a:lnTo>
                  <a:lnTo>
                    <a:pt x="8247161" y="1901129"/>
                  </a:lnTo>
                  <a:lnTo>
                    <a:pt x="8242696" y="1908571"/>
                  </a:lnTo>
                  <a:lnTo>
                    <a:pt x="8235255" y="1913036"/>
                  </a:lnTo>
                  <a:lnTo>
                    <a:pt x="8224837" y="1914525"/>
                  </a:lnTo>
                  <a:lnTo>
                    <a:pt x="23812" y="1914525"/>
                  </a:lnTo>
                  <a:lnTo>
                    <a:pt x="13394" y="1913036"/>
                  </a:lnTo>
                  <a:lnTo>
                    <a:pt x="5953" y="1908571"/>
                  </a:lnTo>
                  <a:lnTo>
                    <a:pt x="1488" y="1901129"/>
                  </a:lnTo>
                  <a:lnTo>
                    <a:pt x="0" y="1890712"/>
                  </a:lnTo>
                  <a:close/>
                </a:path>
              </a:pathLst>
            </a:custGeom>
            <a:ln w="9525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5012" y="940752"/>
            <a:ext cx="5071110" cy="3905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60"/>
              <a:t>4.</a:t>
            </a:r>
            <a:r>
              <a:rPr dirty="0" spc="175"/>
              <a:t> </a:t>
            </a:r>
            <a:r>
              <a:rPr dirty="0"/>
              <a:t>Расширенный</a:t>
            </a:r>
            <a:r>
              <a:rPr dirty="0" spc="175"/>
              <a:t> </a:t>
            </a:r>
            <a:r>
              <a:rPr dirty="0"/>
              <a:t>алгоритм</a:t>
            </a:r>
            <a:r>
              <a:rPr dirty="0" spc="180"/>
              <a:t> </a:t>
            </a:r>
            <a:r>
              <a:rPr dirty="0" spc="35"/>
              <a:t>Евклида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0025" indent="-187325">
              <a:lnSpc>
                <a:spcPct val="100000"/>
              </a:lnSpc>
              <a:spcBef>
                <a:spcPts val="130"/>
              </a:spcBef>
              <a:buChar char="•"/>
              <a:tabLst>
                <a:tab pos="200025" algn="l"/>
              </a:tabLst>
            </a:pPr>
            <a:r>
              <a:rPr dirty="0"/>
              <a:t>Цель:</a:t>
            </a:r>
            <a:r>
              <a:rPr dirty="0" spc="75"/>
              <a:t> </a:t>
            </a:r>
            <a:r>
              <a:rPr dirty="0"/>
              <a:t>Найти</a:t>
            </a:r>
            <a:r>
              <a:rPr dirty="0" spc="75"/>
              <a:t> </a:t>
            </a:r>
            <a:r>
              <a:rPr dirty="0"/>
              <a:t>коэффициенты</a:t>
            </a:r>
            <a:r>
              <a:rPr dirty="0" spc="75"/>
              <a:t> </a:t>
            </a:r>
            <a:r>
              <a:rPr dirty="0"/>
              <a:t>Безу</a:t>
            </a:r>
            <a:r>
              <a:rPr dirty="0" spc="75"/>
              <a:t> </a:t>
            </a:r>
            <a:r>
              <a:rPr dirty="0" sz="2600" spc="195" i="1">
                <a:latin typeface="Arial"/>
                <a:cs typeface="Arial"/>
              </a:rPr>
              <a:t>x</a:t>
            </a:r>
            <a:r>
              <a:rPr dirty="0" sz="2600" spc="-60" i="1">
                <a:latin typeface="Arial"/>
                <a:cs typeface="Arial"/>
              </a:rPr>
              <a:t> </a:t>
            </a:r>
            <a:r>
              <a:rPr dirty="0"/>
              <a:t>и</a:t>
            </a:r>
            <a:r>
              <a:rPr dirty="0" spc="80"/>
              <a:t> </a:t>
            </a:r>
            <a:r>
              <a:rPr dirty="0" sz="2600" i="1">
                <a:latin typeface="Arial"/>
                <a:cs typeface="Arial"/>
              </a:rPr>
              <a:t>y</a:t>
            </a:r>
            <a:r>
              <a:rPr dirty="0"/>
              <a:t>,</a:t>
            </a:r>
            <a:r>
              <a:rPr dirty="0" spc="75"/>
              <a:t> </a:t>
            </a:r>
            <a:r>
              <a:rPr dirty="0"/>
              <a:t>такие</a:t>
            </a:r>
            <a:r>
              <a:rPr dirty="0" spc="75"/>
              <a:t> </a:t>
            </a:r>
            <a:r>
              <a:rPr dirty="0" spc="-20"/>
              <a:t>что:</a:t>
            </a:r>
            <a:endParaRPr sz="2600">
              <a:latin typeface="Arial"/>
              <a:cs typeface="Arial"/>
            </a:endParaRPr>
          </a:p>
          <a:p>
            <a:pPr algn="ctr" marL="483234">
              <a:lnSpc>
                <a:spcPct val="100000"/>
              </a:lnSpc>
              <a:spcBef>
                <a:spcPts val="2505"/>
              </a:spcBef>
            </a:pPr>
            <a:r>
              <a:rPr dirty="0" sz="2600">
                <a:latin typeface="Cambria"/>
                <a:cs typeface="Cambria"/>
              </a:rPr>
              <a:t>gcd(</a:t>
            </a:r>
            <a:r>
              <a:rPr dirty="0" sz="2600" i="1">
                <a:latin typeface="Arial"/>
                <a:cs typeface="Arial"/>
              </a:rPr>
              <a:t>a</a:t>
            </a:r>
            <a:r>
              <a:rPr dirty="0" sz="2600">
                <a:latin typeface="Cambria"/>
                <a:cs typeface="Cambria"/>
              </a:rPr>
              <a:t>,</a:t>
            </a:r>
            <a:r>
              <a:rPr dirty="0" sz="2600" spc="-135">
                <a:latin typeface="Cambria"/>
                <a:cs typeface="Cambria"/>
              </a:rPr>
              <a:t> </a:t>
            </a:r>
            <a:r>
              <a:rPr dirty="0" sz="2600" spc="-35" i="1">
                <a:latin typeface="Arial"/>
                <a:cs typeface="Arial"/>
              </a:rPr>
              <a:t>b</a:t>
            </a:r>
            <a:r>
              <a:rPr dirty="0" sz="2600" spc="-35">
                <a:latin typeface="Cambria"/>
                <a:cs typeface="Cambria"/>
              </a:rPr>
              <a:t>)</a:t>
            </a:r>
            <a:r>
              <a:rPr dirty="0" sz="2600" spc="155">
                <a:latin typeface="Cambria"/>
                <a:cs typeface="Cambria"/>
              </a:rPr>
              <a:t> </a:t>
            </a:r>
            <a:r>
              <a:rPr dirty="0" sz="2600" spc="600">
                <a:latin typeface="Cambria"/>
                <a:cs typeface="Cambria"/>
              </a:rPr>
              <a:t>=</a:t>
            </a:r>
            <a:r>
              <a:rPr dirty="0" sz="2600" spc="155">
                <a:latin typeface="Cambria"/>
                <a:cs typeface="Cambria"/>
              </a:rPr>
              <a:t> </a:t>
            </a:r>
            <a:r>
              <a:rPr dirty="0" sz="2600" spc="-65" i="1">
                <a:latin typeface="Arial"/>
                <a:cs typeface="Arial"/>
              </a:rPr>
              <a:t>a</a:t>
            </a:r>
            <a:r>
              <a:rPr dirty="0" sz="2600" spc="-140" i="1">
                <a:latin typeface="Arial"/>
                <a:cs typeface="Arial"/>
              </a:rPr>
              <a:t> </a:t>
            </a:r>
            <a:r>
              <a:rPr dirty="0" sz="2600">
                <a:latin typeface="Cambria"/>
                <a:cs typeface="Cambria"/>
              </a:rPr>
              <a:t>⋅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195" i="1">
                <a:latin typeface="Arial"/>
                <a:cs typeface="Arial"/>
              </a:rPr>
              <a:t>x</a:t>
            </a:r>
            <a:r>
              <a:rPr dirty="0" sz="2600" spc="-140" i="1">
                <a:latin typeface="Arial"/>
                <a:cs typeface="Arial"/>
              </a:rPr>
              <a:t> </a:t>
            </a:r>
            <a:r>
              <a:rPr dirty="0" sz="2600" spc="600">
                <a:latin typeface="Cambria"/>
                <a:cs typeface="Cambria"/>
              </a:rPr>
              <a:t>+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335" i="1">
                <a:latin typeface="Arial"/>
                <a:cs typeface="Arial"/>
              </a:rPr>
              <a:t>b</a:t>
            </a:r>
            <a:r>
              <a:rPr dirty="0" sz="2600" spc="-140" i="1">
                <a:latin typeface="Arial"/>
                <a:cs typeface="Arial"/>
              </a:rPr>
              <a:t> </a:t>
            </a:r>
            <a:r>
              <a:rPr dirty="0" sz="2600">
                <a:latin typeface="Cambria"/>
                <a:cs typeface="Cambria"/>
              </a:rPr>
              <a:t>⋅</a:t>
            </a:r>
            <a:r>
              <a:rPr dirty="0" sz="2600" spc="10">
                <a:latin typeface="Cambria"/>
                <a:cs typeface="Cambria"/>
              </a:rPr>
              <a:t> </a:t>
            </a:r>
            <a:r>
              <a:rPr dirty="0" sz="2600" spc="-50" i="1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  <a:p>
            <a:pPr marL="200025" indent="-187325">
              <a:lnSpc>
                <a:spcPct val="100000"/>
              </a:lnSpc>
              <a:spcBef>
                <a:spcPts val="2955"/>
              </a:spcBef>
              <a:buChar char="•"/>
              <a:tabLst>
                <a:tab pos="200025" algn="l"/>
              </a:tabLst>
            </a:pPr>
            <a:r>
              <a:rPr dirty="0" spc="65"/>
              <a:t>Ключевая </a:t>
            </a:r>
            <a:r>
              <a:rPr dirty="0"/>
              <a:t>идея:</a:t>
            </a:r>
            <a:r>
              <a:rPr dirty="0" spc="70"/>
              <a:t> </a:t>
            </a:r>
            <a:r>
              <a:rPr dirty="0"/>
              <a:t>На</a:t>
            </a:r>
            <a:r>
              <a:rPr dirty="0" spc="70"/>
              <a:t> </a:t>
            </a:r>
            <a:r>
              <a:rPr dirty="0"/>
              <a:t>каждом</a:t>
            </a:r>
            <a:r>
              <a:rPr dirty="0" spc="75"/>
              <a:t> </a:t>
            </a:r>
            <a:r>
              <a:rPr dirty="0"/>
              <a:t>шаге</a:t>
            </a:r>
            <a:r>
              <a:rPr dirty="0" spc="70"/>
              <a:t> </a:t>
            </a:r>
            <a:r>
              <a:rPr dirty="0"/>
              <a:t>поддерживать</a:t>
            </a:r>
            <a:r>
              <a:rPr dirty="0" spc="75"/>
              <a:t> </a:t>
            </a:r>
            <a:r>
              <a:rPr dirty="0" spc="-10"/>
              <a:t>инвариант</a:t>
            </a: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/>
              <a:t>$</a:t>
            </a:r>
            <a:r>
              <a:rPr dirty="0" spc="10"/>
              <a:t> </a:t>
            </a:r>
            <a:r>
              <a:rPr dirty="0"/>
              <a:t>\gcd</a:t>
            </a:r>
            <a:r>
              <a:rPr dirty="0"/>
              <a:t>﴾</a:t>
            </a:r>
            <a:r>
              <a:rPr dirty="0"/>
              <a:t>a,</a:t>
            </a:r>
            <a:r>
              <a:rPr dirty="0" spc="20"/>
              <a:t> </a:t>
            </a:r>
            <a:r>
              <a:rPr dirty="0"/>
              <a:t>b</a:t>
            </a:r>
            <a:r>
              <a:rPr dirty="0"/>
              <a:t>﴿</a:t>
            </a:r>
            <a:r>
              <a:rPr dirty="0" spc="20"/>
              <a:t> </a:t>
            </a:r>
            <a:r>
              <a:rPr dirty="0"/>
              <a:t>=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\cdot</a:t>
            </a:r>
            <a:r>
              <a:rPr dirty="0" spc="20"/>
              <a:t> </a:t>
            </a:r>
            <a:r>
              <a:rPr dirty="0"/>
              <a:t>x</a:t>
            </a:r>
            <a:r>
              <a:rPr dirty="0" spc="25"/>
              <a:t> </a:t>
            </a:r>
            <a:r>
              <a:rPr dirty="0"/>
              <a:t>+</a:t>
            </a:r>
            <a:r>
              <a:rPr dirty="0" spc="20"/>
              <a:t> </a:t>
            </a:r>
            <a:r>
              <a:rPr dirty="0"/>
              <a:t>b</a:t>
            </a:r>
            <a:r>
              <a:rPr dirty="0" spc="20"/>
              <a:t> </a:t>
            </a:r>
            <a:r>
              <a:rPr dirty="0"/>
              <a:t>\cdot</a:t>
            </a:r>
            <a:r>
              <a:rPr dirty="0" spc="20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 spc="-50"/>
              <a:t>$</a:t>
            </a:r>
          </a:p>
          <a:p>
            <a:pPr marL="200025" indent="-187325">
              <a:lnSpc>
                <a:spcPct val="100000"/>
              </a:lnSpc>
              <a:spcBef>
                <a:spcPts val="1845"/>
              </a:spcBef>
              <a:buChar char="•"/>
              <a:tabLst>
                <a:tab pos="200025" algn="l"/>
              </a:tabLst>
            </a:pPr>
            <a:r>
              <a:rPr dirty="0"/>
              <a:t>Пример</a:t>
            </a:r>
            <a:r>
              <a:rPr dirty="0" spc="290"/>
              <a:t> </a:t>
            </a:r>
            <a:r>
              <a:rPr dirty="0" spc="-10"/>
              <a:t>кода:</a:t>
            </a:r>
          </a:p>
          <a:p>
            <a:pPr marL="690880" marR="4634230" indent="-516890">
              <a:lnSpc>
                <a:spcPts val="2100"/>
              </a:lnSpc>
              <a:spcBef>
                <a:spcPts val="2765"/>
              </a:spcBef>
            </a:pPr>
            <a:r>
              <a:rPr dirty="0" sz="1850" b="1">
                <a:latin typeface="Consolas"/>
                <a:cs typeface="Consolas"/>
              </a:rPr>
              <a:t>def</a:t>
            </a:r>
            <a:r>
              <a:rPr dirty="0" sz="1850" spc="-20" b="1">
                <a:latin typeface="Consolas"/>
                <a:cs typeface="Consolas"/>
              </a:rPr>
              <a:t> </a:t>
            </a:r>
            <a:r>
              <a:rPr dirty="0" sz="1850" b="1">
                <a:solidFill>
                  <a:srgbClr val="990000"/>
                </a:solidFill>
                <a:latin typeface="Consolas"/>
                <a:cs typeface="Consolas"/>
              </a:rPr>
              <a:t>extended_gcd</a:t>
            </a:r>
            <a:r>
              <a:rPr dirty="0" sz="1850">
                <a:latin typeface="Consolas"/>
                <a:cs typeface="Consolas"/>
              </a:rPr>
              <a:t>(a,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 spc="-25">
                <a:latin typeface="Consolas"/>
                <a:cs typeface="Consolas"/>
              </a:rPr>
              <a:t>b): </a:t>
            </a:r>
            <a:r>
              <a:rPr dirty="0" sz="1850" b="1">
                <a:latin typeface="Consolas"/>
                <a:cs typeface="Consolas"/>
              </a:rPr>
              <a:t>if</a:t>
            </a:r>
            <a:r>
              <a:rPr dirty="0" sz="1850" spc="-5" b="1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b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==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 spc="-25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r>
              <a:rPr dirty="0" sz="1850" spc="-25">
                <a:latin typeface="Consolas"/>
                <a:cs typeface="Consolas"/>
              </a:rPr>
              <a:t>:</a:t>
            </a:r>
            <a:endParaRPr sz="1850">
              <a:latin typeface="Consolas"/>
              <a:cs typeface="Consolas"/>
            </a:endParaRPr>
          </a:p>
          <a:p>
            <a:pPr marL="1207135">
              <a:lnSpc>
                <a:spcPts val="1989"/>
              </a:lnSpc>
            </a:pPr>
            <a:r>
              <a:rPr dirty="0" sz="1850" b="1">
                <a:latin typeface="Consolas"/>
                <a:cs typeface="Consolas"/>
              </a:rPr>
              <a:t>return</a:t>
            </a:r>
            <a:r>
              <a:rPr dirty="0" sz="1850" spc="-10" b="1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a,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solidFill>
                  <a:srgbClr val="008080"/>
                </a:solidFill>
                <a:latin typeface="Consolas"/>
                <a:cs typeface="Consolas"/>
              </a:rPr>
              <a:t>1</a:t>
            </a:r>
            <a:r>
              <a:rPr dirty="0" sz="1850">
                <a:latin typeface="Consolas"/>
                <a:cs typeface="Consolas"/>
              </a:rPr>
              <a:t>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 spc="-50">
                <a:solidFill>
                  <a:srgbClr val="008080"/>
                </a:solidFill>
                <a:latin typeface="Consolas"/>
                <a:cs typeface="Consolas"/>
              </a:rPr>
              <a:t>0</a:t>
            </a:r>
            <a:endParaRPr sz="1850">
              <a:latin typeface="Consolas"/>
              <a:cs typeface="Consolas"/>
            </a:endParaRPr>
          </a:p>
          <a:p>
            <a:pPr marL="690880" marR="2697480">
              <a:lnSpc>
                <a:spcPts val="2100"/>
              </a:lnSpc>
              <a:spcBef>
                <a:spcPts val="110"/>
              </a:spcBef>
            </a:pPr>
            <a:r>
              <a:rPr dirty="0" sz="1850">
                <a:latin typeface="Consolas"/>
                <a:cs typeface="Consolas"/>
              </a:rPr>
              <a:t>g,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x1,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y1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=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extended_gcd(b,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a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%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 spc="-25">
                <a:latin typeface="Consolas"/>
                <a:cs typeface="Consolas"/>
              </a:rPr>
              <a:t>b) </a:t>
            </a:r>
            <a:r>
              <a:rPr dirty="0" sz="1850" b="1">
                <a:latin typeface="Consolas"/>
                <a:cs typeface="Consolas"/>
              </a:rPr>
              <a:t>return</a:t>
            </a:r>
            <a:r>
              <a:rPr dirty="0" sz="1850" spc="-5" b="1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g,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y1,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x1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‐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(a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//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b)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>
                <a:latin typeface="Consolas"/>
                <a:cs typeface="Consolas"/>
              </a:rPr>
              <a:t>*</a:t>
            </a:r>
            <a:r>
              <a:rPr dirty="0" sz="1850" spc="-5">
                <a:latin typeface="Consolas"/>
                <a:cs typeface="Consolas"/>
              </a:rPr>
              <a:t> </a:t>
            </a:r>
            <a:r>
              <a:rPr dirty="0" sz="1850" spc="-25">
                <a:latin typeface="Consolas"/>
                <a:cs typeface="Consolas"/>
              </a:rPr>
              <a:t>y1</a:t>
            </a:r>
            <a:endParaRPr sz="18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35012" y="1044575"/>
            <a:ext cx="8215630" cy="5224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Выводы</a:t>
            </a:r>
            <a:endParaRPr sz="2150">
              <a:latin typeface="Segoe UI"/>
              <a:cs typeface="Segoe UI"/>
            </a:endParaRPr>
          </a:p>
          <a:p>
            <a:pPr marL="565150" marR="5080">
              <a:lnSpc>
                <a:spcPct val="125000"/>
              </a:lnSpc>
              <a:spcBef>
                <a:spcPts val="1200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Расширенный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</a:t>
            </a:r>
            <a:r>
              <a:rPr dirty="0" sz="2150" spc="4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Евклида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позволяет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не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только</a:t>
            </a:r>
            <a:r>
              <a:rPr dirty="0" sz="2150" spc="4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найти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НОД,</a:t>
            </a:r>
            <a:r>
              <a:rPr dirty="0" sz="2150" spc="3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но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выразить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его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как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линейную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комбинацию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исходных</a:t>
            </a:r>
            <a:r>
              <a:rPr dirty="0" sz="2150" spc="8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чисел.</a:t>
            </a:r>
            <a:endParaRPr sz="2150">
              <a:latin typeface="Segoe UI"/>
              <a:cs typeface="Segoe UI"/>
            </a:endParaRPr>
          </a:p>
          <a:p>
            <a:pPr marL="565150" marR="398780">
              <a:lnSpc>
                <a:spcPct val="125000"/>
              </a:lnSpc>
              <a:spcBef>
                <a:spcPts val="525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критически</a:t>
            </a:r>
            <a:r>
              <a:rPr dirty="0" sz="2150" spc="7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важен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криптографии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﴾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например,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для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вычисления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обратного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по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модулю</a:t>
            </a:r>
            <a:r>
              <a:rPr dirty="0" sz="2150" spc="4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</a:t>
            </a:r>
            <a:r>
              <a:rPr dirty="0" sz="2150" spc="3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RSA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﴿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.</a:t>
            </a:r>
            <a:endParaRPr sz="2150">
              <a:latin typeface="Segoe UI"/>
              <a:cs typeface="Segoe UI"/>
            </a:endParaRPr>
          </a:p>
          <a:p>
            <a:pPr marL="565150" marR="984250">
              <a:lnSpc>
                <a:spcPct val="125000"/>
              </a:lnSpc>
              <a:spcBef>
                <a:spcPts val="600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Реализация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требует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аккуратной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обработки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знаков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50">
                <a:solidFill>
                  <a:srgbClr val="333333"/>
                </a:solidFill>
                <a:latin typeface="Segoe UI"/>
                <a:cs typeface="Segoe UI"/>
              </a:rPr>
              <a:t>и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рекурсивного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возврата</a:t>
            </a:r>
            <a:r>
              <a:rPr dirty="0" sz="2150" spc="7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коэффициентов.</a:t>
            </a:r>
            <a:endParaRPr sz="2150">
              <a:latin typeface="Segoe UI"/>
              <a:cs typeface="Segoe UI"/>
            </a:endParaRPr>
          </a:p>
          <a:p>
            <a:pPr marL="565150" marR="167005">
              <a:lnSpc>
                <a:spcPct val="125000"/>
              </a:lnSpc>
              <a:spcBef>
                <a:spcPts val="525"/>
              </a:spcBef>
            </a:pP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Несмотря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на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большую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вычислительную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сложность</a:t>
            </a:r>
            <a:r>
              <a:rPr dirty="0" sz="2150" spc="6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25">
                <a:solidFill>
                  <a:srgbClr val="333333"/>
                </a:solidFill>
                <a:latin typeface="Segoe UI"/>
                <a:cs typeface="Segoe UI"/>
              </a:rPr>
              <a:t>по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сравнению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с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классическим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алгоритмом,</a:t>
            </a:r>
            <a:r>
              <a:rPr dirty="0" sz="2150" spc="6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расширенная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версия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незаменима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в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задачах,</a:t>
            </a:r>
            <a:r>
              <a:rPr dirty="0" sz="2150" spc="55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>
                <a:solidFill>
                  <a:srgbClr val="333333"/>
                </a:solidFill>
                <a:latin typeface="Segoe UI"/>
                <a:cs typeface="Segoe UI"/>
              </a:rPr>
              <a:t>требующих</a:t>
            </a:r>
            <a:r>
              <a:rPr dirty="0" sz="2150" spc="50">
                <a:solidFill>
                  <a:srgbClr val="333333"/>
                </a:solidFill>
                <a:latin typeface="Segoe UI"/>
                <a:cs typeface="Segoe UI"/>
              </a:rPr>
              <a:t> </a:t>
            </a:r>
            <a:r>
              <a:rPr dirty="0" sz="2150" spc="-10">
                <a:solidFill>
                  <a:srgbClr val="333333"/>
                </a:solidFill>
                <a:latin typeface="Segoe UI"/>
                <a:cs typeface="Segoe UI"/>
              </a:rPr>
              <a:t>коэффициентов Безу.</a:t>
            </a:r>
            <a:endParaRPr sz="215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2025-10-24T06:49:46Z</dcterms:created>
  <dcterms:modified xsi:type="dcterms:W3CDTF">2025-10-24T06:49:46Z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Chromium</vt:lpwstr>
  </property>
  <property fmtid="{D5CDD505-2E9C-101B-9397-08002B2CF9AE}" pid="4" name="LastSaved">
    <vt:filetime>2025-10-24T00:00:00Z</vt:filetime>
  </property>
  <property fmtid="{D5CDD505-2E9C-101B-9397-08002B2CF9AE}" pid="5" name="Producer">
    <vt:lpwstr>Skia/PDF m52</vt:lpwstr>
  </property>
</Properties>
</file>