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30"/>
  </p:handoutMasterIdLst>
  <p:sldIdLst>
    <p:sldId id="257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7103745" cy="10234295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gs" Target="tags/tag317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tags" Target="../tags/tag20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tags" Target="../tags/tag22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tags" Target="../tags/tag25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tags" Target="../tags/tag2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tags" Target="../tags/tag286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tags" Target="../tags/tag16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16029" y="1816237"/>
            <a:ext cx="9144000" cy="1896745"/>
          </a:xfrm>
        </p:spPr>
        <p:txBody>
          <a:bodyPr>
            <a:normAutofit fontScale="90000"/>
          </a:bodyPr>
          <a:lstStyle/>
          <a:p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Отчёт по лабораторной работе №8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ван яо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Статистический анализ: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Используйте статистические методы для анализа результата ( C1 ⊕ C2 ) и определения наиболее вероятных слов и фраз.
Многократно повторяйте процесс, чтобы постепенно приблизиться к правильным ( P1 ) и ( P2 ).
Контрольные вопросы
1. Как, зная один из текстов (P1 или P2), определить другой, не зная при этом кл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Статистический анализ: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юча?
Ответ:
Конкретные шаги
1.Вычисление ( C1 ⊕ C2 ): [ C1 ⊕ C2 = (P1 ⊕ K) ⊕ (P2 ⊕ K) = P1 ⊕ P2 ]
2.Использование известной информации:
oЕсли атакующий знает часть одного из текстов, например ( P1 ), он может использовать эту информацию для восстановления ( P2 ).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Статистический анализ: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85071" y="1837436"/>
            <a:ext cx="902185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oЕсли атакующий знает часть ( P1 ), обозначим её как ( P1{text{known}} ), можно вычислить соответствующую часть ( P2 ): [ P2{text{part}} = (C1 ⊕ C2) ⊕ P1_{text{known}} ]
2. Что будет при повторном использовании ключа при шифровании текста?
Ответ:
Конкретные последствия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Линейная зависимость: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325028" y="2265033"/>
            <a:ext cx="7541942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oКаждый шифртекст становится линейно зависимым от других шифртекстов: ( C1 ⊕ C2 = P1 ⊕ P2 ).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Предсказуемость: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oАтакующий может использовать известный текст для предсказания других текстов.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Статистический анализ: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oАтакующий может использовать статистические методы для анализа шифртекстов и предположения содержания других текстов.
3. Как реализуется режим шифрования однократного гаммирования одним ключом двух открытых текстов?
Ответ:
Конкретные шаги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Расширение ключа: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436630" y="2265033"/>
            <a:ext cx="7318740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oРасширить ключ до длины открытого текста.
2.Шифрование текстов:
oПроизвести операцию XOR для каждого открытого текста: ( C1 = P1 ⊕ K ), ( C2 = P2 ⊕ K ).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Результат: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844582"/>
            <a:ext cx="8382634" cy="408272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oЭтот метод прост в реализации, но вводит линейную зависимость между шифртекстами, что снижает безопасность.
4. Перечислите недостатки шифрования одним ключом двух открытых текстов.
Ответ: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Снижение безопасности: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994636" y="2265032"/>
            <a:ext cx="6202727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oШифртексты становятся линейно зависимыми, что позволяет атакующему использовать известный текст для предсказания других текстов.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Предсказуемость: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oПовторное использование ключа увеличивает предсказуемость шифртекстов.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Цель работы
Освоить на практике применение режима однократного гаммирования на примере кодирования различных исходных текстов одним ключом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Статистический анализ: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436630" y="2265033"/>
            <a:ext cx="7318740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oАтакующий может использовать статистические методы для анализа шифртекстов и предположения содержания других текстов.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Управление ключами: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844582"/>
            <a:ext cx="8382634" cy="408272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oКлюч должен быть строго конфиденциальным и использоваться только один раз, иначе безопасность значительно снижается.
5. Перечислите преимущества шифрования одним ключом двух открытых текстов.
Ответ: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Преимущества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548231" y="2265033"/>
            <a:ext cx="7095537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1.Упрощение управления ключами:
oНеобходимо управлять только одним ключом, что уменьшает сложность управления ключами.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Простота реализации: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436630" y="1837436"/>
            <a:ext cx="7318740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oШифрование и дешифрование относительно просты в реализации.
3.Экономия ресурсов:
oНе требуется генерировать разные ключи для каждого открытого текста, что экономит ресурсы.
выводы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Простота реализации: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325028" y="2265033"/>
            <a:ext cx="7541942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Освол на практике применение режима однократного гаммирования на примере кодирования различных исходных текстов одним ключом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9555">
                <a:solidFill>
                  <a:schemeClr val="accent1"/>
                </a:solidFill>
              </a:rPr>
              <a:t>c</a:t>
            </a:r>
            <a:r>
              <a:rPr lang="ru-RU" sz="9555">
                <a:solidFill>
                  <a:schemeClr val="accent1"/>
                </a:solidFill>
              </a:rPr>
              <a:t>пасибо</a:t>
            </a:r>
            <a:endParaRPr lang="ru-RU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Порядок выполнения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os # XOR две строки def xor_strings(s1, s2): return bytes([a ^ b for a, b in zip(s1, s2)]) # ключ key = bytes.fromhex('050C177F0E4E37D29410092E2257FFC80BB27054') # Исходное сообщение p1 = 'НаВашисходящийот1204'.encode('utf-8') p2 = 'ВСеверныйфилиалБанка'.encode('utf-8') # Цикл XOR-обработки # Шифрование или дешифрование сообщений с помощью ключа def encrypt_decrypt(message,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Порядок выполнения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key): key_length = len(key) message_length = len(message) extended_key = (key * (message_length // key_length)) + key[:message_length % key_length] return xor_strings(message, extended_key) # Процесс шифрования c1 = encrypt_decrypt(p1, key) c2 = encrypt_decrypt(p2, key) # Процесс расшифровки p1_decrypted = encrypt_decrypt(c1,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Порядок выполнения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key).decode('utf-8') p2_decrypted = encrypt_decrypt(c2, key).decode('utf-8') # результаты печати print(f"C1: {c1.hex()}") print(f"C2: {c2.hex()}") print(f"P1 После расшифровки: {p1_decrypted}") print(f"P2 После расшифровки: {p2_decrypted}")
Метод для чтения двух текстов без получения ключа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Принцип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1.Известные данные: У атакующего есть два зашифрованных текста ( C1 ) и ( C2 ).
2.Цель: Прочитать оригинальные тексты ( P1 ) и ( P2 ) без знания ключа.
Теоретические основы
Предположим, что у нас есть следующие формулы: [ C1 = P1 ⊕ K ] [ C2 = P2 ⊕ K ]
Если мы сложим эти две формулы по модулю 2 (используем операцию XOR), получим: [ C1 ⊕ C2 = (P1 ⊕ K) ⊕ (P2 ⊕ K) = P1 ⊕ P2 ]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Принцип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Таким образом, атакующий может вычислить ( P1 ⊕ P2 ) как ( C1 ⊕ C2 ).
Конкретные шаги
1.Вычисление ( C1 ⊕ C2 ): [ C1 ⊕ C2 = (P1 ⊕ K) ⊕ (P2 ⊕ K) = P1 ⊕ P2 ]
2.Использование известной информации:
Если атакующий знает часть одного из текстов, например ( P1 ), он может использовать эту информацию для восстановления ( P2 ).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Принцип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85071" y="1837436"/>
            <a:ext cx="902185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Если атакующий знает часть ( P1 ), обозначим её как ( P1{\text{known}} ), можно вычислить соответствующую часть ( P2 ): [ P2{\text{part}} = (C1 ⊕ C2) ⊕ P1_{\text{known}} ]
1.Итеративное восстановление:
Постепенно заменяйте известные части ( P1 ) и используйте их для восстановления ( P2 ).
Повторяйте этот процесс до полного восстановления ( P2 ).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Принцип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85071" y="1837436"/>
            <a:ext cx="902185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1.Использование языковых особенностей:
Используйте известные языковые особенности (например, распространённые слова и фразы) для предположений о содержании ( P1 ) и ( P2 ).
Сравнивайте результаты ( C1 ⊕ C2 ) с известными языковыми паттернами для пошагового восстановления ( P1 ) и ( P2 ).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4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4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5&quot;,&quot;maxSize&quot;:{&quot;size1&quot;:20},&quot;minSize&quot;:{&quot;size1&quot;:11.2},&quot;normalSize&quot;:{&quot;size1&quot;:11.2},&quot;subLayout&quot;:[{&quot;id&quot;:&quot;2024-10-06T04:34:25&quot;,&quot;margin&quot;:{&quot;bottom&quot;:0.025999998673796654,&quot;left&quot;:1.2699999809265137,&quot;right&quot;:1.2699999809265137,&quot;top&quot;:0.4230000376701355},&quot;type&quot;:0},{&quot;id&quot;:&quot;2024-10-06T04:34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5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5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5&quot;,&quot;maxSize&quot;:{&quot;size1&quot;:20},&quot;minSize&quot;:{&quot;size1&quot;:11.2},&quot;normalSize&quot;:{&quot;size1&quot;:11.2},&quot;subLayout&quot;:[{&quot;id&quot;:&quot;2024-10-06T04:34:25&quot;,&quot;margin&quot;:{&quot;bottom&quot;:0.025999998673796654,&quot;left&quot;:1.2699999809265137,&quot;right&quot;:1.2699999809265137,&quot;top&quot;:0.4230000376701355},&quot;type&quot;:0},{&quot;id&quot;:&quot;2024-10-06T04:34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6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6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5&quot;,&quot;maxSize&quot;:{&quot;size1&quot;:20},&quot;minSize&quot;:{&quot;size1&quot;:11.2},&quot;normalSize&quot;:{&quot;size1&quot;:11.2},&quot;subLayout&quot;:[{&quot;id&quot;:&quot;2024-10-06T04:34:25&quot;,&quot;margin&quot;:{&quot;bottom&quot;:0.025999998673796654,&quot;left&quot;:1.2699999809265137,&quot;right&quot;:1.2699999809265137,&quot;top&quot;:0.4230000376701355},&quot;type&quot;:0},{&quot;id&quot;:&quot;2024-10-06T04:34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7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7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5&quot;,&quot;maxSize&quot;:{&quot;size1&quot;:20},&quot;minSize&quot;:{&quot;size1&quot;:11.2},&quot;normalSize&quot;:{&quot;size1&quot;:11.2},&quot;subLayout&quot;:[{&quot;id&quot;:&quot;2024-10-06T04:34:25&quot;,&quot;margin&quot;:{&quot;bottom&quot;:0.025999998673796654,&quot;left&quot;:1.2699999809265137,&quot;right&quot;:1.2699999809265137,&quot;top&quot;:0.4230000376701355},&quot;type&quot;:0},{&quot;id&quot;:&quot;2024-10-06T04:34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8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5&quot;,&quot;maxSize&quot;:{&quot;size1&quot;:20},&quot;minSize&quot;:{&quot;size1&quot;:11.2},&quot;normalSize&quot;:{&quot;size1&quot;:11.2},&quot;subLayout&quot;:[{&quot;id&quot;:&quot;2024-10-06T04:34:25&quot;,&quot;margin&quot;:{&quot;bottom&quot;:0.025999998673796654,&quot;left&quot;:1.2699999809265137,&quot;right&quot;:1.2699999809265137,&quot;top&quot;:0.4230000376701355},&quot;type&quot;:0},{&quot;id&quot;:&quot;2024-10-06T04:34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8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5&quot;,&quot;maxSize&quot;:{&quot;size1&quot;:20},&quot;minSize&quot;:{&quot;size1&quot;:11.2},&quot;normalSize&quot;:{&quot;size1&quot;:11.2},&quot;subLayout&quot;:[{&quot;id&quot;:&quot;2024-10-06T04:34:25&quot;,&quot;margin&quot;:{&quot;bottom&quot;:0.025999998673796654,&quot;left&quot;:1.2699999809265137,&quot;right&quot;:1.2699999809265137,&quot;top&quot;:0.4230000376701355},&quot;type&quot;:0},{&quot;id&quot;:&quot;2024-10-06T04:34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9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5&quot;,&quot;maxSize&quot;:{&quot;size1&quot;:20},&quot;minSize&quot;:{&quot;size1&quot;:11.2},&quot;normalSize&quot;:{&quot;size1&quot;:11.2},&quot;subLayout&quot;:[{&quot;id&quot;:&quot;2024-10-06T04:34:25&quot;,&quot;margin&quot;:{&quot;bottom&quot;:0.025999998673796654,&quot;left&quot;:1.2699999809265137,&quot;right&quot;:1.2699999809265137,&quot;top&quot;:0.4230000376701355},&quot;type&quot;:0},{&quot;id&quot;:&quot;2024-10-06T04:34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9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5&quot;,&quot;maxSize&quot;:{&quot;size1&quot;:20},&quot;minSize&quot;:{&quot;size1&quot;:11.2},&quot;normalSize&quot;:{&quot;size1&quot;:11.2},&quot;subLayout&quot;:[{&quot;id&quot;:&quot;2024-10-06T04:34:25&quot;,&quot;margin&quot;:{&quot;bottom&quot;:0.025999998673796654,&quot;left&quot;:1.2699999809265137,&quot;right&quot;:1.2699999809265137,&quot;top&quot;:0.4230000376701355},&quot;type&quot;:0},{&quot;id&quot;:&quot;2024-10-06T04:34:2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0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1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21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2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2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3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3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4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24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5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6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6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6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6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7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7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7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8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8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8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9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9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0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30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0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0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30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1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1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31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4:34:26&quot;,&quot;maxSize&quot;:{&quot;size1&quot;:20},&quot;minSize&quot;:{&quot;size1&quot;:11.2},&quot;normalSize&quot;:{&quot;size1&quot;:11.2},&quot;subLayout&quot;:[{&quot;id&quot;:&quot;2024-10-06T04:34:26&quot;,&quot;margin&quot;:{&quot;bottom&quot;:0.025999998673796654,&quot;left&quot;:1.2699999809265137,&quot;right&quot;:1.2699999809265137,&quot;top&quot;:0.4230000376701355},&quot;type&quot;:0},{&quot;id&quot;:&quot;2024-10-06T04:34:2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316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317.xml><?xml version="1.0" encoding="utf-8"?>
<p:tagLst xmlns:p="http://schemas.openxmlformats.org/presentationml/2006/main">
  <p:tag name="commondata" val="eyJoZGlkIjoiMzEwNTM5NzYwMDRjMzkwZTVkZjY2ODkwMGIxNGU0OTU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5473</Words>
  <Application>WPS 演示</Application>
  <PresentationFormat>宽屏</PresentationFormat>
  <Paragraphs>98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Segoe UI</vt:lpstr>
      <vt:lpstr>Arial Unicode MS</vt:lpstr>
      <vt:lpstr>Arial Black</vt:lpstr>
      <vt:lpstr>Calibri</vt:lpstr>
      <vt:lpstr>Office 主题​​</vt:lpstr>
      <vt:lpstr>1_Office 主题​​</vt:lpstr>
      <vt:lpstr>Содержание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WPS_1602122171</cp:lastModifiedBy>
  <cp:revision>3</cp:revision>
  <dcterms:created xsi:type="dcterms:W3CDTF">2024-10-05T20:34:00Z</dcterms:created>
  <dcterms:modified xsi:type="dcterms:W3CDTF">2024-10-05T20:35:21Z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/>
  </property>
</Properties>
</file>