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2"/>
  </p:handoutMasterIdLst>
  <p:sldIdLst>
    <p:sldId id="257" r:id="rId4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7103745" cy="10234295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66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tags" Target="../tags/tag23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tags" Target="../tags/tag24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0939" y="2285502"/>
            <a:ext cx="9144000" cy="1896745"/>
          </a:xfrm>
        </p:spPr>
        <p:txBody>
          <a:bodyPr>
            <a:normAutofit fontScale="90000"/>
          </a:bodyPr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Отчёт по лабораторной работе №7
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ван яо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Контрольные вопросы
1. Пояснение смысла однократного гаммирования
Однократное гаммирование (one-time pad) — это метод шифрования, при котором текст сообщения (открытый текст) складывается по модулю два (XOR) с случайным ключом такой же длины. Если ключ используется только один раз и хранится в секрете, то данный метод считается абсолютно надёжным.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0" name="圆角矩形 3"/>
          <p:cNvSpPr/>
          <p:nvPr>
            <p:custDataLst>
              <p:tags r:id="rId5"/>
            </p:custDataLst>
          </p:nvPr>
        </p:nvSpPr>
        <p:spPr>
          <a:xfrm>
            <a:off x="3075089" y="2011161"/>
            <a:ext cx="1463666" cy="639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圆角矩形 4"/>
          <p:cNvSpPr/>
          <p:nvPr>
            <p:custDataLst>
              <p:tags r:id="rId6"/>
            </p:custDataLst>
          </p:nvPr>
        </p:nvSpPr>
        <p:spPr>
          <a:xfrm>
            <a:off x="3075089" y="1619250"/>
            <a:ext cx="459629" cy="2916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177800" dir="2700000" sx="72000" sy="72000" algn="tl" rotWithShape="0">
              <a:schemeClr val="accent1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0000"/>
          </a:bodyPr>
          <a:p>
            <a:pPr algn="ctr"/>
            <a:r>
              <a:rPr lang="en-US" altLang="zh-CN" sz="10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10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" name="文本框 111"/>
          <p:cNvSpPr txBox="1"/>
          <p:nvPr>
            <p:custDataLst>
              <p:tags r:id="rId7"/>
            </p:custDataLst>
          </p:nvPr>
        </p:nvSpPr>
        <p:spPr>
          <a:xfrm>
            <a:off x="3029766" y="2156194"/>
            <a:ext cx="1547381" cy="152978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 Недостатки однократного гаммирования</a:t>
            </a:r>
            <a:endParaRPr lang="zh-CN" altLang="en-US" sz="140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圆角矩形 6"/>
          <p:cNvSpPr/>
          <p:nvPr>
            <p:custDataLst>
              <p:tags r:id="rId8"/>
            </p:custDataLst>
          </p:nvPr>
        </p:nvSpPr>
        <p:spPr>
          <a:xfrm>
            <a:off x="5363100" y="2011161"/>
            <a:ext cx="1463666" cy="639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文本框 113"/>
          <p:cNvSpPr txBox="1"/>
          <p:nvPr>
            <p:custDataLst>
              <p:tags r:id="rId9"/>
            </p:custDataLst>
          </p:nvPr>
        </p:nvSpPr>
        <p:spPr>
          <a:xfrm>
            <a:off x="5317777" y="2156194"/>
            <a:ext cx="1547381" cy="152978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Сложность управления ключами</a:t>
            </a:r>
            <a:endParaRPr lang="zh-CN" altLang="en-US" sz="140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圆角矩形 10"/>
          <p:cNvSpPr/>
          <p:nvPr>
            <p:custDataLst>
              <p:tags r:id="rId10"/>
            </p:custDataLst>
          </p:nvPr>
        </p:nvSpPr>
        <p:spPr>
          <a:xfrm>
            <a:off x="7660177" y="2011161"/>
            <a:ext cx="1463666" cy="639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文本框 115"/>
          <p:cNvSpPr txBox="1"/>
          <p:nvPr>
            <p:custDataLst>
              <p:tags r:id="rId11"/>
            </p:custDataLst>
          </p:nvPr>
        </p:nvSpPr>
        <p:spPr>
          <a:xfrm>
            <a:off x="7614854" y="2156194"/>
            <a:ext cx="1547381" cy="153138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Затруднённая дистрибуция ключей</a:t>
            </a:r>
            <a:endParaRPr lang="zh-CN" altLang="en-US" sz="140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7" name="圆角矩形 16"/>
          <p:cNvSpPr/>
          <p:nvPr>
            <p:custDataLst>
              <p:tags r:id="rId12"/>
            </p:custDataLst>
          </p:nvPr>
        </p:nvSpPr>
        <p:spPr>
          <a:xfrm>
            <a:off x="5363100" y="1619250"/>
            <a:ext cx="459629" cy="29166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254000" dist="177800" dir="2700000" sx="72000" sy="72000" algn="tl" rotWithShape="0">
              <a:schemeClr val="accent5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0000"/>
          </a:bodyPr>
          <a:p>
            <a:pPr algn="ctr"/>
            <a:r>
              <a:rPr lang="en-US" altLang="zh-CN" sz="1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10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圆角矩形 17"/>
          <p:cNvSpPr/>
          <p:nvPr>
            <p:custDataLst>
              <p:tags r:id="rId13"/>
            </p:custDataLst>
          </p:nvPr>
        </p:nvSpPr>
        <p:spPr>
          <a:xfrm>
            <a:off x="7660177" y="1619250"/>
            <a:ext cx="459629" cy="2916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177800" dir="2700000" sx="72000" sy="72000" algn="tl" rotWithShape="0">
              <a:schemeClr val="accent1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0000"/>
          </a:bodyPr>
          <a:p>
            <a:pPr algn="ctr"/>
            <a:r>
              <a:rPr lang="en-US" altLang="zh-CN" sz="10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10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圆角矩形 15"/>
          <p:cNvSpPr/>
          <p:nvPr>
            <p:custDataLst>
              <p:tags r:id="rId14"/>
            </p:custDataLst>
          </p:nvPr>
        </p:nvSpPr>
        <p:spPr>
          <a:xfrm>
            <a:off x="3075089" y="4476732"/>
            <a:ext cx="1463666" cy="639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圆角矩形 18"/>
          <p:cNvSpPr/>
          <p:nvPr>
            <p:custDataLst>
              <p:tags r:id="rId15"/>
            </p:custDataLst>
          </p:nvPr>
        </p:nvSpPr>
        <p:spPr>
          <a:xfrm>
            <a:off x="3075089" y="4084821"/>
            <a:ext cx="459629" cy="29166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254000" dist="177800" dir="2700000" sx="72000" sy="72000" algn="tl" rotWithShape="0">
              <a:schemeClr val="accent5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0000"/>
          </a:bodyPr>
          <a:p>
            <a:pPr algn="ctr"/>
            <a:r>
              <a:rPr lang="en-US" altLang="zh-CN" sz="1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10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文本框 120"/>
          <p:cNvSpPr txBox="1"/>
          <p:nvPr>
            <p:custDataLst>
              <p:tags r:id="rId16"/>
            </p:custDataLst>
          </p:nvPr>
        </p:nvSpPr>
        <p:spPr>
          <a:xfrm>
            <a:off x="3029766" y="4621766"/>
            <a:ext cx="1547381" cy="1529785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 lnSpcReduction="20000"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Необходимость безопасного хранения ключей</a:t>
            </a:r>
            <a:endParaRPr lang="zh-CN" altLang="en-US" sz="160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" name="圆角矩形 20"/>
          <p:cNvSpPr/>
          <p:nvPr>
            <p:custDataLst>
              <p:tags r:id="rId17"/>
            </p:custDataLst>
          </p:nvPr>
        </p:nvSpPr>
        <p:spPr>
          <a:xfrm>
            <a:off x="5363100" y="4476732"/>
            <a:ext cx="1463666" cy="639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" name="文本框 122"/>
          <p:cNvSpPr txBox="1"/>
          <p:nvPr>
            <p:custDataLst>
              <p:tags r:id="rId18"/>
            </p:custDataLst>
          </p:nvPr>
        </p:nvSpPr>
        <p:spPr>
          <a:xfrm>
            <a:off x="5317777" y="4621766"/>
            <a:ext cx="1547381" cy="1529785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 Преимущества однократного гаммирования</a:t>
            </a:r>
            <a:endParaRPr lang="zh-CN" altLang="en-US" sz="160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圆角矩形 22"/>
          <p:cNvSpPr/>
          <p:nvPr>
            <p:custDataLst>
              <p:tags r:id="rId19"/>
            </p:custDataLst>
          </p:nvPr>
        </p:nvSpPr>
        <p:spPr>
          <a:xfrm>
            <a:off x="7660177" y="4476732"/>
            <a:ext cx="1463666" cy="639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文本框 124"/>
          <p:cNvSpPr txBox="1"/>
          <p:nvPr>
            <p:custDataLst>
              <p:tags r:id="rId20"/>
            </p:custDataLst>
          </p:nvPr>
        </p:nvSpPr>
        <p:spPr>
          <a:xfrm>
            <a:off x="7614854" y="4621766"/>
            <a:ext cx="1547381" cy="1531384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 lnSpcReduction="20000"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Абсолютная безопасность (при правильном применении)</a:t>
            </a:r>
            <a:endParaRPr lang="zh-CN" altLang="en-US" sz="160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6" name="圆角矩形 24"/>
          <p:cNvSpPr/>
          <p:nvPr>
            <p:custDataLst>
              <p:tags r:id="rId21"/>
            </p:custDataLst>
          </p:nvPr>
        </p:nvSpPr>
        <p:spPr>
          <a:xfrm>
            <a:off x="5363100" y="4084821"/>
            <a:ext cx="459629" cy="2916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177800" dir="2700000" sx="72000" sy="72000" algn="tl" rotWithShape="0">
              <a:schemeClr val="accent1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0000"/>
          </a:bodyPr>
          <a:p>
            <a:pPr algn="ctr"/>
            <a:r>
              <a:rPr lang="en-US" altLang="zh-CN" sz="10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en-US" altLang="zh-CN" sz="10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25"/>
          <p:cNvSpPr/>
          <p:nvPr>
            <p:custDataLst>
              <p:tags r:id="rId22"/>
            </p:custDataLst>
          </p:nvPr>
        </p:nvSpPr>
        <p:spPr>
          <a:xfrm>
            <a:off x="7660177" y="4084821"/>
            <a:ext cx="459629" cy="29166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254000" dist="177800" dir="2700000" sx="72000" sy="72000" algn="tl" rotWithShape="0">
              <a:schemeClr val="accent5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0000"/>
          </a:bodyPr>
          <a:p>
            <a:pPr algn="ctr"/>
            <a:r>
              <a:rPr lang="en-US" altLang="zh-CN" sz="1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en-US" altLang="zh-CN" sz="10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3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Простота реализации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Высокая скорость шифрования и дешифрования
4. Почему длина открытого текста должна совпадать с длиной ключа?
Для обеспечения безопасности каждый символ открытого текста должен быть зашифрован соответствующим символом ключа. Если длина ключа не совпадает с длиной открытого текста, то шифр становится уязвимым.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Простота реализации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Какая операция используется в режиме однократного гаммирования, назовите её особенности?
Используется операция XOR (исключающее ИЛИ).
Особенности: простота выполнения, обратимость, непредсказуемость результата при использовании случайного ключа.
6. Как по открытому тексту и ключу получ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Простота реализации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ить шифротекст?
Шифротекст получают путём применения операции XOR между каждым битом открытого текста и соответствующим битом ключа.
7. Как по открытому тексту и шифротексту получить ключ?
Чтобы восстановить ключ, нужно применить операцию XOR между каждым битом открытого текста и соответствующим битом шифротекста.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Простота реализации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В чём заключаются необходимые и достаточные условия абсолютной стойкости шифра?
Ключ должен быть абсолютно случайным.
Длина ключа должна быть не меньше длины открытого текста.
Ключ не должен использоваться для шифрования других сообщений.
Ключ должен оставаться секретным.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выводы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213427" y="2265033"/>
            <a:ext cx="7765145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Освоил на практике применение режима однократного гаммирования.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sz="9555">
                <a:solidFill>
                  <a:schemeClr val="accent1"/>
                </a:solidFill>
              </a:rPr>
              <a:t>спасибо</a:t>
            </a:r>
            <a:endParaRPr lang="ru-RU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Цель работы
Освоить на практике применение режима однократного гаммирования.
Порядок выполнения работы
XOR две строки
Определить функцию с именем xor_strings, которая принимает два строковых параметра s1 и s2.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xor_strings(s1, s2): return ''.join(chr(ord(a) ^ ord(b)) for a, b in zip(s1, (b for b in s2 * (len(s1) // len(s2) + 1))))
zip(s1, (b for b in s2 * (len(s1) // len(s2) + 1))): здесь используется выражение-генератор (b for b in s2 * (len(s1) // len( s2) + 1)) для повторения строки s2 так, чтобы ее длина была как минимум той же длины, что и s1.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ord(a) ^ ord(b): операция XOR для каждого символа a и b.
chr(...): преобразовать результат XOR обратно в символы.
''.join(...): Объединить все символы в строку и вернуть
Зашифровать открытый текст с помощью одноразового блокнота Определить функцию с именем encrypt, которая принимает два параметра: открытый текст и ключ.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encrypt(plaintext, key): return xor_strings(plaintext, key)
Расшифровать зашифрованный текст с помощью одноразового блокнота Определить функцию с именем decrypt, которая принимает два параметра: зашифрованный текст и ключ.
def decrypt(ciphertext, key): return xor_strings(ciphertext, key)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767022" y="1837436"/>
            <a:ext cx="8657955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Учитывая зашифрованный текст и целевой открытый текст, найдите соответствующий ключ. Определить функцию с именем find_key_for_plaintext, которая принимает два параметра ciphertext и target_plaintext.
def find_key_for_plaintext(ciphertext, target_plaintext): return xor_strings(ciphertext, target_plaintext)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990225" y="1837436"/>
            <a:ext cx="8211550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использование Убедитесь, что приведенный ниже код выполняется только тогда, когда этот файл запускается в качестве основной программы.
if __name__ == "__main__": # Известная информация known_plaintext = "С Новым Годом, друзья!" known_key = "1234567456734567890898" #Предположим,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85071" y="1837436"/>
            <a:ext cx="902185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у нас есть известный ключ # Процесс шифрования plaintext_bytes = known_plaintext.encode('utf-8') key_bytes = known_key.encode('utf-8') ciphertext_bytes = xor_strings(plaintext_bytes.decode('utf-8'), key_bytes.decode('utf-8')).encode('utf-8') ciphertext = ciphertext_bytes.decode('utf-8') print(f"ciphertext: {ciphertext}") # Процесс расшифровки decrypted_text_bytes = xor_strings(ciphertext,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85071" y="1837436"/>
            <a:ext cx="902185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key_bytes.decode('utf-8')).encode('utf-8') decrypted_text = decrypted_text_bytes.decode('utf-8') print(f"plaintext: {decrypted_text}") # Найдите ключ, необходимый для определенного открытого текста target_plaintext = "С Новым Годом, друзья!" found_key_bytes = xor_strings(ciphertext, target_plaintext).encode('utf-8') found_key = found_key_bytes.decode('utf-8') print(f"key: {found_key}")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3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3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3&quot;,&quot;maxSize&quot;:{&quot;size1&quot;:20},&quot;minSize&quot;:{&quot;size1&quot;:11.2},&quot;normalSize&quot;:{&quot;size1&quot;:11.2},&quot;subLayout&quot;:[{&quot;id&quot;:&quot;2024-10-06T01:38:13&quot;,&quot;margin&quot;:{&quot;bottom&quot;:0.025999998673796654,&quot;left&quot;:1.2699999809265137,&quot;right&quot;:1.2699999809265137,&quot;top&quot;:0.4230000376701355},&quot;type&quot;:0},{&quot;id&quot;:&quot;2024-10-06T01:38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4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3&quot;,&quot;maxSize&quot;:{&quot;size1&quot;:20},&quot;minSize&quot;:{&quot;size1&quot;:11.2},&quot;normalSize&quot;:{&quot;size1&quot;:11.2},&quot;subLayout&quot;:[{&quot;id&quot;:&quot;2024-10-06T01:38:13&quot;,&quot;margin&quot;:{&quot;bottom&quot;:0.025999998673796654,&quot;left&quot;:1.2699999809265137,&quot;right&quot;:1.2699999809265137,&quot;top&quot;:0.4230000376701355},&quot;type&quot;:0},{&quot;id&quot;:&quot;2024-10-06T01:38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5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5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3&quot;,&quot;maxSize&quot;:{&quot;size1&quot;:20},&quot;minSize&quot;:{&quot;size1&quot;:11.2},&quot;normalSize&quot;:{&quot;size1&quot;:11.2},&quot;subLayout&quot;:[{&quot;id&quot;:&quot;2024-10-06T01:38:13&quot;,&quot;margin&quot;:{&quot;bottom&quot;:0.025999998673796654,&quot;left&quot;:1.2699999809265137,&quot;right&quot;:1.2699999809265137,&quot;top&quot;:0.4230000376701355},&quot;type&quot;:0},{&quot;id&quot;:&quot;2024-10-06T01:38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6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6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3&quot;,&quot;maxSize&quot;:{&quot;size1&quot;:20},&quot;minSize&quot;:{&quot;size1&quot;:11.2},&quot;normalSize&quot;:{&quot;size1&quot;:11.2},&quot;subLayout&quot;:[{&quot;id&quot;:&quot;2024-10-06T01:38:13&quot;,&quot;margin&quot;:{&quot;bottom&quot;:0.025999998673796654,&quot;left&quot;:1.2699999809265137,&quot;right&quot;:1.2699999809265137,&quot;top&quot;:0.4230000376701355},&quot;type&quot;:0},{&quot;id&quot;:&quot;2024-10-06T01:38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7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3&quot;,&quot;maxSize&quot;:{&quot;size1&quot;:20},&quot;minSize&quot;:{&quot;size1&quot;:11.2},&quot;normalSize&quot;:{&quot;size1&quot;:11.2},&quot;subLayout&quot;:[{&quot;id&quot;:&quot;2024-10-06T01:38:13&quot;,&quot;margin&quot;:{&quot;bottom&quot;:0.025999998673796654,&quot;left&quot;:1.2699999809265137,&quot;right&quot;:1.2699999809265137,&quot;top&quot;:0.4230000376701355},&quot;type&quot;:0},{&quot;id&quot;:&quot;2024-10-06T01:38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7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3&quot;,&quot;maxSize&quot;:{&quot;size1&quot;:20},&quot;minSize&quot;:{&quot;size1&quot;:11.2},&quot;normalSize&quot;:{&quot;size1&quot;:11.2},&quot;subLayout&quot;:[{&quot;id&quot;:&quot;2024-10-06T01:38:13&quot;,&quot;margin&quot;:{&quot;bottom&quot;:0.025999998673796654,&quot;left&quot;:1.2699999809265137,&quot;right&quot;:1.2699999809265137,&quot;top&quot;:0.4230000376701355},&quot;type&quot;:0},{&quot;id&quot;:&quot;2024-10-06T01:38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8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3&quot;,&quot;maxSize&quot;:{&quot;size1&quot;:20},&quot;minSize&quot;:{&quot;size1&quot;:11.2},&quot;normalSize&quot;:{&quot;size1&quot;:11.2},&quot;subLayout&quot;:[{&quot;id&quot;:&quot;2024-10-06T01:38:13&quot;,&quot;margin&quot;:{&quot;bottom&quot;:0.025999998673796654,&quot;left&quot;:1.2699999809265137,&quot;right&quot;:1.2699999809265137,&quot;top&quot;:0.4230000376701355},&quot;type&quot;:0},{&quot;id&quot;:&quot;2024-10-06T01:38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8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3&quot;,&quot;maxSize&quot;:{&quot;size1&quot;:20},&quot;minSize&quot;:{&quot;size1&quot;:11.2},&quot;normalSize&quot;:{&quot;size1&quot;:11.2},&quot;subLayout&quot;:[{&quot;id&quot;:&quot;2024-10-06T01:38:13&quot;,&quot;margin&quot;:{&quot;bottom&quot;:0.025999998673796654,&quot;left&quot;:1.2699999809265137,&quot;right&quot;:1.2699999809265137,&quot;top&quot;:0.4230000376701355},&quot;type&quot;:0},{&quot;id&quot;:&quot;2024-10-06T01:38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9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4&quot;,&quot;maxSize&quot;:{&quot;size1&quot;:20},&quot;minSize&quot;:{&quot;size1&quot;:11.2},&quot;normalSize&quot;:{&quot;size1&quot;:11.2},&quot;subLayout&quot;:[{&quot;id&quot;:&quot;2024-10-06T01:38:14&quot;,&quot;margin&quot;:{&quot;bottom&quot;:0.025999998673796654,&quot;left&quot;:1.2699999809265137,&quot;right&quot;:1.2699999809265137,&quot;top&quot;:0.4230000376701355},&quot;type&quot;:0},{&quot;id&quot;:&quot;2024-10-06T01:38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777_5*l_h_i*1_1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8777_5*l_h_i*1_1_2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777_5*l_h_f*1_1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777_5*l_h_i*1_2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777_5*l_h_f*1_2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8777_5*l_h_i*1_3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8777_5*l_h_f*1_3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8777_5*l_h_i*1_2_2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SHADOW_SCHEMECOLOR_INDEX_BRIGHTNESS" val="0"/>
  <p:tag name="KSO_WM_UNIT_SHADOW_SCHEMECOLOR_INDEX" val="9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8777_5*l_h_i*1_3_2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28777_5*l_h_i*1_4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28777_5*l_h_i*1_4_2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SHADOW_SCHEMECOLOR_INDEX_BRIGHTNESS" val="0"/>
  <p:tag name="KSO_WM_UNIT_SHADOW_SCHEMECOLOR_INDEX" val="9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28777_5*l_h_f*1_4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28777_5*l_h_i*1_5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28777_5*l_h_f*1_5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28777_5*l_h_i*1_6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28777_5*l_h_f*1_6_1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28777_5*l_h_i*1_5_2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ID" val="diagram20228777_5*l_h_i*1_6_2"/>
  <p:tag name="KSO_WM_TEMPLATE_CATEGORY" val="diagram"/>
  <p:tag name="KSO_WM_TEMPLATE_INDEX" val="202287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SHADOW_SCHEMECOLOR_INDEX_BRIGHTNESS" val="0"/>
  <p:tag name="KSO_WM_UNIT_SHADOW_SCHEMECOLOR_INDEX" val="9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4&quot;,&quot;maxSize&quot;:{&quot;size1&quot;:20},&quot;minSize&quot;:{&quot;size1&quot;:11.2},&quot;normalSize&quot;:{&quot;size1&quot;:11.2},&quot;subLayout&quot;:[{&quot;id&quot;:&quot;2024-10-06T01:38:14&quot;,&quot;margin&quot;:{&quot;bottom&quot;:0.025999998673796654,&quot;left&quot;:1.2699999809265137,&quot;right&quot;:1.2699999809265137,&quot;top&quot;:0.4230000376701355},&quot;type&quot;:0},{&quot;id&quot;:&quot;2024-10-06T01:38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22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4&quot;,&quot;maxSize&quot;:{&quot;size1&quot;:20},&quot;minSize&quot;:{&quot;size1&quot;:11.2},&quot;normalSize&quot;:{&quot;size1&quot;:11.2},&quot;subLayout&quot;:[{&quot;id&quot;:&quot;2024-10-06T01:38:14&quot;,&quot;margin&quot;:{&quot;bottom&quot;:0.025999998673796654,&quot;left&quot;:1.2699999809265137,&quot;right&quot;:1.2699999809265137,&quot;top&quot;:0.4230000376701355},&quot;type&quot;:0},{&quot;id&quot;:&quot;2024-10-06T01:38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3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4&quot;,&quot;maxSize&quot;:{&quot;size1&quot;:20},&quot;minSize&quot;:{&quot;size1&quot;:11.2},&quot;normalSize&quot;:{&quot;size1&quot;:11.2},&quot;subLayout&quot;:[{&quot;id&quot;:&quot;2024-10-06T01:38:14&quot;,&quot;margin&quot;:{&quot;bottom&quot;:0.025999998673796654,&quot;left&quot;:1.2699999809265137,&quot;right&quot;:1.2699999809265137,&quot;top&quot;:0.4230000376701355},&quot;type&quot;:0},{&quot;id&quot;:&quot;2024-10-06T01:38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5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4&quot;,&quot;maxSize&quot;:{&quot;size1&quot;:20},&quot;minSize&quot;:{&quot;size1&quot;:11.2},&quot;normalSize&quot;:{&quot;size1&quot;:11.2},&quot;subLayout&quot;:[{&quot;id&quot;:&quot;2024-10-06T01:38:14&quot;,&quot;margin&quot;:{&quot;bottom&quot;:0.025999998673796654,&quot;left&quot;:1.2699999809265137,&quot;right&quot;:1.2699999809265137,&quot;top&quot;:0.4230000376701355},&quot;type&quot;:0},{&quot;id&quot;:&quot;2024-10-06T01:38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5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25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4&quot;,&quot;maxSize&quot;:{&quot;size1&quot;:20},&quot;minSize&quot;:{&quot;size1&quot;:11.2},&quot;normalSize&quot;:{&quot;size1&quot;:11.2},&quot;subLayout&quot;:[{&quot;id&quot;:&quot;2024-10-06T01:38:14&quot;,&quot;margin&quot;:{&quot;bottom&quot;:0.025999998673796654,&quot;left&quot;:1.2699999809265137,&quot;right&quot;:1.2699999809265137,&quot;top&quot;:0.4230000376701355},&quot;type&quot;:0},{&quot;id&quot;:&quot;2024-10-06T01:38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6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6T01:38:14&quot;,&quot;maxSize&quot;:{&quot;size1&quot;:20},&quot;minSize&quot;:{&quot;size1&quot;:11.2},&quot;normalSize&quot;:{&quot;size1&quot;:11.2},&quot;subLayout&quot;:[{&quot;id&quot;:&quot;2024-10-06T01:38:14&quot;,&quot;margin&quot;:{&quot;bottom&quot;:0.025999998673796654,&quot;left&quot;:1.2699999809265137,&quot;right&quot;:1.2699999809265137,&quot;top&quot;:0.4230000376701355},&quot;type&quot;:0},{&quot;id&quot;:&quot;2024-10-06T01:38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265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266.xml><?xml version="1.0" encoding="utf-8"?>
<p:tagLst xmlns:p="http://schemas.openxmlformats.org/presentationml/2006/main">
  <p:tag name="commondata" val="eyJoZGlkIjoiMzEwNTM5NzYwMDRjMzkwZTVkZjY2ODkwMGIxNGU0OTUifQ==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4618</Words>
  <Application>WPS 演示</Application>
  <PresentationFormat>宽屏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Segoe UI</vt:lpstr>
      <vt:lpstr>Arial Unicode MS</vt:lpstr>
      <vt:lpstr>Arial Black</vt:lpstr>
      <vt:lpstr>Calibri</vt:lpstr>
      <vt:lpstr>Office 主题​​</vt:lpstr>
      <vt:lpstr>1_Office 主题​​</vt:lpstr>
      <vt:lpstr>Содержание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WPS_1602122171</cp:lastModifiedBy>
  <cp:revision>3</cp:revision>
  <dcterms:created xsi:type="dcterms:W3CDTF">2024-10-05T17:38:00Z</dcterms:created>
  <dcterms:modified xsi:type="dcterms:W3CDTF">2024-10-05T17:39:19Z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/>
  </property>
</Properties>
</file>