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0"/>
  </p:notesMasterIdLst>
  <p:handoutMasterIdLst>
    <p:handoutMasterId r:id="rId21"/>
  </p:handoutMasterIdLst>
  <p:sldIdLst>
    <p:sldId id="785" r:id="rId2"/>
    <p:sldId id="794" r:id="rId3"/>
    <p:sldId id="813" r:id="rId4"/>
    <p:sldId id="826" r:id="rId5"/>
    <p:sldId id="827" r:id="rId6"/>
    <p:sldId id="814" r:id="rId7"/>
    <p:sldId id="825" r:id="rId8"/>
    <p:sldId id="817" r:id="rId9"/>
    <p:sldId id="816" r:id="rId10"/>
    <p:sldId id="829" r:id="rId11"/>
    <p:sldId id="818" r:id="rId12"/>
    <p:sldId id="819" r:id="rId13"/>
    <p:sldId id="821" r:id="rId14"/>
    <p:sldId id="833" r:id="rId15"/>
    <p:sldId id="839" r:id="rId16"/>
    <p:sldId id="834" r:id="rId17"/>
    <p:sldId id="837" r:id="rId18"/>
    <p:sldId id="838" r:id="rId19"/>
  </p:sldIdLst>
  <p:sldSz cx="9144000" cy="6858000" type="screen4x3"/>
  <p:notesSz cx="6807200" cy="9939338"/>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6">
          <p15:clr>
            <a:srgbClr val="A4A3A4"/>
          </p15:clr>
        </p15:guide>
        <p15:guide id="2" pos="290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B6F1"/>
    <a:srgbClr val="FF6600"/>
    <a:srgbClr val="66FFCC"/>
    <a:srgbClr val="1212FF"/>
    <a:srgbClr val="FF3300"/>
    <a:srgbClr val="1111FE"/>
    <a:srgbClr val="FFFF99"/>
    <a:srgbClr val="0F0FFC"/>
    <a:srgbClr val="F2F2F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4" autoAdjust="0"/>
    <p:restoredTop sz="93694" autoAdjust="0"/>
  </p:normalViewPr>
  <p:slideViewPr>
    <p:cSldViewPr>
      <p:cViewPr varScale="1">
        <p:scale>
          <a:sx n="105" d="100"/>
          <a:sy n="105" d="100"/>
        </p:scale>
        <p:origin x="2700" y="108"/>
      </p:cViewPr>
      <p:guideLst>
        <p:guide orient="horz" pos="1626"/>
        <p:guide pos="290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52" d="100"/>
          <a:sy n="52" d="100"/>
        </p:scale>
        <p:origin x="293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0529" cy="497444"/>
          </a:xfrm>
          <a:prstGeom prst="rect">
            <a:avLst/>
          </a:prstGeom>
        </p:spPr>
        <p:txBody>
          <a:bodyPr vert="horz" lIns="91550" tIns="45775" rIns="91550" bIns="45775" rtlCol="0"/>
          <a:lstStyle>
            <a:lvl1pPr algn="l">
              <a:defRPr sz="1200"/>
            </a:lvl1pPr>
          </a:lstStyle>
          <a:p>
            <a:endParaRPr lang="zh-CN" altLang="en-US"/>
          </a:p>
        </p:txBody>
      </p:sp>
      <p:sp>
        <p:nvSpPr>
          <p:cNvPr id="3" name="日期占位符 2"/>
          <p:cNvSpPr>
            <a:spLocks noGrp="1"/>
          </p:cNvSpPr>
          <p:nvPr>
            <p:ph type="dt" sz="quarter" idx="1"/>
          </p:nvPr>
        </p:nvSpPr>
        <p:spPr>
          <a:xfrm>
            <a:off x="3855082" y="0"/>
            <a:ext cx="2950529" cy="497444"/>
          </a:xfrm>
          <a:prstGeom prst="rect">
            <a:avLst/>
          </a:prstGeom>
        </p:spPr>
        <p:txBody>
          <a:bodyPr vert="horz" lIns="91550" tIns="45775" rIns="91550" bIns="45775" rtlCol="0"/>
          <a:lstStyle>
            <a:lvl1pPr algn="r">
              <a:defRPr sz="1200"/>
            </a:lvl1pPr>
          </a:lstStyle>
          <a:p>
            <a:fld id="{33B1F0CA-B18D-45D3-B57B-80534BED3F9F}" type="datetimeFigureOut">
              <a:rPr lang="zh-CN" altLang="en-US" smtClean="0"/>
              <a:pPr/>
              <a:t>2016/9/14</a:t>
            </a:fld>
            <a:endParaRPr lang="zh-CN" altLang="en-US"/>
          </a:p>
        </p:txBody>
      </p:sp>
      <p:sp>
        <p:nvSpPr>
          <p:cNvPr id="4" name="页脚占位符 3"/>
          <p:cNvSpPr>
            <a:spLocks noGrp="1"/>
          </p:cNvSpPr>
          <p:nvPr>
            <p:ph type="ftr" sz="quarter" idx="2"/>
          </p:nvPr>
        </p:nvSpPr>
        <p:spPr>
          <a:xfrm>
            <a:off x="0" y="9440305"/>
            <a:ext cx="2950529" cy="497444"/>
          </a:xfrm>
          <a:prstGeom prst="rect">
            <a:avLst/>
          </a:prstGeom>
        </p:spPr>
        <p:txBody>
          <a:bodyPr vert="horz" lIns="91550" tIns="45775" rIns="91550" bIns="45775"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5082" y="9440305"/>
            <a:ext cx="2950529" cy="497444"/>
          </a:xfrm>
          <a:prstGeom prst="rect">
            <a:avLst/>
          </a:prstGeom>
        </p:spPr>
        <p:txBody>
          <a:bodyPr vert="horz" lIns="91550" tIns="45775" rIns="91550" bIns="45775" rtlCol="0" anchor="b"/>
          <a:lstStyle>
            <a:lvl1pPr algn="r">
              <a:defRPr sz="1200"/>
            </a:lvl1pPr>
          </a:lstStyle>
          <a:p>
            <a:fld id="{B2C09178-3249-462A-AF5E-76BEC750AE78}" type="slidenum">
              <a:rPr lang="zh-CN" altLang="en-US" smtClean="0"/>
              <a:pPr/>
              <a:t>‹#›</a:t>
            </a:fld>
            <a:endParaRPr lang="zh-CN" altLang="en-US"/>
          </a:p>
        </p:txBody>
      </p:sp>
    </p:spTree>
    <p:extLst>
      <p:ext uri="{BB962C8B-B14F-4D97-AF65-F5344CB8AC3E}">
        <p14:creationId xmlns:p14="http://schemas.microsoft.com/office/powerpoint/2010/main" val="1515068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50529" cy="496968"/>
          </a:xfrm>
          <a:prstGeom prst="rect">
            <a:avLst/>
          </a:prstGeom>
          <a:noFill/>
          <a:ln>
            <a:noFill/>
          </a:ln>
          <a:extLst/>
        </p:spPr>
        <p:txBody>
          <a:bodyPr vert="horz" wrap="square" lIns="91550" tIns="45775" rIns="91550" bIns="45775" numCol="1" anchor="t" anchorCtr="0" compatLnSpc="1">
            <a:prstTxWarp prst="textNoShape">
              <a:avLst/>
            </a:prstTxWarp>
          </a:bodyPr>
          <a:lstStyle>
            <a:lvl1pPr eaLnBrk="1" hangingPunct="1">
              <a:buFont typeface="Arial" pitchFamily="34" charset="0"/>
              <a:buNone/>
              <a:defRPr sz="120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55082" y="0"/>
            <a:ext cx="2950529" cy="496968"/>
          </a:xfrm>
          <a:prstGeom prst="rect">
            <a:avLst/>
          </a:prstGeom>
          <a:noFill/>
          <a:ln>
            <a:noFill/>
          </a:ln>
          <a:extLst/>
        </p:spPr>
        <p:txBody>
          <a:bodyPr vert="horz" wrap="square" lIns="91550" tIns="45775" rIns="91550" bIns="45775" numCol="1" anchor="t" anchorCtr="0" compatLnSpc="1">
            <a:prstTxWarp prst="textNoShape">
              <a:avLst/>
            </a:prstTxWarp>
          </a:bodyPr>
          <a:lstStyle>
            <a:lvl1pPr algn="r" eaLnBrk="1" hangingPunct="1">
              <a:buFont typeface="Arial" pitchFamily="34" charset="0"/>
              <a:buNone/>
              <a:defRPr sz="1200">
                <a:latin typeface="Arial" panose="020B0604020202020204" pitchFamily="34" charset="0"/>
              </a:defRPr>
            </a:lvl1pPr>
          </a:lstStyle>
          <a:p>
            <a:pPr>
              <a:defRPr/>
            </a:pPr>
            <a:fld id="{91CEA275-F4A5-43E1-8074-EDD7EC71E4BC}" type="datetimeFigureOut">
              <a:rPr lang="zh-CN" altLang="en-US"/>
              <a:pPr>
                <a:defRPr/>
              </a:pPr>
              <a:t>2016/9/14</a:t>
            </a:fld>
            <a:endParaRPr lang="zh-CN" altLang="en-US"/>
          </a:p>
        </p:txBody>
      </p:sp>
      <p:sp>
        <p:nvSpPr>
          <p:cNvPr id="8196" name="幻灯片图像占位符 3"/>
          <p:cNvSpPr>
            <a:spLocks noGrp="1" noRot="1" noChangeAspect="1" noChangeArrowheads="1"/>
          </p:cNvSpPr>
          <p:nvPr>
            <p:ph type="sldImg" idx="2"/>
          </p:nvPr>
        </p:nvSpPr>
        <p:spPr bwMode="auto">
          <a:xfrm>
            <a:off x="920750" y="747713"/>
            <a:ext cx="4965700" cy="3724275"/>
          </a:xfrm>
          <a:prstGeom prst="rect">
            <a:avLst/>
          </a:prstGeom>
          <a:noFill/>
          <a:ln w="12700">
            <a:noFill/>
            <a:miter lim="800000"/>
            <a:headEnd/>
            <a:tailEnd/>
          </a:ln>
        </p:spPr>
      </p:sp>
      <p:sp>
        <p:nvSpPr>
          <p:cNvPr id="2053" name="备注占位符 4"/>
          <p:cNvSpPr>
            <a:spLocks noGrp="1" noChangeArrowheads="1"/>
          </p:cNvSpPr>
          <p:nvPr>
            <p:ph type="body" sz="quarter" idx="3"/>
          </p:nvPr>
        </p:nvSpPr>
        <p:spPr bwMode="auto">
          <a:xfrm>
            <a:off x="680403" y="4721985"/>
            <a:ext cx="5446396" cy="4472702"/>
          </a:xfrm>
          <a:prstGeom prst="rect">
            <a:avLst/>
          </a:prstGeom>
          <a:noFill/>
          <a:ln>
            <a:noFill/>
          </a:ln>
          <a:extLst/>
        </p:spPr>
        <p:txBody>
          <a:bodyPr vert="horz" wrap="square" lIns="91550" tIns="45775" rIns="91550" bIns="45775"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9440773"/>
            <a:ext cx="2950529" cy="496968"/>
          </a:xfrm>
          <a:prstGeom prst="rect">
            <a:avLst/>
          </a:prstGeom>
          <a:noFill/>
          <a:ln>
            <a:noFill/>
          </a:ln>
          <a:extLst/>
        </p:spPr>
        <p:txBody>
          <a:bodyPr vert="horz" wrap="square" lIns="91550" tIns="45775" rIns="91550" bIns="45775" numCol="1" anchor="b" anchorCtr="0" compatLnSpc="1">
            <a:prstTxWarp prst="textNoShape">
              <a:avLst/>
            </a:prstTxWarp>
          </a:bodyPr>
          <a:lstStyle>
            <a:lvl1pPr eaLnBrk="1" hangingPunct="1">
              <a:buFont typeface="Arial" pitchFamily="34" charset="0"/>
              <a:buNone/>
              <a:defRPr sz="120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55082" y="9440773"/>
            <a:ext cx="2950529" cy="496968"/>
          </a:xfrm>
          <a:prstGeom prst="rect">
            <a:avLst/>
          </a:prstGeom>
          <a:noFill/>
          <a:ln>
            <a:noFill/>
          </a:ln>
          <a:extLst/>
        </p:spPr>
        <p:txBody>
          <a:bodyPr vert="horz" wrap="square" lIns="91550" tIns="45775" rIns="91550" bIns="45775" numCol="1" anchor="b" anchorCtr="0" compatLnSpc="1">
            <a:prstTxWarp prst="textNoShape">
              <a:avLst/>
            </a:prstTxWarp>
          </a:bodyPr>
          <a:lstStyle>
            <a:lvl1pPr algn="r" eaLnBrk="1" hangingPunct="1">
              <a:buFont typeface="Arial" charset="0"/>
              <a:buNone/>
              <a:defRPr sz="1200"/>
            </a:lvl1pPr>
          </a:lstStyle>
          <a:p>
            <a:fld id="{B2310D5C-4917-4839-8904-592B77B4CCC9}" type="slidenum">
              <a:rPr lang="zh-CN" altLang="en-US"/>
              <a:pPr/>
              <a:t>‹#›</a:t>
            </a:fld>
            <a:endParaRPr lang="zh-CN" altLang="en-US"/>
          </a:p>
        </p:txBody>
      </p:sp>
    </p:spTree>
    <p:extLst>
      <p:ext uri="{BB962C8B-B14F-4D97-AF65-F5344CB8AC3E}">
        <p14:creationId xmlns:p14="http://schemas.microsoft.com/office/powerpoint/2010/main" val="3997560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2310D5C-4917-4839-8904-592B77B4CCC9}" type="slidenum">
              <a:rPr lang="zh-CN" altLang="en-US" smtClean="0"/>
              <a:pPr/>
              <a:t>1</a:t>
            </a:fld>
            <a:endParaRPr lang="zh-CN" altLang="en-US"/>
          </a:p>
        </p:txBody>
      </p:sp>
    </p:spTree>
    <p:extLst>
      <p:ext uri="{BB962C8B-B14F-4D97-AF65-F5344CB8AC3E}">
        <p14:creationId xmlns:p14="http://schemas.microsoft.com/office/powerpoint/2010/main" val="4248378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汇报分</a:t>
            </a:r>
            <a:r>
              <a:rPr lang="en-US" altLang="zh-CN" dirty="0" smtClean="0"/>
              <a:t>5</a:t>
            </a:r>
            <a:r>
              <a:rPr lang="zh-CN" altLang="en-US" dirty="0" smtClean="0"/>
              <a:t>部分展开，首先进行项目背景的说明</a:t>
            </a:r>
            <a:endParaRPr lang="zh-CN" altLang="en-US" dirty="0"/>
          </a:p>
        </p:txBody>
      </p:sp>
      <p:sp>
        <p:nvSpPr>
          <p:cNvPr id="4" name="灯片编号占位符 3"/>
          <p:cNvSpPr>
            <a:spLocks noGrp="1"/>
          </p:cNvSpPr>
          <p:nvPr>
            <p:ph type="sldNum" sz="quarter" idx="10"/>
          </p:nvPr>
        </p:nvSpPr>
        <p:spPr/>
        <p:txBody>
          <a:bodyPr/>
          <a:lstStyle/>
          <a:p>
            <a:fld id="{B2310D5C-4917-4839-8904-592B77B4CCC9}" type="slidenum">
              <a:rPr lang="zh-CN" altLang="en-US" smtClean="0"/>
              <a:pPr/>
              <a:t>2</a:t>
            </a:fld>
            <a:endParaRPr lang="zh-CN" altLang="en-US"/>
          </a:p>
        </p:txBody>
      </p:sp>
    </p:spTree>
    <p:extLst>
      <p:ext uri="{BB962C8B-B14F-4D97-AF65-F5344CB8AC3E}">
        <p14:creationId xmlns:p14="http://schemas.microsoft.com/office/powerpoint/2010/main" val="64547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汇报分</a:t>
            </a:r>
            <a:r>
              <a:rPr lang="en-US" altLang="zh-CN" dirty="0" smtClean="0"/>
              <a:t>5</a:t>
            </a:r>
            <a:r>
              <a:rPr lang="zh-CN" altLang="en-US" dirty="0" smtClean="0"/>
              <a:t>部分展开，首先进行项目背景的说明</a:t>
            </a:r>
            <a:endParaRPr lang="zh-CN" altLang="en-US" dirty="0"/>
          </a:p>
        </p:txBody>
      </p:sp>
      <p:sp>
        <p:nvSpPr>
          <p:cNvPr id="4" name="灯片编号占位符 3"/>
          <p:cNvSpPr>
            <a:spLocks noGrp="1"/>
          </p:cNvSpPr>
          <p:nvPr>
            <p:ph type="sldNum" sz="quarter" idx="10"/>
          </p:nvPr>
        </p:nvSpPr>
        <p:spPr/>
        <p:txBody>
          <a:bodyPr/>
          <a:lstStyle/>
          <a:p>
            <a:fld id="{B2310D5C-4917-4839-8904-592B77B4CCC9}" type="slidenum">
              <a:rPr lang="zh-CN" altLang="en-US" smtClean="0"/>
              <a:pPr/>
              <a:t>8</a:t>
            </a:fld>
            <a:endParaRPr lang="zh-CN" altLang="en-US"/>
          </a:p>
        </p:txBody>
      </p:sp>
    </p:spTree>
    <p:extLst>
      <p:ext uri="{BB962C8B-B14F-4D97-AF65-F5344CB8AC3E}">
        <p14:creationId xmlns:p14="http://schemas.microsoft.com/office/powerpoint/2010/main" val="75284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汇报分</a:t>
            </a:r>
            <a:r>
              <a:rPr lang="en-US" altLang="zh-CN" dirty="0" smtClean="0"/>
              <a:t>5</a:t>
            </a:r>
            <a:r>
              <a:rPr lang="zh-CN" altLang="en-US" dirty="0" smtClean="0"/>
              <a:t>部分展开，首先进行项目背景的说明</a:t>
            </a:r>
            <a:endParaRPr lang="zh-CN" altLang="en-US" dirty="0"/>
          </a:p>
        </p:txBody>
      </p:sp>
      <p:sp>
        <p:nvSpPr>
          <p:cNvPr id="4" name="灯片编号占位符 3"/>
          <p:cNvSpPr>
            <a:spLocks noGrp="1"/>
          </p:cNvSpPr>
          <p:nvPr>
            <p:ph type="sldNum" sz="quarter" idx="10"/>
          </p:nvPr>
        </p:nvSpPr>
        <p:spPr/>
        <p:txBody>
          <a:bodyPr/>
          <a:lstStyle/>
          <a:p>
            <a:fld id="{B2310D5C-4917-4839-8904-592B77B4CCC9}" type="slidenum">
              <a:rPr lang="zh-CN" altLang="en-US" smtClean="0"/>
              <a:pPr/>
              <a:t>13</a:t>
            </a:fld>
            <a:endParaRPr lang="zh-CN" altLang="en-US"/>
          </a:p>
        </p:txBody>
      </p:sp>
    </p:spTree>
    <p:extLst>
      <p:ext uri="{BB962C8B-B14F-4D97-AF65-F5344CB8AC3E}">
        <p14:creationId xmlns:p14="http://schemas.microsoft.com/office/powerpoint/2010/main" val="58212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灯片编号占位符 5"/>
          <p:cNvSpPr>
            <a:spLocks noGrp="1" noChangeArrowheads="1"/>
          </p:cNvSpPr>
          <p:nvPr>
            <p:ph type="sldNum" sz="quarter" idx="10"/>
          </p:nvPr>
        </p:nvSpPr>
        <p:spPr>
          <a:xfrm>
            <a:off x="7010432" y="6572250"/>
            <a:ext cx="2133600" cy="365125"/>
          </a:xfrm>
          <a:ln/>
        </p:spPr>
        <p:txBody>
          <a:bodyPr/>
          <a:lstStyle>
            <a:lvl1pPr>
              <a:defRPr sz="1200">
                <a:solidFill>
                  <a:schemeClr val="tx1"/>
                </a:solidFill>
                <a:latin typeface="微软雅黑" pitchFamily="34" charset="-122"/>
                <a:ea typeface="微软雅黑" pitchFamily="34" charset="-122"/>
              </a:defRPr>
            </a:lvl1pPr>
          </a:lstStyle>
          <a:p>
            <a:fld id="{AC61990E-E6AB-4573-84FD-C8B5C3EAD9A6}" type="slidenum">
              <a:rPr lang="zh-CN" altLang="en-US" smtClean="0"/>
              <a:pPr/>
              <a:t>‹#›</a:t>
            </a:fld>
            <a:endParaRPr lang="zh-CN" altLang="en-US" sz="2800"/>
          </a:p>
        </p:txBody>
      </p:sp>
      <p:sp>
        <p:nvSpPr>
          <p:cNvPr id="5" name="矩形 4"/>
          <p:cNvSpPr/>
          <p:nvPr userDrawn="1"/>
        </p:nvSpPr>
        <p:spPr bwMode="auto">
          <a:xfrm>
            <a:off x="0" y="0"/>
            <a:ext cx="9144000" cy="764704"/>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noChangeArrowheads="1"/>
          </p:cNvSpPr>
          <p:nvPr>
            <p:ph type="sldNum" sz="quarter" idx="10"/>
          </p:nvPr>
        </p:nvSpPr>
        <p:spPr>
          <a:ln/>
        </p:spPr>
        <p:txBody>
          <a:bodyPr/>
          <a:lstStyle>
            <a:lvl1pPr>
              <a:defRPr/>
            </a:lvl1pPr>
          </a:lstStyle>
          <a:p>
            <a:fld id="{690B31C2-853E-4861-B229-0CA9934630BA}" type="slidenum">
              <a:rPr lang="zh-CN" altLang="en-US"/>
              <a:pPr/>
              <a:t>‹#›</a:t>
            </a:fld>
            <a:endParaRPr lang="zh-CN" altLang="en-US" sz="1800">
              <a:solidFill>
                <a:srgbClr val="FFFFFF"/>
              </a:solidFill>
              <a:latin typeface="华文细黑" pitchFamily="2" charset="-122"/>
              <a:ea typeface="宋体"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noChangeArrowheads="1"/>
          </p:cNvSpPr>
          <p:nvPr>
            <p:ph type="sldNum" sz="quarter" idx="10"/>
          </p:nvPr>
        </p:nvSpPr>
        <p:spPr>
          <a:ln/>
        </p:spPr>
        <p:txBody>
          <a:bodyPr/>
          <a:lstStyle>
            <a:lvl1pPr>
              <a:defRPr/>
            </a:lvl1pPr>
          </a:lstStyle>
          <a:p>
            <a:fld id="{EA92FB75-1FDD-49B8-91B2-4A47F55CB679}" type="slidenum">
              <a:rPr lang="zh-CN" altLang="en-US"/>
              <a:pPr/>
              <a:t>‹#›</a:t>
            </a:fld>
            <a:endParaRPr lang="zh-CN" altLang="en-US" sz="1800">
              <a:solidFill>
                <a:srgbClr val="FFFFFF"/>
              </a:solidFill>
              <a:latin typeface="华文细黑" pitchFamily="2" charset="-122"/>
              <a:ea typeface="宋体"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779912" y="404664"/>
            <a:ext cx="7886700" cy="1325563"/>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28650" y="1825625"/>
            <a:ext cx="7886700" cy="4351338"/>
          </a:xfrm>
          <a:prstGeom prst="rect">
            <a:avLst/>
          </a:prstGeom>
        </p:spPr>
        <p:txBody>
          <a:bodyPr/>
          <a:lstStyle/>
          <a:p>
            <a:pPr lvl="0"/>
            <a:endParaRPr lang="zh-CN" altLang="en-US" noProof="0" smtClean="0">
              <a:sym typeface="Arial" panose="020B0604020202020204" pitchFamily="34" charset="0"/>
            </a:endParaRPr>
          </a:p>
        </p:txBody>
      </p:sp>
      <p:sp>
        <p:nvSpPr>
          <p:cNvPr id="4" name="灯片编号占位符 5"/>
          <p:cNvSpPr>
            <a:spLocks noGrp="1" noChangeArrowheads="1"/>
          </p:cNvSpPr>
          <p:nvPr>
            <p:ph type="sldNum" sz="quarter" idx="10"/>
          </p:nvPr>
        </p:nvSpPr>
        <p:spPr>
          <a:ln/>
        </p:spPr>
        <p:txBody>
          <a:bodyPr/>
          <a:lstStyle>
            <a:lvl1pPr>
              <a:defRPr/>
            </a:lvl1pPr>
          </a:lstStyle>
          <a:p>
            <a:fld id="{61EBF1EA-2970-41F1-AE43-001B32727F9C}" type="slidenum">
              <a:rPr lang="zh-CN" altLang="en-US"/>
              <a:pPr/>
              <a:t>‹#›</a:t>
            </a:fld>
            <a:endParaRPr lang="zh-CN" altLang="en-US" sz="1800">
              <a:solidFill>
                <a:srgbClr val="FFFFFF"/>
              </a:solidFill>
              <a:latin typeface="华文细黑" pitchFamily="2" charset="-122"/>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noChangeArrowheads="1"/>
          </p:cNvSpPr>
          <p:nvPr>
            <p:ph type="sldNum" sz="quarter" idx="10"/>
          </p:nvPr>
        </p:nvSpPr>
        <p:spPr>
          <a:ln/>
        </p:spPr>
        <p:txBody>
          <a:bodyPr/>
          <a:lstStyle>
            <a:lvl1pPr>
              <a:defRPr/>
            </a:lvl1pPr>
          </a:lstStyle>
          <a:p>
            <a:fld id="{0EFDE0AB-B51D-4212-A0E2-3B79918B0A98}" type="slidenum">
              <a:rPr lang="zh-CN" altLang="en-US"/>
              <a:pPr/>
              <a:t>‹#›</a:t>
            </a:fld>
            <a:endParaRPr lang="zh-CN" altLang="en-US" sz="1800">
              <a:solidFill>
                <a:srgbClr val="FFFFFF"/>
              </a:solidFill>
              <a:latin typeface="华文细黑" pitchFamily="2" charset="-122"/>
              <a:ea typeface="宋体" pitchFamily="2" charset="-122"/>
            </a:endParaRPr>
          </a:p>
        </p:txBody>
      </p:sp>
      <p:sp>
        <p:nvSpPr>
          <p:cNvPr id="5" name="矩形 4"/>
          <p:cNvSpPr/>
          <p:nvPr userDrawn="1"/>
        </p:nvSpPr>
        <p:spPr bwMode="auto">
          <a:xfrm>
            <a:off x="0" y="0"/>
            <a:ext cx="9144000" cy="764704"/>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灯片编号占位符 5"/>
          <p:cNvSpPr>
            <a:spLocks noGrp="1" noChangeArrowheads="1"/>
          </p:cNvSpPr>
          <p:nvPr>
            <p:ph type="sldNum" sz="quarter" idx="10"/>
          </p:nvPr>
        </p:nvSpPr>
        <p:spPr>
          <a:ln/>
        </p:spPr>
        <p:txBody>
          <a:bodyPr/>
          <a:lstStyle>
            <a:lvl1pPr>
              <a:defRPr/>
            </a:lvl1pPr>
          </a:lstStyle>
          <a:p>
            <a:fld id="{6B1E515E-961E-4BBA-9070-90F97744BA28}" type="slidenum">
              <a:rPr lang="zh-CN" altLang="en-US"/>
              <a:pPr/>
              <a:t>‹#›</a:t>
            </a:fld>
            <a:endParaRPr lang="zh-CN" altLang="en-US" sz="1800">
              <a:solidFill>
                <a:srgbClr val="FFFFFF"/>
              </a:solidFill>
              <a:latin typeface="华文细黑" pitchFamily="2" charset="-122"/>
              <a:ea typeface="宋体"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noChangeArrowheads="1"/>
          </p:cNvSpPr>
          <p:nvPr>
            <p:ph type="sldNum" sz="quarter" idx="10"/>
          </p:nvPr>
        </p:nvSpPr>
        <p:spPr>
          <a:ln/>
        </p:spPr>
        <p:txBody>
          <a:bodyPr/>
          <a:lstStyle>
            <a:lvl1pPr>
              <a:defRPr/>
            </a:lvl1pPr>
          </a:lstStyle>
          <a:p>
            <a:fld id="{1BFBC427-4CE9-45FB-8A9A-BF2A1CC2B5DD}" type="slidenum">
              <a:rPr lang="zh-CN" altLang="en-US"/>
              <a:pPr/>
              <a:t>‹#›</a:t>
            </a:fld>
            <a:endParaRPr lang="zh-CN" altLang="en-US" sz="1800">
              <a:solidFill>
                <a:srgbClr val="FFFFFF"/>
              </a:solidFill>
              <a:latin typeface="华文细黑" pitchFamily="2" charset="-122"/>
              <a:ea typeface="宋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noChangeArrowheads="1"/>
          </p:cNvSpPr>
          <p:nvPr>
            <p:ph type="sldNum" sz="quarter" idx="10"/>
          </p:nvPr>
        </p:nvSpPr>
        <p:spPr>
          <a:ln/>
        </p:spPr>
        <p:txBody>
          <a:bodyPr/>
          <a:lstStyle>
            <a:lvl1pPr>
              <a:defRPr/>
            </a:lvl1pPr>
          </a:lstStyle>
          <a:p>
            <a:fld id="{706A0B06-81BF-4911-9125-BC17946C8842}" type="slidenum">
              <a:rPr lang="zh-CN" altLang="en-US"/>
              <a:pPr/>
              <a:t>‹#›</a:t>
            </a:fld>
            <a:endParaRPr lang="zh-CN" altLang="en-US" sz="1800">
              <a:solidFill>
                <a:srgbClr val="FFFFFF"/>
              </a:solidFill>
              <a:latin typeface="华文细黑" pitchFamily="2" charset="-122"/>
              <a:ea typeface="宋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灯片编号占位符 5"/>
          <p:cNvSpPr>
            <a:spLocks noGrp="1" noChangeArrowheads="1"/>
          </p:cNvSpPr>
          <p:nvPr>
            <p:ph type="sldNum" sz="quarter" idx="10"/>
          </p:nvPr>
        </p:nvSpPr>
        <p:spPr>
          <a:ln/>
        </p:spPr>
        <p:txBody>
          <a:bodyPr/>
          <a:lstStyle>
            <a:lvl1pPr>
              <a:defRPr/>
            </a:lvl1pPr>
          </a:lstStyle>
          <a:p>
            <a:fld id="{714296A7-E84E-454F-A865-6200E5357C73}" type="slidenum">
              <a:rPr lang="zh-CN" altLang="en-US"/>
              <a:pPr/>
              <a:t>‹#›</a:t>
            </a:fld>
            <a:endParaRPr lang="zh-CN" altLang="en-US" sz="1800">
              <a:solidFill>
                <a:srgbClr val="FFFFFF"/>
              </a:solidFill>
              <a:latin typeface="华文细黑" pitchFamily="2" charset="-122"/>
              <a:ea typeface="宋体"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noChangeArrowheads="1"/>
          </p:cNvSpPr>
          <p:nvPr>
            <p:ph type="sldNum" sz="quarter" idx="10"/>
          </p:nvPr>
        </p:nvSpPr>
        <p:spPr>
          <a:ln/>
        </p:spPr>
        <p:txBody>
          <a:bodyPr/>
          <a:lstStyle>
            <a:lvl1pPr>
              <a:defRPr/>
            </a:lvl1pPr>
          </a:lstStyle>
          <a:p>
            <a:fld id="{C2DDCA24-A5B8-49EC-9B57-746F4E196508}" type="slidenum">
              <a:rPr lang="zh-CN" altLang="en-US"/>
              <a:pPr/>
              <a:t>‹#›</a:t>
            </a:fld>
            <a:endParaRPr lang="zh-CN" altLang="en-US" sz="1800">
              <a:solidFill>
                <a:srgbClr val="FFFFFF"/>
              </a:solidFill>
              <a:latin typeface="华文细黑" pitchFamily="2" charset="-122"/>
              <a:ea typeface="宋体"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5"/>
          <p:cNvSpPr>
            <a:spLocks noGrp="1" noChangeArrowheads="1"/>
          </p:cNvSpPr>
          <p:nvPr>
            <p:ph type="sldNum" sz="quarter" idx="10"/>
          </p:nvPr>
        </p:nvSpPr>
        <p:spPr>
          <a:ln/>
        </p:spPr>
        <p:txBody>
          <a:bodyPr/>
          <a:lstStyle>
            <a:lvl1pPr>
              <a:defRPr/>
            </a:lvl1pPr>
          </a:lstStyle>
          <a:p>
            <a:fld id="{4111A463-6D44-4809-9128-246DFE47D055}" type="slidenum">
              <a:rPr lang="zh-CN" altLang="en-US"/>
              <a:pPr/>
              <a:t>‹#›</a:t>
            </a:fld>
            <a:endParaRPr lang="zh-CN" altLang="en-US" sz="1800">
              <a:solidFill>
                <a:srgbClr val="FFFFFF"/>
              </a:solidFill>
              <a:latin typeface="华文细黑" pitchFamily="2" charset="-122"/>
              <a:ea typeface="宋体"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Arial" panose="020B0604020202020204" pitchFamily="34" charset="0"/>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5"/>
          <p:cNvSpPr>
            <a:spLocks noGrp="1" noChangeArrowheads="1"/>
          </p:cNvSpPr>
          <p:nvPr>
            <p:ph type="sldNum" sz="quarter" idx="10"/>
          </p:nvPr>
        </p:nvSpPr>
        <p:spPr>
          <a:ln/>
        </p:spPr>
        <p:txBody>
          <a:bodyPr/>
          <a:lstStyle>
            <a:lvl1pPr>
              <a:defRPr/>
            </a:lvl1pPr>
          </a:lstStyle>
          <a:p>
            <a:fld id="{721A9B03-B2EE-4208-A3B2-12C3B403088B}" type="slidenum">
              <a:rPr lang="zh-CN" altLang="en-US"/>
              <a:pPr/>
              <a:t>‹#›</a:t>
            </a:fld>
            <a:endParaRPr lang="zh-CN" altLang="en-US" sz="1800">
              <a:solidFill>
                <a:srgbClr val="FFFFFF"/>
              </a:solidFill>
              <a:latin typeface="华文细黑" pitchFamily="2" charset="-122"/>
              <a:ea typeface="宋体"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10" descr="02-11"/>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0" y="0"/>
            <a:ext cx="1444625" cy="500063"/>
          </a:xfrm>
          <a:prstGeom prst="rect">
            <a:avLst/>
          </a:prstGeom>
          <a:noFill/>
          <a:ln w="9525">
            <a:noFill/>
            <a:miter lim="800000"/>
            <a:headEnd/>
            <a:tailEnd/>
          </a:ln>
        </p:spPr>
      </p:pic>
      <p:sp>
        <p:nvSpPr>
          <p:cNvPr id="1027" name="矩形 4"/>
          <p:cNvSpPr>
            <a:spLocks noChangeArrowheads="1"/>
          </p:cNvSpPr>
          <p:nvPr/>
        </p:nvSpPr>
        <p:spPr bwMode="auto">
          <a:xfrm>
            <a:off x="1357313" y="414338"/>
            <a:ext cx="7143750" cy="36512"/>
          </a:xfrm>
          <a:prstGeom prst="rect">
            <a:avLst/>
          </a:prstGeom>
          <a:gradFill rotWithShape="1">
            <a:gsLst>
              <a:gs pos="0">
                <a:srgbClr val="FF0000"/>
              </a:gs>
              <a:gs pos="50000">
                <a:srgbClr val="A5A5A5"/>
              </a:gs>
              <a:gs pos="100000">
                <a:srgbClr val="D8D8D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28" name="燕尾形 5"/>
          <p:cNvSpPr>
            <a:spLocks noChangeArrowheads="1"/>
          </p:cNvSpPr>
          <p:nvPr/>
        </p:nvSpPr>
        <p:spPr bwMode="auto">
          <a:xfrm>
            <a:off x="8643938" y="214313"/>
            <a:ext cx="107950" cy="142875"/>
          </a:xfrm>
          <a:prstGeom prst="chevron">
            <a:avLst>
              <a:gd name="adj" fmla="val 50000"/>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000000"/>
              </a:solidFill>
            </a:endParaRPr>
          </a:p>
        </p:txBody>
      </p:sp>
      <p:sp>
        <p:nvSpPr>
          <p:cNvPr id="1029" name="燕尾形 6"/>
          <p:cNvSpPr>
            <a:spLocks noChangeArrowheads="1"/>
          </p:cNvSpPr>
          <p:nvPr/>
        </p:nvSpPr>
        <p:spPr bwMode="auto">
          <a:xfrm>
            <a:off x="8750300" y="214313"/>
            <a:ext cx="107950" cy="142875"/>
          </a:xfrm>
          <a:prstGeom prst="chevron">
            <a:avLst>
              <a:gd name="adj" fmla="val 50000"/>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000000"/>
              </a:solidFill>
            </a:endParaRPr>
          </a:p>
        </p:txBody>
      </p:sp>
      <p:sp>
        <p:nvSpPr>
          <p:cNvPr id="1030" name="燕尾形 7"/>
          <p:cNvSpPr>
            <a:spLocks noChangeArrowheads="1"/>
          </p:cNvSpPr>
          <p:nvPr/>
        </p:nvSpPr>
        <p:spPr bwMode="auto">
          <a:xfrm>
            <a:off x="8858250" y="214313"/>
            <a:ext cx="107950" cy="142875"/>
          </a:xfrm>
          <a:prstGeom prst="chevron">
            <a:avLst>
              <a:gd name="adj" fmla="val 50000"/>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000000"/>
              </a:solidFill>
            </a:endParaRPr>
          </a:p>
        </p:txBody>
      </p:sp>
      <p:sp>
        <p:nvSpPr>
          <p:cNvPr id="1031" name="流程图: 手动输入 8"/>
          <p:cNvSpPr>
            <a:spLocks noChangeArrowheads="1"/>
          </p:cNvSpPr>
          <p:nvPr/>
        </p:nvSpPr>
        <p:spPr bwMode="auto">
          <a:xfrm rot="5400000" flipH="1">
            <a:off x="820738" y="5861050"/>
            <a:ext cx="179387" cy="1820863"/>
          </a:xfrm>
          <a:prstGeom prst="flowChartManualInput">
            <a:avLst/>
          </a:prstGeom>
          <a:gradFill rotWithShape="1">
            <a:gsLst>
              <a:gs pos="0">
                <a:srgbClr val="D8D8D8"/>
              </a:gs>
              <a:gs pos="50000">
                <a:srgbClr val="D8D8D8"/>
              </a:gs>
              <a:gs pos="100000">
                <a:srgbClr val="A5A5A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32" name="流程图: 数据 9"/>
          <p:cNvSpPr>
            <a:spLocks noChangeArrowheads="1"/>
          </p:cNvSpPr>
          <p:nvPr/>
        </p:nvSpPr>
        <p:spPr bwMode="auto">
          <a:xfrm>
            <a:off x="1571625" y="6681788"/>
            <a:ext cx="1866900" cy="179387"/>
          </a:xfrm>
          <a:prstGeom prst="flowChartInputOutput">
            <a:avLst/>
          </a:prstGeom>
          <a:gradFill rotWithShape="1">
            <a:gsLst>
              <a:gs pos="0">
                <a:srgbClr val="D8D8D8"/>
              </a:gs>
              <a:gs pos="50000">
                <a:srgbClr val="D8D8D8"/>
              </a:gs>
              <a:gs pos="100000">
                <a:srgbClr val="A5A5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33" name="流程图: 数据 10"/>
          <p:cNvSpPr>
            <a:spLocks noChangeArrowheads="1"/>
          </p:cNvSpPr>
          <p:nvPr/>
        </p:nvSpPr>
        <p:spPr bwMode="auto">
          <a:xfrm>
            <a:off x="2857500" y="6681788"/>
            <a:ext cx="1866900" cy="179387"/>
          </a:xfrm>
          <a:prstGeom prst="flowChartInputOutput">
            <a:avLst/>
          </a:prstGeom>
          <a:gradFill rotWithShape="1">
            <a:gsLst>
              <a:gs pos="0">
                <a:srgbClr val="D8D8D8"/>
              </a:gs>
              <a:gs pos="50000">
                <a:srgbClr val="D8D8D8"/>
              </a:gs>
              <a:gs pos="100000">
                <a:srgbClr val="A5A5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34" name="流程图: 数据 11"/>
          <p:cNvSpPr>
            <a:spLocks noChangeArrowheads="1"/>
          </p:cNvSpPr>
          <p:nvPr/>
        </p:nvSpPr>
        <p:spPr bwMode="auto">
          <a:xfrm>
            <a:off x="4286250" y="6681788"/>
            <a:ext cx="1866900" cy="179387"/>
          </a:xfrm>
          <a:prstGeom prst="flowChartInputOutput">
            <a:avLst/>
          </a:prstGeom>
          <a:gradFill rotWithShape="1">
            <a:gsLst>
              <a:gs pos="0">
                <a:srgbClr val="D8D8D8"/>
              </a:gs>
              <a:gs pos="50000">
                <a:srgbClr val="D8D8D8"/>
              </a:gs>
              <a:gs pos="100000">
                <a:srgbClr val="A5A5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35" name="流程图: 数据 12"/>
          <p:cNvSpPr>
            <a:spLocks noChangeArrowheads="1"/>
          </p:cNvSpPr>
          <p:nvPr/>
        </p:nvSpPr>
        <p:spPr bwMode="auto">
          <a:xfrm>
            <a:off x="5715000" y="6681788"/>
            <a:ext cx="1866900" cy="179387"/>
          </a:xfrm>
          <a:prstGeom prst="flowChartInputOutput">
            <a:avLst/>
          </a:prstGeom>
          <a:gradFill rotWithShape="1">
            <a:gsLst>
              <a:gs pos="0">
                <a:srgbClr val="D8D8D8"/>
              </a:gs>
              <a:gs pos="50000">
                <a:srgbClr val="D8D8D8"/>
              </a:gs>
              <a:gs pos="100000">
                <a:srgbClr val="A5A5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36" name="流程图: 手动输入 13"/>
          <p:cNvSpPr>
            <a:spLocks noChangeArrowheads="1"/>
          </p:cNvSpPr>
          <p:nvPr/>
        </p:nvSpPr>
        <p:spPr bwMode="auto">
          <a:xfrm rot="5400000" flipV="1">
            <a:off x="8161338" y="5878513"/>
            <a:ext cx="179387" cy="1785937"/>
          </a:xfrm>
          <a:prstGeom prst="flowChartManualInput">
            <a:avLst/>
          </a:prstGeom>
          <a:gradFill rotWithShape="1">
            <a:gsLst>
              <a:gs pos="0">
                <a:srgbClr val="D8D8D8"/>
              </a:gs>
              <a:gs pos="50000">
                <a:srgbClr val="D8D8D8"/>
              </a:gs>
              <a:gs pos="100000">
                <a:srgbClr val="A5A5A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pic>
        <p:nvPicPr>
          <p:cNvPr id="2061" name="Picture 10" descr="02-11"/>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0" y="0"/>
            <a:ext cx="1444625" cy="500063"/>
          </a:xfrm>
          <a:prstGeom prst="rect">
            <a:avLst/>
          </a:prstGeom>
          <a:noFill/>
          <a:ln w="9525">
            <a:noFill/>
            <a:miter lim="800000"/>
            <a:headEnd/>
            <a:tailEnd/>
          </a:ln>
        </p:spPr>
      </p:pic>
      <p:sp>
        <p:nvSpPr>
          <p:cNvPr id="1038" name="矩形 15"/>
          <p:cNvSpPr>
            <a:spLocks noChangeArrowheads="1"/>
          </p:cNvSpPr>
          <p:nvPr/>
        </p:nvSpPr>
        <p:spPr bwMode="auto">
          <a:xfrm>
            <a:off x="1357313" y="414338"/>
            <a:ext cx="7143750" cy="36512"/>
          </a:xfrm>
          <a:prstGeom prst="rect">
            <a:avLst/>
          </a:prstGeom>
          <a:gradFill rotWithShape="1">
            <a:gsLst>
              <a:gs pos="0">
                <a:srgbClr val="FF0000"/>
              </a:gs>
              <a:gs pos="50000">
                <a:srgbClr val="A5A5A5"/>
              </a:gs>
              <a:gs pos="100000">
                <a:srgbClr val="D8D8D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39" name="燕尾形 16"/>
          <p:cNvSpPr>
            <a:spLocks noChangeArrowheads="1"/>
          </p:cNvSpPr>
          <p:nvPr/>
        </p:nvSpPr>
        <p:spPr bwMode="auto">
          <a:xfrm>
            <a:off x="8643938" y="214313"/>
            <a:ext cx="107950" cy="142875"/>
          </a:xfrm>
          <a:prstGeom prst="chevron">
            <a:avLst>
              <a:gd name="adj" fmla="val 50000"/>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000000"/>
              </a:solidFill>
            </a:endParaRPr>
          </a:p>
        </p:txBody>
      </p:sp>
      <p:sp>
        <p:nvSpPr>
          <p:cNvPr id="1040" name="燕尾形 17"/>
          <p:cNvSpPr>
            <a:spLocks noChangeArrowheads="1"/>
          </p:cNvSpPr>
          <p:nvPr/>
        </p:nvSpPr>
        <p:spPr bwMode="auto">
          <a:xfrm>
            <a:off x="8750300" y="214313"/>
            <a:ext cx="107950" cy="142875"/>
          </a:xfrm>
          <a:prstGeom prst="chevron">
            <a:avLst>
              <a:gd name="adj" fmla="val 50000"/>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000000"/>
              </a:solidFill>
            </a:endParaRPr>
          </a:p>
        </p:txBody>
      </p:sp>
      <p:sp>
        <p:nvSpPr>
          <p:cNvPr id="1041" name="燕尾形 18"/>
          <p:cNvSpPr>
            <a:spLocks noChangeArrowheads="1"/>
          </p:cNvSpPr>
          <p:nvPr/>
        </p:nvSpPr>
        <p:spPr bwMode="auto">
          <a:xfrm>
            <a:off x="8858250" y="214313"/>
            <a:ext cx="107950" cy="142875"/>
          </a:xfrm>
          <a:prstGeom prst="chevron">
            <a:avLst>
              <a:gd name="adj" fmla="val 50000"/>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000000"/>
              </a:solidFill>
            </a:endParaRPr>
          </a:p>
        </p:txBody>
      </p:sp>
      <p:sp>
        <p:nvSpPr>
          <p:cNvPr id="1042" name="流程图: 手动输入 19"/>
          <p:cNvSpPr>
            <a:spLocks noChangeArrowheads="1"/>
          </p:cNvSpPr>
          <p:nvPr/>
        </p:nvSpPr>
        <p:spPr bwMode="auto">
          <a:xfrm rot="5400000" flipH="1">
            <a:off x="820738" y="5861050"/>
            <a:ext cx="179387" cy="1820863"/>
          </a:xfrm>
          <a:prstGeom prst="flowChartManualInput">
            <a:avLst/>
          </a:prstGeom>
          <a:gradFill rotWithShape="1">
            <a:gsLst>
              <a:gs pos="0">
                <a:srgbClr val="D8D8D8"/>
              </a:gs>
              <a:gs pos="50000">
                <a:srgbClr val="D8D8D8"/>
              </a:gs>
              <a:gs pos="100000">
                <a:srgbClr val="A5A5A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43" name="流程图: 数据 20"/>
          <p:cNvSpPr>
            <a:spLocks noChangeArrowheads="1"/>
          </p:cNvSpPr>
          <p:nvPr/>
        </p:nvSpPr>
        <p:spPr bwMode="auto">
          <a:xfrm>
            <a:off x="1571625" y="6681788"/>
            <a:ext cx="1866900" cy="179387"/>
          </a:xfrm>
          <a:prstGeom prst="flowChartInputOutput">
            <a:avLst/>
          </a:prstGeom>
          <a:gradFill rotWithShape="1">
            <a:gsLst>
              <a:gs pos="0">
                <a:srgbClr val="D8D8D8"/>
              </a:gs>
              <a:gs pos="50000">
                <a:srgbClr val="D8D8D8"/>
              </a:gs>
              <a:gs pos="100000">
                <a:srgbClr val="A5A5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44" name="流程图: 数据 21"/>
          <p:cNvSpPr>
            <a:spLocks noChangeArrowheads="1"/>
          </p:cNvSpPr>
          <p:nvPr/>
        </p:nvSpPr>
        <p:spPr bwMode="auto">
          <a:xfrm>
            <a:off x="2857500" y="6681788"/>
            <a:ext cx="1866900" cy="179387"/>
          </a:xfrm>
          <a:prstGeom prst="flowChartInputOutput">
            <a:avLst/>
          </a:prstGeom>
          <a:gradFill rotWithShape="1">
            <a:gsLst>
              <a:gs pos="0">
                <a:srgbClr val="D8D8D8"/>
              </a:gs>
              <a:gs pos="50000">
                <a:srgbClr val="D8D8D8"/>
              </a:gs>
              <a:gs pos="100000">
                <a:srgbClr val="A5A5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45" name="流程图: 数据 22"/>
          <p:cNvSpPr>
            <a:spLocks noChangeArrowheads="1"/>
          </p:cNvSpPr>
          <p:nvPr/>
        </p:nvSpPr>
        <p:spPr bwMode="auto">
          <a:xfrm>
            <a:off x="4286250" y="6681788"/>
            <a:ext cx="1866900" cy="179387"/>
          </a:xfrm>
          <a:prstGeom prst="flowChartInputOutput">
            <a:avLst/>
          </a:prstGeom>
          <a:gradFill rotWithShape="1">
            <a:gsLst>
              <a:gs pos="0">
                <a:srgbClr val="D8D8D8"/>
              </a:gs>
              <a:gs pos="50000">
                <a:srgbClr val="D8D8D8"/>
              </a:gs>
              <a:gs pos="100000">
                <a:srgbClr val="A5A5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46" name="流程图: 数据 23"/>
          <p:cNvSpPr>
            <a:spLocks noChangeArrowheads="1"/>
          </p:cNvSpPr>
          <p:nvPr/>
        </p:nvSpPr>
        <p:spPr bwMode="auto">
          <a:xfrm>
            <a:off x="5715000" y="6681788"/>
            <a:ext cx="1866900" cy="179387"/>
          </a:xfrm>
          <a:prstGeom prst="flowChartInputOutput">
            <a:avLst/>
          </a:prstGeom>
          <a:gradFill rotWithShape="1">
            <a:gsLst>
              <a:gs pos="0">
                <a:srgbClr val="D8D8D8"/>
              </a:gs>
              <a:gs pos="50000">
                <a:srgbClr val="D8D8D8"/>
              </a:gs>
              <a:gs pos="100000">
                <a:srgbClr val="A5A5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47" name="流程图: 手动输入 24"/>
          <p:cNvSpPr>
            <a:spLocks noChangeArrowheads="1"/>
          </p:cNvSpPr>
          <p:nvPr/>
        </p:nvSpPr>
        <p:spPr bwMode="auto">
          <a:xfrm rot="5400000" flipV="1">
            <a:off x="8161338" y="5878513"/>
            <a:ext cx="179387" cy="1785937"/>
          </a:xfrm>
          <a:prstGeom prst="flowChartManualInput">
            <a:avLst/>
          </a:prstGeom>
          <a:gradFill rotWithShape="1">
            <a:gsLst>
              <a:gs pos="0">
                <a:srgbClr val="D8D8D8"/>
              </a:gs>
              <a:gs pos="50000">
                <a:srgbClr val="D8D8D8"/>
              </a:gs>
              <a:gs pos="100000">
                <a:srgbClr val="A5A5A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FFFFFF"/>
              </a:solidFill>
            </a:endParaRPr>
          </a:p>
        </p:txBody>
      </p:sp>
      <p:sp>
        <p:nvSpPr>
          <p:cNvPr id="1048" name="燕尾形 33"/>
          <p:cNvSpPr>
            <a:spLocks noChangeArrowheads="1"/>
          </p:cNvSpPr>
          <p:nvPr/>
        </p:nvSpPr>
        <p:spPr bwMode="auto">
          <a:xfrm>
            <a:off x="8643938" y="214313"/>
            <a:ext cx="107950" cy="142875"/>
          </a:xfrm>
          <a:prstGeom prst="chevron">
            <a:avLst>
              <a:gd name="adj" fmla="val 50000"/>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000000"/>
              </a:solidFill>
              <a:latin typeface="Calibri" panose="020F0502020204030204" pitchFamily="34" charset="0"/>
              <a:ea typeface="黑体" panose="02010609060101010101" pitchFamily="49" charset="-122"/>
              <a:sym typeface="Calibri" panose="020F0502020204030204" pitchFamily="34" charset="0"/>
            </a:endParaRPr>
          </a:p>
        </p:txBody>
      </p:sp>
      <p:sp>
        <p:nvSpPr>
          <p:cNvPr id="1049" name="燕尾形 34"/>
          <p:cNvSpPr>
            <a:spLocks noChangeArrowheads="1"/>
          </p:cNvSpPr>
          <p:nvPr/>
        </p:nvSpPr>
        <p:spPr bwMode="auto">
          <a:xfrm>
            <a:off x="8750300" y="214313"/>
            <a:ext cx="107950" cy="142875"/>
          </a:xfrm>
          <a:prstGeom prst="chevron">
            <a:avLst>
              <a:gd name="adj" fmla="val 50000"/>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000000"/>
              </a:solidFill>
              <a:latin typeface="Calibri" panose="020F0502020204030204" pitchFamily="34" charset="0"/>
              <a:ea typeface="黑体" panose="02010609060101010101" pitchFamily="49" charset="-122"/>
              <a:sym typeface="Calibri" panose="020F0502020204030204" pitchFamily="34" charset="0"/>
            </a:endParaRPr>
          </a:p>
        </p:txBody>
      </p:sp>
      <p:sp>
        <p:nvSpPr>
          <p:cNvPr id="1050" name="燕尾形 35"/>
          <p:cNvSpPr>
            <a:spLocks noChangeArrowheads="1"/>
          </p:cNvSpPr>
          <p:nvPr/>
        </p:nvSpPr>
        <p:spPr bwMode="auto">
          <a:xfrm>
            <a:off x="8858250" y="214313"/>
            <a:ext cx="107950" cy="142875"/>
          </a:xfrm>
          <a:prstGeom prst="chevron">
            <a:avLst>
              <a:gd name="adj" fmla="val 50000"/>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1pPr>
            <a:lvl2pPr marL="742950" indent="-28575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2pPr>
            <a:lvl3pPr marL="11430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3pPr>
            <a:lvl4pPr marL="16002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4pPr>
            <a:lvl5pPr marL="2057400" indent="-228600" algn="ctr" fontAlgn="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defRPr/>
            </a:pPr>
            <a:endParaRPr lang="zh-CN" altLang="zh-CN" sz="1800" smtClean="0">
              <a:solidFill>
                <a:srgbClr val="000000"/>
              </a:solidFill>
              <a:latin typeface="Calibri" panose="020F0502020204030204" pitchFamily="34" charset="0"/>
              <a:ea typeface="黑体" panose="02010609060101010101" pitchFamily="49" charset="-122"/>
              <a:sym typeface="Calibri" panose="020F0502020204030204" pitchFamily="34" charset="0"/>
            </a:endParaRPr>
          </a:p>
        </p:txBody>
      </p:sp>
      <p:sp>
        <p:nvSpPr>
          <p:cNvPr id="1051" name="TextBox 36"/>
          <p:cNvSpPr>
            <a:spLocks noChangeArrowheads="1"/>
          </p:cNvSpPr>
          <p:nvPr/>
        </p:nvSpPr>
        <p:spPr bwMode="auto">
          <a:xfrm>
            <a:off x="8501063" y="58738"/>
            <a:ext cx="642937" cy="366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bg1"/>
                </a:solidFill>
                <a:latin typeface="华文细黑" panose="02010600040101010101" pitchFamily="2" charset="-122"/>
                <a:ea typeface="宋体" panose="02010600030101010101" pitchFamily="2" charset="-122"/>
              </a:defRPr>
            </a:lvl1pPr>
            <a:lvl2pPr marL="742950" indent="-285750">
              <a:defRPr sz="1200">
                <a:solidFill>
                  <a:schemeClr val="bg1"/>
                </a:solidFill>
                <a:latin typeface="华文细黑" panose="02010600040101010101" pitchFamily="2" charset="-122"/>
                <a:ea typeface="宋体" panose="02010600030101010101" pitchFamily="2" charset="-122"/>
              </a:defRPr>
            </a:lvl2pPr>
            <a:lvl3pPr marL="1143000" indent="-228600">
              <a:defRPr sz="1200">
                <a:solidFill>
                  <a:schemeClr val="bg1"/>
                </a:solidFill>
                <a:latin typeface="华文细黑" panose="02010600040101010101" pitchFamily="2" charset="-122"/>
                <a:ea typeface="宋体" panose="02010600030101010101" pitchFamily="2" charset="-122"/>
              </a:defRPr>
            </a:lvl3pPr>
            <a:lvl4pPr marL="1600200" indent="-228600">
              <a:defRPr sz="1200">
                <a:solidFill>
                  <a:schemeClr val="bg1"/>
                </a:solidFill>
                <a:latin typeface="华文细黑" panose="02010600040101010101" pitchFamily="2" charset="-122"/>
                <a:ea typeface="宋体" panose="02010600030101010101" pitchFamily="2" charset="-122"/>
              </a:defRPr>
            </a:lvl4pPr>
            <a:lvl5pPr marL="2057400" indent="-228600">
              <a:defRPr sz="1200">
                <a:solidFill>
                  <a:schemeClr val="bg1"/>
                </a:solidFill>
                <a:latin typeface="华文细黑" panose="02010600040101010101" pitchFamily="2" charset="-122"/>
                <a:ea typeface="宋体" panose="02010600030101010101" pitchFamily="2" charset="-122"/>
              </a:defRPr>
            </a:lvl5pPr>
            <a:lvl6pPr marL="25146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6pPr>
            <a:lvl7pPr marL="29718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7pPr>
            <a:lvl8pPr marL="34290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8pPr>
            <a:lvl9pPr marL="3886200" indent="-228600" algn="ctr" eaLnBrk="0" fontAlgn="t" hangingPunct="0">
              <a:spcBef>
                <a:spcPct val="0"/>
              </a:spcBef>
              <a:spcAft>
                <a:spcPct val="0"/>
              </a:spcAft>
              <a:buFont typeface="Arial" panose="020B0604020202020204" pitchFamily="34" charset="0"/>
              <a:defRPr sz="1200">
                <a:solidFill>
                  <a:schemeClr val="bg1"/>
                </a:solidFill>
                <a:latin typeface="华文细黑" panose="02010600040101010101" pitchFamily="2" charset="-122"/>
                <a:ea typeface="宋体" panose="02010600030101010101" pitchFamily="2" charset="-122"/>
              </a:defRPr>
            </a:lvl9pPr>
          </a:lstStyle>
          <a:p>
            <a:pPr algn="ctr" eaLnBrk="1" fontAlgn="t" hangingPunct="1">
              <a:buFont typeface="Arial" panose="020B0604020202020204" pitchFamily="34" charset="0"/>
              <a:buNone/>
              <a:defRPr/>
            </a:pPr>
            <a:endParaRPr lang="zh-CN" altLang="zh-CN" sz="1800" smtClean="0">
              <a:solidFill>
                <a:srgbClr val="000000"/>
              </a:solidFill>
              <a:latin typeface="Arial" panose="020B0604020202020204" pitchFamily="34" charset="0"/>
            </a:endParaRPr>
          </a:p>
        </p:txBody>
      </p:sp>
      <p:pic>
        <p:nvPicPr>
          <p:cNvPr id="2076" name="Picture 8" descr="challenge logo 2"/>
          <p:cNvPicPr>
            <a:picLocks noChangeAspect="1" noChangeArrowheads="1"/>
          </p:cNvPicPr>
          <p:nvPr/>
        </p:nvPicPr>
        <p:blipFill>
          <a:blip r:embed="rId15">
            <a:clrChange>
              <a:clrFrom>
                <a:srgbClr val="FFFFFF"/>
              </a:clrFrom>
              <a:clrTo>
                <a:srgbClr val="FFFFFF">
                  <a:alpha val="0"/>
                </a:srgbClr>
              </a:clrTo>
            </a:clrChange>
          </a:blip>
          <a:srcRect l="12679" t="16124" r="6946" b="8858"/>
          <a:stretch>
            <a:fillRect/>
          </a:stretch>
        </p:blipFill>
        <p:spPr bwMode="auto">
          <a:xfrm>
            <a:off x="8429625" y="0"/>
            <a:ext cx="679450" cy="500063"/>
          </a:xfrm>
          <a:prstGeom prst="rect">
            <a:avLst/>
          </a:prstGeom>
          <a:noFill/>
          <a:ln w="9525">
            <a:noFill/>
            <a:miter lim="800000"/>
            <a:headEnd/>
            <a:tailEnd/>
          </a:ln>
        </p:spPr>
      </p:pic>
      <p:sp>
        <p:nvSpPr>
          <p:cNvPr id="1053" name="灯片编号占位符 5"/>
          <p:cNvSpPr>
            <a:spLocks noGrp="1" noChangeArrowheads="1"/>
          </p:cNvSpPr>
          <p:nvPr>
            <p:ph type="sldNum" sz="quarter" idx="4"/>
          </p:nvPr>
        </p:nvSpPr>
        <p:spPr bwMode="auto">
          <a:xfrm>
            <a:off x="6929438" y="65722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fontAlgn="t">
              <a:buFont typeface="Arial" charset="0"/>
              <a:buNone/>
              <a:defRPr sz="1000">
                <a:solidFill>
                  <a:srgbClr val="000000"/>
                </a:solidFill>
                <a:latin typeface="黑体" pitchFamily="49" charset="-122"/>
                <a:ea typeface="黑体" pitchFamily="49" charset="-122"/>
                <a:sym typeface="黑体" pitchFamily="49" charset="-122"/>
              </a:defRPr>
            </a:lvl1pPr>
          </a:lstStyle>
          <a:p>
            <a:fld id="{6B4B9FD0-5B4D-46DD-B212-42AF57E02F89}" type="slidenum">
              <a:rPr lang="zh-CN" altLang="en-US"/>
              <a:pPr/>
              <a:t>‹#›</a:t>
            </a:fld>
            <a:endParaRPr lang="zh-CN" altLang="en-US">
              <a:solidFill>
                <a:srgbClr val="FFFFFF"/>
              </a:solidFill>
              <a:latin typeface="华文细黑" pitchFamily="2" charset="-122"/>
            </a:endParaRPr>
          </a:p>
        </p:txBody>
      </p:sp>
      <p:sp>
        <p:nvSpPr>
          <p:cNvPr id="30" name="TextBox 5"/>
          <p:cNvSpPr txBox="1">
            <a:spLocks noChangeArrowheads="1"/>
          </p:cNvSpPr>
          <p:nvPr userDrawn="1"/>
        </p:nvSpPr>
        <p:spPr bwMode="auto">
          <a:xfrm>
            <a:off x="7477926" y="184625"/>
            <a:ext cx="1331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fld id="{5BDB7EF3-72B3-4AF8-AED4-FF44441B5A9C}" type="slidenum">
              <a:rPr lang="zh-CN" altLang="en-US" sz="1200" b="1" smtClean="0">
                <a:latin typeface="微软雅黑" panose="020B0503020204020204" pitchFamily="34" charset="-122"/>
                <a:ea typeface="微软雅黑" panose="020B0503020204020204" pitchFamily="34" charset="-122"/>
              </a:rPr>
              <a:pPr/>
              <a:t>‹#›</a:t>
            </a:fld>
            <a:r>
              <a:rPr lang="en-US" altLang="zh-CN" sz="1200" b="1" dirty="0" smtClean="0">
                <a:latin typeface="微软雅黑" panose="020B0503020204020204" pitchFamily="34" charset="-122"/>
                <a:ea typeface="微软雅黑" panose="020B0503020204020204" pitchFamily="34" charset="-122"/>
              </a:rPr>
              <a:t>/29</a:t>
            </a:r>
            <a:endParaRPr lang="zh-CN" altLang="en-US" sz="1200" b="1"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charset="0"/>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charset="0"/>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charset="0"/>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342900" indent="-342900" algn="l" defTabSz="0" rtl="0" eaLnBrk="0" fontAlgn="base" hangingPunct="0">
        <a:spcBef>
          <a:spcPct val="20000"/>
        </a:spcBef>
        <a:spcAft>
          <a:spcPct val="0"/>
        </a:spcAft>
        <a:buChar char="•"/>
        <a:defRPr sz="3200" kern="1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Char char="–"/>
        <a:defRPr sz="2800" kern="1200">
          <a:solidFill>
            <a:schemeClr val="tx1"/>
          </a:solidFill>
          <a:latin typeface="+mn-lt"/>
          <a:ea typeface="+mn-ea"/>
          <a:cs typeface="+mn-cs"/>
          <a:sym typeface="Arial" charset="0"/>
        </a:defRPr>
      </a:lvl2pPr>
      <a:lvl3pPr marL="1143000" indent="-228600" algn="l" defTabSz="0" rtl="0" eaLnBrk="0" fontAlgn="base" hangingPunct="0">
        <a:spcBef>
          <a:spcPct val="20000"/>
        </a:spcBef>
        <a:spcAft>
          <a:spcPct val="0"/>
        </a:spcAft>
        <a:buChar char="•"/>
        <a:defRPr sz="2400" kern="1200">
          <a:solidFill>
            <a:schemeClr val="tx1"/>
          </a:solidFill>
          <a:latin typeface="+mn-lt"/>
          <a:ea typeface="+mn-ea"/>
          <a:cs typeface="+mn-cs"/>
          <a:sym typeface="Arial" charset="0"/>
        </a:defRPr>
      </a:lvl3pPr>
      <a:lvl4pPr marL="1600200" indent="-228600" algn="l" defTabSz="0" rtl="0" eaLnBrk="0" fontAlgn="base" hangingPunct="0">
        <a:spcBef>
          <a:spcPct val="20000"/>
        </a:spcBef>
        <a:spcAft>
          <a:spcPct val="0"/>
        </a:spcAft>
        <a:buChar char="–"/>
        <a:defRPr sz="2000" kern="1200">
          <a:solidFill>
            <a:schemeClr val="tx1"/>
          </a:solidFill>
          <a:latin typeface="+mn-lt"/>
          <a:ea typeface="+mn-ea"/>
          <a:cs typeface="+mn-cs"/>
          <a:sym typeface="Arial" charset="0"/>
        </a:defRPr>
      </a:lvl4pPr>
      <a:lvl5pPr marL="2057400" indent="-228600" algn="l" defTabSz="0" rtl="0" eaLnBrk="0" fontAlgn="base" hangingPunct="0">
        <a:spcBef>
          <a:spcPct val="20000"/>
        </a:spcBef>
        <a:spcAft>
          <a:spcPct val="0"/>
        </a:spcAft>
        <a:buChar char="»"/>
        <a:defRPr sz="2000" kern="1200">
          <a:solidFill>
            <a:schemeClr val="tx1"/>
          </a:solidFill>
          <a:latin typeface="+mn-lt"/>
          <a:ea typeface="+mn-ea"/>
          <a:cs typeface="+mn-cs"/>
          <a:sym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287892" y="1997463"/>
            <a:ext cx="8532580" cy="1523857"/>
          </a:xfrm>
          <a:prstGeom prst="rect">
            <a:avLst/>
          </a:prstGeom>
          <a:noFill/>
          <a:ln w="9525">
            <a:noFill/>
            <a:miter lim="800000"/>
            <a:headEnd/>
            <a:tailEnd/>
          </a:ln>
        </p:spPr>
        <p:txBody>
          <a:bodyPr anchor="t" anchorCtr="1"/>
          <a:lstStyle/>
          <a:p>
            <a:pPr algn="ctr" eaLnBrk="1" fontAlgn="t" hangingPunct="1">
              <a:lnSpc>
                <a:spcPct val="150000"/>
              </a:lnSpc>
              <a:buFont typeface="Arial" charset="0"/>
              <a:buNone/>
            </a:pPr>
            <a:r>
              <a:rPr lang="zh-CN" altLang="en-US" sz="4400" b="1" dirty="0" smtClean="0">
                <a:latin typeface="微软雅黑" pitchFamily="34" charset="-122"/>
                <a:ea typeface="微软雅黑" pitchFamily="34" charset="-122"/>
              </a:rPr>
              <a:t>构筑企业移动开发数据交换平台</a:t>
            </a:r>
            <a:endParaRPr lang="zh-CN" altLang="en-US" sz="4400" b="1" dirty="0">
              <a:latin typeface="微软雅黑" pitchFamily="34" charset="-122"/>
              <a:ea typeface="微软雅黑" pitchFamily="34" charset="-122"/>
            </a:endParaRPr>
          </a:p>
        </p:txBody>
      </p:sp>
      <p:sp>
        <p:nvSpPr>
          <p:cNvPr id="12" name="矩形 11"/>
          <p:cNvSpPr/>
          <p:nvPr/>
        </p:nvSpPr>
        <p:spPr>
          <a:xfrm>
            <a:off x="0" y="4359186"/>
            <a:ext cx="9144000" cy="338554"/>
          </a:xfrm>
          <a:prstGeom prst="rect">
            <a:avLst/>
          </a:prstGeom>
          <a:noFill/>
          <a:ln>
            <a:noFill/>
          </a:ln>
          <a:effectLst/>
        </p:spPr>
        <p:txBody>
          <a:bodyPr wrap="square" lIns="91440" tIns="45720" rIns="91440" bIns="45720">
            <a:spAutoFit/>
          </a:bodyPr>
          <a:lstStyle/>
          <a:p>
            <a:pPr algn="ctr"/>
            <a:r>
              <a:rPr lang="en-US" altLang="zh-CN" sz="1600" b="1" dirty="0" smtClean="0">
                <a:solidFill>
                  <a:prstClr val="black"/>
                </a:solidFill>
                <a:latin typeface="微软雅黑" pitchFamily="34" charset="-122"/>
                <a:ea typeface="微软雅黑" pitchFamily="34" charset="-122"/>
              </a:rPr>
              <a:t>2016.9.20</a:t>
            </a:r>
          </a:p>
        </p:txBody>
      </p:sp>
      <p:sp>
        <p:nvSpPr>
          <p:cNvPr id="13" name="矩形 12"/>
          <p:cNvSpPr/>
          <p:nvPr/>
        </p:nvSpPr>
        <p:spPr>
          <a:xfrm>
            <a:off x="0" y="3755587"/>
            <a:ext cx="9144000" cy="369332"/>
          </a:xfrm>
          <a:prstGeom prst="rect">
            <a:avLst/>
          </a:prstGeom>
          <a:noFill/>
          <a:ln>
            <a:noFill/>
          </a:ln>
          <a:effectLst/>
        </p:spPr>
        <p:txBody>
          <a:bodyPr wrap="square" lIns="91440" tIns="45720" rIns="91440" bIns="45720">
            <a:spAutoFit/>
          </a:bodyPr>
          <a:lstStyle/>
          <a:p>
            <a:pPr algn="ctr"/>
            <a:r>
              <a:rPr lang="zh-CN" altLang="en-US" b="1" smtClean="0">
                <a:solidFill>
                  <a:prstClr val="black"/>
                </a:solidFill>
                <a:latin typeface="微软雅黑" pitchFamily="34" charset="-122"/>
                <a:ea typeface="微软雅黑" pitchFamily="34" charset="-122"/>
              </a:rPr>
              <a:t>胡灵</a:t>
            </a:r>
            <a:endParaRPr lang="en-US" altLang="zh-CN" b="1" dirty="0" smtClean="0">
              <a:solidFill>
                <a:prstClr val="black"/>
              </a:solidFill>
              <a:latin typeface="微软雅黑" pitchFamily="34" charset="-122"/>
              <a:ea typeface="微软雅黑" pitchFamily="34" charset="-122"/>
            </a:endParaRPr>
          </a:p>
        </p:txBody>
      </p:sp>
      <p:sp>
        <p:nvSpPr>
          <p:cNvPr id="14" name="矩形 13"/>
          <p:cNvSpPr/>
          <p:nvPr/>
        </p:nvSpPr>
        <p:spPr>
          <a:xfrm>
            <a:off x="5925232" y="5569465"/>
            <a:ext cx="3224116" cy="738664"/>
          </a:xfrm>
          <a:prstGeom prst="rect">
            <a:avLst/>
          </a:prstGeom>
        </p:spPr>
        <p:txBody>
          <a:bodyPr wrap="square">
            <a:spAutoFit/>
          </a:bodyPr>
          <a:lstStyle/>
          <a:p>
            <a:pPr>
              <a:lnSpc>
                <a:spcPct val="150000"/>
              </a:lnSpc>
            </a:pPr>
            <a:r>
              <a:rPr lang="zh-CN" altLang="en-US" sz="1400" b="1" dirty="0">
                <a:solidFill>
                  <a:prstClr val="black"/>
                </a:solidFill>
                <a:latin typeface="微软雅黑" pitchFamily="34" charset="-122"/>
                <a:ea typeface="微软雅黑" pitchFamily="34" charset="-122"/>
              </a:rPr>
              <a:t>报告资料页数：   </a:t>
            </a:r>
            <a:r>
              <a:rPr lang="en-US" altLang="zh-CN" sz="1400" b="1" dirty="0" smtClean="0">
                <a:solidFill>
                  <a:prstClr val="black"/>
                </a:solidFill>
                <a:latin typeface="微软雅黑" pitchFamily="34" charset="-122"/>
                <a:ea typeface="微软雅黑" pitchFamily="34" charset="-122"/>
              </a:rPr>
              <a:t>28</a:t>
            </a:r>
            <a:r>
              <a:rPr lang="zh-CN" altLang="en-US" sz="1400" b="1" dirty="0" smtClean="0">
                <a:solidFill>
                  <a:prstClr val="black"/>
                </a:solidFill>
                <a:latin typeface="微软雅黑" pitchFamily="34" charset="-122"/>
                <a:ea typeface="微软雅黑" pitchFamily="34" charset="-122"/>
              </a:rPr>
              <a:t>页</a:t>
            </a:r>
            <a:endParaRPr lang="en-US" altLang="zh-CN" sz="1400" b="1" dirty="0" smtClean="0">
              <a:solidFill>
                <a:prstClr val="black"/>
              </a:solidFill>
              <a:latin typeface="微软雅黑" pitchFamily="34" charset="-122"/>
              <a:ea typeface="微软雅黑" pitchFamily="34" charset="-122"/>
            </a:endParaRPr>
          </a:p>
          <a:p>
            <a:pPr>
              <a:lnSpc>
                <a:spcPct val="150000"/>
              </a:lnSpc>
            </a:pPr>
            <a:r>
              <a:rPr lang="zh-CN" altLang="en-US" sz="1400" b="1" dirty="0" smtClean="0">
                <a:solidFill>
                  <a:prstClr val="black"/>
                </a:solidFill>
                <a:latin typeface="微软雅黑" pitchFamily="34" charset="-122"/>
                <a:ea typeface="微软雅黑" pitchFamily="34" charset="-122"/>
              </a:rPr>
              <a:t>预计</a:t>
            </a:r>
            <a:r>
              <a:rPr lang="zh-CN" altLang="en-US" sz="1400" b="1" dirty="0">
                <a:solidFill>
                  <a:prstClr val="black"/>
                </a:solidFill>
                <a:latin typeface="微软雅黑" pitchFamily="34" charset="-122"/>
                <a:ea typeface="微软雅黑" pitchFamily="34" charset="-122"/>
              </a:rPr>
              <a:t>汇报时间：   </a:t>
            </a:r>
            <a:r>
              <a:rPr lang="en-US" altLang="zh-CN" sz="1400" b="1" dirty="0" smtClean="0">
                <a:solidFill>
                  <a:prstClr val="black"/>
                </a:solidFill>
                <a:latin typeface="微软雅黑" pitchFamily="34" charset="-122"/>
                <a:ea typeface="微软雅黑" pitchFamily="34" charset="-122"/>
              </a:rPr>
              <a:t>30</a:t>
            </a:r>
            <a:r>
              <a:rPr lang="zh-CN" altLang="en-US" sz="1400" b="1" dirty="0" smtClean="0">
                <a:solidFill>
                  <a:prstClr val="black"/>
                </a:solidFill>
                <a:latin typeface="微软雅黑" pitchFamily="34" charset="-122"/>
                <a:ea typeface="微软雅黑" pitchFamily="34" charset="-122"/>
              </a:rPr>
              <a:t>分</a:t>
            </a:r>
            <a:endParaRPr lang="en-US" altLang="zh-CN" sz="1050" b="1" dirty="0">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174180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EFDE0AB-B51D-4212-A0E2-3B79918B0A98}" type="slidenum">
              <a:rPr lang="zh-CN" altLang="en-US" smtClean="0"/>
              <a:pPr/>
              <a:t>10</a:t>
            </a:fld>
            <a:endParaRPr lang="zh-CN" altLang="en-US" sz="1800">
              <a:solidFill>
                <a:srgbClr val="FFFFFF"/>
              </a:solidFill>
              <a:latin typeface="华文细黑" pitchFamily="2" charset="-122"/>
              <a:ea typeface="宋体" pitchFamily="2" charset="-122"/>
            </a:endParaRPr>
          </a:p>
        </p:txBody>
      </p:sp>
      <p:sp>
        <p:nvSpPr>
          <p:cNvPr id="5"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smtClean="0">
                <a:solidFill>
                  <a:srgbClr val="000000"/>
                </a:solidFill>
                <a:latin typeface="微软雅黑" pitchFamily="34" charset="-122"/>
                <a:ea typeface="微软雅黑" pitchFamily="34" charset="-122"/>
                <a:sym typeface="黑体" pitchFamily="49" charset="-122"/>
              </a:rPr>
              <a:t>业务调查</a:t>
            </a:r>
            <a:r>
              <a:rPr lang="en-US" altLang="zh-CN" sz="2400" b="1" dirty="0" smtClean="0">
                <a:solidFill>
                  <a:srgbClr val="000000"/>
                </a:solidFill>
                <a:latin typeface="微软雅黑" pitchFamily="34" charset="-122"/>
                <a:ea typeface="微软雅黑" pitchFamily="34" charset="-122"/>
                <a:sym typeface="黑体" pitchFamily="49" charset="-122"/>
              </a:rPr>
              <a:t>/</a:t>
            </a:r>
            <a:r>
              <a:rPr lang="zh-CN" altLang="en-US" sz="2400" b="1" dirty="0" smtClean="0">
                <a:solidFill>
                  <a:srgbClr val="000000"/>
                </a:solidFill>
                <a:latin typeface="微软雅黑" pitchFamily="34" charset="-122"/>
                <a:ea typeface="微软雅黑" pitchFamily="34" charset="-122"/>
                <a:sym typeface="黑体" pitchFamily="49" charset="-122"/>
              </a:rPr>
              <a:t>分析</a:t>
            </a:r>
            <a:endParaRPr lang="zh-CN" altLang="en-US" sz="2400" b="1" dirty="0">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093033774"/>
              </p:ext>
            </p:extLst>
          </p:nvPr>
        </p:nvGraphicFramePr>
        <p:xfrm>
          <a:off x="251520" y="764704"/>
          <a:ext cx="8280920" cy="5544616"/>
        </p:xfrm>
        <a:graphic>
          <a:graphicData uri="http://schemas.openxmlformats.org/drawingml/2006/table">
            <a:tbl>
              <a:tblPr firstRow="1" bandRow="1">
                <a:tableStyleId>{5C22544A-7EE6-4342-B048-85BDC9FD1C3A}</a:tableStyleId>
              </a:tblPr>
              <a:tblGrid>
                <a:gridCol w="987633">
                  <a:extLst>
                    <a:ext uri="{9D8B030D-6E8A-4147-A177-3AD203B41FA5}">
                      <a16:colId xmlns:a16="http://schemas.microsoft.com/office/drawing/2014/main" val="20000"/>
                    </a:ext>
                  </a:extLst>
                </a:gridCol>
                <a:gridCol w="1443463">
                  <a:extLst>
                    <a:ext uri="{9D8B030D-6E8A-4147-A177-3AD203B41FA5}">
                      <a16:colId xmlns:a16="http://schemas.microsoft.com/office/drawing/2014/main" val="20001"/>
                    </a:ext>
                  </a:extLst>
                </a:gridCol>
                <a:gridCol w="5849824">
                  <a:extLst>
                    <a:ext uri="{9D8B030D-6E8A-4147-A177-3AD203B41FA5}">
                      <a16:colId xmlns:a16="http://schemas.microsoft.com/office/drawing/2014/main" val="20002"/>
                    </a:ext>
                  </a:extLst>
                </a:gridCol>
              </a:tblGrid>
              <a:tr h="679315">
                <a:tc>
                  <a:txBody>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问题</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描述</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业务影响</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extLst>
                  <a:ext uri="{0D108BD9-81ED-4DB2-BD59-A6C34878D82A}">
                    <a16:rowId xmlns:a16="http://schemas.microsoft.com/office/drawing/2014/main" val="10000"/>
                  </a:ext>
                </a:extLst>
              </a:tr>
              <a:tr h="1621767">
                <a:tc>
                  <a:txBody>
                    <a:bodyP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21767">
                <a:tc>
                  <a:txBody>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21767">
                <a:tc>
                  <a:txBody>
                    <a:bodyP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7" name="椭圆 6"/>
          <p:cNvSpPr/>
          <p:nvPr/>
        </p:nvSpPr>
        <p:spPr bwMode="auto">
          <a:xfrm>
            <a:off x="539552" y="2096831"/>
            <a:ext cx="360000" cy="360000"/>
          </a:xfrm>
          <a:prstGeom prst="ellipse">
            <a:avLst/>
          </a:prstGeom>
          <a:solidFill>
            <a:srgbClr val="FFFF00"/>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en-US" altLang="zh-CN"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1</a:t>
            </a:r>
            <a:endParaRPr kumimoji="0" lang="zh-CN" altLang="en-US"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8" name="椭圆 7"/>
          <p:cNvSpPr/>
          <p:nvPr/>
        </p:nvSpPr>
        <p:spPr bwMode="auto">
          <a:xfrm>
            <a:off x="539552" y="3717031"/>
            <a:ext cx="360000" cy="360000"/>
          </a:xfrm>
          <a:prstGeom prst="ellipse">
            <a:avLst/>
          </a:prstGeom>
          <a:solidFill>
            <a:srgbClr val="FFFF00"/>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dirty="0">
                <a:solidFill>
                  <a:srgbClr val="FF0000"/>
                </a:solidFill>
                <a:latin typeface="微软雅黑" panose="020B0503020204020204" pitchFamily="34" charset="-122"/>
                <a:ea typeface="微软雅黑" panose="020B0503020204020204" pitchFamily="34" charset="-122"/>
              </a:rPr>
              <a:t>2</a:t>
            </a:r>
            <a:endParaRPr kumimoji="0" lang="zh-CN" altLang="en-US"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539552" y="5337231"/>
            <a:ext cx="360000" cy="360000"/>
          </a:xfrm>
          <a:prstGeom prst="ellipse">
            <a:avLst/>
          </a:prstGeom>
          <a:solidFill>
            <a:srgbClr val="FFFF00"/>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dirty="0">
                <a:solidFill>
                  <a:srgbClr val="FF0000"/>
                </a:solidFill>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475656" y="1861332"/>
            <a:ext cx="899216" cy="830997"/>
          </a:xfrm>
          <a:prstGeom prst="rect">
            <a:avLst/>
          </a:prstGeom>
          <a:noFill/>
        </p:spPr>
        <p:txBody>
          <a:bodyPr wrap="square" rtlCol="0">
            <a:spAutoFit/>
          </a:bodyPr>
          <a:lstStyle/>
          <a:p>
            <a:r>
              <a:rPr lang="zh-CN" altLang="en-US" sz="1600" dirty="0" smtClean="0">
                <a:solidFill>
                  <a:srgbClr val="1111FE"/>
                </a:solidFill>
                <a:latin typeface="微软雅黑" panose="020B0503020204020204" pitchFamily="34" charset="-122"/>
                <a:ea typeface="微软雅黑" panose="020B0503020204020204" pitchFamily="34" charset="-122"/>
              </a:rPr>
              <a:t>增加开发成本和周期</a:t>
            </a:r>
            <a:endParaRPr lang="zh-CN" altLang="en-US" sz="1600" dirty="0">
              <a:solidFill>
                <a:srgbClr val="1111FE"/>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414714" y="3481532"/>
            <a:ext cx="1021099" cy="830997"/>
          </a:xfrm>
          <a:prstGeom prst="rect">
            <a:avLst/>
          </a:prstGeom>
          <a:noFill/>
        </p:spPr>
        <p:txBody>
          <a:bodyPr wrap="square" rtlCol="0">
            <a:spAutoFit/>
          </a:bodyPr>
          <a:lstStyle/>
          <a:p>
            <a:r>
              <a:rPr lang="zh-CN" altLang="en-US" sz="1600" dirty="0" smtClean="0">
                <a:solidFill>
                  <a:srgbClr val="1111FE"/>
                </a:solidFill>
                <a:latin typeface="微软雅黑" panose="020B0503020204020204" pitchFamily="34" charset="-122"/>
                <a:ea typeface="微软雅黑" panose="020B0503020204020204" pitchFamily="34" charset="-122"/>
              </a:rPr>
              <a:t>无法及时对应业务需求</a:t>
            </a:r>
            <a:endParaRPr lang="zh-CN" altLang="en-US" sz="1600" dirty="0">
              <a:solidFill>
                <a:srgbClr val="1111F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44434" y="5224843"/>
            <a:ext cx="899788" cy="584775"/>
          </a:xfrm>
          <a:prstGeom prst="rect">
            <a:avLst/>
          </a:prstGeom>
          <a:noFill/>
        </p:spPr>
        <p:txBody>
          <a:bodyPr wrap="square" rtlCol="0">
            <a:spAutoFit/>
          </a:bodyPr>
          <a:lstStyle/>
          <a:p>
            <a:r>
              <a:rPr lang="zh-CN" altLang="en-US" sz="1600" dirty="0" smtClean="0">
                <a:solidFill>
                  <a:srgbClr val="1111FE"/>
                </a:solidFill>
                <a:latin typeface="微软雅黑" panose="020B0503020204020204" pitchFamily="34" charset="-122"/>
                <a:ea typeface="微软雅黑" panose="020B0503020204020204" pitchFamily="34" charset="-122"/>
              </a:rPr>
              <a:t>系统维护复杂</a:t>
            </a:r>
            <a:endParaRPr lang="zh-CN" altLang="en-US" sz="1600" dirty="0">
              <a:solidFill>
                <a:srgbClr val="1111FE"/>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843808" y="1630499"/>
            <a:ext cx="5544616"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新增移动应用需要跟关联系统相互开发接口，造成开发成本上升。</a:t>
            </a: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843808" y="2301216"/>
            <a:ext cx="5544616"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新增移动应用需要跟关联系统相互开发接口，新增开发周期和测试周期，造成开发周期变长。</a:t>
            </a:r>
            <a:endParaRPr lang="zh-CN" altLang="en-US"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2843808" y="3140968"/>
            <a:ext cx="5544616"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新增移动业务需要关联系统进行接口开发，导致新增大量与业务本身无关的工作，对应业务需求不够迅速。</a:t>
            </a:r>
            <a:endParaRPr lang="zh-CN" altLang="en-US"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2843806" y="3989363"/>
            <a:ext cx="5544618"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4</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新增大量与业务本身无关的接口开发，导致对应需求的风险增大，无法及时对应需求。</a:t>
            </a: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850183" y="4927319"/>
            <a:ext cx="5544618" cy="1200329"/>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5. </a:t>
            </a:r>
            <a:r>
              <a:rPr lang="zh-CN" altLang="en-US" dirty="0" smtClean="0">
                <a:latin typeface="微软雅黑" panose="020B0503020204020204" pitchFamily="34" charset="-122"/>
                <a:ea typeface="微软雅黑" panose="020B0503020204020204" pitchFamily="34" charset="-122"/>
              </a:rPr>
              <a:t>接口标准多样，不统一，导致程序复杂，故障点增多。</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6. </a:t>
            </a:r>
            <a:r>
              <a:rPr lang="zh-CN" altLang="en-US" dirty="0" smtClean="0">
                <a:latin typeface="微软雅黑" panose="020B0503020204020204" pitchFamily="34" charset="-122"/>
                <a:ea typeface="微软雅黑" panose="020B0503020204020204" pitchFamily="34" charset="-122"/>
              </a:rPr>
              <a:t>接口较多且标准不统一，导致发生故障排查困难。</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7. </a:t>
            </a:r>
            <a:r>
              <a:rPr lang="zh-CN" altLang="en-US" dirty="0" smtClean="0">
                <a:latin typeface="微软雅黑" panose="020B0503020204020204" pitchFamily="34" charset="-122"/>
                <a:ea typeface="微软雅黑" panose="020B0503020204020204" pitchFamily="34" charset="-122"/>
              </a:rPr>
              <a:t>没有统一的接口管理工具，无法监控接口异常。</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3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EFDE0AB-B51D-4212-A0E2-3B79918B0A98}" type="slidenum">
              <a:rPr lang="zh-CN" altLang="en-US" smtClean="0"/>
              <a:pPr/>
              <a:t>11</a:t>
            </a:fld>
            <a:endParaRPr lang="zh-CN" altLang="en-US" sz="1800">
              <a:solidFill>
                <a:srgbClr val="FFFFFF"/>
              </a:solidFill>
              <a:latin typeface="华文细黑" pitchFamily="2" charset="-122"/>
              <a:ea typeface="宋体" pitchFamily="2" charset="-122"/>
            </a:endParaRPr>
          </a:p>
        </p:txBody>
      </p:sp>
      <p:sp>
        <p:nvSpPr>
          <p:cNvPr id="5"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a:solidFill>
                  <a:srgbClr val="000000"/>
                </a:solidFill>
                <a:latin typeface="微软雅黑" pitchFamily="34" charset="-122"/>
                <a:ea typeface="微软雅黑" pitchFamily="34" charset="-122"/>
                <a:sym typeface="黑体" pitchFamily="49" charset="-122"/>
              </a:rPr>
              <a:t>目的</a:t>
            </a:r>
            <a:r>
              <a:rPr lang="en-US" altLang="zh-CN" sz="2400" b="1" dirty="0" smtClean="0">
                <a:solidFill>
                  <a:srgbClr val="000000"/>
                </a:solidFill>
                <a:latin typeface="微软雅黑" pitchFamily="34" charset="-122"/>
                <a:ea typeface="微软雅黑" pitchFamily="34" charset="-122"/>
                <a:sym typeface="黑体" pitchFamily="49" charset="-122"/>
              </a:rPr>
              <a:t>/</a:t>
            </a:r>
            <a:r>
              <a:rPr lang="zh-CN" altLang="en-US" sz="2400" b="1" dirty="0">
                <a:solidFill>
                  <a:srgbClr val="000000"/>
                </a:solidFill>
                <a:latin typeface="微软雅黑" pitchFamily="34" charset="-122"/>
                <a:ea typeface="微软雅黑" pitchFamily="34" charset="-122"/>
                <a:sym typeface="黑体" pitchFamily="49" charset="-122"/>
              </a:rPr>
              <a:t>目标</a:t>
            </a:r>
            <a:endParaRPr lang="zh-CN" altLang="en-US" sz="2400" b="1" dirty="0">
              <a:latin typeface="微软雅黑" pitchFamily="34" charset="-122"/>
              <a:ea typeface="微软雅黑" pitchFamily="34" charset="-122"/>
            </a:endParaRPr>
          </a:p>
        </p:txBody>
      </p:sp>
      <p:sp>
        <p:nvSpPr>
          <p:cNvPr id="9" name="矩形 39"/>
          <p:cNvSpPr>
            <a:spLocks noChangeArrowheads="1"/>
          </p:cNvSpPr>
          <p:nvPr/>
        </p:nvSpPr>
        <p:spPr bwMode="auto">
          <a:xfrm>
            <a:off x="69882" y="1377297"/>
            <a:ext cx="81745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85750" indent="-285750" eaLnBrk="1" hangingPunct="1">
              <a:lnSpc>
                <a:spcPts val="2400"/>
              </a:lnSpc>
              <a:spcBef>
                <a:spcPts val="600"/>
              </a:spcBef>
              <a:buFont typeface="Wingdings" panose="05000000000000000000" pitchFamily="2" charset="2"/>
              <a:buChar char="p"/>
            </a:pPr>
            <a:r>
              <a:rPr lang="en-US" altLang="zh-CN" sz="1600">
                <a:latin typeface="微软雅黑" pitchFamily="34" charset="-122"/>
                <a:ea typeface="微软雅黑" pitchFamily="34" charset="-122"/>
              </a:rPr>
              <a:t> </a:t>
            </a:r>
            <a:r>
              <a:rPr lang="zh-CN" altLang="en-US" sz="1600" smtClean="0">
                <a:latin typeface="微软雅黑" pitchFamily="34" charset="-122"/>
                <a:ea typeface="微软雅黑" pitchFamily="34" charset="-122"/>
              </a:rPr>
              <a:t>构建企业移动</a:t>
            </a:r>
            <a:r>
              <a:rPr lang="zh-CN" altLang="en-US" sz="1600" dirty="0" smtClean="0">
                <a:latin typeface="微软雅黑" pitchFamily="34" charset="-122"/>
                <a:ea typeface="微软雅黑" pitchFamily="34" charset="-122"/>
              </a:rPr>
              <a:t>开发数据交换平台，满足新开发的移动业务与现有系统的数据交换的需要。</a:t>
            </a:r>
            <a:endParaRPr lang="zh-CN" altLang="en-US" sz="1600" dirty="0">
              <a:latin typeface="微软雅黑" pitchFamily="34" charset="-122"/>
              <a:ea typeface="微软雅黑" pitchFamily="34" charset="-122"/>
            </a:endParaRPr>
          </a:p>
        </p:txBody>
      </p:sp>
      <p:sp>
        <p:nvSpPr>
          <p:cNvPr id="10" name="矩形 39"/>
          <p:cNvSpPr>
            <a:spLocks noChangeArrowheads="1"/>
          </p:cNvSpPr>
          <p:nvPr/>
        </p:nvSpPr>
        <p:spPr bwMode="auto">
          <a:xfrm>
            <a:off x="129632" y="3236284"/>
            <a:ext cx="8348663" cy="212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eaLnBrk="1" hangingPunct="1">
              <a:lnSpc>
                <a:spcPct val="150000"/>
              </a:lnSpc>
              <a:spcBef>
                <a:spcPts val="600"/>
              </a:spcBef>
              <a:buFont typeface="Wingdings" panose="05000000000000000000" pitchFamily="2" charset="2"/>
              <a:buChar char="p"/>
            </a:pPr>
            <a:r>
              <a:rPr lang="zh-CN" altLang="en-US" sz="1600" dirty="0" smtClean="0">
                <a:latin typeface="微软雅黑" pitchFamily="34" charset="-122"/>
                <a:ea typeface="微软雅黑" pitchFamily="34" charset="-122"/>
              </a:rPr>
              <a:t>满足售后微信服务号项目中微信平台与</a:t>
            </a:r>
            <a:r>
              <a:rPr lang="en-US" altLang="zh-CN" sz="1600" dirty="0" smtClean="0">
                <a:latin typeface="微软雅黑" pitchFamily="34" charset="-122"/>
                <a:ea typeface="微软雅黑" pitchFamily="34" charset="-122"/>
              </a:rPr>
              <a:t>DMS</a:t>
            </a:r>
            <a:r>
              <a:rPr lang="zh-CN" altLang="en-US" sz="1600" dirty="0" smtClean="0">
                <a:latin typeface="微软雅黑" pitchFamily="34" charset="-122"/>
                <a:ea typeface="微软雅黑" pitchFamily="34" charset="-122"/>
              </a:rPr>
              <a:t>系统大量接口数据传输的需求；</a:t>
            </a:r>
            <a:endParaRPr lang="en-US" altLang="zh-CN" sz="1600" dirty="0" smtClean="0">
              <a:latin typeface="微软雅黑" pitchFamily="34" charset="-122"/>
              <a:ea typeface="微软雅黑" pitchFamily="34" charset="-122"/>
            </a:endParaRPr>
          </a:p>
          <a:p>
            <a:pPr marL="285750" indent="-285750" eaLnBrk="1" hangingPunct="1">
              <a:lnSpc>
                <a:spcPct val="150000"/>
              </a:lnSpc>
              <a:spcBef>
                <a:spcPts val="600"/>
              </a:spcBef>
              <a:buFont typeface="Wingdings" panose="05000000000000000000" pitchFamily="2" charset="2"/>
              <a:buChar char="p"/>
            </a:pPr>
            <a:r>
              <a:rPr lang="zh-CN" altLang="en-US" sz="1600" dirty="0" smtClean="0">
                <a:latin typeface="微软雅黑" pitchFamily="34" charset="-122"/>
                <a:ea typeface="微软雅黑" pitchFamily="34" charset="-122"/>
              </a:rPr>
              <a:t>改变落后的点到点的数据交换方式，移动业务都使用移动开发数据交互平台实现与现有后台系统的数据交互；</a:t>
            </a:r>
            <a:endParaRPr lang="en-US" altLang="zh-CN" sz="1600" dirty="0" smtClean="0">
              <a:latin typeface="微软雅黑" pitchFamily="34" charset="-122"/>
              <a:ea typeface="微软雅黑" pitchFamily="34" charset="-122"/>
            </a:endParaRPr>
          </a:p>
          <a:p>
            <a:pPr marL="285750" indent="-285750" eaLnBrk="1" hangingPunct="1">
              <a:lnSpc>
                <a:spcPct val="150000"/>
              </a:lnSpc>
              <a:spcBef>
                <a:spcPts val="600"/>
              </a:spcBef>
              <a:buFont typeface="Wingdings" panose="05000000000000000000" pitchFamily="2" charset="2"/>
              <a:buChar char="p"/>
            </a:pPr>
            <a:r>
              <a:rPr lang="zh-CN" altLang="en-US" sz="1600" dirty="0">
                <a:latin typeface="微软雅黑" pitchFamily="34" charset="-122"/>
                <a:ea typeface="微软雅黑" pitchFamily="34" charset="-122"/>
              </a:rPr>
              <a:t>建立移动应用的接口标准，规范以后新开发移动应用的接口规范</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285750" indent="-285750" eaLnBrk="1" hangingPunct="1">
              <a:lnSpc>
                <a:spcPct val="150000"/>
              </a:lnSpc>
              <a:spcBef>
                <a:spcPts val="600"/>
              </a:spcBef>
              <a:buFont typeface="Wingdings" panose="05000000000000000000" pitchFamily="2" charset="2"/>
              <a:buChar char="p"/>
            </a:pPr>
            <a:r>
              <a:rPr lang="zh-CN" altLang="en-US" sz="1600" dirty="0" smtClean="0">
                <a:latin typeface="微软雅黑" pitchFamily="34" charset="-122"/>
                <a:ea typeface="微软雅黑" pitchFamily="34" charset="-122"/>
              </a:rPr>
              <a:t>建立移动开发数据交换统一监控平台，实现接口数据传递的实时监控；</a:t>
            </a:r>
            <a:endParaRPr lang="en-US" altLang="zh-CN" sz="1600" dirty="0" smtClean="0">
              <a:latin typeface="微软雅黑" pitchFamily="34" charset="-122"/>
              <a:ea typeface="微软雅黑" pitchFamily="34" charset="-122"/>
            </a:endParaRPr>
          </a:p>
        </p:txBody>
      </p:sp>
      <p:sp>
        <p:nvSpPr>
          <p:cNvPr id="2" name="矩形 1"/>
          <p:cNvSpPr/>
          <p:nvPr/>
        </p:nvSpPr>
        <p:spPr bwMode="auto">
          <a:xfrm>
            <a:off x="72008" y="1007965"/>
            <a:ext cx="8676456" cy="13549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1" name="文本框 10"/>
          <p:cNvSpPr txBox="1"/>
          <p:nvPr/>
        </p:nvSpPr>
        <p:spPr>
          <a:xfrm>
            <a:off x="224225" y="788336"/>
            <a:ext cx="1550459" cy="369332"/>
          </a:xfrm>
          <a:prstGeom prst="rect">
            <a:avLst/>
          </a:prstGeom>
          <a:solidFill>
            <a:srgbClr val="FFFF00"/>
          </a:solidFill>
          <a:ln>
            <a:solidFill>
              <a:schemeClr val="tx1">
                <a:lumMod val="50000"/>
                <a:lumOff val="50000"/>
              </a:schemeClr>
            </a:solidFill>
          </a:ln>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目的</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auto">
          <a:xfrm>
            <a:off x="72008" y="2839970"/>
            <a:ext cx="8676456" cy="274927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2" name="文本框 11"/>
          <p:cNvSpPr txBox="1"/>
          <p:nvPr/>
        </p:nvSpPr>
        <p:spPr>
          <a:xfrm>
            <a:off x="199666" y="2562032"/>
            <a:ext cx="1550459" cy="369332"/>
          </a:xfrm>
          <a:prstGeom prst="rect">
            <a:avLst/>
          </a:prstGeom>
          <a:solidFill>
            <a:srgbClr val="FFFF00"/>
          </a:solidFill>
          <a:ln>
            <a:solidFill>
              <a:schemeClr val="tx1">
                <a:lumMod val="50000"/>
                <a:lumOff val="50000"/>
              </a:schemeClr>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目标</a:t>
            </a:r>
          </a:p>
        </p:txBody>
      </p:sp>
    </p:spTree>
    <p:extLst>
      <p:ext uri="{BB962C8B-B14F-4D97-AF65-F5344CB8AC3E}">
        <p14:creationId xmlns:p14="http://schemas.microsoft.com/office/powerpoint/2010/main" val="208021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683568" y="6978951"/>
            <a:ext cx="8980227" cy="1368152"/>
          </a:xfrm>
          <a:prstGeom prst="rect">
            <a:avLst/>
          </a:prstGeom>
          <a:noFill/>
          <a:ln w="28575" cap="flat" cmpd="sng" algn="ctr">
            <a:solidFill>
              <a:srgbClr val="12B6F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0EFDE0AB-B51D-4212-A0E2-3B79918B0A98}" type="slidenum">
              <a:rPr lang="zh-CN" altLang="en-US" smtClean="0"/>
              <a:pPr/>
              <a:t>12</a:t>
            </a:fld>
            <a:endParaRPr lang="zh-CN" altLang="en-US" sz="1800">
              <a:solidFill>
                <a:srgbClr val="FFFFFF"/>
              </a:solidFill>
              <a:latin typeface="华文细黑" pitchFamily="2" charset="-122"/>
              <a:ea typeface="宋体" pitchFamily="2" charset="-122"/>
            </a:endParaRPr>
          </a:p>
        </p:txBody>
      </p:sp>
      <p:sp>
        <p:nvSpPr>
          <p:cNvPr id="5"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smtClean="0">
                <a:solidFill>
                  <a:srgbClr val="000000"/>
                </a:solidFill>
                <a:latin typeface="微软雅黑" pitchFamily="34" charset="-122"/>
                <a:ea typeface="微软雅黑" pitchFamily="34" charset="-122"/>
                <a:sym typeface="黑体" pitchFamily="49" charset="-122"/>
              </a:rPr>
              <a:t>用户要件</a:t>
            </a:r>
            <a:endParaRPr lang="zh-CN" altLang="en-US" sz="2400" b="1" dirty="0">
              <a:latin typeface="微软雅黑" pitchFamily="34" charset="-122"/>
              <a:ea typeface="微软雅黑" pitchFamily="34" charset="-122"/>
            </a:endParaRPr>
          </a:p>
        </p:txBody>
      </p:sp>
      <p:sp>
        <p:nvSpPr>
          <p:cNvPr id="7" name="椭圆 6"/>
          <p:cNvSpPr/>
          <p:nvPr/>
        </p:nvSpPr>
        <p:spPr bwMode="auto">
          <a:xfrm>
            <a:off x="-6733256" y="6288222"/>
            <a:ext cx="7560840" cy="2592288"/>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4000" b="0" i="0" u="none" strike="noStrike" cap="none" normalizeH="0" baseline="0" dirty="0" smtClean="0">
                <a:ln>
                  <a:noFill/>
                </a:ln>
                <a:effectLst/>
                <a:latin typeface="华文细黑" panose="02010600040101010101" pitchFamily="2" charset="-122"/>
                <a:ea typeface="宋体" panose="02010600030101010101" pitchFamily="2" charset="-122"/>
              </a:rPr>
              <a:t>微信业务</a:t>
            </a:r>
            <a:r>
              <a:rPr lang="zh-CN" altLang="en-US" sz="4000" dirty="0">
                <a:latin typeface="华文细黑" panose="02010600040101010101" pitchFamily="2" charset="-122"/>
              </a:rPr>
              <a:t>对</a:t>
            </a:r>
            <a:r>
              <a:rPr kumimoji="0" lang="zh-CN" altLang="en-US" sz="4000" b="0" i="0" u="none" strike="noStrike" cap="none" normalizeH="0" baseline="0" dirty="0" smtClean="0">
                <a:ln>
                  <a:noFill/>
                </a:ln>
                <a:solidFill>
                  <a:srgbClr val="FF0000"/>
                </a:solidFill>
                <a:effectLst/>
                <a:latin typeface="华文细黑" panose="02010600040101010101" pitchFamily="2" charset="-122"/>
                <a:ea typeface="宋体" panose="02010600030101010101" pitchFamily="2" charset="-122"/>
              </a:rPr>
              <a:t>移动开发数据交换平台</a:t>
            </a:r>
            <a:r>
              <a:rPr kumimoji="0" lang="zh-CN" altLang="en-US" sz="4000" b="0" i="0" u="none" strike="noStrike" cap="none" normalizeH="0" baseline="0" dirty="0" smtClean="0">
                <a:ln>
                  <a:noFill/>
                </a:ln>
                <a:effectLst/>
                <a:latin typeface="华文细黑" panose="02010600040101010101" pitchFamily="2" charset="-122"/>
                <a:ea typeface="宋体" panose="02010600030101010101" pitchFamily="2" charset="-122"/>
              </a:rPr>
              <a:t>的用户需求</a:t>
            </a:r>
          </a:p>
        </p:txBody>
      </p:sp>
      <p:graphicFrame>
        <p:nvGraphicFramePr>
          <p:cNvPr id="9" name="表格 8"/>
          <p:cNvGraphicFramePr>
            <a:graphicFrameLocks noGrp="1"/>
          </p:cNvGraphicFramePr>
          <p:nvPr>
            <p:extLst>
              <p:ext uri="{D42A27DB-BD31-4B8C-83A1-F6EECF244321}">
                <p14:modId xmlns:p14="http://schemas.microsoft.com/office/powerpoint/2010/main" val="2005762795"/>
              </p:ext>
            </p:extLst>
          </p:nvPr>
        </p:nvGraphicFramePr>
        <p:xfrm>
          <a:off x="251519" y="548681"/>
          <a:ext cx="8522561" cy="3316468"/>
        </p:xfrm>
        <a:graphic>
          <a:graphicData uri="http://schemas.openxmlformats.org/drawingml/2006/table">
            <a:tbl>
              <a:tblPr firstRow="1" bandRow="1">
                <a:tableStyleId>{5C22544A-7EE6-4342-B048-85BDC9FD1C3A}</a:tableStyleId>
              </a:tblPr>
              <a:tblGrid>
                <a:gridCol w="4555162">
                  <a:extLst>
                    <a:ext uri="{9D8B030D-6E8A-4147-A177-3AD203B41FA5}">
                      <a16:colId xmlns:a16="http://schemas.microsoft.com/office/drawing/2014/main" val="20000"/>
                    </a:ext>
                  </a:extLst>
                </a:gridCol>
                <a:gridCol w="3967399">
                  <a:extLst>
                    <a:ext uri="{9D8B030D-6E8A-4147-A177-3AD203B41FA5}">
                      <a16:colId xmlns:a16="http://schemas.microsoft.com/office/drawing/2014/main" val="20001"/>
                    </a:ext>
                  </a:extLst>
                </a:gridCol>
              </a:tblGrid>
              <a:tr h="361030">
                <a:tc>
                  <a:txBody>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业务影响</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业务要件</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extLst>
                  <a:ext uri="{0D108BD9-81ED-4DB2-BD59-A6C34878D82A}">
                    <a16:rowId xmlns:a16="http://schemas.microsoft.com/office/drawing/2014/main" val="10000"/>
                  </a:ext>
                </a:extLst>
              </a:tr>
              <a:tr h="4735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1. </a:t>
                      </a:r>
                      <a:r>
                        <a:rPr lang="zh-CN" altLang="en-US" sz="1200" dirty="0" smtClean="0">
                          <a:latin typeface="微软雅黑" panose="020B0503020204020204" pitchFamily="34" charset="-122"/>
                          <a:ea typeface="微软雅黑" panose="020B0503020204020204" pitchFamily="34" charset="-122"/>
                        </a:rPr>
                        <a:t>新增移动应用需要跟关联系统相互开发接口，造成开发成本上升。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200" dirty="0" smtClean="0">
                          <a:solidFill>
                            <a:schemeClr val="tx1"/>
                          </a:solidFill>
                          <a:latin typeface="微软雅黑" panose="020B0503020204020204" pitchFamily="34" charset="-122"/>
                          <a:ea typeface="微软雅黑" panose="020B0503020204020204" pitchFamily="34" charset="-122"/>
                        </a:rPr>
                        <a:t>①减少移动应用和关联系统开发接口数量，降低开发成本</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35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2. </a:t>
                      </a:r>
                      <a:r>
                        <a:rPr lang="zh-CN" altLang="en-US" sz="1200" dirty="0" smtClean="0">
                          <a:latin typeface="微软雅黑" panose="020B0503020204020204" pitchFamily="34" charset="-122"/>
                          <a:ea typeface="微软雅黑" panose="020B0503020204020204" pitchFamily="34" charset="-122"/>
                        </a:rPr>
                        <a:t>新增移动应用需要跟关联系统相互开发接口，新增开发周期和测试周期，造成开发周期变长。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②减少开发周期和测试周期，缩短开发周期时间</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35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3. </a:t>
                      </a:r>
                      <a:r>
                        <a:rPr lang="zh-CN" altLang="en-US" sz="1200" dirty="0" smtClean="0">
                          <a:latin typeface="微软雅黑" panose="020B0503020204020204" pitchFamily="34" charset="-122"/>
                          <a:ea typeface="微软雅黑" panose="020B0503020204020204" pitchFamily="34" charset="-122"/>
                        </a:rPr>
                        <a:t>新增移动业务需要关联系统进行接口开发，导致新增大量与业务本身无关的工作，对应业务需求不够迅速。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200" dirty="0" smtClean="0">
                          <a:solidFill>
                            <a:schemeClr val="tx1"/>
                          </a:solidFill>
                          <a:latin typeface="微软雅黑" panose="020B0503020204020204" pitchFamily="34" charset="-122"/>
                          <a:ea typeface="微软雅黑" panose="020B0503020204020204" pitchFamily="34" charset="-122"/>
                        </a:rPr>
                        <a:t>③减少与业务本身无关的工作，迅速对应业务需求</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35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4. </a:t>
                      </a:r>
                      <a:r>
                        <a:rPr lang="zh-CN" altLang="en-US" sz="1200" dirty="0" smtClean="0">
                          <a:latin typeface="微软雅黑" panose="020B0503020204020204" pitchFamily="34" charset="-122"/>
                          <a:ea typeface="微软雅黑" panose="020B0503020204020204" pitchFamily="34" charset="-122"/>
                        </a:rPr>
                        <a:t>新增大量与业务本身无关的接口开发，导致对应需求的风险增大，无法及时对应需求。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200" dirty="0" smtClean="0">
                          <a:solidFill>
                            <a:schemeClr val="tx1"/>
                          </a:solidFill>
                          <a:latin typeface="微软雅黑" panose="020B0503020204020204" pitchFamily="34" charset="-122"/>
                          <a:ea typeface="微软雅黑" panose="020B0503020204020204" pitchFamily="34" charset="-122"/>
                        </a:rPr>
                        <a:t>④减少与业务无关的开发风险，迅速对应业务需求</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512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5. </a:t>
                      </a:r>
                      <a:r>
                        <a:rPr lang="zh-CN" altLang="en-US" sz="1200" dirty="0" smtClean="0">
                          <a:latin typeface="微软雅黑" panose="020B0503020204020204" pitchFamily="34" charset="-122"/>
                          <a:ea typeface="微软雅黑" panose="020B0503020204020204" pitchFamily="34" charset="-122"/>
                        </a:rPr>
                        <a:t>接口标准多样，不统一，导致程序复杂，故障点增多。</a:t>
                      </a:r>
                      <a:endParaRPr lang="en-US" altLang="zh-CN" sz="1200" dirty="0" smtClean="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⑤统一接口标准，新增业务按照统一标准开发，减少程序复杂度</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9570">
                <a:tc>
                  <a:txBody>
                    <a:bodyPr/>
                    <a:lstStyle/>
                    <a:p>
                      <a:r>
                        <a:rPr lang="en-US" altLang="zh-CN" sz="1200" dirty="0" smtClean="0">
                          <a:latin typeface="微软雅黑" panose="020B0503020204020204" pitchFamily="34" charset="-122"/>
                          <a:ea typeface="微软雅黑" panose="020B0503020204020204" pitchFamily="34" charset="-122"/>
                        </a:rPr>
                        <a:t>6. </a:t>
                      </a:r>
                      <a:r>
                        <a:rPr lang="zh-CN" altLang="en-US" sz="1200" dirty="0" smtClean="0">
                          <a:latin typeface="微软雅黑" panose="020B0503020204020204" pitchFamily="34" charset="-122"/>
                          <a:ea typeface="微软雅黑" panose="020B0503020204020204" pitchFamily="34" charset="-122"/>
                        </a:rPr>
                        <a:t>接口较多且标准不统一，导致发生故障排查困难。</a:t>
                      </a:r>
                      <a:endParaRPr lang="en-US" altLang="zh-CN" sz="1200" dirty="0" smtClean="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⑥统一接口标准，减少故障排除难度</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95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7. </a:t>
                      </a:r>
                      <a:r>
                        <a:rPr lang="zh-CN" altLang="en-US" sz="1200" dirty="0" smtClean="0">
                          <a:latin typeface="微软雅黑" panose="020B0503020204020204" pitchFamily="34" charset="-122"/>
                          <a:ea typeface="微软雅黑" panose="020B0503020204020204" pitchFamily="34" charset="-122"/>
                        </a:rPr>
                        <a:t>没有统一的接口管理工具，无法监控接口异常。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⑦部署统一接口管理工具，及时监控接口异常</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2" name="矩形 1"/>
          <p:cNvSpPr/>
          <p:nvPr/>
        </p:nvSpPr>
        <p:spPr bwMode="auto">
          <a:xfrm>
            <a:off x="4848052" y="950134"/>
            <a:ext cx="3889830" cy="1842944"/>
          </a:xfrm>
          <a:prstGeom prst="rect">
            <a:avLst/>
          </a:prstGeom>
          <a:noFill/>
          <a:ln w="38100" cap="flat" cmpd="sng" algn="ctr">
            <a:solidFill>
              <a:srgbClr val="FF33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0" name="矩形 9"/>
          <p:cNvSpPr/>
          <p:nvPr/>
        </p:nvSpPr>
        <p:spPr bwMode="auto">
          <a:xfrm>
            <a:off x="4848052" y="2850427"/>
            <a:ext cx="3889830" cy="675409"/>
          </a:xfrm>
          <a:prstGeom prst="rect">
            <a:avLst/>
          </a:prstGeom>
          <a:noFill/>
          <a:ln w="38100" cap="flat" cmpd="sng" algn="ctr">
            <a:solidFill>
              <a:srgbClr val="FF33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1" name="矩形 10"/>
          <p:cNvSpPr/>
          <p:nvPr/>
        </p:nvSpPr>
        <p:spPr bwMode="auto">
          <a:xfrm>
            <a:off x="4852019" y="3589048"/>
            <a:ext cx="3889830" cy="248662"/>
          </a:xfrm>
          <a:prstGeom prst="rect">
            <a:avLst/>
          </a:prstGeom>
          <a:noFill/>
          <a:ln w="38100" cap="flat" cmpd="sng" algn="ctr">
            <a:solidFill>
              <a:srgbClr val="FF33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2" name="椭圆 11"/>
          <p:cNvSpPr/>
          <p:nvPr/>
        </p:nvSpPr>
        <p:spPr bwMode="auto">
          <a:xfrm>
            <a:off x="4547966" y="954571"/>
            <a:ext cx="360000" cy="360000"/>
          </a:xfrm>
          <a:prstGeom prst="ellipse">
            <a:avLst/>
          </a:prstGeom>
          <a:solidFill>
            <a:srgbClr val="1212FF"/>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2400" b="1" dirty="0" smtClean="0">
                <a:solidFill>
                  <a:schemeClr val="bg1"/>
                </a:solidFill>
                <a:latin typeface="微软雅黑" panose="020B0503020204020204" pitchFamily="34" charset="-122"/>
                <a:ea typeface="微软雅黑" panose="020B0503020204020204" pitchFamily="34" charset="-122"/>
              </a:rPr>
              <a:t>A</a:t>
            </a:r>
            <a:endPar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4545376" y="2806512"/>
            <a:ext cx="360000" cy="360000"/>
          </a:xfrm>
          <a:prstGeom prst="ellipse">
            <a:avLst/>
          </a:prstGeom>
          <a:solidFill>
            <a:srgbClr val="1212FF"/>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2400" b="1" dirty="0">
                <a:solidFill>
                  <a:schemeClr val="bg1"/>
                </a:solidFill>
                <a:latin typeface="微软雅黑" panose="020B0503020204020204" pitchFamily="34" charset="-122"/>
                <a:ea typeface="微软雅黑" panose="020B0503020204020204" pitchFamily="34" charset="-122"/>
              </a:rPr>
              <a:t>B</a:t>
            </a:r>
            <a:endPar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4535150" y="3540060"/>
            <a:ext cx="360000" cy="360000"/>
          </a:xfrm>
          <a:prstGeom prst="ellipse">
            <a:avLst/>
          </a:prstGeom>
          <a:solidFill>
            <a:srgbClr val="1212FF"/>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2400" b="1" dirty="0" smtClean="0">
                <a:solidFill>
                  <a:schemeClr val="bg1"/>
                </a:solidFill>
                <a:latin typeface="微软雅黑" panose="020B0503020204020204" pitchFamily="34" charset="-122"/>
                <a:ea typeface="微软雅黑" panose="020B0503020204020204" pitchFamily="34" charset="-122"/>
              </a:rPr>
              <a:t>C</a:t>
            </a:r>
            <a:endPar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6" name="右箭头 15"/>
          <p:cNvSpPr/>
          <p:nvPr/>
        </p:nvSpPr>
        <p:spPr bwMode="auto">
          <a:xfrm rot="5400000">
            <a:off x="4391871" y="-13677"/>
            <a:ext cx="307009" cy="8162522"/>
          </a:xfrm>
          <a:prstGeom prst="rightArrow">
            <a:avLst/>
          </a:prstGeom>
          <a:solidFill>
            <a:srgbClr val="66FFC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grpSp>
        <p:nvGrpSpPr>
          <p:cNvPr id="20" name="组合 19"/>
          <p:cNvGrpSpPr/>
          <p:nvPr/>
        </p:nvGrpSpPr>
        <p:grpSpPr>
          <a:xfrm>
            <a:off x="899592" y="5231931"/>
            <a:ext cx="7344816" cy="639064"/>
            <a:chOff x="1294876" y="5181740"/>
            <a:chExt cx="5978181" cy="936263"/>
          </a:xfrm>
        </p:grpSpPr>
        <p:sp>
          <p:nvSpPr>
            <p:cNvPr id="18" name="Shape 816"/>
            <p:cNvSpPr/>
            <p:nvPr/>
          </p:nvSpPr>
          <p:spPr>
            <a:xfrm rot="16200000">
              <a:off x="3829065" y="2674010"/>
              <a:ext cx="909804" cy="5978181"/>
            </a:xfrm>
            <a:prstGeom prst="roundRect">
              <a:avLst>
                <a:gd name="adj" fmla="val 19105"/>
              </a:avLst>
            </a:prstGeom>
            <a:noFill/>
            <a:ln w="25400" cap="flat">
              <a:solidFill>
                <a:srgbClr val="1212FF"/>
              </a:solidFill>
              <a:prstDash val="solid"/>
              <a:miter lim="400000"/>
            </a:ln>
            <a:effectLst/>
          </p:spPr>
          <p:txBody>
            <a:bodyPr wrap="square" lIns="50800" tIns="50800" rIns="50800" bIns="50800" numCol="1" anchor="ctr">
              <a:noAutofit/>
            </a:bodyPr>
            <a:lstStyle/>
            <a:p>
              <a:pPr algn="ctr">
                <a:defRPr sz="2400">
                  <a:latin typeface="Helvetica Light"/>
                  <a:ea typeface="Helvetica Light"/>
                  <a:cs typeface="Helvetica Light"/>
                  <a:sym typeface="Helvetica Light"/>
                </a:defRPr>
              </a:pPr>
              <a:endParaRPr dirty="0"/>
            </a:p>
          </p:txBody>
        </p:sp>
        <p:sp>
          <p:nvSpPr>
            <p:cNvPr id="3" name="文本框 2"/>
            <p:cNvSpPr txBox="1"/>
            <p:nvPr/>
          </p:nvSpPr>
          <p:spPr>
            <a:xfrm>
              <a:off x="2314328" y="5181740"/>
              <a:ext cx="3888432" cy="47302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企业移动开发数据交换平台</a:t>
              </a:r>
              <a:endParaRPr lang="zh-CN" altLang="en-US" sz="1600" dirty="0">
                <a:latin typeface="微软雅黑" panose="020B0503020204020204" pitchFamily="34" charset="-122"/>
                <a:ea typeface="微软雅黑" panose="020B0503020204020204" pitchFamily="34" charset="-122"/>
              </a:endParaRPr>
            </a:p>
          </p:txBody>
        </p:sp>
      </p:grpSp>
      <p:sp>
        <p:nvSpPr>
          <p:cNvPr id="22" name="矩形 21"/>
          <p:cNvSpPr/>
          <p:nvPr/>
        </p:nvSpPr>
        <p:spPr bwMode="auto">
          <a:xfrm>
            <a:off x="323528" y="4262665"/>
            <a:ext cx="8397391" cy="2342852"/>
          </a:xfrm>
          <a:prstGeom prst="rect">
            <a:avLst/>
          </a:prstGeom>
          <a:noFill/>
          <a:ln w="285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grpSp>
        <p:nvGrpSpPr>
          <p:cNvPr id="23" name="组合 22"/>
          <p:cNvGrpSpPr/>
          <p:nvPr/>
        </p:nvGrpSpPr>
        <p:grpSpPr>
          <a:xfrm>
            <a:off x="934696" y="4419459"/>
            <a:ext cx="743793" cy="467768"/>
            <a:chOff x="1297835" y="2260457"/>
            <a:chExt cx="838416" cy="821636"/>
          </a:xfrm>
        </p:grpSpPr>
        <p:pic>
          <p:nvPicPr>
            <p:cNvPr id="24" name="图片 2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25" name="Shape 821"/>
            <p:cNvSpPr/>
            <p:nvPr/>
          </p:nvSpPr>
          <p:spPr>
            <a:xfrm>
              <a:off x="1297835" y="2758624"/>
              <a:ext cx="838416" cy="3234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smtClean="0"/>
                <a:t>售后服务</a:t>
              </a:r>
              <a:r>
                <a:rPr lang="zh-CN" altLang="en-US" dirty="0"/>
                <a:t>号</a:t>
              </a:r>
              <a:endParaRPr dirty="0"/>
            </a:p>
          </p:txBody>
        </p:sp>
      </p:grpSp>
      <p:grpSp>
        <p:nvGrpSpPr>
          <p:cNvPr id="26" name="组合 25"/>
          <p:cNvGrpSpPr/>
          <p:nvPr/>
        </p:nvGrpSpPr>
        <p:grpSpPr>
          <a:xfrm>
            <a:off x="2028007" y="4419342"/>
            <a:ext cx="743793" cy="466563"/>
            <a:chOff x="1297835" y="2260457"/>
            <a:chExt cx="838415" cy="821636"/>
          </a:xfrm>
        </p:grpSpPr>
        <p:pic>
          <p:nvPicPr>
            <p:cNvPr id="27" name="图片 2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28" name="Shape 821"/>
            <p:cNvSpPr/>
            <p:nvPr/>
          </p:nvSpPr>
          <p:spPr>
            <a:xfrm>
              <a:off x="1297835" y="2758624"/>
              <a:ext cx="838415" cy="3234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a:t>销售</a:t>
              </a:r>
              <a:r>
                <a:rPr lang="zh-CN" altLang="en-US" dirty="0" smtClean="0"/>
                <a:t>服务</a:t>
              </a:r>
              <a:r>
                <a:rPr lang="zh-CN" altLang="en-US" dirty="0"/>
                <a:t>号</a:t>
              </a:r>
              <a:endParaRPr dirty="0"/>
            </a:p>
          </p:txBody>
        </p:sp>
      </p:grpSp>
      <p:sp>
        <p:nvSpPr>
          <p:cNvPr id="29" name="圆角矩形 28"/>
          <p:cNvSpPr/>
          <p:nvPr/>
        </p:nvSpPr>
        <p:spPr bwMode="auto">
          <a:xfrm>
            <a:off x="895823" y="4365105"/>
            <a:ext cx="823795" cy="574874"/>
          </a:xfrm>
          <a:prstGeom prst="roundRect">
            <a:avLst/>
          </a:prstGeom>
          <a:noFill/>
          <a:ln w="28575" cap="flat" cmpd="sng" algn="ctr">
            <a:solidFill>
              <a:srgbClr val="66FF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grpSp>
        <p:nvGrpSpPr>
          <p:cNvPr id="30" name="组合 29"/>
          <p:cNvGrpSpPr/>
          <p:nvPr/>
        </p:nvGrpSpPr>
        <p:grpSpPr>
          <a:xfrm>
            <a:off x="3020343" y="4405008"/>
            <a:ext cx="615553" cy="480897"/>
            <a:chOff x="1297835" y="2260457"/>
            <a:chExt cx="693861" cy="821636"/>
          </a:xfrm>
        </p:grpSpPr>
        <p:pic>
          <p:nvPicPr>
            <p:cNvPr id="31" name="图片 3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32" name="Shape 821"/>
            <p:cNvSpPr/>
            <p:nvPr/>
          </p:nvSpPr>
          <p:spPr>
            <a:xfrm>
              <a:off x="1297835" y="2758624"/>
              <a:ext cx="693861" cy="3234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en-US" altLang="zh-CN" dirty="0"/>
                <a:t>OA</a:t>
              </a:r>
              <a:r>
                <a:rPr lang="zh-CN" altLang="en-US" dirty="0" smtClean="0"/>
                <a:t>服务</a:t>
              </a:r>
              <a:r>
                <a:rPr lang="zh-CN" altLang="en-US" dirty="0"/>
                <a:t>号</a:t>
              </a:r>
              <a:endParaRPr dirty="0"/>
            </a:p>
          </p:txBody>
        </p:sp>
      </p:grpSp>
      <p:grpSp>
        <p:nvGrpSpPr>
          <p:cNvPr id="33" name="组合 32"/>
          <p:cNvGrpSpPr/>
          <p:nvPr/>
        </p:nvGrpSpPr>
        <p:grpSpPr>
          <a:xfrm>
            <a:off x="3900215" y="4405008"/>
            <a:ext cx="743793" cy="480897"/>
            <a:chOff x="1297835" y="2260457"/>
            <a:chExt cx="838415" cy="821636"/>
          </a:xfrm>
        </p:grpSpPr>
        <p:pic>
          <p:nvPicPr>
            <p:cNvPr id="34" name="图片 3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35" name="Shape 821"/>
            <p:cNvSpPr/>
            <p:nvPr/>
          </p:nvSpPr>
          <p:spPr>
            <a:xfrm>
              <a:off x="1297835" y="2758624"/>
              <a:ext cx="838415" cy="3234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smtClean="0"/>
                <a:t>管理服务</a:t>
              </a:r>
              <a:r>
                <a:rPr lang="zh-CN" altLang="en-US" dirty="0"/>
                <a:t>号</a:t>
              </a:r>
              <a:endParaRPr dirty="0"/>
            </a:p>
          </p:txBody>
        </p:sp>
      </p:grpSp>
      <p:sp>
        <p:nvSpPr>
          <p:cNvPr id="36" name="圆角矩形 35"/>
          <p:cNvSpPr/>
          <p:nvPr/>
        </p:nvSpPr>
        <p:spPr bwMode="auto">
          <a:xfrm>
            <a:off x="1820299" y="4380334"/>
            <a:ext cx="2823709" cy="559645"/>
          </a:xfrm>
          <a:prstGeom prst="roundRect">
            <a:avLst/>
          </a:prstGeom>
          <a:noFill/>
          <a:ln w="2857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grpSp>
        <p:nvGrpSpPr>
          <p:cNvPr id="37" name="组合 36"/>
          <p:cNvGrpSpPr/>
          <p:nvPr/>
        </p:nvGrpSpPr>
        <p:grpSpPr>
          <a:xfrm>
            <a:off x="5061833" y="4436478"/>
            <a:ext cx="534832" cy="651479"/>
            <a:chOff x="1297835" y="2260457"/>
            <a:chExt cx="602871" cy="821636"/>
          </a:xfrm>
        </p:grpSpPr>
        <p:pic>
          <p:nvPicPr>
            <p:cNvPr id="38" name="图片 3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39" name="Shape 821"/>
            <p:cNvSpPr/>
            <p:nvPr/>
          </p:nvSpPr>
          <p:spPr>
            <a:xfrm>
              <a:off x="1297835" y="2758624"/>
              <a:ext cx="115717" cy="3234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endParaRPr dirty="0"/>
            </a:p>
          </p:txBody>
        </p:sp>
      </p:grpSp>
      <p:grpSp>
        <p:nvGrpSpPr>
          <p:cNvPr id="40" name="组合 39"/>
          <p:cNvGrpSpPr/>
          <p:nvPr/>
        </p:nvGrpSpPr>
        <p:grpSpPr>
          <a:xfrm>
            <a:off x="5916551" y="4434096"/>
            <a:ext cx="534832" cy="651479"/>
            <a:chOff x="1297835" y="2260457"/>
            <a:chExt cx="602871" cy="821636"/>
          </a:xfrm>
        </p:grpSpPr>
        <p:pic>
          <p:nvPicPr>
            <p:cNvPr id="41" name="图片 4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42" name="Shape 821"/>
            <p:cNvSpPr/>
            <p:nvPr/>
          </p:nvSpPr>
          <p:spPr>
            <a:xfrm>
              <a:off x="1297835" y="2758624"/>
              <a:ext cx="115717" cy="3234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endParaRPr dirty="0"/>
            </a:p>
          </p:txBody>
        </p:sp>
      </p:grpSp>
      <p:sp>
        <p:nvSpPr>
          <p:cNvPr id="46" name="圆角矩形 45"/>
          <p:cNvSpPr/>
          <p:nvPr/>
        </p:nvSpPr>
        <p:spPr bwMode="auto">
          <a:xfrm>
            <a:off x="4816772" y="4380334"/>
            <a:ext cx="3427636" cy="538675"/>
          </a:xfrm>
          <a:prstGeom prst="roundRect">
            <a:avLst/>
          </a:prstGeom>
          <a:noFill/>
          <a:ln w="28575" cap="flat" cmpd="sng" algn="ctr">
            <a:solidFill>
              <a:srgbClr val="66FF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grpSp>
        <p:nvGrpSpPr>
          <p:cNvPr id="47" name="Group 245"/>
          <p:cNvGrpSpPr/>
          <p:nvPr/>
        </p:nvGrpSpPr>
        <p:grpSpPr>
          <a:xfrm>
            <a:off x="6735077" y="4410988"/>
            <a:ext cx="504000" cy="447509"/>
            <a:chOff x="0" y="0"/>
            <a:chExt cx="835422" cy="835422"/>
          </a:xfrm>
        </p:grpSpPr>
        <p:sp>
          <p:nvSpPr>
            <p:cNvPr id="48" name="Shape 243"/>
            <p:cNvSpPr/>
            <p:nvPr/>
          </p:nvSpPr>
          <p:spPr>
            <a:xfrm>
              <a:off x="217945" y="231624"/>
              <a:ext cx="399532" cy="372174"/>
            </a:xfrm>
            <a:custGeom>
              <a:avLst/>
              <a:gdLst/>
              <a:ahLst/>
              <a:cxnLst>
                <a:cxn ang="0">
                  <a:pos x="wd2" y="hd2"/>
                </a:cxn>
                <a:cxn ang="5400000">
                  <a:pos x="wd2" y="hd2"/>
                </a:cxn>
                <a:cxn ang="10800000">
                  <a:pos x="wd2" y="hd2"/>
                </a:cxn>
                <a:cxn ang="16200000">
                  <a:pos x="wd2" y="hd2"/>
                </a:cxn>
              </a:cxnLst>
              <a:rect l="0" t="0" r="r" b="b"/>
              <a:pathLst>
                <a:path w="20633" h="20188" extrusionOk="0">
                  <a:moveTo>
                    <a:pt x="20587" y="7519"/>
                  </a:moveTo>
                  <a:cubicBezTo>
                    <a:pt x="20058" y="2742"/>
                    <a:pt x="15032" y="-586"/>
                    <a:pt x="9359" y="86"/>
                  </a:cubicBezTo>
                  <a:cubicBezTo>
                    <a:pt x="3686" y="757"/>
                    <a:pt x="-484" y="5174"/>
                    <a:pt x="45" y="9951"/>
                  </a:cubicBezTo>
                  <a:cubicBezTo>
                    <a:pt x="324" y="12476"/>
                    <a:pt x="1862" y="14596"/>
                    <a:pt x="4087" y="15934"/>
                  </a:cubicBezTo>
                  <a:cubicBezTo>
                    <a:pt x="4196" y="16992"/>
                    <a:pt x="3829" y="18341"/>
                    <a:pt x="2098" y="19722"/>
                  </a:cubicBezTo>
                  <a:cubicBezTo>
                    <a:pt x="1391" y="20286"/>
                    <a:pt x="4962" y="21014"/>
                    <a:pt x="8295" y="17370"/>
                  </a:cubicBezTo>
                  <a:cubicBezTo>
                    <a:pt x="9252" y="17494"/>
                    <a:pt x="10252" y="17504"/>
                    <a:pt x="11273" y="17383"/>
                  </a:cubicBezTo>
                  <a:cubicBezTo>
                    <a:pt x="16946" y="16712"/>
                    <a:pt x="21116" y="12295"/>
                    <a:pt x="20587" y="7519"/>
                  </a:cubicBezTo>
                  <a:close/>
                  <a:moveTo>
                    <a:pt x="5285" y="10234"/>
                  </a:moveTo>
                  <a:cubicBezTo>
                    <a:pt x="4492" y="10234"/>
                    <a:pt x="3849" y="9553"/>
                    <a:pt x="3849" y="8713"/>
                  </a:cubicBezTo>
                  <a:cubicBezTo>
                    <a:pt x="3849" y="7873"/>
                    <a:pt x="4492" y="7192"/>
                    <a:pt x="5285" y="7192"/>
                  </a:cubicBezTo>
                  <a:cubicBezTo>
                    <a:pt x="6079" y="7192"/>
                    <a:pt x="6722" y="7873"/>
                    <a:pt x="6722" y="8713"/>
                  </a:cubicBezTo>
                  <a:cubicBezTo>
                    <a:pt x="6722" y="9553"/>
                    <a:pt x="6079" y="10234"/>
                    <a:pt x="5285" y="10234"/>
                  </a:cubicBezTo>
                  <a:close/>
                  <a:moveTo>
                    <a:pt x="10386" y="10234"/>
                  </a:moveTo>
                  <a:cubicBezTo>
                    <a:pt x="9593" y="10234"/>
                    <a:pt x="8950" y="9553"/>
                    <a:pt x="8950" y="8713"/>
                  </a:cubicBezTo>
                  <a:cubicBezTo>
                    <a:pt x="8950" y="7873"/>
                    <a:pt x="9593" y="7192"/>
                    <a:pt x="10386" y="7192"/>
                  </a:cubicBezTo>
                  <a:cubicBezTo>
                    <a:pt x="11180" y="7192"/>
                    <a:pt x="11823" y="7873"/>
                    <a:pt x="11823" y="8713"/>
                  </a:cubicBezTo>
                  <a:cubicBezTo>
                    <a:pt x="11823" y="9553"/>
                    <a:pt x="11180" y="10234"/>
                    <a:pt x="10386" y="10234"/>
                  </a:cubicBezTo>
                  <a:close/>
                  <a:moveTo>
                    <a:pt x="15487" y="10234"/>
                  </a:moveTo>
                  <a:cubicBezTo>
                    <a:pt x="14694" y="10234"/>
                    <a:pt x="14051" y="9553"/>
                    <a:pt x="14051" y="8713"/>
                  </a:cubicBezTo>
                  <a:cubicBezTo>
                    <a:pt x="14051" y="7873"/>
                    <a:pt x="14694" y="7192"/>
                    <a:pt x="15487" y="7192"/>
                  </a:cubicBezTo>
                  <a:cubicBezTo>
                    <a:pt x="16281" y="7192"/>
                    <a:pt x="16924" y="7873"/>
                    <a:pt x="16924" y="8713"/>
                  </a:cubicBezTo>
                  <a:cubicBezTo>
                    <a:pt x="16924" y="9553"/>
                    <a:pt x="16281" y="10234"/>
                    <a:pt x="15487" y="10234"/>
                  </a:cubicBezTo>
                  <a:close/>
                </a:path>
              </a:pathLst>
            </a:custGeom>
            <a:solidFill>
              <a:srgbClr val="60CB6C"/>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49" name="Shape 244"/>
            <p:cNvSpPr/>
            <p:nvPr/>
          </p:nvSpPr>
          <p:spPr>
            <a:xfrm>
              <a:off x="0" y="0"/>
              <a:ext cx="835422" cy="835422"/>
            </a:xfrm>
            <a:prstGeom prst="ellipse">
              <a:avLst/>
            </a:prstGeom>
            <a:noFill/>
            <a:ln w="12700" cap="flat">
              <a:solidFill>
                <a:srgbClr val="31CA6C"/>
              </a:solidFill>
              <a:prstDash val="solid"/>
              <a:round/>
            </a:ln>
            <a:effectLst/>
          </p:spPr>
          <p:txBody>
            <a:bodyPr wrap="square" lIns="45719" tIns="45719" rIns="45719" bIns="45719" numCol="1" anchor="ctr">
              <a:noAutofit/>
            </a:bodyPr>
            <a:lstStyle/>
            <a:p>
              <a:pPr defTabSz="457200">
                <a:defRPr sz="2000">
                  <a:uFill>
                    <a:solidFill>
                      <a:srgbClr val="000000"/>
                    </a:solidFill>
                  </a:uFill>
                  <a:latin typeface="Calibri"/>
                  <a:ea typeface="Calibri"/>
                  <a:cs typeface="Calibri"/>
                  <a:sym typeface="Calibri"/>
                </a:defRPr>
              </a:pPr>
              <a:endParaRPr/>
            </a:p>
          </p:txBody>
        </p:sp>
      </p:grpSp>
      <p:pic>
        <p:nvPicPr>
          <p:cNvPr id="43" name="1-04.png"/>
          <p:cNvPicPr>
            <a:picLocks noChangeAspect="1"/>
          </p:cNvPicPr>
          <p:nvPr/>
        </p:nvPicPr>
        <p:blipFill>
          <a:blip r:embed="rId3">
            <a:extLst/>
          </a:blip>
          <a:srcRect/>
          <a:stretch>
            <a:fillRect/>
          </a:stretch>
        </p:blipFill>
        <p:spPr>
          <a:xfrm>
            <a:off x="7474637" y="4321604"/>
            <a:ext cx="571501" cy="571502"/>
          </a:xfrm>
          <a:prstGeom prst="rect">
            <a:avLst/>
          </a:prstGeom>
          <a:ln w="12700" cap="flat">
            <a:noFill/>
            <a:miter lim="400000"/>
          </a:ln>
          <a:effectLst/>
        </p:spPr>
      </p:pic>
      <p:sp>
        <p:nvSpPr>
          <p:cNvPr id="6" name="圆角矩形 5"/>
          <p:cNvSpPr/>
          <p:nvPr/>
        </p:nvSpPr>
        <p:spPr bwMode="auto">
          <a:xfrm>
            <a:off x="901067" y="6183014"/>
            <a:ext cx="1366677" cy="389236"/>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effectLst/>
                <a:latin typeface="微软雅黑" panose="020B0503020204020204" pitchFamily="34" charset="-122"/>
                <a:ea typeface="微软雅黑" panose="020B0503020204020204" pitchFamily="34" charset="-122"/>
              </a:rPr>
              <a:t>销售系统</a:t>
            </a:r>
          </a:p>
        </p:txBody>
      </p:sp>
      <p:sp>
        <p:nvSpPr>
          <p:cNvPr id="45" name="圆角矩形 44"/>
          <p:cNvSpPr/>
          <p:nvPr/>
        </p:nvSpPr>
        <p:spPr bwMode="auto">
          <a:xfrm>
            <a:off x="2411805" y="6183014"/>
            <a:ext cx="1224092" cy="389236"/>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effectLst/>
                <a:latin typeface="微软雅黑" panose="020B0503020204020204" pitchFamily="34" charset="-122"/>
                <a:ea typeface="微软雅黑" panose="020B0503020204020204" pitchFamily="34" charset="-122"/>
              </a:rPr>
              <a:t>财务系统</a:t>
            </a:r>
          </a:p>
        </p:txBody>
      </p:sp>
      <p:sp>
        <p:nvSpPr>
          <p:cNvPr id="50" name="圆角矩形 49"/>
          <p:cNvSpPr/>
          <p:nvPr/>
        </p:nvSpPr>
        <p:spPr bwMode="auto">
          <a:xfrm>
            <a:off x="5178713" y="6180483"/>
            <a:ext cx="3065695" cy="379365"/>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effectLst/>
                <a:latin typeface="微软雅黑" panose="020B0503020204020204" pitchFamily="34" charset="-122"/>
                <a:ea typeface="微软雅黑" panose="020B0503020204020204" pitchFamily="34" charset="-122"/>
              </a:rPr>
              <a:t>其他系统</a:t>
            </a:r>
          </a:p>
        </p:txBody>
      </p:sp>
      <p:sp>
        <p:nvSpPr>
          <p:cNvPr id="51" name="圆角矩形 50"/>
          <p:cNvSpPr/>
          <p:nvPr/>
        </p:nvSpPr>
        <p:spPr bwMode="auto">
          <a:xfrm>
            <a:off x="3779958" y="6181006"/>
            <a:ext cx="1224092" cy="377421"/>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dirty="0" smtClean="0">
                <a:ln>
                  <a:noFill/>
                </a:ln>
                <a:effectLst/>
                <a:latin typeface="微软雅黑" panose="020B0503020204020204" pitchFamily="34" charset="-122"/>
                <a:ea typeface="微软雅黑" panose="020B0503020204020204" pitchFamily="34" charset="-122"/>
              </a:rPr>
              <a:t>OA</a:t>
            </a:r>
            <a:r>
              <a:rPr kumimoji="0" lang="zh-CN" altLang="en-US" sz="1600" b="0" i="0" u="none" strike="noStrike" cap="none" normalizeH="0" baseline="0" dirty="0" smtClean="0">
                <a:ln>
                  <a:noFill/>
                </a:ln>
                <a:effectLst/>
                <a:latin typeface="微软雅黑" panose="020B0503020204020204" pitchFamily="34" charset="-122"/>
                <a:ea typeface="微软雅黑" panose="020B0503020204020204" pitchFamily="34" charset="-122"/>
              </a:rPr>
              <a:t>系统</a:t>
            </a:r>
          </a:p>
        </p:txBody>
      </p:sp>
      <p:sp>
        <p:nvSpPr>
          <p:cNvPr id="13" name="圆角矩形 12"/>
          <p:cNvSpPr/>
          <p:nvPr/>
        </p:nvSpPr>
        <p:spPr bwMode="auto">
          <a:xfrm>
            <a:off x="1011456" y="5559852"/>
            <a:ext cx="2316663" cy="198207"/>
          </a:xfrm>
          <a:prstGeom prst="roundRect">
            <a:avLst/>
          </a:prstGeom>
          <a:no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smtClean="0">
                <a:solidFill>
                  <a:srgbClr val="FF6600"/>
                </a:solidFill>
                <a:latin typeface="微软雅黑" panose="020B0503020204020204" pitchFamily="34" charset="-122"/>
                <a:ea typeface="微软雅黑" panose="020B0503020204020204" pitchFamily="34" charset="-122"/>
              </a:rPr>
              <a:t>统一数据交换</a:t>
            </a:r>
            <a:endParaRPr kumimoji="0" lang="zh-CN" altLang="en-US" sz="1200" b="0" i="0" u="none" strike="noStrike" cap="none" normalizeH="0" baseline="0" dirty="0" smtClean="0">
              <a:ln>
                <a:noFill/>
              </a:ln>
              <a:solidFill>
                <a:srgbClr val="FF6600"/>
              </a:solidFill>
              <a:effectLst/>
              <a:latin typeface="微软雅黑" panose="020B0503020204020204" pitchFamily="34" charset="-122"/>
              <a:ea typeface="微软雅黑" panose="020B0503020204020204" pitchFamily="34" charset="-122"/>
            </a:endParaRPr>
          </a:p>
        </p:txBody>
      </p:sp>
      <p:sp>
        <p:nvSpPr>
          <p:cNvPr id="52" name="圆角矩形 51"/>
          <p:cNvSpPr/>
          <p:nvPr/>
        </p:nvSpPr>
        <p:spPr bwMode="auto">
          <a:xfrm>
            <a:off x="3363891" y="5559852"/>
            <a:ext cx="2316663" cy="198207"/>
          </a:xfrm>
          <a:prstGeom prst="roundRect">
            <a:avLst/>
          </a:prstGeom>
          <a:no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smtClean="0">
                <a:solidFill>
                  <a:srgbClr val="FF6600"/>
                </a:solidFill>
                <a:latin typeface="微软雅黑" panose="020B0503020204020204" pitchFamily="34" charset="-122"/>
                <a:ea typeface="微软雅黑" panose="020B0503020204020204" pitchFamily="34" charset="-122"/>
              </a:rPr>
              <a:t>统一接口标准</a:t>
            </a:r>
            <a:endParaRPr kumimoji="0" lang="zh-CN" altLang="en-US" sz="1200" b="0" i="0" u="none" strike="noStrike" cap="none" normalizeH="0" baseline="0" dirty="0" smtClean="0">
              <a:ln>
                <a:noFill/>
              </a:ln>
              <a:solidFill>
                <a:srgbClr val="FF6600"/>
              </a:solidFill>
              <a:effectLst/>
              <a:latin typeface="微软雅黑" panose="020B0503020204020204" pitchFamily="34" charset="-122"/>
              <a:ea typeface="微软雅黑" panose="020B0503020204020204" pitchFamily="34" charset="-122"/>
            </a:endParaRPr>
          </a:p>
        </p:txBody>
      </p:sp>
      <p:sp>
        <p:nvSpPr>
          <p:cNvPr id="53" name="圆角矩形 52"/>
          <p:cNvSpPr/>
          <p:nvPr/>
        </p:nvSpPr>
        <p:spPr bwMode="auto">
          <a:xfrm>
            <a:off x="5783287" y="5559478"/>
            <a:ext cx="2316663" cy="198207"/>
          </a:xfrm>
          <a:prstGeom prst="roundRect">
            <a:avLst/>
          </a:prstGeom>
          <a:no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smtClean="0">
                <a:solidFill>
                  <a:srgbClr val="FF6600"/>
                </a:solidFill>
                <a:latin typeface="微软雅黑" panose="020B0503020204020204" pitchFamily="34" charset="-122"/>
                <a:ea typeface="微软雅黑" panose="020B0503020204020204" pitchFamily="34" charset="-122"/>
              </a:rPr>
              <a:t>统一管理工具</a:t>
            </a:r>
            <a:endParaRPr kumimoji="0" lang="zh-CN" altLang="en-US" sz="1200" b="0" i="0" u="none" strike="noStrike" cap="none" normalizeH="0" baseline="0" dirty="0" smtClean="0">
              <a:ln>
                <a:noFill/>
              </a:ln>
              <a:solidFill>
                <a:srgbClr val="FF6600"/>
              </a:solidFill>
              <a:effectLst/>
              <a:latin typeface="微软雅黑" panose="020B0503020204020204" pitchFamily="34" charset="-122"/>
              <a:ea typeface="微软雅黑" panose="020B0503020204020204" pitchFamily="34" charset="-122"/>
            </a:endParaRPr>
          </a:p>
        </p:txBody>
      </p:sp>
      <p:sp>
        <p:nvSpPr>
          <p:cNvPr id="55" name="椭圆 54"/>
          <p:cNvSpPr/>
          <p:nvPr/>
        </p:nvSpPr>
        <p:spPr bwMode="auto">
          <a:xfrm>
            <a:off x="961758" y="5473385"/>
            <a:ext cx="360000" cy="360000"/>
          </a:xfrm>
          <a:prstGeom prst="ellipse">
            <a:avLst/>
          </a:prstGeom>
          <a:solidFill>
            <a:srgbClr val="1212FF"/>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2400" b="1" dirty="0" smtClean="0">
                <a:solidFill>
                  <a:schemeClr val="bg1"/>
                </a:solidFill>
                <a:latin typeface="微软雅黑" panose="020B0503020204020204" pitchFamily="34" charset="-122"/>
                <a:ea typeface="微软雅黑" panose="020B0503020204020204" pitchFamily="34" charset="-122"/>
              </a:rPr>
              <a:t>A</a:t>
            </a:r>
            <a:endPar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56" name="椭圆 55"/>
          <p:cNvSpPr/>
          <p:nvPr/>
        </p:nvSpPr>
        <p:spPr bwMode="auto">
          <a:xfrm>
            <a:off x="3419912" y="5479637"/>
            <a:ext cx="360000" cy="360000"/>
          </a:xfrm>
          <a:prstGeom prst="ellipse">
            <a:avLst/>
          </a:prstGeom>
          <a:solidFill>
            <a:srgbClr val="1212FF"/>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2400" b="1" dirty="0">
                <a:solidFill>
                  <a:schemeClr val="bg1"/>
                </a:solidFill>
                <a:latin typeface="微软雅黑" panose="020B0503020204020204" pitchFamily="34" charset="-122"/>
                <a:ea typeface="微软雅黑" panose="020B0503020204020204" pitchFamily="34" charset="-122"/>
              </a:rPr>
              <a:t>B</a:t>
            </a:r>
            <a:endPar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57" name="椭圆 56"/>
          <p:cNvSpPr/>
          <p:nvPr/>
        </p:nvSpPr>
        <p:spPr bwMode="auto">
          <a:xfrm>
            <a:off x="5725810" y="5466474"/>
            <a:ext cx="360000" cy="360000"/>
          </a:xfrm>
          <a:prstGeom prst="ellipse">
            <a:avLst/>
          </a:prstGeom>
          <a:solidFill>
            <a:srgbClr val="1212FF"/>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2400" b="1" dirty="0" smtClean="0">
                <a:solidFill>
                  <a:schemeClr val="bg1"/>
                </a:solidFill>
                <a:latin typeface="微软雅黑" panose="020B0503020204020204" pitchFamily="34" charset="-122"/>
                <a:ea typeface="微软雅黑" panose="020B0503020204020204" pitchFamily="34" charset="-122"/>
              </a:rPr>
              <a:t>C</a:t>
            </a:r>
            <a:endPar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58" name="上下箭头 57"/>
          <p:cNvSpPr/>
          <p:nvPr/>
        </p:nvSpPr>
        <p:spPr bwMode="auto">
          <a:xfrm>
            <a:off x="1363994" y="4881038"/>
            <a:ext cx="244570" cy="438587"/>
          </a:xfrm>
          <a:prstGeom prst="upDownArrow">
            <a:avLst/>
          </a:prstGeom>
          <a:solidFill>
            <a:srgbClr val="12B6F1">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67" name="上下箭头 66"/>
          <p:cNvSpPr/>
          <p:nvPr/>
        </p:nvSpPr>
        <p:spPr bwMode="auto">
          <a:xfrm>
            <a:off x="2916572" y="4866288"/>
            <a:ext cx="244570" cy="438587"/>
          </a:xfrm>
          <a:prstGeom prst="upDownArrow">
            <a:avLst/>
          </a:prstGeom>
          <a:solidFill>
            <a:srgbClr val="12B6F1">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68" name="上下箭头 67"/>
          <p:cNvSpPr/>
          <p:nvPr/>
        </p:nvSpPr>
        <p:spPr bwMode="auto">
          <a:xfrm>
            <a:off x="6514983" y="4866288"/>
            <a:ext cx="244570" cy="438587"/>
          </a:xfrm>
          <a:prstGeom prst="upDownArrow">
            <a:avLst/>
          </a:prstGeom>
          <a:solidFill>
            <a:srgbClr val="12B6F1">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69" name="上下箭头 68"/>
          <p:cNvSpPr/>
          <p:nvPr/>
        </p:nvSpPr>
        <p:spPr bwMode="auto">
          <a:xfrm>
            <a:off x="1533327" y="5822120"/>
            <a:ext cx="244570" cy="438587"/>
          </a:xfrm>
          <a:prstGeom prst="upDownArrow">
            <a:avLst/>
          </a:prstGeom>
          <a:solidFill>
            <a:srgbClr val="12B6F1">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70" name="上下箭头 69"/>
          <p:cNvSpPr/>
          <p:nvPr/>
        </p:nvSpPr>
        <p:spPr bwMode="auto">
          <a:xfrm>
            <a:off x="2916572" y="5806446"/>
            <a:ext cx="244570" cy="438587"/>
          </a:xfrm>
          <a:prstGeom prst="upDownArrow">
            <a:avLst/>
          </a:prstGeom>
          <a:solidFill>
            <a:srgbClr val="12B6F1">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71" name="上下箭头 70"/>
          <p:cNvSpPr/>
          <p:nvPr/>
        </p:nvSpPr>
        <p:spPr bwMode="auto">
          <a:xfrm>
            <a:off x="4327431" y="5822119"/>
            <a:ext cx="244570" cy="438587"/>
          </a:xfrm>
          <a:prstGeom prst="upDownArrow">
            <a:avLst/>
          </a:prstGeom>
          <a:solidFill>
            <a:srgbClr val="12B6F1">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72" name="上下箭头 71"/>
          <p:cNvSpPr/>
          <p:nvPr/>
        </p:nvSpPr>
        <p:spPr bwMode="auto">
          <a:xfrm>
            <a:off x="6612572" y="5807276"/>
            <a:ext cx="244570" cy="438587"/>
          </a:xfrm>
          <a:prstGeom prst="upDownArrow">
            <a:avLst/>
          </a:prstGeom>
          <a:solidFill>
            <a:srgbClr val="12B6F1">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Tree>
    <p:extLst>
      <p:ext uri="{BB962C8B-B14F-4D97-AF65-F5344CB8AC3E}">
        <p14:creationId xmlns:p14="http://schemas.microsoft.com/office/powerpoint/2010/main" val="162772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275856" y="980728"/>
            <a:ext cx="3352200" cy="4708981"/>
          </a:xfrm>
          <a:prstGeom prst="rect">
            <a:avLst/>
          </a:prstGeom>
          <a:solidFill>
            <a:schemeClr val="bg1"/>
          </a:solidFill>
          <a:ln>
            <a:noFill/>
          </a:ln>
        </p:spPr>
        <p:txBody>
          <a:bodyPr wrap="none" rtlCol="0">
            <a:spAutoFit/>
          </a:bodyPr>
          <a:lstStyle/>
          <a:p>
            <a:pPr>
              <a:lnSpc>
                <a:spcPts val="5000"/>
              </a:lnSpc>
            </a:pPr>
            <a:r>
              <a:rPr lang="zh-CN" altLang="en-US" sz="2000" dirty="0" smtClean="0">
                <a:solidFill>
                  <a:schemeClr val="bg1">
                    <a:lumMod val="75000"/>
                  </a:schemeClr>
                </a:solidFill>
                <a:latin typeface="微软雅黑" pitchFamily="34" charset="-122"/>
                <a:ea typeface="微软雅黑" pitchFamily="34" charset="-122"/>
              </a:rPr>
              <a:t>一、项目背景</a:t>
            </a:r>
            <a:endParaRPr lang="en-US" altLang="zh-CN" sz="2000" dirty="0" smtClean="0">
              <a:solidFill>
                <a:schemeClr val="bg1">
                  <a:lumMod val="75000"/>
                </a:schemeClr>
              </a:solidFill>
              <a:latin typeface="微软雅黑" pitchFamily="34" charset="-122"/>
              <a:ea typeface="微软雅黑" pitchFamily="34" charset="-122"/>
            </a:endParaRPr>
          </a:p>
          <a:p>
            <a:pPr>
              <a:lnSpc>
                <a:spcPts val="5000"/>
              </a:lnSpc>
            </a:pPr>
            <a:r>
              <a:rPr lang="zh-CN" altLang="en-US" sz="2000" dirty="0" smtClean="0">
                <a:solidFill>
                  <a:schemeClr val="bg1">
                    <a:lumMod val="75000"/>
                  </a:schemeClr>
                </a:solidFill>
                <a:latin typeface="微软雅黑" pitchFamily="34" charset="-122"/>
                <a:ea typeface="微软雅黑" pitchFamily="34" charset="-122"/>
              </a:rPr>
              <a:t>二、需求方面</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a:solidFill>
                  <a:schemeClr val="bg1">
                    <a:lumMod val="75000"/>
                  </a:schemeClr>
                </a:solidFill>
                <a:latin typeface="微软雅黑" pitchFamily="34" charset="-122"/>
                <a:ea typeface="微软雅黑" pitchFamily="34" charset="-122"/>
              </a:rPr>
              <a:t>业务</a:t>
            </a:r>
            <a:r>
              <a:rPr lang="zh-CN" altLang="en-US" sz="2000" dirty="0" smtClean="0">
                <a:solidFill>
                  <a:schemeClr val="bg1">
                    <a:lumMod val="75000"/>
                  </a:schemeClr>
                </a:solidFill>
                <a:latin typeface="微软雅黑" pitchFamily="34" charset="-122"/>
                <a:ea typeface="微软雅黑" pitchFamily="34" charset="-122"/>
              </a:rPr>
              <a:t>调查</a:t>
            </a:r>
            <a:r>
              <a:rPr lang="en-US" altLang="zh-CN" sz="2000" dirty="0" smtClean="0">
                <a:solidFill>
                  <a:schemeClr val="bg1">
                    <a:lumMod val="75000"/>
                  </a:schemeClr>
                </a:solidFill>
                <a:latin typeface="微软雅黑" pitchFamily="34" charset="-122"/>
                <a:ea typeface="微软雅黑" pitchFamily="34" charset="-122"/>
              </a:rPr>
              <a:t>/</a:t>
            </a:r>
            <a:r>
              <a:rPr lang="zh-CN" altLang="en-US" sz="2000" dirty="0" smtClean="0">
                <a:solidFill>
                  <a:schemeClr val="bg1">
                    <a:lumMod val="75000"/>
                  </a:schemeClr>
                </a:solidFill>
                <a:latin typeface="微软雅黑" pitchFamily="34" charset="-122"/>
                <a:ea typeface="微软雅黑" pitchFamily="34" charset="-122"/>
              </a:rPr>
              <a:t>分析</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solidFill>
                  <a:schemeClr val="bg1">
                    <a:lumMod val="75000"/>
                  </a:schemeClr>
                </a:solidFill>
                <a:latin typeface="微软雅黑" pitchFamily="34" charset="-122"/>
                <a:ea typeface="微软雅黑" pitchFamily="34" charset="-122"/>
              </a:rPr>
              <a:t>目的、目标</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a:solidFill>
                  <a:schemeClr val="bg1">
                    <a:lumMod val="75000"/>
                  </a:schemeClr>
                </a:solidFill>
                <a:latin typeface="微软雅黑" pitchFamily="34" charset="-122"/>
                <a:ea typeface="微软雅黑" pitchFamily="34" charset="-122"/>
              </a:rPr>
              <a:t>用户</a:t>
            </a:r>
            <a:r>
              <a:rPr lang="zh-CN" altLang="en-US" sz="2000" dirty="0" smtClean="0">
                <a:solidFill>
                  <a:schemeClr val="bg1">
                    <a:lumMod val="75000"/>
                  </a:schemeClr>
                </a:solidFill>
                <a:latin typeface="微软雅黑" pitchFamily="34" charset="-122"/>
                <a:ea typeface="微软雅黑" pitchFamily="34" charset="-122"/>
              </a:rPr>
              <a:t>要件及非功能性要件</a:t>
            </a:r>
            <a:endParaRPr lang="en-US" altLang="zh-CN" sz="2000" dirty="0" smtClean="0">
              <a:solidFill>
                <a:schemeClr val="bg1">
                  <a:lumMod val="75000"/>
                </a:schemeClr>
              </a:solidFill>
              <a:latin typeface="微软雅黑" pitchFamily="34" charset="-122"/>
              <a:ea typeface="微软雅黑" pitchFamily="34" charset="-122"/>
            </a:endParaRPr>
          </a:p>
          <a:p>
            <a:pPr>
              <a:lnSpc>
                <a:spcPts val="5000"/>
              </a:lnSpc>
            </a:pPr>
            <a:r>
              <a:rPr lang="zh-CN" altLang="en-US" sz="2000" dirty="0" smtClean="0">
                <a:latin typeface="微软雅黑" pitchFamily="34" charset="-122"/>
                <a:ea typeface="微软雅黑" pitchFamily="34" charset="-122"/>
              </a:rPr>
              <a:t>三、设计方面</a:t>
            </a:r>
            <a:endParaRPr lang="en-US" altLang="zh-CN" sz="2000" dirty="0" smtClean="0">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latin typeface="微软雅黑" pitchFamily="34" charset="-122"/>
                <a:ea typeface="微软雅黑" pitchFamily="34" charset="-122"/>
              </a:rPr>
              <a:t>系统要件</a:t>
            </a:r>
            <a:endParaRPr lang="en-US" altLang="zh-CN" sz="2000" dirty="0" smtClean="0">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a:latin typeface="微软雅黑" pitchFamily="34" charset="-122"/>
                <a:ea typeface="微软雅黑" pitchFamily="34" charset="-122"/>
              </a:rPr>
              <a:t>产品</a:t>
            </a:r>
            <a:r>
              <a:rPr lang="zh-CN" altLang="en-US" sz="2000" dirty="0" smtClean="0">
                <a:latin typeface="微软雅黑" pitchFamily="34" charset="-122"/>
                <a:ea typeface="微软雅黑" pitchFamily="34" charset="-122"/>
              </a:rPr>
              <a:t>选型及测试说明</a:t>
            </a:r>
            <a:endParaRPr lang="en-US" altLang="zh-CN" sz="2000" dirty="0" smtClean="0">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latin typeface="微软雅黑" pitchFamily="34" charset="-122"/>
                <a:ea typeface="微软雅黑" pitchFamily="34" charset="-122"/>
              </a:rPr>
              <a:t>费用、体制、日程</a:t>
            </a:r>
            <a:endParaRPr lang="en-US" altLang="zh-CN" sz="2000" dirty="0" smtClean="0">
              <a:latin typeface="微软雅黑" pitchFamily="34" charset="-122"/>
              <a:ea typeface="微软雅黑" pitchFamily="34" charset="-122"/>
            </a:endParaRPr>
          </a:p>
        </p:txBody>
      </p:sp>
      <p:sp>
        <p:nvSpPr>
          <p:cNvPr id="6" name="矩形 5"/>
          <p:cNvSpPr/>
          <p:nvPr/>
        </p:nvSpPr>
        <p:spPr>
          <a:xfrm>
            <a:off x="0" y="0"/>
            <a:ext cx="9144000" cy="461665"/>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txBody>
          <a:bodyPr wrap="square" lIns="91440" tIns="45720" rIns="91440" bIns="45720">
            <a:spAutoFit/>
          </a:bodyPr>
          <a:lstStyle/>
          <a:p>
            <a:pPr algn="ctr"/>
            <a:r>
              <a:rPr lang="zh-CN" altLang="en-US" sz="2400" b="1" dirty="0" smtClean="0">
                <a:solidFill>
                  <a:prstClr val="black"/>
                </a:solidFill>
                <a:latin typeface="微软雅黑" pitchFamily="34" charset="-122"/>
                <a:ea typeface="微软雅黑" pitchFamily="34" charset="-122"/>
              </a:rPr>
              <a:t>目   录</a:t>
            </a:r>
            <a:endParaRPr lang="en-US" altLang="zh-CN" sz="2400" b="1" dirty="0" smtClean="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216739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EFDE0AB-B51D-4212-A0E2-3B79918B0A98}" type="slidenum">
              <a:rPr lang="zh-CN" altLang="en-US" smtClean="0"/>
              <a:pPr/>
              <a:t>14</a:t>
            </a:fld>
            <a:endParaRPr lang="zh-CN" altLang="en-US" sz="1800">
              <a:solidFill>
                <a:srgbClr val="FFFFFF"/>
              </a:solidFill>
              <a:latin typeface="华文细黑" pitchFamily="2" charset="-122"/>
              <a:ea typeface="宋体" pitchFamily="2" charset="-122"/>
            </a:endParaRPr>
          </a:p>
        </p:txBody>
      </p:sp>
      <p:sp>
        <p:nvSpPr>
          <p:cNvPr id="5"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a:solidFill>
                  <a:srgbClr val="000000"/>
                </a:solidFill>
                <a:latin typeface="微软雅黑" pitchFamily="34" charset="-122"/>
                <a:ea typeface="微软雅黑" pitchFamily="34" charset="-122"/>
                <a:sym typeface="黑体" pitchFamily="49" charset="-122"/>
              </a:rPr>
              <a:t>系统</a:t>
            </a:r>
            <a:r>
              <a:rPr lang="zh-CN" altLang="en-US" sz="2400" b="1" dirty="0" smtClean="0">
                <a:solidFill>
                  <a:srgbClr val="000000"/>
                </a:solidFill>
                <a:latin typeface="微软雅黑" pitchFamily="34" charset="-122"/>
                <a:ea typeface="微软雅黑" pitchFamily="34" charset="-122"/>
                <a:sym typeface="黑体" pitchFamily="49" charset="-122"/>
              </a:rPr>
              <a:t>要件</a:t>
            </a:r>
            <a:endParaRPr lang="zh-CN" altLang="en-US" sz="2400" b="1" dirty="0">
              <a:latin typeface="微软雅黑" pitchFamily="34" charset="-122"/>
              <a:ea typeface="微软雅黑" pitchFamily="34" charset="-122"/>
            </a:endParaRPr>
          </a:p>
        </p:txBody>
      </p:sp>
      <p:sp>
        <p:nvSpPr>
          <p:cNvPr id="6" name="椭圆 5"/>
          <p:cNvSpPr/>
          <p:nvPr/>
        </p:nvSpPr>
        <p:spPr bwMode="auto">
          <a:xfrm>
            <a:off x="-3996952" y="6486647"/>
            <a:ext cx="7560840" cy="2592288"/>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4000" b="0" i="0" u="none" strike="noStrike" cap="none" normalizeH="0" baseline="0" dirty="0" smtClean="0">
                <a:ln>
                  <a:noFill/>
                </a:ln>
                <a:solidFill>
                  <a:srgbClr val="FF0000"/>
                </a:solidFill>
                <a:effectLst/>
                <a:latin typeface="华文细黑" panose="02010600040101010101" pitchFamily="2" charset="-122"/>
                <a:ea typeface="宋体" panose="02010600030101010101" pitchFamily="2" charset="-122"/>
              </a:rPr>
              <a:t>移动开发数据交换平台</a:t>
            </a:r>
            <a:r>
              <a:rPr kumimoji="0" lang="zh-CN" altLang="en-US" sz="4000" b="0" i="0" u="none" strike="noStrike" cap="none" normalizeH="0" baseline="0" dirty="0" smtClean="0">
                <a:ln>
                  <a:noFill/>
                </a:ln>
                <a:effectLst/>
                <a:latin typeface="华文细黑" panose="02010600040101010101" pitchFamily="2" charset="-122"/>
                <a:ea typeface="宋体" panose="02010600030101010101" pitchFamily="2" charset="-122"/>
              </a:rPr>
              <a:t>针对微信业务实现的系统功能</a:t>
            </a:r>
          </a:p>
        </p:txBody>
      </p:sp>
      <p:graphicFrame>
        <p:nvGraphicFramePr>
          <p:cNvPr id="7" name="表格 6"/>
          <p:cNvGraphicFramePr>
            <a:graphicFrameLocks noGrp="1"/>
          </p:cNvGraphicFramePr>
          <p:nvPr>
            <p:extLst/>
          </p:nvPr>
        </p:nvGraphicFramePr>
        <p:xfrm>
          <a:off x="251517" y="548680"/>
          <a:ext cx="8424938" cy="5616623"/>
        </p:xfrm>
        <a:graphic>
          <a:graphicData uri="http://schemas.openxmlformats.org/drawingml/2006/table">
            <a:tbl>
              <a:tblPr firstRow="1" bandRow="1">
                <a:tableStyleId>{5C22544A-7EE6-4342-B048-85BDC9FD1C3A}</a:tableStyleId>
              </a:tblPr>
              <a:tblGrid>
                <a:gridCol w="4212469">
                  <a:extLst>
                    <a:ext uri="{9D8B030D-6E8A-4147-A177-3AD203B41FA5}">
                      <a16:colId xmlns:a16="http://schemas.microsoft.com/office/drawing/2014/main" val="20000"/>
                    </a:ext>
                  </a:extLst>
                </a:gridCol>
                <a:gridCol w="4212469">
                  <a:extLst>
                    <a:ext uri="{9D8B030D-6E8A-4147-A177-3AD203B41FA5}">
                      <a16:colId xmlns:a16="http://schemas.microsoft.com/office/drawing/2014/main" val="20001"/>
                    </a:ext>
                  </a:extLst>
                </a:gridCol>
              </a:tblGrid>
              <a:tr h="619435">
                <a:tc>
                  <a:txBody>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业务要件</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系统要件</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extLst>
                  <a:ext uri="{0D108BD9-81ED-4DB2-BD59-A6C34878D82A}">
                    <a16:rowId xmlns:a16="http://schemas.microsoft.com/office/drawing/2014/main" val="10000"/>
                  </a:ext>
                </a:extLst>
              </a:tr>
              <a:tr h="802054">
                <a:tc>
                  <a:txBody>
                    <a:bodyPr/>
                    <a:lstStyle/>
                    <a:p>
                      <a:pPr algn="l"/>
                      <a:r>
                        <a:rPr lang="zh-CN" altLang="en-US" sz="1200" dirty="0" smtClean="0">
                          <a:solidFill>
                            <a:schemeClr val="tx1"/>
                          </a:solidFill>
                          <a:latin typeface="微软雅黑" panose="020B0503020204020204" pitchFamily="34" charset="-122"/>
                          <a:ea typeface="微软雅黑" panose="020B0503020204020204" pitchFamily="34" charset="-122"/>
                        </a:rPr>
                        <a:t>①减少移动应用和关联系统开发接口数量，降低开发成本</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200" dirty="0" smtClean="0">
                          <a:solidFill>
                            <a:schemeClr val="tx1"/>
                          </a:solidFill>
                          <a:latin typeface="微软雅黑" panose="020B0503020204020204" pitchFamily="34" charset="-122"/>
                          <a:ea typeface="微软雅黑" panose="020B0503020204020204" pitchFamily="34" charset="-122"/>
                        </a:rPr>
                        <a:t>①以开放接口不需要改造，直接对接平台，提高效率</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02054">
                <a:tc>
                  <a:txBody>
                    <a:bodyPr/>
                    <a:lstStyle/>
                    <a:p>
                      <a:pPr marL="0" algn="l" defTabSz="9144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②减少开发周期和测试周期，缩短开发周期时间</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②</a:t>
                      </a:r>
                      <a:r>
                        <a:rPr lang="zh-CN" altLang="en-US" sz="1200" dirty="0" smtClean="0">
                          <a:solidFill>
                            <a:schemeClr val="tx1"/>
                          </a:solidFill>
                          <a:latin typeface="微软雅黑" panose="020B0503020204020204" pitchFamily="34" charset="-122"/>
                          <a:ea typeface="微软雅黑" panose="020B0503020204020204" pitchFamily="34" charset="-122"/>
                        </a:rPr>
                        <a:t>使用</a:t>
                      </a:r>
                      <a:r>
                        <a:rPr lang="en-US" altLang="zh-CN" sz="1200" dirty="0" smtClean="0">
                          <a:solidFill>
                            <a:schemeClr val="tx1"/>
                          </a:solidFill>
                          <a:latin typeface="微软雅黑" panose="020B0503020204020204" pitchFamily="34" charset="-122"/>
                          <a:ea typeface="微软雅黑" panose="020B0503020204020204" pitchFamily="34" charset="-122"/>
                        </a:rPr>
                        <a:t>IDE</a:t>
                      </a:r>
                      <a:r>
                        <a:rPr lang="zh-CN" altLang="en-US" sz="1200" dirty="0" smtClean="0">
                          <a:solidFill>
                            <a:schemeClr val="tx1"/>
                          </a:solidFill>
                          <a:latin typeface="微软雅黑" panose="020B0503020204020204" pitchFamily="34" charset="-122"/>
                          <a:ea typeface="微软雅黑" panose="020B0503020204020204" pitchFamily="34" charset="-122"/>
                        </a:rPr>
                        <a:t>开发工具，实现真机调试，一件打包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02054">
                <a:tc>
                  <a:txBody>
                    <a:bodyPr/>
                    <a:lstStyle/>
                    <a:p>
                      <a:pPr algn="l"/>
                      <a:r>
                        <a:rPr lang="zh-CN" altLang="en-US" sz="1200" dirty="0" smtClean="0">
                          <a:solidFill>
                            <a:schemeClr val="tx1"/>
                          </a:solidFill>
                          <a:latin typeface="微软雅黑" panose="020B0503020204020204" pitchFamily="34" charset="-122"/>
                          <a:ea typeface="微软雅黑" panose="020B0503020204020204" pitchFamily="34" charset="-122"/>
                        </a:rPr>
                        <a:t>③减少与业务本身无关的工作，迅速对应业务需求</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200" dirty="0" smtClean="0">
                          <a:solidFill>
                            <a:schemeClr val="tx1"/>
                          </a:solidFill>
                          <a:latin typeface="微软雅黑" panose="020B0503020204020204" pitchFamily="34" charset="-122"/>
                          <a:ea typeface="微软雅黑" panose="020B0503020204020204" pitchFamily="34" charset="-122"/>
                        </a:rPr>
                        <a:t>③业务模板整合，多种业务模板满足需求</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802054">
                <a:tc>
                  <a:txBody>
                    <a:bodyPr/>
                    <a:lstStyle/>
                    <a:p>
                      <a:pPr algn="l"/>
                      <a:r>
                        <a:rPr lang="zh-CN" altLang="en-US" sz="1200" dirty="0" smtClean="0">
                          <a:solidFill>
                            <a:schemeClr val="tx1"/>
                          </a:solidFill>
                          <a:latin typeface="微软雅黑" panose="020B0503020204020204" pitchFamily="34" charset="-122"/>
                          <a:ea typeface="微软雅黑" panose="020B0503020204020204" pitchFamily="34" charset="-122"/>
                        </a:rPr>
                        <a:t>④减少与业务无关的开发风险，迅速对应业务需求</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200" dirty="0" smtClean="0">
                          <a:solidFill>
                            <a:schemeClr val="tx1"/>
                          </a:solidFill>
                          <a:latin typeface="微软雅黑" panose="020B0503020204020204" pitchFamily="34" charset="-122"/>
                          <a:ea typeface="微软雅黑" panose="020B0503020204020204" pitchFamily="34" charset="-122"/>
                        </a:rPr>
                        <a:t>④关注业务开发，满足快速业务发展</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774294">
                <a:tc>
                  <a:txBody>
                    <a:bodyPr/>
                    <a:lstStyle/>
                    <a:p>
                      <a:pPr marL="0" algn="l" defTabSz="9144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⑤统一接口标准，新增业务按照统一标准开发，减少程序复杂度</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⑤接口标准化，减少企业开发碎片化</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07339">
                <a:tc>
                  <a:txBody>
                    <a:bodyPr/>
                    <a:lstStyle/>
                    <a:p>
                      <a:pPr marL="0" algn="l" defTabSz="9144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⑥统一接口标准，减少故障排除难度</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⑥接口标准化，减轻调试难度</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07339">
                <a:tc>
                  <a:txBody>
                    <a:bodyPr/>
                    <a:lstStyle/>
                    <a:p>
                      <a:pPr algn="l"/>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⑦部署统一接口管理工具，及时监控接口异常</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200" kern="1200" smtClean="0">
                          <a:solidFill>
                            <a:schemeClr val="tx1"/>
                          </a:solidFill>
                          <a:latin typeface="微软雅黑" panose="020B0503020204020204" pitchFamily="34" charset="-122"/>
                          <a:ea typeface="微软雅黑" panose="020B0503020204020204" pitchFamily="34" charset="-122"/>
                          <a:cs typeface="+mn-cs"/>
                        </a:rPr>
                        <a:t>⑦实时监控，保证系统稳定运行</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04389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FDE0AB-B51D-4212-A0E2-3B79918B0A98}" type="slidenum">
              <a:rPr lang="zh-CN" altLang="en-US" smtClean="0"/>
              <a:pPr/>
              <a:t>15</a:t>
            </a:fld>
            <a:endParaRPr lang="zh-CN" altLang="en-US" sz="1800">
              <a:solidFill>
                <a:srgbClr val="FFFFFF"/>
              </a:solidFill>
              <a:latin typeface="华文细黑" pitchFamily="2" charset="-122"/>
              <a:ea typeface="宋体" pitchFamily="2" charset="-122"/>
            </a:endParaRPr>
          </a:p>
        </p:txBody>
      </p:sp>
      <p:pic>
        <p:nvPicPr>
          <p:cNvPr id="5" name="图片 4"/>
          <p:cNvPicPr>
            <a:picLocks noChangeAspect="1"/>
          </p:cNvPicPr>
          <p:nvPr/>
        </p:nvPicPr>
        <p:blipFill>
          <a:blip r:embed="rId2"/>
          <a:stretch>
            <a:fillRect/>
          </a:stretch>
        </p:blipFill>
        <p:spPr>
          <a:xfrm>
            <a:off x="683568" y="871959"/>
            <a:ext cx="7776864" cy="5089446"/>
          </a:xfrm>
          <a:prstGeom prst="rect">
            <a:avLst/>
          </a:prstGeom>
        </p:spPr>
      </p:pic>
      <p:sp>
        <p:nvSpPr>
          <p:cNvPr id="6"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smtClean="0">
                <a:solidFill>
                  <a:srgbClr val="000000"/>
                </a:solidFill>
                <a:latin typeface="微软雅黑" pitchFamily="34" charset="-122"/>
                <a:ea typeface="微软雅黑" pitchFamily="34" charset="-122"/>
                <a:sym typeface="黑体" pitchFamily="49" charset="-122"/>
              </a:rPr>
              <a:t>技术架构</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4982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EFDE0AB-B51D-4212-A0E2-3B79918B0A98}" type="slidenum">
              <a:rPr lang="zh-CN" altLang="en-US" smtClean="0"/>
              <a:pPr/>
              <a:t>16</a:t>
            </a:fld>
            <a:endParaRPr lang="zh-CN" altLang="en-US" sz="1800">
              <a:solidFill>
                <a:srgbClr val="FFFFFF"/>
              </a:solidFill>
              <a:latin typeface="华文细黑" pitchFamily="2" charset="-122"/>
              <a:ea typeface="宋体" pitchFamily="2" charset="-122"/>
            </a:endParaRPr>
          </a:p>
        </p:txBody>
      </p:sp>
      <p:sp>
        <p:nvSpPr>
          <p:cNvPr id="5"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smtClean="0">
                <a:solidFill>
                  <a:srgbClr val="000000"/>
                </a:solidFill>
                <a:latin typeface="微软雅黑" pitchFamily="34" charset="-122"/>
                <a:ea typeface="微软雅黑" pitchFamily="34" charset="-122"/>
                <a:sym typeface="黑体" pitchFamily="49" charset="-122"/>
              </a:rPr>
              <a:t>系统概要图</a:t>
            </a:r>
            <a:endParaRPr lang="zh-CN" altLang="en-US" sz="2400" b="1" dirty="0">
              <a:latin typeface="微软雅黑" pitchFamily="34" charset="-122"/>
              <a:ea typeface="微软雅黑" pitchFamily="34" charset="-122"/>
            </a:endParaRPr>
          </a:p>
        </p:txBody>
      </p:sp>
      <p:pic>
        <p:nvPicPr>
          <p:cNvPr id="6" name="droppedImage.pdf"/>
          <p:cNvPicPr/>
          <p:nvPr/>
        </p:nvPicPr>
        <p:blipFill>
          <a:blip r:embed="rId2">
            <a:extLst/>
          </a:blip>
          <a:stretch>
            <a:fillRect/>
          </a:stretch>
        </p:blipFill>
        <p:spPr>
          <a:xfrm>
            <a:off x="467544" y="567143"/>
            <a:ext cx="8424936" cy="5929822"/>
          </a:xfrm>
          <a:prstGeom prst="rect">
            <a:avLst/>
          </a:prstGeom>
          <a:ln w="12700">
            <a:miter lim="400000"/>
          </a:ln>
        </p:spPr>
      </p:pic>
    </p:spTree>
    <p:extLst>
      <p:ext uri="{BB962C8B-B14F-4D97-AF65-F5344CB8AC3E}">
        <p14:creationId xmlns:p14="http://schemas.microsoft.com/office/powerpoint/2010/main" val="215468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461665"/>
          </a:xfrm>
          <a:noFill/>
          <a:ln w="9525">
            <a:noFill/>
            <a:miter lim="800000"/>
            <a:headEnd/>
            <a:tailEnd/>
          </a:ln>
        </p:spPr>
        <p:txBody>
          <a:bodyPr>
            <a:spAutoFit/>
          </a:bodyPr>
          <a:lstStyle/>
          <a:p>
            <a:r>
              <a:rPr lang="zh-CN" altLang="en-US" sz="2400" b="1">
                <a:solidFill>
                  <a:srgbClr val="000000"/>
                </a:solidFill>
                <a:latin typeface="微软雅黑" pitchFamily="34" charset="-122"/>
                <a:ea typeface="微软雅黑" pitchFamily="34" charset="-122"/>
                <a:cs typeface="+mn-cs"/>
              </a:rPr>
              <a:t>数据交换网络架构</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FDE0AB-B51D-4212-A0E2-3B79918B0A98}" type="slidenum">
              <a:rPr lang="zh-CN" altLang="en-US" smtClean="0"/>
              <a:pPr/>
              <a:t>17</a:t>
            </a:fld>
            <a:endParaRPr lang="zh-CN" altLang="en-US" sz="1800">
              <a:solidFill>
                <a:srgbClr val="FFFFFF"/>
              </a:solidFill>
              <a:latin typeface="华文细黑" pitchFamily="2" charset="-122"/>
              <a:ea typeface="宋体" pitchFamily="2" charset="-122"/>
            </a:endParaRPr>
          </a:p>
        </p:txBody>
      </p:sp>
      <p:pic>
        <p:nvPicPr>
          <p:cNvPr id="5" name="图片 4"/>
          <p:cNvPicPr>
            <a:picLocks noChangeAspect="1"/>
          </p:cNvPicPr>
          <p:nvPr/>
        </p:nvPicPr>
        <p:blipFill>
          <a:blip r:embed="rId2"/>
          <a:stretch>
            <a:fillRect/>
          </a:stretch>
        </p:blipFill>
        <p:spPr>
          <a:xfrm>
            <a:off x="102524" y="692696"/>
            <a:ext cx="8789956" cy="5593609"/>
          </a:xfrm>
          <a:prstGeom prst="rect">
            <a:avLst/>
          </a:prstGeom>
        </p:spPr>
      </p:pic>
    </p:spTree>
    <p:extLst>
      <p:ext uri="{BB962C8B-B14F-4D97-AF65-F5344CB8AC3E}">
        <p14:creationId xmlns:p14="http://schemas.microsoft.com/office/powerpoint/2010/main" val="1114857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881" y="0"/>
            <a:ext cx="7886700" cy="461665"/>
          </a:xfrm>
          <a:noFill/>
          <a:ln w="9525">
            <a:noFill/>
            <a:miter lim="800000"/>
            <a:headEnd/>
            <a:tailEnd/>
          </a:ln>
        </p:spPr>
        <p:txBody>
          <a:bodyPr>
            <a:spAutoFit/>
          </a:bodyPr>
          <a:lstStyle/>
          <a:p>
            <a:r>
              <a:rPr lang="zh-CN" altLang="en-US" sz="2400" b="1">
                <a:solidFill>
                  <a:srgbClr val="000000"/>
                </a:solidFill>
                <a:latin typeface="微软雅黑" pitchFamily="34" charset="-122"/>
                <a:ea typeface="微软雅黑" pitchFamily="34" charset="-122"/>
                <a:cs typeface="+mn-cs"/>
              </a:rPr>
              <a:t>企业部署方案</a:t>
            </a:r>
          </a:p>
        </p:txBody>
      </p:sp>
      <p:sp>
        <p:nvSpPr>
          <p:cNvPr id="4" name="灯片编号占位符 3"/>
          <p:cNvSpPr>
            <a:spLocks noGrp="1"/>
          </p:cNvSpPr>
          <p:nvPr>
            <p:ph type="sldNum" sz="quarter" idx="10"/>
          </p:nvPr>
        </p:nvSpPr>
        <p:spPr/>
        <p:txBody>
          <a:bodyPr/>
          <a:lstStyle/>
          <a:p>
            <a:fld id="{0EFDE0AB-B51D-4212-A0E2-3B79918B0A98}" type="slidenum">
              <a:rPr lang="zh-CN" altLang="en-US" smtClean="0"/>
              <a:pPr/>
              <a:t>18</a:t>
            </a:fld>
            <a:endParaRPr lang="zh-CN" altLang="en-US" sz="1800">
              <a:solidFill>
                <a:srgbClr val="FFFFFF"/>
              </a:solidFill>
              <a:latin typeface="华文细黑" pitchFamily="2" charset="-122"/>
              <a:ea typeface="宋体" pitchFamily="2" charset="-122"/>
            </a:endParaRPr>
          </a:p>
        </p:txBody>
      </p:sp>
      <p:pic>
        <p:nvPicPr>
          <p:cNvPr id="1026" name="Picture 2" descr="C:\Users\Administrator\AppData\Roaming\Foxmail7\Temp-3764-20160913103255\Clip(09-13-11-23(09-13-11-29-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764704"/>
            <a:ext cx="6768752"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58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275856" y="980728"/>
            <a:ext cx="3352200" cy="4708981"/>
          </a:xfrm>
          <a:prstGeom prst="rect">
            <a:avLst/>
          </a:prstGeom>
          <a:solidFill>
            <a:schemeClr val="bg1"/>
          </a:solidFill>
          <a:ln>
            <a:noFill/>
          </a:ln>
        </p:spPr>
        <p:txBody>
          <a:bodyPr wrap="none" rtlCol="0">
            <a:spAutoFit/>
          </a:bodyPr>
          <a:lstStyle/>
          <a:p>
            <a:pPr>
              <a:lnSpc>
                <a:spcPts val="5000"/>
              </a:lnSpc>
            </a:pPr>
            <a:r>
              <a:rPr lang="zh-CN" altLang="en-US" sz="2000" dirty="0" smtClean="0">
                <a:latin typeface="微软雅黑" pitchFamily="34" charset="-122"/>
                <a:ea typeface="微软雅黑" pitchFamily="34" charset="-122"/>
              </a:rPr>
              <a:t>一、项目背景</a:t>
            </a:r>
            <a:endParaRPr lang="en-US" altLang="zh-CN" sz="2000" dirty="0" smtClean="0">
              <a:latin typeface="微软雅黑" pitchFamily="34" charset="-122"/>
              <a:ea typeface="微软雅黑" pitchFamily="34" charset="-122"/>
            </a:endParaRPr>
          </a:p>
          <a:p>
            <a:pPr>
              <a:lnSpc>
                <a:spcPts val="5000"/>
              </a:lnSpc>
            </a:pPr>
            <a:r>
              <a:rPr lang="zh-CN" altLang="en-US" sz="2000" dirty="0" smtClean="0">
                <a:solidFill>
                  <a:schemeClr val="bg1">
                    <a:lumMod val="75000"/>
                  </a:schemeClr>
                </a:solidFill>
                <a:latin typeface="微软雅黑" pitchFamily="34" charset="-122"/>
                <a:ea typeface="微软雅黑" pitchFamily="34" charset="-122"/>
              </a:rPr>
              <a:t>二、需求方面</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a:solidFill>
                  <a:schemeClr val="bg1">
                    <a:lumMod val="75000"/>
                  </a:schemeClr>
                </a:solidFill>
                <a:latin typeface="微软雅黑" pitchFamily="34" charset="-122"/>
                <a:ea typeface="微软雅黑" pitchFamily="34" charset="-122"/>
              </a:rPr>
              <a:t>业务</a:t>
            </a:r>
            <a:r>
              <a:rPr lang="zh-CN" altLang="en-US" sz="2000" dirty="0" smtClean="0">
                <a:solidFill>
                  <a:schemeClr val="bg1">
                    <a:lumMod val="75000"/>
                  </a:schemeClr>
                </a:solidFill>
                <a:latin typeface="微软雅黑" pitchFamily="34" charset="-122"/>
                <a:ea typeface="微软雅黑" pitchFamily="34" charset="-122"/>
              </a:rPr>
              <a:t>调查</a:t>
            </a:r>
            <a:r>
              <a:rPr lang="en-US" altLang="zh-CN" sz="2000" dirty="0" smtClean="0">
                <a:solidFill>
                  <a:schemeClr val="bg1">
                    <a:lumMod val="75000"/>
                  </a:schemeClr>
                </a:solidFill>
                <a:latin typeface="微软雅黑" pitchFamily="34" charset="-122"/>
                <a:ea typeface="微软雅黑" pitchFamily="34" charset="-122"/>
              </a:rPr>
              <a:t>/</a:t>
            </a:r>
            <a:r>
              <a:rPr lang="zh-CN" altLang="en-US" sz="2000" dirty="0" smtClean="0">
                <a:solidFill>
                  <a:schemeClr val="bg1">
                    <a:lumMod val="75000"/>
                  </a:schemeClr>
                </a:solidFill>
                <a:latin typeface="微软雅黑" pitchFamily="34" charset="-122"/>
                <a:ea typeface="微软雅黑" pitchFamily="34" charset="-122"/>
              </a:rPr>
              <a:t>分析</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solidFill>
                  <a:schemeClr val="bg1">
                    <a:lumMod val="75000"/>
                  </a:schemeClr>
                </a:solidFill>
                <a:latin typeface="微软雅黑" pitchFamily="34" charset="-122"/>
                <a:ea typeface="微软雅黑" pitchFamily="34" charset="-122"/>
              </a:rPr>
              <a:t>目的、目标</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a:solidFill>
                  <a:schemeClr val="bg1">
                    <a:lumMod val="75000"/>
                  </a:schemeClr>
                </a:solidFill>
                <a:latin typeface="微软雅黑" pitchFamily="34" charset="-122"/>
                <a:ea typeface="微软雅黑" pitchFamily="34" charset="-122"/>
              </a:rPr>
              <a:t>用户</a:t>
            </a:r>
            <a:r>
              <a:rPr lang="zh-CN" altLang="en-US" sz="2000" dirty="0" smtClean="0">
                <a:solidFill>
                  <a:schemeClr val="bg1">
                    <a:lumMod val="75000"/>
                  </a:schemeClr>
                </a:solidFill>
                <a:latin typeface="微软雅黑" pitchFamily="34" charset="-122"/>
                <a:ea typeface="微软雅黑" pitchFamily="34" charset="-122"/>
              </a:rPr>
              <a:t>要件及非功能性要件</a:t>
            </a:r>
            <a:endParaRPr lang="en-US" altLang="zh-CN" sz="2000" dirty="0" smtClean="0">
              <a:solidFill>
                <a:schemeClr val="bg1">
                  <a:lumMod val="75000"/>
                </a:schemeClr>
              </a:solidFill>
              <a:latin typeface="微软雅黑" pitchFamily="34" charset="-122"/>
              <a:ea typeface="微软雅黑" pitchFamily="34" charset="-122"/>
            </a:endParaRPr>
          </a:p>
          <a:p>
            <a:pPr>
              <a:lnSpc>
                <a:spcPts val="5000"/>
              </a:lnSpc>
            </a:pPr>
            <a:r>
              <a:rPr lang="zh-CN" altLang="en-US" sz="2000" dirty="0" smtClean="0">
                <a:solidFill>
                  <a:schemeClr val="bg1">
                    <a:lumMod val="75000"/>
                  </a:schemeClr>
                </a:solidFill>
                <a:latin typeface="微软雅黑" pitchFamily="34" charset="-122"/>
                <a:ea typeface="微软雅黑" pitchFamily="34" charset="-122"/>
              </a:rPr>
              <a:t>三、设计方面</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solidFill>
                  <a:schemeClr val="bg1">
                    <a:lumMod val="75000"/>
                  </a:schemeClr>
                </a:solidFill>
                <a:latin typeface="微软雅黑" pitchFamily="34" charset="-122"/>
                <a:ea typeface="微软雅黑" pitchFamily="34" charset="-122"/>
              </a:rPr>
              <a:t>系统要件</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solidFill>
                  <a:schemeClr val="bg1">
                    <a:lumMod val="75000"/>
                  </a:schemeClr>
                </a:solidFill>
                <a:latin typeface="微软雅黑" pitchFamily="34" charset="-122"/>
                <a:ea typeface="微软雅黑" pitchFamily="34" charset="-122"/>
              </a:rPr>
              <a:t>设备选型及测试说明</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solidFill>
                  <a:schemeClr val="bg1">
                    <a:lumMod val="75000"/>
                  </a:schemeClr>
                </a:solidFill>
                <a:latin typeface="微软雅黑" pitchFamily="34" charset="-122"/>
                <a:ea typeface="微软雅黑" pitchFamily="34" charset="-122"/>
              </a:rPr>
              <a:t>费用、体制、日程</a:t>
            </a:r>
            <a:endParaRPr lang="en-US" altLang="zh-CN" sz="2000" dirty="0" smtClean="0">
              <a:solidFill>
                <a:schemeClr val="bg1">
                  <a:lumMod val="75000"/>
                </a:schemeClr>
              </a:solidFill>
              <a:latin typeface="微软雅黑" pitchFamily="34" charset="-122"/>
              <a:ea typeface="微软雅黑" pitchFamily="34" charset="-122"/>
            </a:endParaRPr>
          </a:p>
        </p:txBody>
      </p:sp>
      <p:sp>
        <p:nvSpPr>
          <p:cNvPr id="6" name="矩形 5"/>
          <p:cNvSpPr/>
          <p:nvPr/>
        </p:nvSpPr>
        <p:spPr>
          <a:xfrm>
            <a:off x="0" y="0"/>
            <a:ext cx="9144000" cy="461665"/>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txBody>
          <a:bodyPr wrap="square" lIns="91440" tIns="45720" rIns="91440" bIns="45720">
            <a:spAutoFit/>
          </a:bodyPr>
          <a:lstStyle/>
          <a:p>
            <a:pPr algn="ctr"/>
            <a:r>
              <a:rPr lang="zh-CN" altLang="en-US" sz="2400" b="1" dirty="0" smtClean="0">
                <a:solidFill>
                  <a:prstClr val="black"/>
                </a:solidFill>
                <a:latin typeface="微软雅黑" pitchFamily="34" charset="-122"/>
                <a:ea typeface="微软雅黑" pitchFamily="34" charset="-122"/>
              </a:rPr>
              <a:t>目   录</a:t>
            </a:r>
            <a:endParaRPr lang="en-US" altLang="zh-CN" sz="2400" b="1" dirty="0" smtClean="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2237528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EFDE0AB-B51D-4212-A0E2-3B79918B0A98}" type="slidenum">
              <a:rPr lang="zh-CN" altLang="en-US" smtClean="0"/>
              <a:pPr/>
              <a:t>3</a:t>
            </a:fld>
            <a:endParaRPr lang="zh-CN" altLang="en-US" sz="1800">
              <a:solidFill>
                <a:srgbClr val="FFFFFF"/>
              </a:solidFill>
              <a:latin typeface="华文细黑" pitchFamily="2" charset="-122"/>
              <a:ea typeface="宋体" pitchFamily="2" charset="-122"/>
            </a:endParaRPr>
          </a:p>
        </p:txBody>
      </p:sp>
      <p:sp>
        <p:nvSpPr>
          <p:cNvPr id="5"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smtClean="0">
                <a:solidFill>
                  <a:srgbClr val="000000"/>
                </a:solidFill>
                <a:latin typeface="微软雅黑" pitchFamily="34" charset="-122"/>
                <a:ea typeface="微软雅黑" pitchFamily="34" charset="-122"/>
                <a:sym typeface="黑体" pitchFamily="49" charset="-122"/>
              </a:rPr>
              <a:t>项目背景</a:t>
            </a:r>
            <a:endParaRPr lang="zh-CN" altLang="en-US" sz="2400" b="1" dirty="0">
              <a:latin typeface="微软雅黑" pitchFamily="34" charset="-122"/>
              <a:ea typeface="微软雅黑" pitchFamily="34" charset="-122"/>
            </a:endParaRPr>
          </a:p>
        </p:txBody>
      </p:sp>
      <p:sp>
        <p:nvSpPr>
          <p:cNvPr id="6" name="文本框 5"/>
          <p:cNvSpPr txBox="1"/>
          <p:nvPr/>
        </p:nvSpPr>
        <p:spPr>
          <a:xfrm>
            <a:off x="12367" y="513186"/>
            <a:ext cx="4392488"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什么是企业移动开发数据交换平台</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1062028"/>
            <a:ext cx="8352928"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企业</a:t>
            </a:r>
            <a:r>
              <a:rPr lang="zh-CN" altLang="en-US" dirty="0">
                <a:latin typeface="微软雅黑" panose="020B0503020204020204" pitchFamily="34" charset="-122"/>
                <a:ea typeface="微软雅黑" panose="020B0503020204020204" pitchFamily="34" charset="-122"/>
              </a:rPr>
              <a:t>应用移动</a:t>
            </a:r>
            <a:r>
              <a:rPr lang="zh-CN" altLang="en-US" dirty="0" smtClean="0">
                <a:latin typeface="微软雅黑" panose="020B0503020204020204" pitchFamily="34" charset="-122"/>
                <a:ea typeface="微软雅黑" panose="020B0503020204020204" pitchFamily="34" charset="-122"/>
              </a:rPr>
              <a:t>开发数据交换平台是实现企业移动化应用快速实现的基础</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t>       </a:t>
            </a:r>
            <a:r>
              <a:rPr lang="zh-CN" altLang="en-US" b="1" dirty="0" smtClean="0"/>
              <a:t>集</a:t>
            </a:r>
            <a:r>
              <a:rPr lang="zh-CN" altLang="en-US" b="1" dirty="0"/>
              <a:t>开发、部署、运行、管理、监控为⼀体的企业移动</a:t>
            </a:r>
            <a:r>
              <a:rPr lang="zh-CN" altLang="en-US" b="1" dirty="0" smtClean="0"/>
              <a:t>应用，数据交换平台</a:t>
            </a:r>
            <a:r>
              <a:rPr lang="zh-CN" altLang="en-US" b="1" dirty="0"/>
              <a:t>，通过全面的移动化服务帮助企业快速搭建移动化</a:t>
            </a:r>
            <a:r>
              <a:rPr lang="zh-CN" altLang="en-US" b="1" dirty="0" smtClean="0"/>
              <a:t>体系，实现企业内部自有资源数据快速与第三方应用（微信号、企业专有移动</a:t>
            </a:r>
            <a:r>
              <a:rPr lang="en-US" altLang="zh-CN" b="1" dirty="0" smtClean="0"/>
              <a:t>App</a:t>
            </a:r>
            <a:r>
              <a:rPr lang="zh-CN" altLang="en-US" b="1" dirty="0" smtClean="0"/>
              <a:t>轻重应用）相融合。</a:t>
            </a:r>
            <a:endParaRPr lang="zh-CN" altLang="en-US" b="1" dirty="0">
              <a:latin typeface="微软雅黑" panose="020B0503020204020204" pitchFamily="34" charset="-122"/>
              <a:ea typeface="微软雅黑" panose="020B0503020204020204" pitchFamily="34" charset="-122"/>
            </a:endParaRPr>
          </a:p>
        </p:txBody>
      </p:sp>
      <p:sp>
        <p:nvSpPr>
          <p:cNvPr id="9" name="椭圆 8"/>
          <p:cNvSpPr/>
          <p:nvPr/>
        </p:nvSpPr>
        <p:spPr bwMode="auto">
          <a:xfrm>
            <a:off x="683568" y="2790220"/>
            <a:ext cx="7560840" cy="2592288"/>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4000" b="0" i="0" u="none" strike="noStrike" cap="none" normalizeH="0" baseline="0" dirty="0" smtClean="0">
                <a:ln>
                  <a:noFill/>
                </a:ln>
                <a:effectLst/>
                <a:latin typeface="华文细黑" panose="02010600040101010101" pitchFamily="2" charset="-122"/>
                <a:ea typeface="宋体" panose="02010600030101010101" pitchFamily="2" charset="-122"/>
              </a:rPr>
              <a:t>用文字和图示进行说明</a:t>
            </a:r>
          </a:p>
        </p:txBody>
      </p:sp>
      <p:pic>
        <p:nvPicPr>
          <p:cNvPr id="10" name="图片 9"/>
          <p:cNvPicPr>
            <a:picLocks noChangeAspect="1"/>
          </p:cNvPicPr>
          <p:nvPr/>
        </p:nvPicPr>
        <p:blipFill>
          <a:blip r:embed="rId2"/>
          <a:stretch>
            <a:fillRect/>
          </a:stretch>
        </p:blipFill>
        <p:spPr>
          <a:xfrm>
            <a:off x="178971" y="2594518"/>
            <a:ext cx="8276190" cy="4342857"/>
          </a:xfrm>
          <a:prstGeom prst="rect">
            <a:avLst/>
          </a:prstGeom>
        </p:spPr>
      </p:pic>
    </p:spTree>
    <p:extLst>
      <p:ext uri="{BB962C8B-B14F-4D97-AF65-F5344CB8AC3E}">
        <p14:creationId xmlns:p14="http://schemas.microsoft.com/office/powerpoint/2010/main" val="245513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7"/>
          <p:cNvSpPr/>
          <p:nvPr/>
        </p:nvSpPr>
        <p:spPr>
          <a:xfrm>
            <a:off x="1012088" y="3188501"/>
            <a:ext cx="517001" cy="841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600">
                <a:latin typeface="Helvetica Light"/>
                <a:ea typeface="Helvetica Light"/>
                <a:cs typeface="Helvetica Light"/>
                <a:sym typeface="Helvetica Light"/>
              </a:defRPr>
            </a:lvl1pPr>
          </a:lstStyle>
          <a:p>
            <a:r>
              <a:rPr dirty="0" err="1" smtClean="0"/>
              <a:t>移动</a:t>
            </a:r>
            <a:endParaRPr lang="en-US" dirty="0" smtClean="0"/>
          </a:p>
          <a:p>
            <a:r>
              <a:rPr dirty="0" err="1" smtClean="0"/>
              <a:t>应用</a:t>
            </a:r>
            <a:endParaRPr lang="en-US" dirty="0" smtClean="0"/>
          </a:p>
          <a:p>
            <a:pPr algn="ctr"/>
            <a:endParaRPr dirty="0"/>
          </a:p>
        </p:txBody>
      </p:sp>
      <p:pic>
        <p:nvPicPr>
          <p:cNvPr id="12" name="1-04.png"/>
          <p:cNvPicPr>
            <a:picLocks noChangeAspect="1"/>
          </p:cNvPicPr>
          <p:nvPr/>
        </p:nvPicPr>
        <p:blipFill>
          <a:blip r:embed="rId2">
            <a:extLst/>
          </a:blip>
          <a:srcRect/>
          <a:stretch>
            <a:fillRect/>
          </a:stretch>
        </p:blipFill>
        <p:spPr>
          <a:xfrm>
            <a:off x="4059343" y="3074887"/>
            <a:ext cx="571501" cy="571502"/>
          </a:xfrm>
          <a:prstGeom prst="rect">
            <a:avLst/>
          </a:prstGeom>
          <a:ln w="12700" cap="flat">
            <a:noFill/>
            <a:miter lim="400000"/>
          </a:ln>
          <a:effectLst/>
        </p:spPr>
      </p:pic>
      <p:sp>
        <p:nvSpPr>
          <p:cNvPr id="13" name="Shape 823"/>
          <p:cNvSpPr/>
          <p:nvPr/>
        </p:nvSpPr>
        <p:spPr>
          <a:xfrm>
            <a:off x="4084687" y="3689731"/>
            <a:ext cx="48731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dirty="0" err="1" smtClean="0"/>
              <a:t>轻应用</a:t>
            </a:r>
            <a:endParaRPr dirty="0"/>
          </a:p>
        </p:txBody>
      </p:sp>
      <p:pic>
        <p:nvPicPr>
          <p:cNvPr id="14" name="droppedImage.png"/>
          <p:cNvPicPr>
            <a:picLocks noChangeAspect="1"/>
          </p:cNvPicPr>
          <p:nvPr/>
        </p:nvPicPr>
        <p:blipFill>
          <a:blip r:embed="rId3">
            <a:extLst/>
          </a:blip>
          <a:stretch>
            <a:fillRect/>
          </a:stretch>
        </p:blipFill>
        <p:spPr>
          <a:xfrm>
            <a:off x="5177910" y="3151660"/>
            <a:ext cx="444501" cy="444502"/>
          </a:xfrm>
          <a:prstGeom prst="rect">
            <a:avLst/>
          </a:prstGeom>
          <a:ln w="12700" cap="flat">
            <a:noFill/>
            <a:miter lim="400000"/>
          </a:ln>
          <a:effectLst/>
        </p:spPr>
      </p:pic>
      <p:sp>
        <p:nvSpPr>
          <p:cNvPr id="15" name="Shape 825"/>
          <p:cNvSpPr/>
          <p:nvPr/>
        </p:nvSpPr>
        <p:spPr>
          <a:xfrm>
            <a:off x="5089010" y="3679289"/>
            <a:ext cx="622301" cy="2794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t>应用集成</a:t>
            </a:r>
          </a:p>
        </p:txBody>
      </p:sp>
      <p:sp>
        <p:nvSpPr>
          <p:cNvPr id="18" name="Shape 832"/>
          <p:cNvSpPr/>
          <p:nvPr/>
        </p:nvSpPr>
        <p:spPr>
          <a:xfrm>
            <a:off x="6014264" y="3235102"/>
            <a:ext cx="896570" cy="542803"/>
          </a:xfrm>
          <a:prstGeom prst="rect">
            <a:avLst/>
          </a:prstGeom>
          <a:noFill/>
          <a:ln w="25400" cap="flat">
            <a:solidFill>
              <a:srgbClr val="1111FE"/>
            </a:solidFill>
            <a:prstDash val="sysDot"/>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400">
                <a:latin typeface="Helvetica Neue"/>
                <a:ea typeface="Helvetica Neue"/>
                <a:cs typeface="Helvetica Neue"/>
                <a:sym typeface="Helvetica Neue"/>
              </a:defRPr>
            </a:lvl1pPr>
          </a:lstStyle>
          <a:p>
            <a:r>
              <a:t>移动办公</a:t>
            </a:r>
          </a:p>
        </p:txBody>
      </p:sp>
      <p:sp>
        <p:nvSpPr>
          <p:cNvPr id="19" name="Shape 833"/>
          <p:cNvSpPr/>
          <p:nvPr/>
        </p:nvSpPr>
        <p:spPr>
          <a:xfrm>
            <a:off x="7088485" y="3235913"/>
            <a:ext cx="896570" cy="542803"/>
          </a:xfrm>
          <a:prstGeom prst="rect">
            <a:avLst/>
          </a:prstGeom>
          <a:noFill/>
          <a:ln w="25400" cap="flat">
            <a:solidFill>
              <a:srgbClr val="1111FE"/>
            </a:solidFill>
            <a:prstDash val="sysDot"/>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400">
                <a:latin typeface="Helvetica Neue"/>
                <a:ea typeface="Helvetica Neue"/>
                <a:cs typeface="Helvetica Neue"/>
                <a:sym typeface="Helvetica Neue"/>
              </a:defRPr>
            </a:lvl1pPr>
          </a:lstStyle>
          <a:p>
            <a:r>
              <a:t>社交商务</a:t>
            </a:r>
          </a:p>
        </p:txBody>
      </p:sp>
      <p:grpSp>
        <p:nvGrpSpPr>
          <p:cNvPr id="25" name="Group 245"/>
          <p:cNvGrpSpPr/>
          <p:nvPr/>
        </p:nvGrpSpPr>
        <p:grpSpPr>
          <a:xfrm>
            <a:off x="3130801" y="3117670"/>
            <a:ext cx="621192" cy="569839"/>
            <a:chOff x="0" y="0"/>
            <a:chExt cx="835422" cy="835422"/>
          </a:xfrm>
        </p:grpSpPr>
        <p:sp>
          <p:nvSpPr>
            <p:cNvPr id="27" name="Shape 243"/>
            <p:cNvSpPr/>
            <p:nvPr/>
          </p:nvSpPr>
          <p:spPr>
            <a:xfrm>
              <a:off x="217945" y="231624"/>
              <a:ext cx="399532" cy="372174"/>
            </a:xfrm>
            <a:custGeom>
              <a:avLst/>
              <a:gdLst/>
              <a:ahLst/>
              <a:cxnLst>
                <a:cxn ang="0">
                  <a:pos x="wd2" y="hd2"/>
                </a:cxn>
                <a:cxn ang="5400000">
                  <a:pos x="wd2" y="hd2"/>
                </a:cxn>
                <a:cxn ang="10800000">
                  <a:pos x="wd2" y="hd2"/>
                </a:cxn>
                <a:cxn ang="16200000">
                  <a:pos x="wd2" y="hd2"/>
                </a:cxn>
              </a:cxnLst>
              <a:rect l="0" t="0" r="r" b="b"/>
              <a:pathLst>
                <a:path w="20633" h="20188" extrusionOk="0">
                  <a:moveTo>
                    <a:pt x="20587" y="7519"/>
                  </a:moveTo>
                  <a:cubicBezTo>
                    <a:pt x="20058" y="2742"/>
                    <a:pt x="15032" y="-586"/>
                    <a:pt x="9359" y="86"/>
                  </a:cubicBezTo>
                  <a:cubicBezTo>
                    <a:pt x="3686" y="757"/>
                    <a:pt x="-484" y="5174"/>
                    <a:pt x="45" y="9951"/>
                  </a:cubicBezTo>
                  <a:cubicBezTo>
                    <a:pt x="324" y="12476"/>
                    <a:pt x="1862" y="14596"/>
                    <a:pt x="4087" y="15934"/>
                  </a:cubicBezTo>
                  <a:cubicBezTo>
                    <a:pt x="4196" y="16992"/>
                    <a:pt x="3829" y="18341"/>
                    <a:pt x="2098" y="19722"/>
                  </a:cubicBezTo>
                  <a:cubicBezTo>
                    <a:pt x="1391" y="20286"/>
                    <a:pt x="4962" y="21014"/>
                    <a:pt x="8295" y="17370"/>
                  </a:cubicBezTo>
                  <a:cubicBezTo>
                    <a:pt x="9252" y="17494"/>
                    <a:pt x="10252" y="17504"/>
                    <a:pt x="11273" y="17383"/>
                  </a:cubicBezTo>
                  <a:cubicBezTo>
                    <a:pt x="16946" y="16712"/>
                    <a:pt x="21116" y="12295"/>
                    <a:pt x="20587" y="7519"/>
                  </a:cubicBezTo>
                  <a:close/>
                  <a:moveTo>
                    <a:pt x="5285" y="10234"/>
                  </a:moveTo>
                  <a:cubicBezTo>
                    <a:pt x="4492" y="10234"/>
                    <a:pt x="3849" y="9553"/>
                    <a:pt x="3849" y="8713"/>
                  </a:cubicBezTo>
                  <a:cubicBezTo>
                    <a:pt x="3849" y="7873"/>
                    <a:pt x="4492" y="7192"/>
                    <a:pt x="5285" y="7192"/>
                  </a:cubicBezTo>
                  <a:cubicBezTo>
                    <a:pt x="6079" y="7192"/>
                    <a:pt x="6722" y="7873"/>
                    <a:pt x="6722" y="8713"/>
                  </a:cubicBezTo>
                  <a:cubicBezTo>
                    <a:pt x="6722" y="9553"/>
                    <a:pt x="6079" y="10234"/>
                    <a:pt x="5285" y="10234"/>
                  </a:cubicBezTo>
                  <a:close/>
                  <a:moveTo>
                    <a:pt x="10386" y="10234"/>
                  </a:moveTo>
                  <a:cubicBezTo>
                    <a:pt x="9593" y="10234"/>
                    <a:pt x="8950" y="9553"/>
                    <a:pt x="8950" y="8713"/>
                  </a:cubicBezTo>
                  <a:cubicBezTo>
                    <a:pt x="8950" y="7873"/>
                    <a:pt x="9593" y="7192"/>
                    <a:pt x="10386" y="7192"/>
                  </a:cubicBezTo>
                  <a:cubicBezTo>
                    <a:pt x="11180" y="7192"/>
                    <a:pt x="11823" y="7873"/>
                    <a:pt x="11823" y="8713"/>
                  </a:cubicBezTo>
                  <a:cubicBezTo>
                    <a:pt x="11823" y="9553"/>
                    <a:pt x="11180" y="10234"/>
                    <a:pt x="10386" y="10234"/>
                  </a:cubicBezTo>
                  <a:close/>
                  <a:moveTo>
                    <a:pt x="15487" y="10234"/>
                  </a:moveTo>
                  <a:cubicBezTo>
                    <a:pt x="14694" y="10234"/>
                    <a:pt x="14051" y="9553"/>
                    <a:pt x="14051" y="8713"/>
                  </a:cubicBezTo>
                  <a:cubicBezTo>
                    <a:pt x="14051" y="7873"/>
                    <a:pt x="14694" y="7192"/>
                    <a:pt x="15487" y="7192"/>
                  </a:cubicBezTo>
                  <a:cubicBezTo>
                    <a:pt x="16281" y="7192"/>
                    <a:pt x="16924" y="7873"/>
                    <a:pt x="16924" y="8713"/>
                  </a:cubicBezTo>
                  <a:cubicBezTo>
                    <a:pt x="16924" y="9553"/>
                    <a:pt x="16281" y="10234"/>
                    <a:pt x="15487" y="10234"/>
                  </a:cubicBezTo>
                  <a:close/>
                </a:path>
              </a:pathLst>
            </a:custGeom>
            <a:solidFill>
              <a:srgbClr val="60CB6C"/>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28" name="Shape 244"/>
            <p:cNvSpPr/>
            <p:nvPr/>
          </p:nvSpPr>
          <p:spPr>
            <a:xfrm>
              <a:off x="0" y="0"/>
              <a:ext cx="835422" cy="835422"/>
            </a:xfrm>
            <a:prstGeom prst="ellipse">
              <a:avLst/>
            </a:prstGeom>
            <a:noFill/>
            <a:ln w="12700" cap="flat">
              <a:solidFill>
                <a:srgbClr val="31CA6C"/>
              </a:solidFill>
              <a:prstDash val="solid"/>
              <a:round/>
            </a:ln>
            <a:effectLst/>
          </p:spPr>
          <p:txBody>
            <a:bodyPr wrap="square" lIns="45719" tIns="45719" rIns="45719" bIns="45719" numCol="1" anchor="ctr">
              <a:noAutofit/>
            </a:bodyPr>
            <a:lstStyle/>
            <a:p>
              <a:pPr defTabSz="457200">
                <a:defRPr sz="2000">
                  <a:uFill>
                    <a:solidFill>
                      <a:srgbClr val="000000"/>
                    </a:solidFill>
                  </a:uFill>
                  <a:latin typeface="Calibri"/>
                  <a:ea typeface="Calibri"/>
                  <a:cs typeface="Calibri"/>
                  <a:sym typeface="Calibri"/>
                </a:defRPr>
              </a:pPr>
              <a:endParaRPr/>
            </a:p>
          </p:txBody>
        </p:sp>
      </p:grpSp>
      <p:pic>
        <p:nvPicPr>
          <p:cNvPr id="29" name="图片 2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46099" y="3151660"/>
            <a:ext cx="567692" cy="540018"/>
          </a:xfrm>
          <a:prstGeom prst="rect">
            <a:avLst/>
          </a:prstGeom>
        </p:spPr>
      </p:pic>
      <p:sp>
        <p:nvSpPr>
          <p:cNvPr id="30" name="Shape 821"/>
          <p:cNvSpPr/>
          <p:nvPr/>
        </p:nvSpPr>
        <p:spPr>
          <a:xfrm>
            <a:off x="2126478" y="3686989"/>
            <a:ext cx="48731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a:t>服务号</a:t>
            </a:r>
            <a:endParaRPr dirty="0"/>
          </a:p>
        </p:txBody>
      </p:sp>
      <p:sp>
        <p:nvSpPr>
          <p:cNvPr id="31" name="Shape 821"/>
          <p:cNvSpPr/>
          <p:nvPr/>
        </p:nvSpPr>
        <p:spPr>
          <a:xfrm>
            <a:off x="3157791" y="3686989"/>
            <a:ext cx="61555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smtClean="0"/>
              <a:t>消息集成</a:t>
            </a:r>
            <a:endParaRPr dirty="0"/>
          </a:p>
        </p:txBody>
      </p:sp>
      <p:pic>
        <p:nvPicPr>
          <p:cNvPr id="32" name="苹果.png"/>
          <p:cNvPicPr>
            <a:picLocks noChangeAspect="1"/>
          </p:cNvPicPr>
          <p:nvPr/>
        </p:nvPicPr>
        <p:blipFill>
          <a:blip r:embed="rId5">
            <a:extLst/>
          </a:blip>
          <a:stretch>
            <a:fillRect/>
          </a:stretch>
        </p:blipFill>
        <p:spPr>
          <a:xfrm>
            <a:off x="2253514" y="1909572"/>
            <a:ext cx="444501" cy="703240"/>
          </a:xfrm>
          <a:prstGeom prst="rect">
            <a:avLst/>
          </a:prstGeom>
          <a:ln w="12700">
            <a:miter lim="400000"/>
          </a:ln>
        </p:spPr>
      </p:pic>
      <p:pic>
        <p:nvPicPr>
          <p:cNvPr id="33" name="安卓.png"/>
          <p:cNvPicPr>
            <a:picLocks noChangeAspect="1"/>
          </p:cNvPicPr>
          <p:nvPr/>
        </p:nvPicPr>
        <p:blipFill>
          <a:blip r:embed="rId6">
            <a:extLst/>
          </a:blip>
          <a:stretch>
            <a:fillRect/>
          </a:stretch>
        </p:blipFill>
        <p:spPr>
          <a:xfrm>
            <a:off x="3643718" y="1923277"/>
            <a:ext cx="444501" cy="703240"/>
          </a:xfrm>
          <a:prstGeom prst="rect">
            <a:avLst/>
          </a:prstGeom>
          <a:ln w="12700">
            <a:miter lim="400000"/>
          </a:ln>
        </p:spPr>
      </p:pic>
      <p:pic>
        <p:nvPicPr>
          <p:cNvPr id="34" name="wp.png"/>
          <p:cNvPicPr>
            <a:picLocks noChangeAspect="1"/>
          </p:cNvPicPr>
          <p:nvPr/>
        </p:nvPicPr>
        <p:blipFill>
          <a:blip r:embed="rId7">
            <a:extLst/>
          </a:blip>
          <a:stretch>
            <a:fillRect/>
          </a:stretch>
        </p:blipFill>
        <p:spPr>
          <a:xfrm>
            <a:off x="5211364" y="1909572"/>
            <a:ext cx="444501" cy="703240"/>
          </a:xfrm>
          <a:prstGeom prst="rect">
            <a:avLst/>
          </a:prstGeom>
          <a:ln w="12700">
            <a:miter lim="400000"/>
          </a:ln>
        </p:spPr>
      </p:pic>
      <p:sp>
        <p:nvSpPr>
          <p:cNvPr id="37" name="Shape 574"/>
          <p:cNvSpPr/>
          <p:nvPr/>
        </p:nvSpPr>
        <p:spPr>
          <a:xfrm>
            <a:off x="2813889" y="2147896"/>
            <a:ext cx="31889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000">
                <a:latin typeface="Helvetica Light"/>
                <a:ea typeface="Helvetica Light"/>
                <a:cs typeface="Helvetica Light"/>
                <a:sym typeface="Helvetica Light"/>
              </a:defRPr>
            </a:lvl1pPr>
          </a:lstStyle>
          <a:p>
            <a:r>
              <a:t>iOS</a:t>
            </a:r>
          </a:p>
        </p:txBody>
      </p:sp>
      <p:sp>
        <p:nvSpPr>
          <p:cNvPr id="38" name="Shape 575"/>
          <p:cNvSpPr/>
          <p:nvPr/>
        </p:nvSpPr>
        <p:spPr>
          <a:xfrm>
            <a:off x="4167815" y="2127457"/>
            <a:ext cx="563627"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000">
                <a:latin typeface="Helvetica Light"/>
                <a:ea typeface="Helvetica Light"/>
                <a:cs typeface="Helvetica Light"/>
                <a:sym typeface="Helvetica Light"/>
              </a:defRPr>
            </a:lvl1pPr>
          </a:lstStyle>
          <a:p>
            <a:r>
              <a:t>Android</a:t>
            </a:r>
          </a:p>
        </p:txBody>
      </p:sp>
      <p:sp>
        <p:nvSpPr>
          <p:cNvPr id="39" name="Shape 576"/>
          <p:cNvSpPr/>
          <p:nvPr/>
        </p:nvSpPr>
        <p:spPr>
          <a:xfrm>
            <a:off x="5742787" y="2127457"/>
            <a:ext cx="629413"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000">
                <a:latin typeface="Helvetica Light"/>
                <a:ea typeface="Helvetica Light"/>
                <a:cs typeface="Helvetica Light"/>
                <a:sym typeface="Helvetica Light"/>
              </a:defRPr>
            </a:lvl1pPr>
          </a:lstStyle>
          <a:p>
            <a:r>
              <a:t>Windows</a:t>
            </a:r>
          </a:p>
        </p:txBody>
      </p:sp>
      <p:sp>
        <p:nvSpPr>
          <p:cNvPr id="40" name="Shape 581"/>
          <p:cNvSpPr/>
          <p:nvPr/>
        </p:nvSpPr>
        <p:spPr>
          <a:xfrm>
            <a:off x="297544" y="1826854"/>
            <a:ext cx="442566" cy="799663"/>
          </a:xfrm>
          <a:prstGeom prst="rect">
            <a:avLst/>
          </a:prstGeom>
          <a:solidFill>
            <a:srgbClr val="12B6F1"/>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700">
                <a:solidFill>
                  <a:srgbClr val="FFFFFF"/>
                </a:solidFill>
                <a:effectLst>
                  <a:outerShdw blurRad="38100" dist="12700" dir="15960000" rotWithShape="0">
                    <a:srgbClr val="000000">
                      <a:alpha val="50000"/>
                    </a:srgbClr>
                  </a:outerShdw>
                </a:effectLst>
              </a:defRPr>
            </a:lvl1pPr>
          </a:lstStyle>
          <a:p>
            <a:pPr algn="ctr"/>
            <a:r>
              <a:rPr b="1">
                <a:latin typeface="微软雅黑" panose="020B0503020204020204" pitchFamily="34" charset="-122"/>
                <a:ea typeface="微软雅黑" panose="020B0503020204020204" pitchFamily="34" charset="-122"/>
              </a:rPr>
              <a:t>设备层</a:t>
            </a:r>
          </a:p>
        </p:txBody>
      </p:sp>
      <p:sp>
        <p:nvSpPr>
          <p:cNvPr id="42" name="Shape 527"/>
          <p:cNvSpPr/>
          <p:nvPr/>
        </p:nvSpPr>
        <p:spPr>
          <a:xfrm>
            <a:off x="914979" y="1934830"/>
            <a:ext cx="923330"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600">
                <a:latin typeface="Helvetica Light"/>
                <a:ea typeface="Helvetica Light"/>
                <a:cs typeface="Helvetica Light"/>
                <a:sym typeface="Helvetica Light"/>
              </a:defRPr>
            </a:lvl1pPr>
          </a:lstStyle>
          <a:p>
            <a:pPr algn="ctr"/>
            <a:r>
              <a:rPr dirty="0" err="1" smtClean="0"/>
              <a:t>移动终端</a:t>
            </a:r>
            <a:endParaRPr lang="en-US" dirty="0" smtClean="0"/>
          </a:p>
          <a:p>
            <a:pPr algn="ctr"/>
            <a:r>
              <a:rPr dirty="0" err="1" smtClean="0"/>
              <a:t>设备</a:t>
            </a:r>
            <a:endParaRPr dirty="0"/>
          </a:p>
        </p:txBody>
      </p:sp>
      <p:sp>
        <p:nvSpPr>
          <p:cNvPr id="43" name="Shape 580"/>
          <p:cNvSpPr/>
          <p:nvPr/>
        </p:nvSpPr>
        <p:spPr>
          <a:xfrm>
            <a:off x="297544" y="3007944"/>
            <a:ext cx="451761" cy="935525"/>
          </a:xfrm>
          <a:prstGeom prst="rect">
            <a:avLst/>
          </a:prstGeom>
          <a:solidFill>
            <a:srgbClr val="12B6F1"/>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700">
                <a:solidFill>
                  <a:srgbClr val="FFFFFF"/>
                </a:solidFill>
                <a:effectLst>
                  <a:outerShdw blurRad="38100" dist="12700" dir="15960000" rotWithShape="0">
                    <a:srgbClr val="000000">
                      <a:alpha val="50000"/>
                    </a:srgbClr>
                  </a:outerShdw>
                </a:effectLst>
              </a:defRPr>
            </a:lvl1pPr>
          </a:lstStyle>
          <a:p>
            <a:pPr algn="ctr"/>
            <a:r>
              <a:rPr b="1">
                <a:latin typeface="微软雅黑" panose="020B0503020204020204" pitchFamily="34" charset="-122"/>
                <a:ea typeface="微软雅黑" panose="020B0503020204020204" pitchFamily="34" charset="-122"/>
              </a:rPr>
              <a:t>应用层</a:t>
            </a:r>
          </a:p>
        </p:txBody>
      </p:sp>
      <p:sp>
        <p:nvSpPr>
          <p:cNvPr id="54" name="Shape 816"/>
          <p:cNvSpPr/>
          <p:nvPr/>
        </p:nvSpPr>
        <p:spPr>
          <a:xfrm>
            <a:off x="899592" y="4297658"/>
            <a:ext cx="7416824" cy="997120"/>
          </a:xfrm>
          <a:prstGeom prst="roundRect">
            <a:avLst>
              <a:gd name="adj" fmla="val 19105"/>
            </a:avLst>
          </a:prstGeom>
          <a:noFill/>
          <a:ln w="25400" cap="flat">
            <a:solidFill>
              <a:srgbClr val="1212FF"/>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5" name="Shape 580"/>
          <p:cNvSpPr/>
          <p:nvPr/>
        </p:nvSpPr>
        <p:spPr>
          <a:xfrm>
            <a:off x="288349" y="4328455"/>
            <a:ext cx="451761" cy="935525"/>
          </a:xfrm>
          <a:prstGeom prst="rect">
            <a:avLst/>
          </a:prstGeom>
          <a:solidFill>
            <a:srgbClr val="12B6F1"/>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700">
                <a:solidFill>
                  <a:srgbClr val="FFFFFF"/>
                </a:solidFill>
                <a:effectLst>
                  <a:outerShdw blurRad="38100" dist="12700" dir="15960000" rotWithShape="0">
                    <a:srgbClr val="000000">
                      <a:alpha val="50000"/>
                    </a:srgbClr>
                  </a:outerShdw>
                </a:effectLst>
              </a:defRPr>
            </a:lvl1pPr>
          </a:lstStyle>
          <a:p>
            <a:pPr algn="ctr"/>
            <a:r>
              <a:rPr lang="zh-CN" altLang="en-US" sz="1200" b="1" dirty="0" smtClean="0">
                <a:solidFill>
                  <a:srgbClr val="FF0000"/>
                </a:solidFill>
                <a:latin typeface="微软雅黑" panose="020B0503020204020204" pitchFamily="34" charset="-122"/>
                <a:ea typeface="微软雅黑" panose="020B0503020204020204" pitchFamily="34" charset="-122"/>
              </a:rPr>
              <a:t>移动开发数据交换平台</a:t>
            </a:r>
            <a:endParaRPr sz="1200" b="1" dirty="0">
              <a:solidFill>
                <a:srgbClr val="FF0000"/>
              </a:solidFill>
              <a:latin typeface="微软雅黑" panose="020B0503020204020204" pitchFamily="34" charset="-122"/>
              <a:ea typeface="微软雅黑" panose="020B0503020204020204" pitchFamily="34" charset="-122"/>
            </a:endParaRPr>
          </a:p>
        </p:txBody>
      </p:sp>
      <p:sp>
        <p:nvSpPr>
          <p:cNvPr id="56" name="圆角矩形 55"/>
          <p:cNvSpPr/>
          <p:nvPr/>
        </p:nvSpPr>
        <p:spPr bwMode="auto">
          <a:xfrm>
            <a:off x="1259632" y="4603112"/>
            <a:ext cx="1943177" cy="432048"/>
          </a:xfrm>
          <a:prstGeom prst="roundRect">
            <a:avLst/>
          </a:prstGeom>
          <a:solidFill>
            <a:srgbClr val="00B0F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400" b="1" smtClean="0">
                <a:latin typeface="微软雅黑" panose="020B0503020204020204" pitchFamily="34" charset="-122"/>
                <a:ea typeface="微软雅黑" panose="020B0503020204020204" pitchFamily="34" charset="-122"/>
              </a:rPr>
              <a:t>移动数据综合服务</a:t>
            </a:r>
            <a:endParaRPr kumimoji="0" lang="zh-CN" altLang="en-US" sz="1400" b="1"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57" name="圆角矩形 56"/>
          <p:cNvSpPr/>
          <p:nvPr/>
        </p:nvSpPr>
        <p:spPr bwMode="auto">
          <a:xfrm>
            <a:off x="6116896" y="4578313"/>
            <a:ext cx="1943177" cy="432048"/>
          </a:xfrm>
          <a:prstGeom prst="roundRect">
            <a:avLst/>
          </a:prstGeom>
          <a:solidFill>
            <a:srgbClr val="66FFC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smtClean="0">
                <a:ln>
                  <a:noFill/>
                </a:ln>
                <a:effectLst/>
                <a:latin typeface="微软雅黑" panose="020B0503020204020204" pitchFamily="34" charset="-122"/>
                <a:ea typeface="微软雅黑" panose="020B0503020204020204" pitchFamily="34" charset="-122"/>
              </a:rPr>
              <a:t>数据运维管理</a:t>
            </a:r>
            <a:r>
              <a:rPr kumimoji="0" lang="zh-CN" altLang="en-US" sz="1400" b="1" i="0" u="none" strike="noStrike" cap="none" normalizeH="0" baseline="0" dirty="0" smtClean="0">
                <a:ln>
                  <a:noFill/>
                </a:ln>
                <a:effectLst/>
                <a:latin typeface="微软雅黑" panose="020B0503020204020204" pitchFamily="34" charset="-122"/>
                <a:ea typeface="微软雅黑" panose="020B0503020204020204" pitchFamily="34" charset="-122"/>
              </a:rPr>
              <a:t>服务</a:t>
            </a:r>
          </a:p>
        </p:txBody>
      </p:sp>
      <p:sp>
        <p:nvSpPr>
          <p:cNvPr id="58" name="圆角矩形 57"/>
          <p:cNvSpPr/>
          <p:nvPr/>
        </p:nvSpPr>
        <p:spPr bwMode="auto">
          <a:xfrm>
            <a:off x="3668853" y="4586377"/>
            <a:ext cx="1943177" cy="432048"/>
          </a:xfrm>
          <a:prstGeom prst="roundRect">
            <a:avLst/>
          </a:prstGeom>
          <a:solidFill>
            <a:srgbClr val="92D05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dirty="0" smtClean="0">
                <a:ln>
                  <a:noFill/>
                </a:ln>
                <a:effectLst/>
                <a:latin typeface="微软雅黑" panose="020B0503020204020204" pitchFamily="34" charset="-122"/>
                <a:ea typeface="微软雅黑" panose="020B0503020204020204" pitchFamily="34" charset="-122"/>
              </a:rPr>
              <a:t>移动应用支撑</a:t>
            </a:r>
          </a:p>
        </p:txBody>
      </p:sp>
      <p:sp>
        <p:nvSpPr>
          <p:cNvPr id="59" name="Shape 816"/>
          <p:cNvSpPr/>
          <p:nvPr/>
        </p:nvSpPr>
        <p:spPr>
          <a:xfrm>
            <a:off x="899592" y="5672240"/>
            <a:ext cx="7416824" cy="935525"/>
          </a:xfrm>
          <a:prstGeom prst="roundRect">
            <a:avLst>
              <a:gd name="adj" fmla="val 19105"/>
            </a:avLst>
          </a:prstGeom>
          <a:noFill/>
          <a:ln w="25400" cap="flat">
            <a:solidFill>
              <a:srgbClr val="1212FF"/>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0" name="Shape 580"/>
          <p:cNvSpPr/>
          <p:nvPr/>
        </p:nvSpPr>
        <p:spPr>
          <a:xfrm>
            <a:off x="288349" y="5672240"/>
            <a:ext cx="451761" cy="935525"/>
          </a:xfrm>
          <a:prstGeom prst="rect">
            <a:avLst/>
          </a:prstGeom>
          <a:solidFill>
            <a:srgbClr val="12B6F1"/>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700">
                <a:solidFill>
                  <a:srgbClr val="FFFFFF"/>
                </a:solidFill>
                <a:effectLst>
                  <a:outerShdw blurRad="38100" dist="12700" dir="15960000" rotWithShape="0">
                    <a:srgbClr val="000000">
                      <a:alpha val="50000"/>
                    </a:srgbClr>
                  </a:outerShdw>
                </a:effectLst>
              </a:defRPr>
            </a:lvl1pPr>
          </a:lstStyle>
          <a:p>
            <a:pPr algn="ctr"/>
            <a:r>
              <a:rPr lang="zh-CN" altLang="en-US" sz="1200" b="1" dirty="0" smtClean="0">
                <a:latin typeface="微软雅黑" panose="020B0503020204020204" pitchFamily="34" charset="-122"/>
                <a:ea typeface="微软雅黑" panose="020B0503020204020204" pitchFamily="34" charset="-122"/>
              </a:rPr>
              <a:t>企业内应用</a:t>
            </a:r>
            <a:endParaRPr sz="1200" b="1" dirty="0">
              <a:latin typeface="微软雅黑" panose="020B0503020204020204" pitchFamily="34" charset="-122"/>
              <a:ea typeface="微软雅黑" panose="020B0503020204020204" pitchFamily="34" charset="-122"/>
            </a:endParaRPr>
          </a:p>
        </p:txBody>
      </p:sp>
      <p:sp>
        <p:nvSpPr>
          <p:cNvPr id="61" name="Shape 817"/>
          <p:cNvSpPr/>
          <p:nvPr/>
        </p:nvSpPr>
        <p:spPr>
          <a:xfrm>
            <a:off x="914979" y="5873282"/>
            <a:ext cx="923330" cy="5950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600">
                <a:latin typeface="Helvetica Light"/>
                <a:ea typeface="Helvetica Light"/>
                <a:cs typeface="Helvetica Light"/>
                <a:sym typeface="Helvetica Light"/>
              </a:defRPr>
            </a:lvl1pPr>
          </a:lstStyle>
          <a:p>
            <a:r>
              <a:rPr dirty="0" err="1" smtClean="0"/>
              <a:t>移动应用</a:t>
            </a:r>
            <a:endParaRPr lang="en-US" dirty="0" smtClean="0"/>
          </a:p>
          <a:p>
            <a:pPr algn="ctr"/>
            <a:r>
              <a:rPr dirty="0" err="1" smtClean="0"/>
              <a:t>门户</a:t>
            </a:r>
            <a:endParaRPr dirty="0"/>
          </a:p>
        </p:txBody>
      </p:sp>
      <p:sp>
        <p:nvSpPr>
          <p:cNvPr id="63" name="圆角矩形 62"/>
          <p:cNvSpPr/>
          <p:nvPr/>
        </p:nvSpPr>
        <p:spPr bwMode="auto">
          <a:xfrm>
            <a:off x="1822543" y="5936344"/>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en-US" altLang="zh-CN" sz="1200" b="0" i="0" u="none" strike="noStrike" cap="none" normalizeH="0" baseline="0" dirty="0" smtClean="0">
                <a:ln>
                  <a:noFill/>
                </a:ln>
                <a:effectLst/>
                <a:latin typeface="微软雅黑" panose="020B0503020204020204" pitchFamily="34" charset="-122"/>
                <a:ea typeface="微软雅黑" panose="020B0503020204020204" pitchFamily="34" charset="-122"/>
              </a:rPr>
              <a:t>OA</a:t>
            </a:r>
            <a:r>
              <a:rPr lang="zh-CN" altLang="en-US" sz="1200" dirty="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64" name="圆角矩形 63"/>
          <p:cNvSpPr/>
          <p:nvPr/>
        </p:nvSpPr>
        <p:spPr bwMode="auto">
          <a:xfrm>
            <a:off x="3225425" y="5936344"/>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a:latin typeface="微软雅黑" panose="020B0503020204020204" pitchFamily="34" charset="-122"/>
                <a:ea typeface="微软雅黑" panose="020B0503020204020204" pitchFamily="34" charset="-122"/>
              </a:rPr>
              <a:t>DMS</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65" name="圆角矩形 64"/>
          <p:cNvSpPr/>
          <p:nvPr/>
        </p:nvSpPr>
        <p:spPr bwMode="auto">
          <a:xfrm>
            <a:off x="4651678" y="5936344"/>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财务</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66" name="圆角矩形 65"/>
          <p:cNvSpPr/>
          <p:nvPr/>
        </p:nvSpPr>
        <p:spPr bwMode="auto">
          <a:xfrm>
            <a:off x="6057493" y="5936344"/>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rPr>
              <a:t>生产系统</a:t>
            </a:r>
          </a:p>
        </p:txBody>
      </p:sp>
      <p:sp>
        <p:nvSpPr>
          <p:cNvPr id="67" name="圆角矩形 66"/>
          <p:cNvSpPr/>
          <p:nvPr/>
        </p:nvSpPr>
        <p:spPr bwMode="auto">
          <a:xfrm>
            <a:off x="7449741" y="5936344"/>
            <a:ext cx="724587"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rPr>
              <a:t>其他系统</a:t>
            </a:r>
          </a:p>
        </p:txBody>
      </p:sp>
      <p:sp>
        <p:nvSpPr>
          <p:cNvPr id="68"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smtClean="0">
                <a:solidFill>
                  <a:srgbClr val="000000"/>
                </a:solidFill>
                <a:latin typeface="微软雅黑" pitchFamily="34" charset="-122"/>
                <a:ea typeface="微软雅黑" pitchFamily="34" charset="-122"/>
                <a:sym typeface="黑体" pitchFamily="49" charset="-122"/>
              </a:rPr>
              <a:t>项目背景</a:t>
            </a:r>
            <a:endParaRPr lang="zh-CN" altLang="en-US" sz="2400" b="1" dirty="0">
              <a:latin typeface="微软雅黑" pitchFamily="34" charset="-122"/>
              <a:ea typeface="微软雅黑" pitchFamily="34" charset="-122"/>
            </a:endParaRPr>
          </a:p>
        </p:txBody>
      </p:sp>
      <p:sp>
        <p:nvSpPr>
          <p:cNvPr id="70" name="文本框 69"/>
          <p:cNvSpPr txBox="1"/>
          <p:nvPr/>
        </p:nvSpPr>
        <p:spPr>
          <a:xfrm>
            <a:off x="0" y="490589"/>
            <a:ext cx="3631351" cy="338554"/>
          </a:xfrm>
          <a:prstGeom prst="rect">
            <a:avLst/>
          </a:prstGeom>
          <a:solidFill>
            <a:srgbClr val="FFFF00"/>
          </a:solid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什么是企业移动开发数据交换平台</a:t>
            </a:r>
            <a:endParaRPr lang="zh-CN" altLang="en-US" sz="1600" dirty="0">
              <a:latin typeface="微软雅黑" panose="020B0503020204020204" pitchFamily="34" charset="-122"/>
              <a:ea typeface="微软雅黑" panose="020B0503020204020204" pitchFamily="34" charset="-122"/>
            </a:endParaRPr>
          </a:p>
        </p:txBody>
      </p:sp>
      <p:sp>
        <p:nvSpPr>
          <p:cNvPr id="71" name="文本框 70"/>
          <p:cNvSpPr txBox="1"/>
          <p:nvPr/>
        </p:nvSpPr>
        <p:spPr>
          <a:xfrm>
            <a:off x="0" y="807187"/>
            <a:ext cx="9192600" cy="830997"/>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企业</a:t>
            </a:r>
            <a:r>
              <a:rPr lang="zh-CN" altLang="en-US" sz="1600" dirty="0">
                <a:latin typeface="微软雅黑" panose="020B0503020204020204" pitchFamily="34" charset="-122"/>
                <a:ea typeface="微软雅黑" panose="020B0503020204020204" pitchFamily="34" charset="-122"/>
              </a:rPr>
              <a:t>应用移动</a:t>
            </a:r>
            <a:r>
              <a:rPr lang="zh-CN" altLang="en-US" sz="1600" dirty="0" smtClean="0">
                <a:latin typeface="微软雅黑" panose="020B0503020204020204" pitchFamily="34" charset="-122"/>
                <a:ea typeface="微软雅黑" panose="020B0503020204020204" pitchFamily="34" charset="-122"/>
              </a:rPr>
              <a:t>开发数据交换平台是实现企业移动化应用快速实现的基础。通过移动</a:t>
            </a:r>
            <a:r>
              <a:rPr lang="zh-CN" altLang="en-US" sz="1600" dirty="0">
                <a:latin typeface="微软雅黑" panose="020B0503020204020204" pitchFamily="34" charset="-122"/>
                <a:ea typeface="微软雅黑" panose="020B0503020204020204" pitchFamily="34" charset="-122"/>
              </a:rPr>
              <a:t>化服务帮助企业快速搭建移动化</a:t>
            </a:r>
            <a:r>
              <a:rPr lang="zh-CN" altLang="en-US" sz="1600" dirty="0" smtClean="0">
                <a:latin typeface="微软雅黑" panose="020B0503020204020204" pitchFamily="34" charset="-122"/>
                <a:ea typeface="微软雅黑" panose="020B0503020204020204" pitchFamily="34" charset="-122"/>
              </a:rPr>
              <a:t>体系，</a:t>
            </a:r>
            <a:r>
              <a:rPr lang="zh-CN" altLang="en-US" sz="1600" dirty="0" smtClean="0">
                <a:solidFill>
                  <a:srgbClr val="1111FE"/>
                </a:solidFill>
                <a:latin typeface="微软雅黑" panose="020B0503020204020204" pitchFamily="34" charset="-122"/>
                <a:ea typeface="微软雅黑" panose="020B0503020204020204" pitchFamily="34" charset="-122"/>
              </a:rPr>
              <a:t>实现企业内部自有资源数据快速与第三方应用（微信号、企业专有移动</a:t>
            </a:r>
            <a:r>
              <a:rPr lang="en-US" altLang="zh-CN" sz="1600" dirty="0" smtClean="0">
                <a:solidFill>
                  <a:srgbClr val="1111FE"/>
                </a:solidFill>
                <a:latin typeface="微软雅黑" panose="020B0503020204020204" pitchFamily="34" charset="-122"/>
                <a:ea typeface="微软雅黑" panose="020B0503020204020204" pitchFamily="34" charset="-122"/>
              </a:rPr>
              <a:t>App</a:t>
            </a:r>
            <a:r>
              <a:rPr lang="zh-CN" altLang="en-US" sz="1600" dirty="0" smtClean="0">
                <a:solidFill>
                  <a:srgbClr val="1111FE"/>
                </a:solidFill>
                <a:latin typeface="微软雅黑" panose="020B0503020204020204" pitchFamily="34" charset="-122"/>
                <a:ea typeface="微软雅黑" panose="020B0503020204020204" pitchFamily="34" charset="-122"/>
              </a:rPr>
              <a:t>轻重应用）的交互。目前在业界已经是非常成熟的产品。</a:t>
            </a:r>
            <a:endParaRPr lang="zh-CN" altLang="en-US" sz="1600" dirty="0">
              <a:solidFill>
                <a:srgbClr val="1111FE"/>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15765" y="829143"/>
            <a:ext cx="9096703" cy="763174"/>
          </a:xfrm>
          <a:prstGeom prst="rect">
            <a:avLst/>
          </a:prstGeom>
          <a:noFill/>
          <a:ln w="28575" cap="flat" cmpd="sng" algn="ctr">
            <a:solidFill>
              <a:srgbClr val="12B6F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79" name="Shape 816"/>
          <p:cNvSpPr/>
          <p:nvPr/>
        </p:nvSpPr>
        <p:spPr>
          <a:xfrm>
            <a:off x="887888" y="3005805"/>
            <a:ext cx="7416824" cy="997120"/>
          </a:xfrm>
          <a:prstGeom prst="roundRect">
            <a:avLst>
              <a:gd name="adj" fmla="val 19105"/>
            </a:avLst>
          </a:prstGeom>
          <a:noFill/>
          <a:ln w="25400" cap="flat">
            <a:solidFill>
              <a:srgbClr val="1212FF"/>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80" name="Shape 816"/>
          <p:cNvSpPr/>
          <p:nvPr/>
        </p:nvSpPr>
        <p:spPr>
          <a:xfrm>
            <a:off x="886930" y="1756894"/>
            <a:ext cx="7416824" cy="997120"/>
          </a:xfrm>
          <a:prstGeom prst="roundRect">
            <a:avLst>
              <a:gd name="adj" fmla="val 19105"/>
            </a:avLst>
          </a:prstGeom>
          <a:noFill/>
          <a:ln w="25400" cap="flat">
            <a:solidFill>
              <a:srgbClr val="1212FF"/>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74" name="上下箭头 73"/>
          <p:cNvSpPr/>
          <p:nvPr/>
        </p:nvSpPr>
        <p:spPr bwMode="auto">
          <a:xfrm>
            <a:off x="4417638" y="2438900"/>
            <a:ext cx="586410" cy="706038"/>
          </a:xfrm>
          <a:prstGeom prst="upDownArrow">
            <a:avLst/>
          </a:prstGeom>
          <a:solidFill>
            <a:srgbClr val="66FFCC">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77" name="上下箭头 76"/>
          <p:cNvSpPr/>
          <p:nvPr/>
        </p:nvSpPr>
        <p:spPr bwMode="auto">
          <a:xfrm>
            <a:off x="4422859" y="3765022"/>
            <a:ext cx="586410" cy="706038"/>
          </a:xfrm>
          <a:prstGeom prst="upDownArrow">
            <a:avLst/>
          </a:prstGeom>
          <a:solidFill>
            <a:srgbClr val="66FFCC">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78" name="上下箭头 77"/>
          <p:cNvSpPr/>
          <p:nvPr/>
        </p:nvSpPr>
        <p:spPr bwMode="auto">
          <a:xfrm>
            <a:off x="4422859" y="5119228"/>
            <a:ext cx="586410" cy="706038"/>
          </a:xfrm>
          <a:prstGeom prst="upDownArrow">
            <a:avLst/>
          </a:prstGeom>
          <a:solidFill>
            <a:srgbClr val="66FFCC">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81" name="圆角矩形 80"/>
          <p:cNvSpPr/>
          <p:nvPr/>
        </p:nvSpPr>
        <p:spPr bwMode="auto">
          <a:xfrm>
            <a:off x="179512" y="4118041"/>
            <a:ext cx="8396929" cy="1352593"/>
          </a:xfrm>
          <a:prstGeom prst="roundRect">
            <a:avLst/>
          </a:prstGeom>
          <a:noFill/>
          <a:ln w="38100" cap="flat" cmpd="sng" algn="ctr">
            <a:solidFill>
              <a:srgbClr val="FF33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Tree>
    <p:extLst>
      <p:ext uri="{BB962C8B-B14F-4D97-AF65-F5344CB8AC3E}">
        <p14:creationId xmlns:p14="http://schemas.microsoft.com/office/powerpoint/2010/main" val="39066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EFDE0AB-B51D-4212-A0E2-3B79918B0A98}" type="slidenum">
              <a:rPr lang="zh-CN" altLang="en-US" smtClean="0"/>
              <a:pPr/>
              <a:t>5</a:t>
            </a:fld>
            <a:endParaRPr lang="zh-CN" altLang="en-US" sz="1800">
              <a:solidFill>
                <a:srgbClr val="FFFFFF"/>
              </a:solidFill>
              <a:latin typeface="华文细黑" pitchFamily="2" charset="-122"/>
              <a:ea typeface="宋体" pitchFamily="2" charset="-122"/>
            </a:endParaRPr>
          </a:p>
        </p:txBody>
      </p:sp>
      <p:sp>
        <p:nvSpPr>
          <p:cNvPr id="5" name="文本框 4"/>
          <p:cNvSpPr txBox="1"/>
          <p:nvPr/>
        </p:nvSpPr>
        <p:spPr>
          <a:xfrm>
            <a:off x="0" y="456838"/>
            <a:ext cx="3631351" cy="338554"/>
          </a:xfrm>
          <a:prstGeom prst="rect">
            <a:avLst/>
          </a:prstGeom>
          <a:solidFill>
            <a:srgbClr val="FFFF00"/>
          </a:solid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企业移动开发数据交换平台的作用</a:t>
            </a:r>
            <a:endParaRPr lang="zh-CN" altLang="en-US" sz="1600" dirty="0">
              <a:latin typeface="微软雅黑" panose="020B0503020204020204" pitchFamily="34" charset="-122"/>
              <a:ea typeface="微软雅黑" panose="020B0503020204020204" pitchFamily="34" charset="-122"/>
            </a:endParaRPr>
          </a:p>
        </p:txBody>
      </p:sp>
      <p:sp>
        <p:nvSpPr>
          <p:cNvPr id="6"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smtClean="0">
                <a:solidFill>
                  <a:srgbClr val="000000"/>
                </a:solidFill>
                <a:latin typeface="微软雅黑" pitchFamily="34" charset="-122"/>
                <a:ea typeface="微软雅黑" pitchFamily="34" charset="-122"/>
                <a:sym typeface="黑体" pitchFamily="49" charset="-122"/>
              </a:rPr>
              <a:t>项目背景</a:t>
            </a:r>
            <a:endParaRPr lang="zh-CN" altLang="en-US" sz="2400" b="1" dirty="0">
              <a:latin typeface="微软雅黑" pitchFamily="34" charset="-122"/>
              <a:ea typeface="微软雅黑" pitchFamily="34" charset="-122"/>
            </a:endParaRPr>
          </a:p>
        </p:txBody>
      </p:sp>
      <p:sp>
        <p:nvSpPr>
          <p:cNvPr id="8" name="矩形 7"/>
          <p:cNvSpPr/>
          <p:nvPr/>
        </p:nvSpPr>
        <p:spPr bwMode="auto">
          <a:xfrm>
            <a:off x="70323" y="1079286"/>
            <a:ext cx="3997621" cy="5005814"/>
          </a:xfrm>
          <a:prstGeom prst="rect">
            <a:avLst/>
          </a:prstGeom>
          <a:noFill/>
          <a:ln w="28575" cap="flat" cmpd="sng" algn="ctr">
            <a:solidFill>
              <a:srgbClr val="12B6F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0" name="矩形 9"/>
          <p:cNvSpPr/>
          <p:nvPr/>
        </p:nvSpPr>
        <p:spPr bwMode="auto">
          <a:xfrm>
            <a:off x="4930627" y="1076537"/>
            <a:ext cx="3997621" cy="5005814"/>
          </a:xfrm>
          <a:prstGeom prst="rect">
            <a:avLst/>
          </a:prstGeom>
          <a:noFill/>
          <a:ln w="28575" cap="flat" cmpd="sng" algn="ctr">
            <a:solidFill>
              <a:srgbClr val="12B6F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2" name="右箭头 11"/>
          <p:cNvSpPr/>
          <p:nvPr/>
        </p:nvSpPr>
        <p:spPr bwMode="auto">
          <a:xfrm>
            <a:off x="4182069" y="1599224"/>
            <a:ext cx="648072" cy="3960440"/>
          </a:xfrm>
          <a:prstGeom prst="rightArrow">
            <a:avLst/>
          </a:prstGeom>
          <a:solidFill>
            <a:srgbClr val="66FFC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3" name="文本框 12"/>
          <p:cNvSpPr txBox="1"/>
          <p:nvPr/>
        </p:nvSpPr>
        <p:spPr>
          <a:xfrm>
            <a:off x="478364" y="778880"/>
            <a:ext cx="294778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原有移动开发数据交换模式</a:t>
            </a: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436096" y="764704"/>
            <a:ext cx="319180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移动开发数据交换平台的模式</a:t>
            </a:r>
            <a:endParaRPr lang="zh-CN" altLang="en-US" dirty="0">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47427" y="1326890"/>
            <a:ext cx="744325" cy="799741"/>
            <a:chOff x="1297835" y="2260457"/>
            <a:chExt cx="743793" cy="788142"/>
          </a:xfrm>
        </p:grpSpPr>
        <p:pic>
          <p:nvPicPr>
            <p:cNvPr id="25" name="图片 2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26" name="Shape 821"/>
            <p:cNvSpPr/>
            <p:nvPr/>
          </p:nvSpPr>
          <p:spPr>
            <a:xfrm>
              <a:off x="1297835" y="2792119"/>
              <a:ext cx="74379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smtClean="0"/>
                <a:t>销售服务</a:t>
              </a:r>
              <a:r>
                <a:rPr lang="zh-CN" altLang="en-US" dirty="0"/>
                <a:t>号</a:t>
              </a:r>
              <a:endParaRPr dirty="0"/>
            </a:p>
          </p:txBody>
        </p:sp>
      </p:grpSp>
      <p:grpSp>
        <p:nvGrpSpPr>
          <p:cNvPr id="39" name="组合 38"/>
          <p:cNvGrpSpPr/>
          <p:nvPr/>
        </p:nvGrpSpPr>
        <p:grpSpPr>
          <a:xfrm>
            <a:off x="163570" y="2177538"/>
            <a:ext cx="709146" cy="736183"/>
            <a:chOff x="1297835" y="2260457"/>
            <a:chExt cx="743793" cy="788142"/>
          </a:xfrm>
        </p:grpSpPr>
        <p:pic>
          <p:nvPicPr>
            <p:cNvPr id="40" name="图片 3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41" name="Shape 821"/>
            <p:cNvSpPr/>
            <p:nvPr/>
          </p:nvSpPr>
          <p:spPr>
            <a:xfrm>
              <a:off x="1297835" y="2792119"/>
              <a:ext cx="74379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a:t>售后</a:t>
              </a:r>
              <a:r>
                <a:rPr lang="zh-CN" altLang="en-US" dirty="0" smtClean="0"/>
                <a:t>服务</a:t>
              </a:r>
              <a:r>
                <a:rPr lang="zh-CN" altLang="en-US" dirty="0"/>
                <a:t>号</a:t>
              </a:r>
              <a:endParaRPr dirty="0"/>
            </a:p>
          </p:txBody>
        </p:sp>
      </p:grpSp>
      <p:grpSp>
        <p:nvGrpSpPr>
          <p:cNvPr id="42" name="组合 41"/>
          <p:cNvGrpSpPr/>
          <p:nvPr/>
        </p:nvGrpSpPr>
        <p:grpSpPr>
          <a:xfrm>
            <a:off x="163570" y="3009488"/>
            <a:ext cx="724757" cy="752005"/>
            <a:chOff x="1297835" y="2260457"/>
            <a:chExt cx="743793" cy="788142"/>
          </a:xfrm>
        </p:grpSpPr>
        <p:pic>
          <p:nvPicPr>
            <p:cNvPr id="43" name="图片 4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44" name="Shape 821"/>
            <p:cNvSpPr/>
            <p:nvPr/>
          </p:nvSpPr>
          <p:spPr>
            <a:xfrm>
              <a:off x="1297835" y="2792119"/>
              <a:ext cx="74379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a:t>企业</a:t>
              </a:r>
              <a:r>
                <a:rPr lang="zh-CN" altLang="en-US" dirty="0" smtClean="0"/>
                <a:t>服务</a:t>
              </a:r>
              <a:r>
                <a:rPr lang="zh-CN" altLang="en-US" dirty="0"/>
                <a:t>号</a:t>
              </a:r>
              <a:endParaRPr dirty="0"/>
            </a:p>
          </p:txBody>
        </p:sp>
      </p:grpSp>
      <p:grpSp>
        <p:nvGrpSpPr>
          <p:cNvPr id="51" name="组合 50"/>
          <p:cNvGrpSpPr/>
          <p:nvPr/>
        </p:nvGrpSpPr>
        <p:grpSpPr>
          <a:xfrm>
            <a:off x="175868" y="5374674"/>
            <a:ext cx="642543" cy="761333"/>
            <a:chOff x="3141961" y="2349062"/>
            <a:chExt cx="642543" cy="761333"/>
          </a:xfrm>
        </p:grpSpPr>
        <p:grpSp>
          <p:nvGrpSpPr>
            <p:cNvPr id="45" name="Group 245"/>
            <p:cNvGrpSpPr/>
            <p:nvPr/>
          </p:nvGrpSpPr>
          <p:grpSpPr>
            <a:xfrm>
              <a:off x="3141961" y="2349062"/>
              <a:ext cx="562936" cy="505373"/>
              <a:chOff x="0" y="0"/>
              <a:chExt cx="835422" cy="835422"/>
            </a:xfrm>
          </p:grpSpPr>
          <p:sp>
            <p:nvSpPr>
              <p:cNvPr id="46" name="Shape 243"/>
              <p:cNvSpPr/>
              <p:nvPr/>
            </p:nvSpPr>
            <p:spPr>
              <a:xfrm>
                <a:off x="217945" y="231624"/>
                <a:ext cx="399532" cy="372174"/>
              </a:xfrm>
              <a:custGeom>
                <a:avLst/>
                <a:gdLst/>
                <a:ahLst/>
                <a:cxnLst>
                  <a:cxn ang="0">
                    <a:pos x="wd2" y="hd2"/>
                  </a:cxn>
                  <a:cxn ang="5400000">
                    <a:pos x="wd2" y="hd2"/>
                  </a:cxn>
                  <a:cxn ang="10800000">
                    <a:pos x="wd2" y="hd2"/>
                  </a:cxn>
                  <a:cxn ang="16200000">
                    <a:pos x="wd2" y="hd2"/>
                  </a:cxn>
                </a:cxnLst>
                <a:rect l="0" t="0" r="r" b="b"/>
                <a:pathLst>
                  <a:path w="20633" h="20188" extrusionOk="0">
                    <a:moveTo>
                      <a:pt x="20587" y="7519"/>
                    </a:moveTo>
                    <a:cubicBezTo>
                      <a:pt x="20058" y="2742"/>
                      <a:pt x="15032" y="-586"/>
                      <a:pt x="9359" y="86"/>
                    </a:cubicBezTo>
                    <a:cubicBezTo>
                      <a:pt x="3686" y="757"/>
                      <a:pt x="-484" y="5174"/>
                      <a:pt x="45" y="9951"/>
                    </a:cubicBezTo>
                    <a:cubicBezTo>
                      <a:pt x="324" y="12476"/>
                      <a:pt x="1862" y="14596"/>
                      <a:pt x="4087" y="15934"/>
                    </a:cubicBezTo>
                    <a:cubicBezTo>
                      <a:pt x="4196" y="16992"/>
                      <a:pt x="3829" y="18341"/>
                      <a:pt x="2098" y="19722"/>
                    </a:cubicBezTo>
                    <a:cubicBezTo>
                      <a:pt x="1391" y="20286"/>
                      <a:pt x="4962" y="21014"/>
                      <a:pt x="8295" y="17370"/>
                    </a:cubicBezTo>
                    <a:cubicBezTo>
                      <a:pt x="9252" y="17494"/>
                      <a:pt x="10252" y="17504"/>
                      <a:pt x="11273" y="17383"/>
                    </a:cubicBezTo>
                    <a:cubicBezTo>
                      <a:pt x="16946" y="16712"/>
                      <a:pt x="21116" y="12295"/>
                      <a:pt x="20587" y="7519"/>
                    </a:cubicBezTo>
                    <a:close/>
                    <a:moveTo>
                      <a:pt x="5285" y="10234"/>
                    </a:moveTo>
                    <a:cubicBezTo>
                      <a:pt x="4492" y="10234"/>
                      <a:pt x="3849" y="9553"/>
                      <a:pt x="3849" y="8713"/>
                    </a:cubicBezTo>
                    <a:cubicBezTo>
                      <a:pt x="3849" y="7873"/>
                      <a:pt x="4492" y="7192"/>
                      <a:pt x="5285" y="7192"/>
                    </a:cubicBezTo>
                    <a:cubicBezTo>
                      <a:pt x="6079" y="7192"/>
                      <a:pt x="6722" y="7873"/>
                      <a:pt x="6722" y="8713"/>
                    </a:cubicBezTo>
                    <a:cubicBezTo>
                      <a:pt x="6722" y="9553"/>
                      <a:pt x="6079" y="10234"/>
                      <a:pt x="5285" y="10234"/>
                    </a:cubicBezTo>
                    <a:close/>
                    <a:moveTo>
                      <a:pt x="10386" y="10234"/>
                    </a:moveTo>
                    <a:cubicBezTo>
                      <a:pt x="9593" y="10234"/>
                      <a:pt x="8950" y="9553"/>
                      <a:pt x="8950" y="8713"/>
                    </a:cubicBezTo>
                    <a:cubicBezTo>
                      <a:pt x="8950" y="7873"/>
                      <a:pt x="9593" y="7192"/>
                      <a:pt x="10386" y="7192"/>
                    </a:cubicBezTo>
                    <a:cubicBezTo>
                      <a:pt x="11180" y="7192"/>
                      <a:pt x="11823" y="7873"/>
                      <a:pt x="11823" y="8713"/>
                    </a:cubicBezTo>
                    <a:cubicBezTo>
                      <a:pt x="11823" y="9553"/>
                      <a:pt x="11180" y="10234"/>
                      <a:pt x="10386" y="10234"/>
                    </a:cubicBezTo>
                    <a:close/>
                    <a:moveTo>
                      <a:pt x="15487" y="10234"/>
                    </a:moveTo>
                    <a:cubicBezTo>
                      <a:pt x="14694" y="10234"/>
                      <a:pt x="14051" y="9553"/>
                      <a:pt x="14051" y="8713"/>
                    </a:cubicBezTo>
                    <a:cubicBezTo>
                      <a:pt x="14051" y="7873"/>
                      <a:pt x="14694" y="7192"/>
                      <a:pt x="15487" y="7192"/>
                    </a:cubicBezTo>
                    <a:cubicBezTo>
                      <a:pt x="16281" y="7192"/>
                      <a:pt x="16924" y="7873"/>
                      <a:pt x="16924" y="8713"/>
                    </a:cubicBezTo>
                    <a:cubicBezTo>
                      <a:pt x="16924" y="9553"/>
                      <a:pt x="16281" y="10234"/>
                      <a:pt x="15487" y="10234"/>
                    </a:cubicBezTo>
                    <a:close/>
                  </a:path>
                </a:pathLst>
              </a:custGeom>
              <a:solidFill>
                <a:srgbClr val="60CB6C"/>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47" name="Shape 244"/>
              <p:cNvSpPr/>
              <p:nvPr/>
            </p:nvSpPr>
            <p:spPr>
              <a:xfrm>
                <a:off x="0" y="0"/>
                <a:ext cx="835422" cy="835422"/>
              </a:xfrm>
              <a:prstGeom prst="ellipse">
                <a:avLst/>
              </a:prstGeom>
              <a:noFill/>
              <a:ln w="12700" cap="flat">
                <a:solidFill>
                  <a:srgbClr val="31CA6C"/>
                </a:solidFill>
                <a:prstDash val="solid"/>
                <a:round/>
              </a:ln>
              <a:effectLst/>
            </p:spPr>
            <p:txBody>
              <a:bodyPr wrap="square" lIns="45719" tIns="45719" rIns="45719" bIns="45719" numCol="1" anchor="ctr">
                <a:noAutofit/>
              </a:bodyPr>
              <a:lstStyle/>
              <a:p>
                <a:pPr defTabSz="457200">
                  <a:defRPr sz="2000">
                    <a:uFill>
                      <a:solidFill>
                        <a:srgbClr val="000000"/>
                      </a:solidFill>
                    </a:uFill>
                    <a:latin typeface="Calibri"/>
                    <a:ea typeface="Calibri"/>
                    <a:cs typeface="Calibri"/>
                    <a:sym typeface="Calibri"/>
                  </a:defRPr>
                </a:pPr>
                <a:endParaRPr/>
              </a:p>
            </p:txBody>
          </p:sp>
        </p:grpSp>
        <p:sp>
          <p:nvSpPr>
            <p:cNvPr id="48" name="Shape 821"/>
            <p:cNvSpPr/>
            <p:nvPr/>
          </p:nvSpPr>
          <p:spPr>
            <a:xfrm>
              <a:off x="3168951" y="2853915"/>
              <a:ext cx="61555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smtClean="0"/>
                <a:t>消息集成</a:t>
              </a:r>
              <a:endParaRPr dirty="0"/>
            </a:p>
          </p:txBody>
        </p:sp>
      </p:grpSp>
      <p:sp>
        <p:nvSpPr>
          <p:cNvPr id="49" name="Shape 832"/>
          <p:cNvSpPr/>
          <p:nvPr/>
        </p:nvSpPr>
        <p:spPr>
          <a:xfrm>
            <a:off x="118813" y="3923890"/>
            <a:ext cx="814270" cy="478984"/>
          </a:xfrm>
          <a:prstGeom prst="rect">
            <a:avLst/>
          </a:prstGeom>
          <a:noFill/>
          <a:ln w="25400" cap="flat">
            <a:solidFill>
              <a:srgbClr val="1111FE"/>
            </a:solidFill>
            <a:prstDash val="sysDot"/>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400">
                <a:latin typeface="Helvetica Neue"/>
                <a:ea typeface="Helvetica Neue"/>
                <a:cs typeface="Helvetica Neue"/>
                <a:sym typeface="Helvetica Neue"/>
              </a:defRPr>
            </a:lvl1pPr>
          </a:lstStyle>
          <a:p>
            <a:r>
              <a:t>移动办公</a:t>
            </a:r>
          </a:p>
        </p:txBody>
      </p:sp>
      <p:sp>
        <p:nvSpPr>
          <p:cNvPr id="52" name="Shape 833"/>
          <p:cNvSpPr/>
          <p:nvPr/>
        </p:nvSpPr>
        <p:spPr>
          <a:xfrm>
            <a:off x="118813" y="4733221"/>
            <a:ext cx="814270" cy="465871"/>
          </a:xfrm>
          <a:prstGeom prst="rect">
            <a:avLst/>
          </a:prstGeom>
          <a:noFill/>
          <a:ln w="25400" cap="flat">
            <a:solidFill>
              <a:srgbClr val="1111FE"/>
            </a:solidFill>
            <a:prstDash val="sysDot"/>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400">
                <a:latin typeface="Helvetica Neue"/>
                <a:ea typeface="Helvetica Neue"/>
                <a:cs typeface="Helvetica Neue"/>
                <a:sym typeface="Helvetica Neue"/>
              </a:defRPr>
            </a:lvl1pPr>
          </a:lstStyle>
          <a:p>
            <a:r>
              <a:t>社交商务</a:t>
            </a:r>
          </a:p>
        </p:txBody>
      </p:sp>
      <p:sp>
        <p:nvSpPr>
          <p:cNvPr id="53" name="圆角矩形 52"/>
          <p:cNvSpPr/>
          <p:nvPr/>
        </p:nvSpPr>
        <p:spPr bwMode="auto">
          <a:xfrm>
            <a:off x="2722296" y="1332572"/>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en-US" altLang="zh-CN" sz="1200" b="0" i="0" u="none" strike="noStrike" cap="none" normalizeH="0" baseline="0" dirty="0" smtClean="0">
                <a:ln>
                  <a:noFill/>
                </a:ln>
                <a:effectLst/>
                <a:latin typeface="微软雅黑" panose="020B0503020204020204" pitchFamily="34" charset="-122"/>
                <a:ea typeface="微软雅黑" panose="020B0503020204020204" pitchFamily="34" charset="-122"/>
              </a:rPr>
              <a:t>OA</a:t>
            </a:r>
            <a:r>
              <a:rPr lang="zh-CN" altLang="en-US" sz="1200" dirty="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54" name="圆角矩形 53"/>
          <p:cNvSpPr/>
          <p:nvPr/>
        </p:nvSpPr>
        <p:spPr bwMode="auto">
          <a:xfrm>
            <a:off x="2722296" y="2205973"/>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smtClean="0">
                <a:latin typeface="微软雅黑" panose="020B0503020204020204" pitchFamily="34" charset="-122"/>
                <a:ea typeface="微软雅黑" panose="020B0503020204020204" pitchFamily="34" charset="-122"/>
              </a:rPr>
              <a:t>DMS</a:t>
            </a:r>
            <a:r>
              <a:rPr lang="zh-CN" altLang="en-US" sz="1200" dirty="0" smtClean="0">
                <a:latin typeface="微软雅黑" panose="020B0503020204020204" pitchFamily="34" charset="-122"/>
                <a:ea typeface="微软雅黑" panose="020B0503020204020204" pitchFamily="34" charset="-122"/>
              </a:rPr>
              <a:t>系统</a:t>
            </a:r>
            <a:endParaRPr lang="en-US" altLang="zh-CN" sz="1200" dirty="0" smtClean="0">
              <a:latin typeface="微软雅黑" panose="020B0503020204020204" pitchFamily="34" charset="-122"/>
              <a:ea typeface="微软雅黑" panose="020B0503020204020204" pitchFamily="34" charset="-122"/>
            </a:endParaRPr>
          </a:p>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销售模块）</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55" name="圆角矩形 54"/>
          <p:cNvSpPr/>
          <p:nvPr/>
        </p:nvSpPr>
        <p:spPr bwMode="auto">
          <a:xfrm>
            <a:off x="2722296" y="2996688"/>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smtClean="0">
                <a:latin typeface="微软雅黑" panose="020B0503020204020204" pitchFamily="34" charset="-122"/>
                <a:ea typeface="微软雅黑" panose="020B0503020204020204" pitchFamily="34" charset="-122"/>
              </a:rPr>
              <a:t>DMS</a:t>
            </a:r>
            <a:r>
              <a:rPr lang="zh-CN" altLang="en-US" sz="1200" dirty="0" smtClean="0">
                <a:latin typeface="微软雅黑" panose="020B0503020204020204" pitchFamily="34" charset="-122"/>
                <a:ea typeface="微软雅黑" panose="020B0503020204020204" pitchFamily="34" charset="-122"/>
              </a:rPr>
              <a:t>系统</a:t>
            </a:r>
            <a:endParaRPr lang="en-US" altLang="zh-CN" sz="1200" dirty="0" smtClean="0">
              <a:latin typeface="微软雅黑" panose="020B0503020204020204" pitchFamily="34" charset="-122"/>
              <a:ea typeface="微软雅黑" panose="020B0503020204020204" pitchFamily="34" charset="-122"/>
            </a:endParaRPr>
          </a:p>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售后</a:t>
            </a:r>
            <a:r>
              <a:rPr lang="zh-CN" altLang="en-US" sz="1200" dirty="0" smtClean="0">
                <a:latin typeface="微软雅黑" panose="020B0503020204020204" pitchFamily="34" charset="-122"/>
                <a:ea typeface="微软雅黑" panose="020B0503020204020204" pitchFamily="34" charset="-122"/>
              </a:rPr>
              <a:t>模块）</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56" name="圆角矩形 55"/>
          <p:cNvSpPr/>
          <p:nvPr/>
        </p:nvSpPr>
        <p:spPr bwMode="auto">
          <a:xfrm>
            <a:off x="2716281" y="3883576"/>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财务</a:t>
            </a:r>
            <a:r>
              <a:rPr lang="zh-CN" altLang="en-US" sz="1200" dirty="0" smtClean="0">
                <a:latin typeface="微软雅黑" panose="020B0503020204020204" pitchFamily="34" charset="-122"/>
                <a:ea typeface="微软雅黑" panose="020B0503020204020204" pitchFamily="34" charset="-122"/>
              </a:rPr>
              <a:t>系统</a:t>
            </a:r>
            <a:endParaRPr lang="en-US" altLang="zh-CN" sz="1200" dirty="0" smtClean="0">
              <a:latin typeface="微软雅黑" panose="020B0503020204020204" pitchFamily="34" charset="-122"/>
              <a:ea typeface="微软雅黑" panose="020B0503020204020204" pitchFamily="34" charset="-122"/>
            </a:endParaRPr>
          </a:p>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售后</a:t>
            </a:r>
            <a:r>
              <a:rPr lang="zh-CN" altLang="en-US" sz="1200" dirty="0" smtClean="0">
                <a:latin typeface="微软雅黑" panose="020B0503020204020204" pitchFamily="34" charset="-122"/>
                <a:ea typeface="微软雅黑" panose="020B0503020204020204" pitchFamily="34" charset="-122"/>
              </a:rPr>
              <a:t>模块）</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57" name="圆角矩形 56"/>
          <p:cNvSpPr/>
          <p:nvPr/>
        </p:nvSpPr>
        <p:spPr bwMode="auto">
          <a:xfrm>
            <a:off x="2716281" y="4708629"/>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smtClean="0">
                <a:latin typeface="微软雅黑" panose="020B0503020204020204" pitchFamily="34" charset="-122"/>
                <a:ea typeface="微软雅黑" panose="020B0503020204020204" pitchFamily="34" charset="-122"/>
              </a:rPr>
              <a:t>零部件系统</a:t>
            </a:r>
            <a:endParaRPr lang="en-US" altLang="zh-CN" sz="1200" dirty="0" smtClean="0">
              <a:latin typeface="微软雅黑" panose="020B0503020204020204" pitchFamily="34" charset="-122"/>
              <a:ea typeface="微软雅黑" panose="020B0503020204020204" pitchFamily="34" charset="-122"/>
            </a:endParaRPr>
          </a:p>
        </p:txBody>
      </p:sp>
      <p:sp>
        <p:nvSpPr>
          <p:cNvPr id="58" name="圆角矩形 57"/>
          <p:cNvSpPr/>
          <p:nvPr/>
        </p:nvSpPr>
        <p:spPr bwMode="auto">
          <a:xfrm>
            <a:off x="2716281" y="5495375"/>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其他</a:t>
            </a:r>
            <a:r>
              <a:rPr lang="zh-CN" altLang="en-US" sz="1200" dirty="0" smtClean="0">
                <a:latin typeface="微软雅黑" panose="020B0503020204020204" pitchFamily="34" charset="-122"/>
                <a:ea typeface="微软雅黑" panose="020B0503020204020204" pitchFamily="34" charset="-122"/>
              </a:rPr>
              <a:t>系统</a:t>
            </a:r>
            <a:endParaRPr lang="en-US" altLang="zh-CN" sz="1200" dirty="0" smtClean="0">
              <a:latin typeface="微软雅黑" panose="020B0503020204020204" pitchFamily="34" charset="-122"/>
              <a:ea typeface="微软雅黑" panose="020B0503020204020204" pitchFamily="34" charset="-122"/>
            </a:endParaRPr>
          </a:p>
        </p:txBody>
      </p:sp>
      <p:cxnSp>
        <p:nvCxnSpPr>
          <p:cNvPr id="60" name="直接箭头连接符 59"/>
          <p:cNvCxnSpPr>
            <a:stCxn id="111" idx="3"/>
          </p:cNvCxnSpPr>
          <p:nvPr/>
        </p:nvCxnSpPr>
        <p:spPr bwMode="auto">
          <a:xfrm>
            <a:off x="5586297" y="1569569"/>
            <a:ext cx="569878"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60"/>
          <p:cNvCxnSpPr>
            <a:stCxn id="40" idx="3"/>
            <a:endCxn id="55" idx="1"/>
          </p:cNvCxnSpPr>
          <p:nvPr/>
        </p:nvCxnSpPr>
        <p:spPr bwMode="auto">
          <a:xfrm>
            <a:off x="738358" y="2429747"/>
            <a:ext cx="1983938" cy="82336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p:cNvCxnSpPr>
            <a:endCxn id="55" idx="1"/>
          </p:cNvCxnSpPr>
          <p:nvPr/>
        </p:nvCxnSpPr>
        <p:spPr bwMode="auto">
          <a:xfrm flipV="1">
            <a:off x="738358" y="3253107"/>
            <a:ext cx="1983938" cy="62681"/>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65"/>
          <p:cNvCxnSpPr>
            <a:endCxn id="53" idx="1"/>
          </p:cNvCxnSpPr>
          <p:nvPr/>
        </p:nvCxnSpPr>
        <p:spPr bwMode="auto">
          <a:xfrm flipV="1">
            <a:off x="738358" y="1588991"/>
            <a:ext cx="1983938" cy="1678127"/>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68"/>
          <p:cNvCxnSpPr>
            <a:stCxn id="25" idx="3"/>
            <a:endCxn id="55" idx="1"/>
          </p:cNvCxnSpPr>
          <p:nvPr/>
        </p:nvCxnSpPr>
        <p:spPr bwMode="auto">
          <a:xfrm>
            <a:off x="750729" y="1600873"/>
            <a:ext cx="1971567" cy="1652234"/>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箭头连接符 71"/>
          <p:cNvCxnSpPr>
            <a:stCxn id="40" idx="3"/>
            <a:endCxn id="54" idx="1"/>
          </p:cNvCxnSpPr>
          <p:nvPr/>
        </p:nvCxnSpPr>
        <p:spPr bwMode="auto">
          <a:xfrm>
            <a:off x="738358" y="2429747"/>
            <a:ext cx="1983938" cy="32645"/>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74"/>
          <p:cNvCxnSpPr>
            <a:endCxn id="53" idx="1"/>
          </p:cNvCxnSpPr>
          <p:nvPr/>
        </p:nvCxnSpPr>
        <p:spPr bwMode="auto">
          <a:xfrm flipV="1">
            <a:off x="904690" y="1588991"/>
            <a:ext cx="1817606" cy="3371012"/>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箭头连接符 76"/>
          <p:cNvCxnSpPr>
            <a:stCxn id="49" idx="3"/>
            <a:endCxn id="53" idx="1"/>
          </p:cNvCxnSpPr>
          <p:nvPr/>
        </p:nvCxnSpPr>
        <p:spPr bwMode="auto">
          <a:xfrm flipV="1">
            <a:off x="933083" y="1588991"/>
            <a:ext cx="1789213" cy="2574391"/>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接箭头连接符 79"/>
          <p:cNvCxnSpPr>
            <a:stCxn id="49" idx="3"/>
            <a:endCxn id="54" idx="1"/>
          </p:cNvCxnSpPr>
          <p:nvPr/>
        </p:nvCxnSpPr>
        <p:spPr bwMode="auto">
          <a:xfrm flipV="1">
            <a:off x="933083" y="2462392"/>
            <a:ext cx="1789213" cy="170099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83"/>
          <p:cNvCxnSpPr>
            <a:stCxn id="52" idx="3"/>
            <a:endCxn id="54" idx="1"/>
          </p:cNvCxnSpPr>
          <p:nvPr/>
        </p:nvCxnSpPr>
        <p:spPr bwMode="auto">
          <a:xfrm flipV="1">
            <a:off x="933083" y="2462392"/>
            <a:ext cx="1789213" cy="2503765"/>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p:cNvCxnSpPr>
            <a:stCxn id="52" idx="3"/>
            <a:endCxn id="55" idx="1"/>
          </p:cNvCxnSpPr>
          <p:nvPr/>
        </p:nvCxnSpPr>
        <p:spPr bwMode="auto">
          <a:xfrm flipV="1">
            <a:off x="933083" y="3253107"/>
            <a:ext cx="1789213" cy="171305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箭头连接符 89"/>
          <p:cNvCxnSpPr>
            <a:endCxn id="56" idx="1"/>
          </p:cNvCxnSpPr>
          <p:nvPr/>
        </p:nvCxnSpPr>
        <p:spPr bwMode="auto">
          <a:xfrm flipV="1">
            <a:off x="755686" y="4139995"/>
            <a:ext cx="1960595" cy="1565871"/>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箭头连接符 92"/>
          <p:cNvCxnSpPr>
            <a:stCxn id="25" idx="3"/>
            <a:endCxn id="56" idx="1"/>
          </p:cNvCxnSpPr>
          <p:nvPr/>
        </p:nvCxnSpPr>
        <p:spPr bwMode="auto">
          <a:xfrm>
            <a:off x="750729" y="1600873"/>
            <a:ext cx="1965552" cy="2539122"/>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接箭头连接符 95"/>
          <p:cNvCxnSpPr>
            <a:endCxn id="58" idx="1"/>
          </p:cNvCxnSpPr>
          <p:nvPr/>
        </p:nvCxnSpPr>
        <p:spPr bwMode="auto">
          <a:xfrm>
            <a:off x="765794" y="5739932"/>
            <a:ext cx="1950487" cy="11862"/>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接箭头连接符 99"/>
          <p:cNvCxnSpPr>
            <a:endCxn id="57" idx="1"/>
          </p:cNvCxnSpPr>
          <p:nvPr/>
        </p:nvCxnSpPr>
        <p:spPr bwMode="auto">
          <a:xfrm flipV="1">
            <a:off x="776661" y="4965048"/>
            <a:ext cx="1939620" cy="774883"/>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接箭头连接符 102"/>
          <p:cNvCxnSpPr>
            <a:stCxn id="40" idx="3"/>
            <a:endCxn id="57" idx="1"/>
          </p:cNvCxnSpPr>
          <p:nvPr/>
        </p:nvCxnSpPr>
        <p:spPr bwMode="auto">
          <a:xfrm>
            <a:off x="738358" y="2429747"/>
            <a:ext cx="1977923" cy="2535301"/>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直接箭头连接符 105"/>
          <p:cNvCxnSpPr>
            <a:stCxn id="52" idx="3"/>
            <a:endCxn id="58" idx="1"/>
          </p:cNvCxnSpPr>
          <p:nvPr/>
        </p:nvCxnSpPr>
        <p:spPr bwMode="auto">
          <a:xfrm>
            <a:off x="933083" y="4966157"/>
            <a:ext cx="1783198" cy="785637"/>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0" name="组合 109"/>
          <p:cNvGrpSpPr/>
          <p:nvPr/>
        </p:nvGrpSpPr>
        <p:grpSpPr>
          <a:xfrm>
            <a:off x="4982995" y="1295586"/>
            <a:ext cx="744325" cy="799741"/>
            <a:chOff x="1297835" y="2260457"/>
            <a:chExt cx="743793" cy="788142"/>
          </a:xfrm>
        </p:grpSpPr>
        <p:pic>
          <p:nvPicPr>
            <p:cNvPr id="111" name="图片 1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112" name="Shape 821"/>
            <p:cNvSpPr/>
            <p:nvPr/>
          </p:nvSpPr>
          <p:spPr>
            <a:xfrm>
              <a:off x="1297835" y="2792119"/>
              <a:ext cx="74379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smtClean="0"/>
                <a:t>销售服务</a:t>
              </a:r>
              <a:r>
                <a:rPr lang="zh-CN" altLang="en-US" dirty="0"/>
                <a:t>号</a:t>
              </a:r>
              <a:endParaRPr dirty="0"/>
            </a:p>
          </p:txBody>
        </p:sp>
      </p:grpSp>
      <p:grpSp>
        <p:nvGrpSpPr>
          <p:cNvPr id="113" name="组合 112"/>
          <p:cNvGrpSpPr/>
          <p:nvPr/>
        </p:nvGrpSpPr>
        <p:grpSpPr>
          <a:xfrm>
            <a:off x="4999138" y="2146234"/>
            <a:ext cx="709146" cy="736183"/>
            <a:chOff x="1297835" y="2260457"/>
            <a:chExt cx="743793" cy="788142"/>
          </a:xfrm>
        </p:grpSpPr>
        <p:pic>
          <p:nvPicPr>
            <p:cNvPr id="114" name="图片 1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115" name="Shape 821"/>
            <p:cNvSpPr/>
            <p:nvPr/>
          </p:nvSpPr>
          <p:spPr>
            <a:xfrm>
              <a:off x="1297835" y="2792119"/>
              <a:ext cx="74379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a:t>售后</a:t>
              </a:r>
              <a:r>
                <a:rPr lang="zh-CN" altLang="en-US" dirty="0" smtClean="0"/>
                <a:t>服务</a:t>
              </a:r>
              <a:r>
                <a:rPr lang="zh-CN" altLang="en-US" dirty="0"/>
                <a:t>号</a:t>
              </a:r>
              <a:endParaRPr dirty="0"/>
            </a:p>
          </p:txBody>
        </p:sp>
      </p:grpSp>
      <p:grpSp>
        <p:nvGrpSpPr>
          <p:cNvPr id="116" name="组合 115"/>
          <p:cNvGrpSpPr/>
          <p:nvPr/>
        </p:nvGrpSpPr>
        <p:grpSpPr>
          <a:xfrm>
            <a:off x="4999138" y="2978184"/>
            <a:ext cx="724757" cy="752005"/>
            <a:chOff x="1297835" y="2260457"/>
            <a:chExt cx="743793" cy="788142"/>
          </a:xfrm>
        </p:grpSpPr>
        <p:pic>
          <p:nvPicPr>
            <p:cNvPr id="117" name="图片 1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118" name="Shape 821"/>
            <p:cNvSpPr/>
            <p:nvPr/>
          </p:nvSpPr>
          <p:spPr>
            <a:xfrm>
              <a:off x="1297835" y="2792119"/>
              <a:ext cx="74379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a:t>企业</a:t>
              </a:r>
              <a:r>
                <a:rPr lang="zh-CN" altLang="en-US" dirty="0" smtClean="0"/>
                <a:t>服务</a:t>
              </a:r>
              <a:r>
                <a:rPr lang="zh-CN" altLang="en-US" dirty="0"/>
                <a:t>号</a:t>
              </a:r>
              <a:endParaRPr dirty="0"/>
            </a:p>
          </p:txBody>
        </p:sp>
      </p:grpSp>
      <p:grpSp>
        <p:nvGrpSpPr>
          <p:cNvPr id="119" name="组合 118"/>
          <p:cNvGrpSpPr/>
          <p:nvPr/>
        </p:nvGrpSpPr>
        <p:grpSpPr>
          <a:xfrm>
            <a:off x="5011436" y="5343370"/>
            <a:ext cx="642543" cy="761333"/>
            <a:chOff x="3141961" y="2349062"/>
            <a:chExt cx="642543" cy="761333"/>
          </a:xfrm>
        </p:grpSpPr>
        <p:grpSp>
          <p:nvGrpSpPr>
            <p:cNvPr id="120" name="Group 245"/>
            <p:cNvGrpSpPr/>
            <p:nvPr/>
          </p:nvGrpSpPr>
          <p:grpSpPr>
            <a:xfrm>
              <a:off x="3141961" y="2349062"/>
              <a:ext cx="562936" cy="505373"/>
              <a:chOff x="0" y="0"/>
              <a:chExt cx="835422" cy="835422"/>
            </a:xfrm>
          </p:grpSpPr>
          <p:sp>
            <p:nvSpPr>
              <p:cNvPr id="122" name="Shape 243"/>
              <p:cNvSpPr/>
              <p:nvPr/>
            </p:nvSpPr>
            <p:spPr>
              <a:xfrm>
                <a:off x="217945" y="231624"/>
                <a:ext cx="399532" cy="372174"/>
              </a:xfrm>
              <a:custGeom>
                <a:avLst/>
                <a:gdLst/>
                <a:ahLst/>
                <a:cxnLst>
                  <a:cxn ang="0">
                    <a:pos x="wd2" y="hd2"/>
                  </a:cxn>
                  <a:cxn ang="5400000">
                    <a:pos x="wd2" y="hd2"/>
                  </a:cxn>
                  <a:cxn ang="10800000">
                    <a:pos x="wd2" y="hd2"/>
                  </a:cxn>
                  <a:cxn ang="16200000">
                    <a:pos x="wd2" y="hd2"/>
                  </a:cxn>
                </a:cxnLst>
                <a:rect l="0" t="0" r="r" b="b"/>
                <a:pathLst>
                  <a:path w="20633" h="20188" extrusionOk="0">
                    <a:moveTo>
                      <a:pt x="20587" y="7519"/>
                    </a:moveTo>
                    <a:cubicBezTo>
                      <a:pt x="20058" y="2742"/>
                      <a:pt x="15032" y="-586"/>
                      <a:pt x="9359" y="86"/>
                    </a:cubicBezTo>
                    <a:cubicBezTo>
                      <a:pt x="3686" y="757"/>
                      <a:pt x="-484" y="5174"/>
                      <a:pt x="45" y="9951"/>
                    </a:cubicBezTo>
                    <a:cubicBezTo>
                      <a:pt x="324" y="12476"/>
                      <a:pt x="1862" y="14596"/>
                      <a:pt x="4087" y="15934"/>
                    </a:cubicBezTo>
                    <a:cubicBezTo>
                      <a:pt x="4196" y="16992"/>
                      <a:pt x="3829" y="18341"/>
                      <a:pt x="2098" y="19722"/>
                    </a:cubicBezTo>
                    <a:cubicBezTo>
                      <a:pt x="1391" y="20286"/>
                      <a:pt x="4962" y="21014"/>
                      <a:pt x="8295" y="17370"/>
                    </a:cubicBezTo>
                    <a:cubicBezTo>
                      <a:pt x="9252" y="17494"/>
                      <a:pt x="10252" y="17504"/>
                      <a:pt x="11273" y="17383"/>
                    </a:cubicBezTo>
                    <a:cubicBezTo>
                      <a:pt x="16946" y="16712"/>
                      <a:pt x="21116" y="12295"/>
                      <a:pt x="20587" y="7519"/>
                    </a:cubicBezTo>
                    <a:close/>
                    <a:moveTo>
                      <a:pt x="5285" y="10234"/>
                    </a:moveTo>
                    <a:cubicBezTo>
                      <a:pt x="4492" y="10234"/>
                      <a:pt x="3849" y="9553"/>
                      <a:pt x="3849" y="8713"/>
                    </a:cubicBezTo>
                    <a:cubicBezTo>
                      <a:pt x="3849" y="7873"/>
                      <a:pt x="4492" y="7192"/>
                      <a:pt x="5285" y="7192"/>
                    </a:cubicBezTo>
                    <a:cubicBezTo>
                      <a:pt x="6079" y="7192"/>
                      <a:pt x="6722" y="7873"/>
                      <a:pt x="6722" y="8713"/>
                    </a:cubicBezTo>
                    <a:cubicBezTo>
                      <a:pt x="6722" y="9553"/>
                      <a:pt x="6079" y="10234"/>
                      <a:pt x="5285" y="10234"/>
                    </a:cubicBezTo>
                    <a:close/>
                    <a:moveTo>
                      <a:pt x="10386" y="10234"/>
                    </a:moveTo>
                    <a:cubicBezTo>
                      <a:pt x="9593" y="10234"/>
                      <a:pt x="8950" y="9553"/>
                      <a:pt x="8950" y="8713"/>
                    </a:cubicBezTo>
                    <a:cubicBezTo>
                      <a:pt x="8950" y="7873"/>
                      <a:pt x="9593" y="7192"/>
                      <a:pt x="10386" y="7192"/>
                    </a:cubicBezTo>
                    <a:cubicBezTo>
                      <a:pt x="11180" y="7192"/>
                      <a:pt x="11823" y="7873"/>
                      <a:pt x="11823" y="8713"/>
                    </a:cubicBezTo>
                    <a:cubicBezTo>
                      <a:pt x="11823" y="9553"/>
                      <a:pt x="11180" y="10234"/>
                      <a:pt x="10386" y="10234"/>
                    </a:cubicBezTo>
                    <a:close/>
                    <a:moveTo>
                      <a:pt x="15487" y="10234"/>
                    </a:moveTo>
                    <a:cubicBezTo>
                      <a:pt x="14694" y="10234"/>
                      <a:pt x="14051" y="9553"/>
                      <a:pt x="14051" y="8713"/>
                    </a:cubicBezTo>
                    <a:cubicBezTo>
                      <a:pt x="14051" y="7873"/>
                      <a:pt x="14694" y="7192"/>
                      <a:pt x="15487" y="7192"/>
                    </a:cubicBezTo>
                    <a:cubicBezTo>
                      <a:pt x="16281" y="7192"/>
                      <a:pt x="16924" y="7873"/>
                      <a:pt x="16924" y="8713"/>
                    </a:cubicBezTo>
                    <a:cubicBezTo>
                      <a:pt x="16924" y="9553"/>
                      <a:pt x="16281" y="10234"/>
                      <a:pt x="15487" y="10234"/>
                    </a:cubicBezTo>
                    <a:close/>
                  </a:path>
                </a:pathLst>
              </a:custGeom>
              <a:solidFill>
                <a:srgbClr val="60CB6C"/>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123" name="Shape 244"/>
              <p:cNvSpPr/>
              <p:nvPr/>
            </p:nvSpPr>
            <p:spPr>
              <a:xfrm>
                <a:off x="0" y="0"/>
                <a:ext cx="835422" cy="835422"/>
              </a:xfrm>
              <a:prstGeom prst="ellipse">
                <a:avLst/>
              </a:prstGeom>
              <a:noFill/>
              <a:ln w="12700" cap="flat">
                <a:solidFill>
                  <a:srgbClr val="31CA6C"/>
                </a:solidFill>
                <a:prstDash val="solid"/>
                <a:round/>
              </a:ln>
              <a:effectLst/>
            </p:spPr>
            <p:txBody>
              <a:bodyPr wrap="square" lIns="45719" tIns="45719" rIns="45719" bIns="45719" numCol="1" anchor="ctr">
                <a:noAutofit/>
              </a:bodyPr>
              <a:lstStyle/>
              <a:p>
                <a:pPr defTabSz="457200">
                  <a:defRPr sz="2000">
                    <a:uFill>
                      <a:solidFill>
                        <a:srgbClr val="000000"/>
                      </a:solidFill>
                    </a:uFill>
                    <a:latin typeface="Calibri"/>
                    <a:ea typeface="Calibri"/>
                    <a:cs typeface="Calibri"/>
                    <a:sym typeface="Calibri"/>
                  </a:defRPr>
                </a:pPr>
                <a:endParaRPr/>
              </a:p>
            </p:txBody>
          </p:sp>
        </p:grpSp>
        <p:sp>
          <p:nvSpPr>
            <p:cNvPr id="121" name="Shape 821"/>
            <p:cNvSpPr/>
            <p:nvPr/>
          </p:nvSpPr>
          <p:spPr>
            <a:xfrm>
              <a:off x="3168951" y="2853915"/>
              <a:ext cx="615553"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smtClean="0"/>
                <a:t>消息集成</a:t>
              </a:r>
              <a:endParaRPr dirty="0"/>
            </a:p>
          </p:txBody>
        </p:sp>
      </p:grpSp>
      <p:sp>
        <p:nvSpPr>
          <p:cNvPr id="124" name="Shape 832"/>
          <p:cNvSpPr/>
          <p:nvPr/>
        </p:nvSpPr>
        <p:spPr>
          <a:xfrm>
            <a:off x="4954381" y="3892586"/>
            <a:ext cx="814270" cy="478984"/>
          </a:xfrm>
          <a:prstGeom prst="rect">
            <a:avLst/>
          </a:prstGeom>
          <a:noFill/>
          <a:ln w="25400" cap="flat">
            <a:solidFill>
              <a:srgbClr val="1111FE"/>
            </a:solidFill>
            <a:prstDash val="sysDot"/>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400">
                <a:latin typeface="Helvetica Neue"/>
                <a:ea typeface="Helvetica Neue"/>
                <a:cs typeface="Helvetica Neue"/>
                <a:sym typeface="Helvetica Neue"/>
              </a:defRPr>
            </a:lvl1pPr>
          </a:lstStyle>
          <a:p>
            <a:r>
              <a:t>移动办公</a:t>
            </a:r>
          </a:p>
        </p:txBody>
      </p:sp>
      <p:sp>
        <p:nvSpPr>
          <p:cNvPr id="125" name="Shape 833"/>
          <p:cNvSpPr/>
          <p:nvPr/>
        </p:nvSpPr>
        <p:spPr>
          <a:xfrm>
            <a:off x="4954381" y="4701917"/>
            <a:ext cx="814270" cy="465871"/>
          </a:xfrm>
          <a:prstGeom prst="rect">
            <a:avLst/>
          </a:prstGeom>
          <a:noFill/>
          <a:ln w="25400" cap="flat">
            <a:solidFill>
              <a:srgbClr val="1111FE"/>
            </a:solidFill>
            <a:prstDash val="sysDot"/>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400">
                <a:latin typeface="Helvetica Neue"/>
                <a:ea typeface="Helvetica Neue"/>
                <a:cs typeface="Helvetica Neue"/>
                <a:sym typeface="Helvetica Neue"/>
              </a:defRPr>
            </a:lvl1pPr>
          </a:lstStyle>
          <a:p>
            <a:r>
              <a:t>社交商务</a:t>
            </a:r>
          </a:p>
        </p:txBody>
      </p:sp>
      <p:sp>
        <p:nvSpPr>
          <p:cNvPr id="126" name="圆角矩形 125"/>
          <p:cNvSpPr/>
          <p:nvPr/>
        </p:nvSpPr>
        <p:spPr bwMode="auto">
          <a:xfrm>
            <a:off x="7557864" y="1301268"/>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en-US" altLang="zh-CN" sz="1200" b="0" i="0" u="none" strike="noStrike" cap="none" normalizeH="0" baseline="0" dirty="0" smtClean="0">
                <a:ln>
                  <a:noFill/>
                </a:ln>
                <a:effectLst/>
                <a:latin typeface="微软雅黑" panose="020B0503020204020204" pitchFamily="34" charset="-122"/>
                <a:ea typeface="微软雅黑" panose="020B0503020204020204" pitchFamily="34" charset="-122"/>
              </a:rPr>
              <a:t>OA</a:t>
            </a:r>
            <a:r>
              <a:rPr lang="zh-CN" altLang="en-US" sz="1200" dirty="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27" name="圆角矩形 126"/>
          <p:cNvSpPr/>
          <p:nvPr/>
        </p:nvSpPr>
        <p:spPr bwMode="auto">
          <a:xfrm>
            <a:off x="7557864" y="2174669"/>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smtClean="0">
                <a:latin typeface="微软雅黑" panose="020B0503020204020204" pitchFamily="34" charset="-122"/>
                <a:ea typeface="微软雅黑" panose="020B0503020204020204" pitchFamily="34" charset="-122"/>
              </a:rPr>
              <a:t>DMS</a:t>
            </a:r>
            <a:r>
              <a:rPr lang="zh-CN" altLang="en-US" sz="1200" dirty="0" smtClean="0">
                <a:latin typeface="微软雅黑" panose="020B0503020204020204" pitchFamily="34" charset="-122"/>
                <a:ea typeface="微软雅黑" panose="020B0503020204020204" pitchFamily="34" charset="-122"/>
              </a:rPr>
              <a:t>系统</a:t>
            </a:r>
            <a:endParaRPr lang="en-US" altLang="zh-CN" sz="1200" dirty="0" smtClean="0">
              <a:latin typeface="微软雅黑" panose="020B0503020204020204" pitchFamily="34" charset="-122"/>
              <a:ea typeface="微软雅黑" panose="020B0503020204020204" pitchFamily="34" charset="-122"/>
            </a:endParaRPr>
          </a:p>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销售模块）</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28" name="圆角矩形 127"/>
          <p:cNvSpPr/>
          <p:nvPr/>
        </p:nvSpPr>
        <p:spPr bwMode="auto">
          <a:xfrm>
            <a:off x="7557864" y="2965384"/>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smtClean="0">
                <a:latin typeface="微软雅黑" panose="020B0503020204020204" pitchFamily="34" charset="-122"/>
                <a:ea typeface="微软雅黑" panose="020B0503020204020204" pitchFamily="34" charset="-122"/>
              </a:rPr>
              <a:t>DMS</a:t>
            </a:r>
            <a:r>
              <a:rPr lang="zh-CN" altLang="en-US" sz="1200" dirty="0" smtClean="0">
                <a:latin typeface="微软雅黑" panose="020B0503020204020204" pitchFamily="34" charset="-122"/>
                <a:ea typeface="微软雅黑" panose="020B0503020204020204" pitchFamily="34" charset="-122"/>
              </a:rPr>
              <a:t>系统</a:t>
            </a:r>
            <a:endParaRPr lang="en-US" altLang="zh-CN" sz="1200" dirty="0" smtClean="0">
              <a:latin typeface="微软雅黑" panose="020B0503020204020204" pitchFamily="34" charset="-122"/>
              <a:ea typeface="微软雅黑" panose="020B0503020204020204" pitchFamily="34" charset="-122"/>
            </a:endParaRPr>
          </a:p>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售后</a:t>
            </a:r>
            <a:r>
              <a:rPr lang="zh-CN" altLang="en-US" sz="1200" dirty="0" smtClean="0">
                <a:latin typeface="微软雅黑" panose="020B0503020204020204" pitchFamily="34" charset="-122"/>
                <a:ea typeface="微软雅黑" panose="020B0503020204020204" pitchFamily="34" charset="-122"/>
              </a:rPr>
              <a:t>模块）</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29" name="圆角矩形 128"/>
          <p:cNvSpPr/>
          <p:nvPr/>
        </p:nvSpPr>
        <p:spPr bwMode="auto">
          <a:xfrm>
            <a:off x="7551849" y="3852272"/>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财务</a:t>
            </a:r>
            <a:r>
              <a:rPr lang="zh-CN" altLang="en-US" sz="1200" dirty="0" smtClean="0">
                <a:latin typeface="微软雅黑" panose="020B0503020204020204" pitchFamily="34" charset="-122"/>
                <a:ea typeface="微软雅黑" panose="020B0503020204020204" pitchFamily="34" charset="-122"/>
              </a:rPr>
              <a:t>系统</a:t>
            </a:r>
            <a:endParaRPr lang="en-US" altLang="zh-CN" sz="1200" dirty="0" smtClean="0">
              <a:latin typeface="微软雅黑" panose="020B0503020204020204" pitchFamily="34" charset="-122"/>
              <a:ea typeface="微软雅黑" panose="020B0503020204020204" pitchFamily="34" charset="-122"/>
            </a:endParaRPr>
          </a:p>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售后</a:t>
            </a:r>
            <a:r>
              <a:rPr lang="zh-CN" altLang="en-US" sz="1200" dirty="0" smtClean="0">
                <a:latin typeface="微软雅黑" panose="020B0503020204020204" pitchFamily="34" charset="-122"/>
                <a:ea typeface="微软雅黑" panose="020B0503020204020204" pitchFamily="34" charset="-122"/>
              </a:rPr>
              <a:t>模块）</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30" name="圆角矩形 129"/>
          <p:cNvSpPr/>
          <p:nvPr/>
        </p:nvSpPr>
        <p:spPr bwMode="auto">
          <a:xfrm>
            <a:off x="7551849" y="4677325"/>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smtClean="0">
                <a:latin typeface="微软雅黑" panose="020B0503020204020204" pitchFamily="34" charset="-122"/>
                <a:ea typeface="微软雅黑" panose="020B0503020204020204" pitchFamily="34" charset="-122"/>
              </a:rPr>
              <a:t>零部件系统</a:t>
            </a:r>
            <a:endParaRPr lang="en-US" altLang="zh-CN" sz="1200" dirty="0" smtClean="0">
              <a:latin typeface="微软雅黑" panose="020B0503020204020204" pitchFamily="34" charset="-122"/>
              <a:ea typeface="微软雅黑" panose="020B0503020204020204" pitchFamily="34" charset="-122"/>
            </a:endParaRPr>
          </a:p>
        </p:txBody>
      </p:sp>
      <p:sp>
        <p:nvSpPr>
          <p:cNvPr id="131" name="圆角矩形 130"/>
          <p:cNvSpPr/>
          <p:nvPr/>
        </p:nvSpPr>
        <p:spPr bwMode="auto">
          <a:xfrm>
            <a:off x="7551849" y="5464071"/>
            <a:ext cx="1188670" cy="512837"/>
          </a:xfrm>
          <a:prstGeom prst="round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其他</a:t>
            </a:r>
            <a:r>
              <a:rPr lang="zh-CN" altLang="en-US" sz="1200" dirty="0" smtClean="0">
                <a:latin typeface="微软雅黑" panose="020B0503020204020204" pitchFamily="34" charset="-122"/>
                <a:ea typeface="微软雅黑" panose="020B0503020204020204" pitchFamily="34" charset="-122"/>
              </a:rPr>
              <a:t>系统</a:t>
            </a:r>
            <a:endParaRPr lang="en-US" altLang="zh-CN" sz="1200" dirty="0" smtClean="0">
              <a:latin typeface="微软雅黑" panose="020B0503020204020204" pitchFamily="34" charset="-122"/>
              <a:ea typeface="微软雅黑" panose="020B0503020204020204" pitchFamily="34" charset="-122"/>
            </a:endParaRPr>
          </a:p>
        </p:txBody>
      </p:sp>
      <p:sp>
        <p:nvSpPr>
          <p:cNvPr id="149" name="Shape 816"/>
          <p:cNvSpPr/>
          <p:nvPr/>
        </p:nvSpPr>
        <p:spPr>
          <a:xfrm>
            <a:off x="6156175" y="1365364"/>
            <a:ext cx="1068659" cy="4611543"/>
          </a:xfrm>
          <a:prstGeom prst="roundRect">
            <a:avLst>
              <a:gd name="adj" fmla="val 19105"/>
            </a:avLst>
          </a:prstGeom>
          <a:noFill/>
          <a:ln w="25400" cap="flat">
            <a:solidFill>
              <a:srgbClr val="1212FF"/>
            </a:solidFill>
            <a:prstDash val="solid"/>
            <a:miter lim="400000"/>
          </a:ln>
          <a:effectLst/>
        </p:spPr>
        <p:txBody>
          <a:bodyPr wrap="square" lIns="50800" tIns="50800" rIns="50800" bIns="50800" numCol="1" anchor="ctr">
            <a:noAutofit/>
          </a:bodyPr>
          <a:lstStyle/>
          <a:p>
            <a:pPr algn="ctr">
              <a:defRPr sz="2400">
                <a:latin typeface="Helvetica Light"/>
                <a:ea typeface="Helvetica Light"/>
                <a:cs typeface="Helvetica Light"/>
                <a:sym typeface="Helvetica Light"/>
              </a:defRPr>
            </a:pPr>
            <a:r>
              <a:rPr lang="zh-CN" altLang="en-US" dirty="0" smtClean="0"/>
              <a:t>企业移动开发数据交换平台</a:t>
            </a:r>
            <a:endParaRPr dirty="0"/>
          </a:p>
        </p:txBody>
      </p:sp>
      <p:cxnSp>
        <p:nvCxnSpPr>
          <p:cNvPr id="152" name="直接箭头连接符 151"/>
          <p:cNvCxnSpPr/>
          <p:nvPr/>
        </p:nvCxnSpPr>
        <p:spPr bwMode="auto">
          <a:xfrm>
            <a:off x="5586297" y="2405618"/>
            <a:ext cx="569878"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直接箭头连接符 152"/>
          <p:cNvCxnSpPr/>
          <p:nvPr/>
        </p:nvCxnSpPr>
        <p:spPr bwMode="auto">
          <a:xfrm>
            <a:off x="5573926" y="3221802"/>
            <a:ext cx="569878"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箭头连接符 153"/>
          <p:cNvCxnSpPr/>
          <p:nvPr/>
        </p:nvCxnSpPr>
        <p:spPr bwMode="auto">
          <a:xfrm>
            <a:off x="5768651" y="4108690"/>
            <a:ext cx="360000"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直接箭头连接符 154"/>
          <p:cNvCxnSpPr/>
          <p:nvPr/>
        </p:nvCxnSpPr>
        <p:spPr bwMode="auto">
          <a:xfrm>
            <a:off x="5768651" y="4913244"/>
            <a:ext cx="360000"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直接箭头连接符 155"/>
          <p:cNvCxnSpPr/>
          <p:nvPr/>
        </p:nvCxnSpPr>
        <p:spPr bwMode="auto">
          <a:xfrm>
            <a:off x="5588651" y="5607374"/>
            <a:ext cx="540000"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接箭头连接符 156"/>
          <p:cNvCxnSpPr/>
          <p:nvPr/>
        </p:nvCxnSpPr>
        <p:spPr bwMode="auto">
          <a:xfrm>
            <a:off x="7224834" y="1599224"/>
            <a:ext cx="324000"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直接箭头连接符 157"/>
          <p:cNvCxnSpPr/>
          <p:nvPr/>
        </p:nvCxnSpPr>
        <p:spPr bwMode="auto">
          <a:xfrm>
            <a:off x="7224834" y="2422821"/>
            <a:ext cx="324000"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直接箭头连接符 158"/>
          <p:cNvCxnSpPr/>
          <p:nvPr/>
        </p:nvCxnSpPr>
        <p:spPr bwMode="auto">
          <a:xfrm>
            <a:off x="7224834" y="3231894"/>
            <a:ext cx="324000"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直接箭头连接符 159"/>
          <p:cNvCxnSpPr/>
          <p:nvPr/>
        </p:nvCxnSpPr>
        <p:spPr bwMode="auto">
          <a:xfrm>
            <a:off x="7224834" y="4110029"/>
            <a:ext cx="324000"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直接箭头连接符 160"/>
          <p:cNvCxnSpPr/>
          <p:nvPr/>
        </p:nvCxnSpPr>
        <p:spPr bwMode="auto">
          <a:xfrm>
            <a:off x="7217640" y="4933743"/>
            <a:ext cx="324000"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直接箭头连接符 161"/>
          <p:cNvCxnSpPr/>
          <p:nvPr/>
        </p:nvCxnSpPr>
        <p:spPr bwMode="auto">
          <a:xfrm>
            <a:off x="7224834" y="5706379"/>
            <a:ext cx="324000" cy="0"/>
          </a:xfrm>
          <a:prstGeom prst="straightConnector1">
            <a:avLst/>
          </a:prstGeom>
          <a:solidFill>
            <a:schemeClr val="accent1"/>
          </a:solidFill>
          <a:ln w="952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 name="矩形 162"/>
          <p:cNvSpPr/>
          <p:nvPr/>
        </p:nvSpPr>
        <p:spPr bwMode="auto">
          <a:xfrm>
            <a:off x="65629" y="6183191"/>
            <a:ext cx="8880951" cy="452603"/>
          </a:xfrm>
          <a:prstGeom prst="rect">
            <a:avLst/>
          </a:prstGeom>
          <a:noFill/>
          <a:ln w="28575" cap="flat" cmpd="sng" algn="ctr">
            <a:solidFill>
              <a:srgbClr val="12B6F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dirty="0" smtClean="0">
                <a:ln>
                  <a:noFill/>
                </a:ln>
                <a:effectLst/>
                <a:latin typeface="微软雅黑" panose="020B0503020204020204" pitchFamily="34" charset="-122"/>
                <a:ea typeface="微软雅黑" panose="020B0503020204020204" pitchFamily="34" charset="-122"/>
              </a:rPr>
              <a:t>1.</a:t>
            </a:r>
            <a:r>
              <a:rPr kumimoji="0" lang="zh-CN" altLang="en-US" sz="1400" b="1" i="0" u="none" strike="noStrike" cap="none" normalizeH="0" baseline="0" dirty="0" smtClean="0">
                <a:ln>
                  <a:noFill/>
                </a:ln>
                <a:effectLst/>
                <a:latin typeface="微软雅黑" panose="020B0503020204020204" pitchFamily="34" charset="-122"/>
                <a:ea typeface="微软雅黑" panose="020B0503020204020204" pitchFamily="34" charset="-122"/>
              </a:rPr>
              <a:t>减少移动应用与企业内部系统的关联，数据交互更加清晰简洁；</a:t>
            </a:r>
            <a:endParaRPr kumimoji="0" lang="en-US" altLang="zh-CN" sz="1400" b="1" i="0" u="none" strike="noStrike" cap="none" normalizeH="0" baseline="0" dirty="0" smtClean="0">
              <a:ln>
                <a:noFill/>
              </a:ln>
              <a:effectLst/>
              <a:latin typeface="微软雅黑" panose="020B0503020204020204" pitchFamily="34" charset="-122"/>
              <a:ea typeface="微软雅黑" panose="020B0503020204020204" pitchFamily="34" charset="-122"/>
            </a:endParaRPr>
          </a:p>
          <a:p>
            <a:pPr marL="0" marR="0" indent="0"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sz="1400" b="1" dirty="0" smtClean="0">
                <a:latin typeface="微软雅黑" panose="020B0503020204020204" pitchFamily="34" charset="-122"/>
                <a:ea typeface="微软雅黑" panose="020B0503020204020204" pitchFamily="34" charset="-122"/>
              </a:rPr>
              <a:t>2.</a:t>
            </a:r>
            <a:r>
              <a:rPr lang="zh-CN" altLang="en-US" sz="1400" b="1" dirty="0" smtClean="0">
                <a:latin typeface="微软雅黑" panose="020B0503020204020204" pitchFamily="34" charset="-122"/>
                <a:ea typeface="微软雅黑" panose="020B0503020204020204" pitchFamily="34" charset="-122"/>
              </a:rPr>
              <a:t>统一移动应用与企业内部系统的接口标准，实现统一接口，降低开发费用和周期；</a:t>
            </a:r>
            <a:endParaRPr kumimoji="0" lang="zh-CN" altLang="en-US" sz="1400" b="1"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3271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152217" y="1146570"/>
            <a:ext cx="4572183" cy="3439285"/>
          </a:xfrm>
          <a:prstGeom prst="rect">
            <a:avLst/>
          </a:prstGeom>
          <a:solidFill>
            <a:schemeClr val="bg1">
              <a:lumMod val="9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0EFDE0AB-B51D-4212-A0E2-3B79918B0A98}" type="slidenum">
              <a:rPr lang="zh-CN" altLang="en-US" smtClean="0"/>
              <a:pPr/>
              <a:t>6</a:t>
            </a:fld>
            <a:endParaRPr lang="zh-CN" altLang="en-US" sz="1800">
              <a:solidFill>
                <a:srgbClr val="FFFFFF"/>
              </a:solidFill>
              <a:latin typeface="华文细黑" pitchFamily="2" charset="-122"/>
              <a:ea typeface="宋体" pitchFamily="2" charset="-122"/>
            </a:endParaRPr>
          </a:p>
        </p:txBody>
      </p:sp>
      <p:sp>
        <p:nvSpPr>
          <p:cNvPr id="5"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smtClean="0">
                <a:solidFill>
                  <a:srgbClr val="000000"/>
                </a:solidFill>
                <a:latin typeface="微软雅黑" pitchFamily="34" charset="-122"/>
                <a:ea typeface="微软雅黑" pitchFamily="34" charset="-122"/>
                <a:sym typeface="黑体" pitchFamily="49" charset="-122"/>
              </a:rPr>
              <a:t>项目背景</a:t>
            </a:r>
            <a:endParaRPr lang="zh-CN" altLang="en-US" sz="2400" b="1" dirty="0">
              <a:latin typeface="微软雅黑" pitchFamily="34" charset="-122"/>
              <a:ea typeface="微软雅黑" pitchFamily="34" charset="-122"/>
            </a:endParaRPr>
          </a:p>
        </p:txBody>
      </p:sp>
      <p:sp>
        <p:nvSpPr>
          <p:cNvPr id="7" name="矩形 6"/>
          <p:cNvSpPr/>
          <p:nvPr/>
        </p:nvSpPr>
        <p:spPr bwMode="auto">
          <a:xfrm>
            <a:off x="68238" y="764704"/>
            <a:ext cx="8980227" cy="5663392"/>
          </a:xfrm>
          <a:prstGeom prst="rect">
            <a:avLst/>
          </a:prstGeom>
          <a:noFill/>
          <a:ln w="28575" cap="flat" cmpd="sng" algn="ctr">
            <a:solidFill>
              <a:srgbClr val="12B6F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6" name="文本框 5"/>
          <p:cNvSpPr txBox="1"/>
          <p:nvPr/>
        </p:nvSpPr>
        <p:spPr>
          <a:xfrm>
            <a:off x="152217" y="566097"/>
            <a:ext cx="4896544" cy="369332"/>
          </a:xfrm>
          <a:prstGeom prst="rect">
            <a:avLst/>
          </a:prstGeom>
          <a:solidFill>
            <a:srgbClr val="FFFF00"/>
          </a:solidFill>
          <a:ln>
            <a:solidFill>
              <a:schemeClr val="tx1">
                <a:lumMod val="50000"/>
                <a:lumOff val="50000"/>
              </a:schemeClr>
            </a:solidFill>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东风本田售后微信服务号准备大规模推广使用</a:t>
            </a:r>
            <a:endParaRPr lang="zh-CN" altLang="en-US" dirty="0">
              <a:latin typeface="微软雅黑" panose="020B0503020204020204" pitchFamily="34" charset="-122"/>
              <a:ea typeface="微软雅黑" panose="020B0503020204020204" pitchFamily="34" charset="-122"/>
            </a:endParaRPr>
          </a:p>
        </p:txBody>
      </p:sp>
      <p:sp>
        <p:nvSpPr>
          <p:cNvPr id="8" name="圆角矩形 7"/>
          <p:cNvSpPr/>
          <p:nvPr/>
        </p:nvSpPr>
        <p:spPr bwMode="auto">
          <a:xfrm>
            <a:off x="5796136" y="546183"/>
            <a:ext cx="3096344" cy="381865"/>
          </a:xfrm>
          <a:prstGeom prst="roundRect">
            <a:avLst/>
          </a:prstGeom>
          <a:solidFill>
            <a:schemeClr val="bg1"/>
          </a:solidFill>
          <a:ln w="25400" cap="flat" cmpd="sng" algn="ctr">
            <a:solidFill>
              <a:srgbClr val="FF0000"/>
            </a:solidFill>
            <a:prstDash val="solid"/>
          </a:ln>
          <a:effectLst>
            <a:outerShdw blurRad="38100" dist="38100" sx="1000" sy="1000" algn="tr" rotWithShape="0">
              <a:prstClr val="black"/>
            </a:outerShdw>
          </a:effectLst>
        </p:spPr>
        <p:txBody>
          <a:bodyPr rtlCol="0" anchor="ctr"/>
          <a:lstStyle/>
          <a:p>
            <a:pPr algn="ctr" eaLnBrk="1" fontAlgn="auto" hangingPunct="1">
              <a:spcBef>
                <a:spcPts val="0"/>
              </a:spcBef>
              <a:spcAft>
                <a:spcPts val="0"/>
              </a:spcAft>
            </a:pPr>
            <a:r>
              <a:rPr lang="zh-CN" altLang="en-US" sz="1600" b="1" kern="0" smtClean="0">
                <a:solidFill>
                  <a:srgbClr val="FF0000"/>
                </a:solidFill>
                <a:latin typeface="黑体" panose="02010609060101010101" pitchFamily="49" charset="-122"/>
                <a:ea typeface="黑体" panose="02010609060101010101" pitchFamily="49" charset="-122"/>
              </a:rPr>
              <a:t>摘自微</a:t>
            </a:r>
            <a:r>
              <a:rPr lang="zh-CN" altLang="en-US" sz="1600" b="1" kern="0" dirty="0" smtClean="0">
                <a:solidFill>
                  <a:srgbClr val="FF0000"/>
                </a:solidFill>
                <a:latin typeface="黑体" panose="02010609060101010101" pitchFamily="49" charset="-122"/>
                <a:ea typeface="黑体" panose="02010609060101010101" pitchFamily="49" charset="-122"/>
              </a:rPr>
              <a:t>信服务</a:t>
            </a:r>
            <a:r>
              <a:rPr lang="zh-CN" altLang="en-US" sz="1600" b="1" kern="0" smtClean="0">
                <a:solidFill>
                  <a:srgbClr val="FF0000"/>
                </a:solidFill>
                <a:latin typeface="黑体" panose="02010609060101010101" pitchFamily="49" charset="-122"/>
                <a:ea typeface="黑体" panose="02010609060101010101" pitchFamily="49" charset="-122"/>
              </a:rPr>
              <a:t>号</a:t>
            </a:r>
            <a:r>
              <a:rPr lang="zh-CN" altLang="en-US" sz="1600" b="1" kern="0" smtClean="0">
                <a:solidFill>
                  <a:srgbClr val="FF0000"/>
                </a:solidFill>
                <a:latin typeface="黑体" panose="02010609060101010101" pitchFamily="49" charset="-122"/>
                <a:ea typeface="黑体" panose="02010609060101010101" pitchFamily="49" charset="-122"/>
              </a:rPr>
              <a:t>项目资料</a:t>
            </a:r>
            <a:endParaRPr lang="zh-CN" altLang="en-US" sz="1600" b="1" kern="0" dirty="0">
              <a:solidFill>
                <a:srgbClr val="FF0000"/>
              </a:solidFill>
              <a:latin typeface="黑体" panose="02010609060101010101" pitchFamily="49" charset="-122"/>
              <a:ea typeface="黑体" panose="02010609060101010101" pitchFamily="49" charset="-122"/>
            </a:endParaRPr>
          </a:p>
        </p:txBody>
      </p:sp>
      <p:sp>
        <p:nvSpPr>
          <p:cNvPr id="9" name="椭圆 8"/>
          <p:cNvSpPr/>
          <p:nvPr/>
        </p:nvSpPr>
        <p:spPr bwMode="auto">
          <a:xfrm>
            <a:off x="-2340768" y="2708920"/>
            <a:ext cx="1728192" cy="266429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4000" b="0" i="0" u="none" strike="noStrike" cap="none" normalizeH="0" baseline="0" dirty="0" smtClean="0">
                <a:ln>
                  <a:noFill/>
                </a:ln>
                <a:effectLst/>
                <a:latin typeface="华文细黑" panose="02010600040101010101" pitchFamily="2" charset="-122"/>
                <a:ea typeface="宋体" panose="02010600030101010101" pitchFamily="2" charset="-122"/>
              </a:rPr>
              <a:t>补充用户的需求</a:t>
            </a:r>
          </a:p>
        </p:txBody>
      </p:sp>
      <p:sp>
        <p:nvSpPr>
          <p:cNvPr id="10" name="文本框 9"/>
          <p:cNvSpPr txBox="1"/>
          <p:nvPr/>
        </p:nvSpPr>
        <p:spPr>
          <a:xfrm>
            <a:off x="539898" y="1268760"/>
            <a:ext cx="543739" cy="307777"/>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客户</a:t>
            </a:r>
            <a:endParaRPr lang="zh-CN" altLang="en-US" b="1"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47126" y="1268760"/>
            <a:ext cx="1026103" cy="983806"/>
            <a:chOff x="8059654" y="706551"/>
            <a:chExt cx="1026103" cy="983806"/>
          </a:xfrm>
        </p:grpSpPr>
        <p:pic>
          <p:nvPicPr>
            <p:cNvPr id="12" name="图片 11"/>
            <p:cNvPicPr>
              <a:picLocks/>
            </p:cNvPicPr>
            <p:nvPr/>
          </p:nvPicPr>
          <p:blipFill rotWithShape="1">
            <a:blip r:embed="rId2" cstate="email">
              <a:extLst>
                <a:ext uri="{28A0092B-C50C-407E-A947-70E740481C1C}">
                  <a14:useLocalDpi xmlns:a14="http://schemas.microsoft.com/office/drawing/2010/main"/>
                </a:ext>
              </a:extLst>
            </a:blip>
            <a:srcRect t="10959" b="13995"/>
            <a:stretch/>
          </p:blipFill>
          <p:spPr>
            <a:xfrm>
              <a:off x="8059654" y="1155094"/>
              <a:ext cx="1026103" cy="53526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3" name="文本框 12"/>
            <p:cNvSpPr txBox="1"/>
            <p:nvPr/>
          </p:nvSpPr>
          <p:spPr>
            <a:xfrm>
              <a:off x="8300835" y="706551"/>
              <a:ext cx="543739" cy="307777"/>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厂家</a:t>
              </a:r>
              <a:endParaRPr lang="zh-CN" altLang="en-US" b="1" dirty="0">
                <a:latin typeface="微软雅黑" panose="020B0503020204020204" pitchFamily="34" charset="-122"/>
                <a:ea typeface="微软雅黑" panose="020B0503020204020204" pitchFamily="34" charset="-122"/>
              </a:endParaRPr>
            </a:p>
          </p:txBody>
        </p:sp>
      </p:grpSp>
      <p:cxnSp>
        <p:nvCxnSpPr>
          <p:cNvPr id="14" name="直接箭头连接符 13"/>
          <p:cNvCxnSpPr/>
          <p:nvPr/>
        </p:nvCxnSpPr>
        <p:spPr>
          <a:xfrm>
            <a:off x="1200833" y="2009907"/>
            <a:ext cx="2340000" cy="0"/>
          </a:xfrm>
          <a:prstGeom prst="straightConnector1">
            <a:avLst/>
          </a:prstGeom>
          <a:ln w="38100">
            <a:solidFill>
              <a:schemeClr val="bg1">
                <a:lumMod val="50000"/>
              </a:schemeClr>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38216" y="1636086"/>
            <a:ext cx="648072" cy="616480"/>
          </a:xfrm>
          <a:prstGeom prst="rect">
            <a:avLst/>
          </a:prstGeom>
        </p:spPr>
      </p:pic>
      <p:grpSp>
        <p:nvGrpSpPr>
          <p:cNvPr id="16" name="组合 15"/>
          <p:cNvGrpSpPr/>
          <p:nvPr/>
        </p:nvGrpSpPr>
        <p:grpSpPr>
          <a:xfrm>
            <a:off x="539898" y="3373880"/>
            <a:ext cx="4033331" cy="1222093"/>
            <a:chOff x="4932040" y="2564214"/>
            <a:chExt cx="4033331" cy="1222093"/>
          </a:xfrm>
        </p:grpSpPr>
        <p:cxnSp>
          <p:nvCxnSpPr>
            <p:cNvPr id="17" name="直接箭头连接符 16"/>
            <p:cNvCxnSpPr/>
            <p:nvPr/>
          </p:nvCxnSpPr>
          <p:spPr>
            <a:xfrm>
              <a:off x="5600112" y="3305361"/>
              <a:ext cx="2340000" cy="0"/>
            </a:xfrm>
            <a:prstGeom prst="straightConnector1">
              <a:avLst/>
            </a:prstGeom>
            <a:ln w="381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30358" y="2931540"/>
              <a:ext cx="648072" cy="616480"/>
            </a:xfrm>
            <a:prstGeom prst="rect">
              <a:avLst/>
            </a:prstGeom>
          </p:spPr>
        </p:pic>
        <p:grpSp>
          <p:nvGrpSpPr>
            <p:cNvPr id="19" name="组合 18"/>
            <p:cNvGrpSpPr/>
            <p:nvPr/>
          </p:nvGrpSpPr>
          <p:grpSpPr>
            <a:xfrm>
              <a:off x="4932040" y="2564214"/>
              <a:ext cx="599694" cy="1222093"/>
              <a:chOff x="5052426" y="706551"/>
              <a:chExt cx="599694" cy="1222093"/>
            </a:xfrm>
          </p:grpSpPr>
          <p:pic>
            <p:nvPicPr>
              <p:cNvPr id="23" name="图片 2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69539" y="966753"/>
                <a:ext cx="582581" cy="961891"/>
              </a:xfrm>
              <a:prstGeom prst="rect">
                <a:avLst/>
              </a:prstGeom>
            </p:spPr>
          </p:pic>
          <p:sp>
            <p:nvSpPr>
              <p:cNvPr id="24" name="文本框 23"/>
              <p:cNvSpPr txBox="1"/>
              <p:nvPr/>
            </p:nvSpPr>
            <p:spPr>
              <a:xfrm>
                <a:off x="5052426" y="706551"/>
                <a:ext cx="543739" cy="307777"/>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客户</a:t>
                </a:r>
                <a:endParaRPr lang="zh-CN" altLang="en-US" b="1"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7939268" y="2564214"/>
              <a:ext cx="1026103" cy="983806"/>
              <a:chOff x="8059654" y="706551"/>
              <a:chExt cx="1026103" cy="983806"/>
            </a:xfrm>
          </p:grpSpPr>
          <p:pic>
            <p:nvPicPr>
              <p:cNvPr id="21" name="图片 20"/>
              <p:cNvPicPr>
                <a:picLocks/>
              </p:cNvPicPr>
              <p:nvPr/>
            </p:nvPicPr>
            <p:blipFill rotWithShape="1">
              <a:blip r:embed="rId2" cstate="email">
                <a:extLst>
                  <a:ext uri="{28A0092B-C50C-407E-A947-70E740481C1C}">
                    <a14:useLocalDpi xmlns:a14="http://schemas.microsoft.com/office/drawing/2010/main"/>
                  </a:ext>
                </a:extLst>
              </a:blip>
              <a:srcRect t="10959" b="13995"/>
              <a:stretch/>
            </p:blipFill>
            <p:spPr>
              <a:xfrm>
                <a:off x="8059654" y="1155094"/>
                <a:ext cx="1026103" cy="53526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22" name="文本框 21"/>
              <p:cNvSpPr txBox="1"/>
              <p:nvPr/>
            </p:nvSpPr>
            <p:spPr>
              <a:xfrm>
                <a:off x="8300835" y="706551"/>
                <a:ext cx="543739" cy="307777"/>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厂家</a:t>
                </a:r>
                <a:endParaRPr lang="zh-CN" altLang="en-US" b="1" dirty="0">
                  <a:latin typeface="微软雅黑" panose="020B0503020204020204" pitchFamily="34" charset="-122"/>
                  <a:ea typeface="微软雅黑" panose="020B0503020204020204" pitchFamily="34" charset="-122"/>
                </a:endParaRPr>
              </a:p>
            </p:txBody>
          </p:sp>
        </p:grpSp>
      </p:grpSp>
      <p:pic>
        <p:nvPicPr>
          <p:cNvPr id="25" name="图片 24"/>
          <p:cNvPicPr>
            <a:picLocks noChangeAspect="1"/>
          </p:cNvPicPr>
          <p:nvPr/>
        </p:nvPicPr>
        <p:blipFill rotWithShape="1">
          <a:blip r:embed="rId5" cstate="email">
            <a:extLst>
              <a:ext uri="{28A0092B-C50C-407E-A947-70E740481C1C}">
                <a14:useLocalDpi xmlns:a14="http://schemas.microsoft.com/office/drawing/2010/main"/>
              </a:ext>
            </a:extLst>
          </a:blip>
          <a:srcRect l="3696" t="2175" r="4998" b="14184"/>
          <a:stretch/>
        </p:blipFill>
        <p:spPr>
          <a:xfrm>
            <a:off x="319483" y="1598364"/>
            <a:ext cx="867268" cy="944747"/>
          </a:xfrm>
          <a:prstGeom prst="rect">
            <a:avLst/>
          </a:prstGeom>
        </p:spPr>
      </p:pic>
      <p:grpSp>
        <p:nvGrpSpPr>
          <p:cNvPr id="26" name="组合 25"/>
          <p:cNvGrpSpPr/>
          <p:nvPr/>
        </p:nvGrpSpPr>
        <p:grpSpPr>
          <a:xfrm>
            <a:off x="1207970" y="3041202"/>
            <a:ext cx="2462210" cy="518949"/>
            <a:chOff x="5600112" y="2063591"/>
            <a:chExt cx="2462210" cy="307777"/>
          </a:xfrm>
        </p:grpSpPr>
        <p:sp>
          <p:nvSpPr>
            <p:cNvPr id="27" name="等腰三角形 26"/>
            <p:cNvSpPr/>
            <p:nvPr/>
          </p:nvSpPr>
          <p:spPr>
            <a:xfrm rot="10800000">
              <a:off x="5600112" y="2093063"/>
              <a:ext cx="2462210" cy="278305"/>
            </a:xfrm>
            <a:prstGeom prst="triangle">
              <a:avLst/>
            </a:prstGeom>
            <a:gradFill>
              <a:gsLst>
                <a:gs pos="0">
                  <a:schemeClr val="accent1">
                    <a:lumMod val="5000"/>
                    <a:lumOff val="95000"/>
                  </a:schemeClr>
                </a:gs>
                <a:gs pos="100000">
                  <a:schemeClr val="tx2">
                    <a:lumMod val="60000"/>
                    <a:lumOff val="4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6379811" y="2063591"/>
              <a:ext cx="902811" cy="307777"/>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本次项目</a:t>
              </a:r>
              <a:endParaRPr lang="zh-CN" altLang="en-US" b="1" dirty="0">
                <a:latin typeface="微软雅黑" panose="020B0503020204020204" pitchFamily="34" charset="-122"/>
                <a:ea typeface="微软雅黑" panose="020B0503020204020204" pitchFamily="34" charset="-122"/>
              </a:endParaRPr>
            </a:p>
          </p:txBody>
        </p:sp>
      </p:grpSp>
      <p:pic>
        <p:nvPicPr>
          <p:cNvPr id="29" name="图片 28"/>
          <p:cNvPicPr>
            <a:picLocks noChangeAspect="1"/>
          </p:cNvPicPr>
          <p:nvPr/>
        </p:nvPicPr>
        <p:blipFill rotWithShape="1">
          <a:blip r:embed="rId6" cstate="email">
            <a:extLst>
              <a:ext uri="{28A0092B-C50C-407E-A947-70E740481C1C}">
                <a14:useLocalDpi xmlns:a14="http://schemas.microsoft.com/office/drawing/2010/main"/>
              </a:ext>
            </a:extLst>
          </a:blip>
          <a:srcRect r="12685"/>
          <a:stretch/>
        </p:blipFill>
        <p:spPr>
          <a:xfrm>
            <a:off x="1187970" y="2312406"/>
            <a:ext cx="1133943" cy="753402"/>
          </a:xfrm>
          <a:prstGeom prst="rect">
            <a:avLst/>
          </a:prstGeom>
          <a:ln>
            <a:noFill/>
          </a:ln>
          <a:effectLst>
            <a:outerShdw blurRad="292100" dist="139700" dir="2700000" algn="tl" rotWithShape="0">
              <a:srgbClr val="333333">
                <a:alpha val="65000"/>
              </a:srgbClr>
            </a:outerShdw>
          </a:effectLst>
        </p:spPr>
      </p:pic>
      <p:sp>
        <p:nvSpPr>
          <p:cNvPr id="2" name="矩形 1"/>
          <p:cNvSpPr/>
          <p:nvPr/>
        </p:nvSpPr>
        <p:spPr bwMode="auto">
          <a:xfrm>
            <a:off x="152217" y="1146570"/>
            <a:ext cx="8756256" cy="3563976"/>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31" name="文本框 30"/>
          <p:cNvSpPr txBox="1"/>
          <p:nvPr/>
        </p:nvSpPr>
        <p:spPr>
          <a:xfrm>
            <a:off x="5270109" y="1521817"/>
            <a:ext cx="3563997" cy="2677656"/>
          </a:xfrm>
          <a:prstGeom prst="rect">
            <a:avLst/>
          </a:prstGeom>
          <a:solidFill>
            <a:schemeClr val="bg1">
              <a:lumMod val="95000"/>
            </a:schemeClr>
          </a:solidFill>
        </p:spPr>
        <p:txBody>
          <a:bodyPr wrap="square" rtlCol="0">
            <a:spAutoFit/>
          </a:bodyPr>
          <a:lstStyle/>
          <a:p>
            <a:pPr>
              <a:lnSpc>
                <a:spcPct val="200000"/>
              </a:lnSpc>
            </a:pPr>
            <a:r>
              <a:rPr lang="zh-CN" altLang="en-US" b="1" dirty="0" smtClean="0">
                <a:latin typeface="微软雅黑" panose="020B0503020204020204" pitchFamily="34" charset="-122"/>
                <a:ea typeface="微软雅黑" panose="020B0503020204020204" pitchFamily="34" charset="-122"/>
              </a:rPr>
              <a:t>改善客户沟通：</a:t>
            </a:r>
            <a:endParaRPr lang="en-US" altLang="zh-CN" b="1" dirty="0" smtClean="0">
              <a:latin typeface="微软雅黑" panose="020B0503020204020204" pitchFamily="34" charset="-122"/>
              <a:ea typeface="微软雅黑" panose="020B0503020204020204" pitchFamily="34" charset="-122"/>
            </a:endParaRPr>
          </a:p>
          <a:p>
            <a:pPr>
              <a:lnSpc>
                <a:spcPct val="200000"/>
              </a:lnSpc>
            </a:pPr>
            <a:r>
              <a:rPr lang="en-US" altLang="zh-CN" sz="1600" b="1" dirty="0" smtClean="0">
                <a:latin typeface="微软雅黑" panose="020B0503020204020204" pitchFamily="34" charset="-122"/>
                <a:ea typeface="微软雅黑" panose="020B0503020204020204" pitchFamily="34" charset="-122"/>
              </a:rPr>
              <a:t>1</a:t>
            </a:r>
            <a:r>
              <a:rPr lang="zh-CN" altLang="en-US" sz="1600" b="1" dirty="0" smtClean="0">
                <a:latin typeface="微软雅黑" panose="020B0503020204020204" pitchFamily="34" charset="-122"/>
                <a:ea typeface="微软雅黑" panose="020B0503020204020204" pitchFamily="34" charset="-122"/>
              </a:rPr>
              <a:t>、识别粉丝（客户）身份</a:t>
            </a:r>
            <a:endParaRPr lang="en-US" altLang="zh-CN" sz="1600" b="1" dirty="0" smtClean="0">
              <a:latin typeface="微软雅黑" panose="020B0503020204020204" pitchFamily="34" charset="-122"/>
              <a:ea typeface="微软雅黑" panose="020B0503020204020204" pitchFamily="34" charset="-122"/>
            </a:endParaRPr>
          </a:p>
          <a:p>
            <a:pPr>
              <a:lnSpc>
                <a:spcPct val="200000"/>
              </a:lnSpc>
            </a:pPr>
            <a:r>
              <a:rPr lang="en-US" altLang="zh-CN" sz="1600" b="1" dirty="0" smtClean="0">
                <a:latin typeface="微软雅黑" panose="020B0503020204020204" pitchFamily="34" charset="-122"/>
                <a:ea typeface="微软雅黑" panose="020B0503020204020204" pitchFamily="34" charset="-122"/>
              </a:rPr>
              <a:t>2</a:t>
            </a:r>
            <a:r>
              <a:rPr lang="zh-CN" altLang="en-US" sz="1600" b="1" dirty="0" smtClean="0">
                <a:latin typeface="微软雅黑" panose="020B0503020204020204" pitchFamily="34" charset="-122"/>
                <a:ea typeface="微软雅黑" panose="020B0503020204020204" pitchFamily="34" charset="-122"/>
              </a:rPr>
              <a:t>、提供差异化服务</a:t>
            </a:r>
            <a:endParaRPr lang="en-US" altLang="zh-CN" sz="1600" b="1" dirty="0" smtClean="0">
              <a:latin typeface="微软雅黑" panose="020B0503020204020204" pitchFamily="34" charset="-122"/>
              <a:ea typeface="微软雅黑" panose="020B0503020204020204" pitchFamily="34" charset="-122"/>
            </a:endParaRPr>
          </a:p>
          <a:p>
            <a:pPr>
              <a:lnSpc>
                <a:spcPct val="200000"/>
              </a:lnSpc>
            </a:pPr>
            <a:r>
              <a:rPr lang="en-US" altLang="zh-CN" sz="1600" b="1" dirty="0" smtClean="0">
                <a:latin typeface="微软雅黑" panose="020B0503020204020204" pitchFamily="34" charset="-122"/>
                <a:ea typeface="微软雅黑" panose="020B0503020204020204" pitchFamily="34" charset="-122"/>
              </a:rPr>
              <a:t>3</a:t>
            </a:r>
            <a:r>
              <a:rPr lang="zh-CN" altLang="en-US" sz="1600" b="1" dirty="0" smtClean="0">
                <a:latin typeface="微软雅黑" panose="020B0503020204020204" pitchFamily="34" charset="-122"/>
                <a:ea typeface="微软雅黑" panose="020B0503020204020204" pitchFamily="34" charset="-122"/>
              </a:rPr>
              <a:t>、减少粉丝（客户）流失</a:t>
            </a:r>
            <a:endParaRPr lang="en-US" altLang="zh-CN" sz="1600" b="1" dirty="0" smtClean="0">
              <a:latin typeface="微软雅黑" panose="020B0503020204020204" pitchFamily="34" charset="-122"/>
              <a:ea typeface="微软雅黑" panose="020B0503020204020204" pitchFamily="34" charset="-122"/>
            </a:endParaRPr>
          </a:p>
          <a:p>
            <a:pPr>
              <a:lnSpc>
                <a:spcPct val="200000"/>
              </a:lnSpc>
            </a:pPr>
            <a:r>
              <a:rPr lang="en-US" altLang="zh-CN" sz="1600" b="1" dirty="0" smtClean="0">
                <a:latin typeface="微软雅黑" panose="020B0503020204020204" pitchFamily="34" charset="-122"/>
                <a:ea typeface="微软雅黑" panose="020B0503020204020204" pitchFamily="34" charset="-122"/>
              </a:rPr>
              <a:t>4</a:t>
            </a:r>
            <a:r>
              <a:rPr lang="zh-CN" altLang="en-US" sz="1600" b="1" dirty="0" smtClean="0">
                <a:latin typeface="微软雅黑" panose="020B0503020204020204" pitchFamily="34" charset="-122"/>
                <a:ea typeface="微软雅黑" panose="020B0503020204020204" pitchFamily="34" charset="-122"/>
              </a:rPr>
              <a:t>、更有效地让客户听到厂家的声音</a:t>
            </a:r>
            <a:endParaRPr lang="zh-CN" altLang="en-US" sz="1600" b="1" dirty="0">
              <a:latin typeface="微软雅黑" panose="020B0503020204020204" pitchFamily="34" charset="-122"/>
              <a:ea typeface="微软雅黑" panose="020B0503020204020204" pitchFamily="34" charset="-122"/>
            </a:endParaRPr>
          </a:p>
        </p:txBody>
      </p:sp>
      <p:graphicFrame>
        <p:nvGraphicFramePr>
          <p:cNvPr id="32" name="表格 31"/>
          <p:cNvGraphicFramePr>
            <a:graphicFrameLocks noGrp="1"/>
          </p:cNvGraphicFramePr>
          <p:nvPr>
            <p:extLst>
              <p:ext uri="{D42A27DB-BD31-4B8C-83A1-F6EECF244321}">
                <p14:modId xmlns:p14="http://schemas.microsoft.com/office/powerpoint/2010/main" val="3487660468"/>
              </p:ext>
            </p:extLst>
          </p:nvPr>
        </p:nvGraphicFramePr>
        <p:xfrm>
          <a:off x="118730" y="4702618"/>
          <a:ext cx="8846641" cy="1603789"/>
        </p:xfrm>
        <a:graphic>
          <a:graphicData uri="http://schemas.openxmlformats.org/drawingml/2006/table">
            <a:tbl>
              <a:tblPr firstRow="1" bandRow="1">
                <a:tableStyleId>{5C22544A-7EE6-4342-B048-85BDC9FD1C3A}</a:tableStyleId>
              </a:tblPr>
              <a:tblGrid>
                <a:gridCol w="1788975">
                  <a:extLst>
                    <a:ext uri="{9D8B030D-6E8A-4147-A177-3AD203B41FA5}">
                      <a16:colId xmlns:a16="http://schemas.microsoft.com/office/drawing/2014/main" val="20000"/>
                    </a:ext>
                  </a:extLst>
                </a:gridCol>
                <a:gridCol w="3537064">
                  <a:extLst>
                    <a:ext uri="{9D8B030D-6E8A-4147-A177-3AD203B41FA5}">
                      <a16:colId xmlns:a16="http://schemas.microsoft.com/office/drawing/2014/main" val="20001"/>
                    </a:ext>
                  </a:extLst>
                </a:gridCol>
                <a:gridCol w="1444350">
                  <a:extLst>
                    <a:ext uri="{9D8B030D-6E8A-4147-A177-3AD203B41FA5}">
                      <a16:colId xmlns:a16="http://schemas.microsoft.com/office/drawing/2014/main" val="20002"/>
                    </a:ext>
                  </a:extLst>
                </a:gridCol>
                <a:gridCol w="2076252">
                  <a:extLst>
                    <a:ext uri="{9D8B030D-6E8A-4147-A177-3AD203B41FA5}">
                      <a16:colId xmlns:a16="http://schemas.microsoft.com/office/drawing/2014/main" val="20003"/>
                    </a:ext>
                  </a:extLst>
                </a:gridCol>
              </a:tblGrid>
              <a:tr h="465693">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KPI</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KPI</a:t>
                      </a:r>
                      <a:r>
                        <a:rPr lang="zh-CN" altLang="en-US" dirty="0" smtClean="0">
                          <a:solidFill>
                            <a:schemeClr val="tx1"/>
                          </a:solidFill>
                          <a:latin typeface="微软雅黑" panose="020B0503020204020204" pitchFamily="34" charset="-122"/>
                          <a:ea typeface="微软雅黑" panose="020B0503020204020204" pitchFamily="34" charset="-122"/>
                        </a:rPr>
                        <a:t>说明</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现状</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r>
                        <a:rPr lang="zh-CN" altLang="en-US" sz="1400" dirty="0" smtClean="0">
                          <a:solidFill>
                            <a:schemeClr val="tx1"/>
                          </a:solidFill>
                          <a:latin typeface="微软雅黑" panose="020B0503020204020204" pitchFamily="34" charset="-122"/>
                          <a:ea typeface="微软雅黑" panose="020B0503020204020204" pitchFamily="34" charset="-122"/>
                        </a:rPr>
                        <a:t>（</a:t>
                      </a:r>
                      <a:r>
                        <a:rPr lang="en-US" altLang="zh-CN" sz="1400" dirty="0" smtClean="0">
                          <a:solidFill>
                            <a:schemeClr val="tx1"/>
                          </a:solidFill>
                          <a:latin typeface="微软雅黑" panose="020B0503020204020204" pitchFamily="34" charset="-122"/>
                          <a:ea typeface="微软雅黑" panose="020B0503020204020204" pitchFamily="34" charset="-122"/>
                        </a:rPr>
                        <a:t>2015</a:t>
                      </a:r>
                      <a:r>
                        <a:rPr lang="zh-CN" altLang="en-US" sz="1400" dirty="0" smtClean="0">
                          <a:solidFill>
                            <a:schemeClr val="tx1"/>
                          </a:solidFill>
                          <a:latin typeface="微软雅黑" panose="020B0503020204020204" pitchFamily="34" charset="-122"/>
                          <a:ea typeface="微软雅黑" panose="020B0503020204020204" pitchFamily="34" charset="-122"/>
                        </a:rPr>
                        <a:t>年）</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目标</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45549">
                <a:tc>
                  <a:txBody>
                    <a:bodyPr/>
                    <a:lstStyle/>
                    <a:p>
                      <a:pPr algn="ctr"/>
                      <a:r>
                        <a:rPr lang="en-US" altLang="zh-CN" b="1" baseline="0" dirty="0" smtClean="0">
                          <a:solidFill>
                            <a:schemeClr val="tx1"/>
                          </a:solidFill>
                          <a:latin typeface="微软雅黑" panose="020B0503020204020204" pitchFamily="34" charset="-122"/>
                          <a:ea typeface="微软雅黑" panose="020B0503020204020204" pitchFamily="34" charset="-122"/>
                        </a:rPr>
                        <a:t> </a:t>
                      </a:r>
                      <a:r>
                        <a:rPr lang="zh-CN" altLang="en-US" b="1" baseline="0" dirty="0" smtClean="0">
                          <a:solidFill>
                            <a:schemeClr val="tx1"/>
                          </a:solidFill>
                          <a:latin typeface="微软雅黑" panose="020B0503020204020204" pitchFamily="34" charset="-122"/>
                          <a:ea typeface="微软雅黑" panose="020B0503020204020204" pitchFamily="34" charset="-122"/>
                        </a:rPr>
                        <a:t>粉丝数量</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关注微信服务号的粉丝（客户）数量</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微软雅黑" panose="020B0503020204020204" pitchFamily="34" charset="-122"/>
                          <a:ea typeface="微软雅黑" panose="020B0503020204020204" pitchFamily="34" charset="-122"/>
                        </a:rPr>
                        <a:t>52.5</a:t>
                      </a:r>
                      <a:r>
                        <a:rPr lang="zh-CN" altLang="en-US" sz="1600" b="1" dirty="0" smtClean="0">
                          <a:solidFill>
                            <a:schemeClr val="tx1"/>
                          </a:solidFill>
                          <a:latin typeface="微软雅黑" panose="020B0503020204020204" pitchFamily="34" charset="-122"/>
                          <a:ea typeface="微软雅黑" panose="020B0503020204020204" pitchFamily="34" charset="-122"/>
                        </a:rPr>
                        <a:t>万</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微软雅黑" panose="020B0503020204020204" pitchFamily="34" charset="-122"/>
                          <a:ea typeface="微软雅黑" panose="020B0503020204020204" pitchFamily="34" charset="-122"/>
                        </a:rPr>
                        <a:t>80</a:t>
                      </a:r>
                      <a:r>
                        <a:rPr lang="zh-CN" altLang="en-US" sz="1600" b="1" dirty="0" smtClean="0">
                          <a:solidFill>
                            <a:schemeClr val="tx1"/>
                          </a:solidFill>
                          <a:latin typeface="微软雅黑" panose="020B0503020204020204" pitchFamily="34" charset="-122"/>
                          <a:ea typeface="微软雅黑" panose="020B0503020204020204" pitchFamily="34" charset="-122"/>
                        </a:rPr>
                        <a:t>万</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06009">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粉丝绑定率</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latin typeface="微软雅黑" panose="020B0503020204020204" pitchFamily="34" charset="-122"/>
                          <a:ea typeface="微软雅黑" panose="020B0503020204020204" pitchFamily="34" charset="-122"/>
                        </a:rPr>
                        <a:t>粉丝（客户）绑定车辆</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客户信息的比例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微软雅黑" panose="020B0503020204020204" pitchFamily="34" charset="-122"/>
                          <a:ea typeface="微软雅黑" panose="020B0503020204020204" pitchFamily="34" charset="-122"/>
                        </a:rPr>
                        <a:t>0%</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微软雅黑" panose="020B0503020204020204" pitchFamily="34" charset="-122"/>
                          <a:ea typeface="微软雅黑" panose="020B0503020204020204" pitchFamily="34" charset="-122"/>
                        </a:rPr>
                        <a:t>70%</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右箭头 2"/>
          <p:cNvSpPr/>
          <p:nvPr/>
        </p:nvSpPr>
        <p:spPr bwMode="auto">
          <a:xfrm>
            <a:off x="4799143" y="1717303"/>
            <a:ext cx="332745" cy="2397724"/>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Tree>
    <p:extLst>
      <p:ext uri="{BB962C8B-B14F-4D97-AF65-F5344CB8AC3E}">
        <p14:creationId xmlns:p14="http://schemas.microsoft.com/office/powerpoint/2010/main" val="254584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EFDE0AB-B51D-4212-A0E2-3B79918B0A98}" type="slidenum">
              <a:rPr lang="zh-CN" altLang="en-US" smtClean="0"/>
              <a:pPr/>
              <a:t>7</a:t>
            </a:fld>
            <a:endParaRPr lang="zh-CN" altLang="en-US" sz="1800">
              <a:solidFill>
                <a:srgbClr val="FFFFFF"/>
              </a:solidFill>
              <a:latin typeface="华文细黑" pitchFamily="2" charset="-122"/>
              <a:ea typeface="宋体" pitchFamily="2" charset="-122"/>
            </a:endParaRPr>
          </a:p>
        </p:txBody>
      </p:sp>
      <p:sp>
        <p:nvSpPr>
          <p:cNvPr id="5" name="矩形 144"/>
          <p:cNvSpPr>
            <a:spLocks noChangeArrowheads="1"/>
          </p:cNvSpPr>
          <p:nvPr/>
        </p:nvSpPr>
        <p:spPr bwMode="auto">
          <a:xfrm>
            <a:off x="179512" y="969818"/>
            <a:ext cx="4433887" cy="4691430"/>
          </a:xfrm>
          <a:prstGeom prst="rect">
            <a:avLst/>
          </a:prstGeom>
          <a:solidFill>
            <a:srgbClr val="66FFCC">
              <a:alpha val="35000"/>
            </a:srgbClr>
          </a:solidFill>
          <a:ln w="34925" algn="ctr">
            <a:solidFill>
              <a:schemeClr val="tx1">
                <a:lumMod val="50000"/>
                <a:lumOff val="50000"/>
              </a:schemeClr>
            </a:solidFill>
            <a:prstDash val="solid"/>
            <a:round/>
            <a:headEnd/>
            <a:tailEnd/>
          </a:ln>
        </p:spPr>
        <p:txBody>
          <a:bodyPr wrap="none" lIns="0" rIns="0" anchor="t"/>
          <a:lstStyle/>
          <a:p>
            <a:pPr algn="ctr" eaLnBrk="1" fontAlgn="auto" hangingPunct="1">
              <a:spcBef>
                <a:spcPts val="0"/>
              </a:spcBef>
              <a:spcAft>
                <a:spcPts val="0"/>
              </a:spcAft>
              <a:defRPr/>
            </a:pPr>
            <a:r>
              <a:rPr lang="zh-CN" altLang="en-US" b="1" kern="0" dirty="0" smtClean="0">
                <a:solidFill>
                  <a:srgbClr val="FF0000"/>
                </a:solidFill>
                <a:latin typeface="微软雅黑" panose="020B0503020204020204" pitchFamily="34" charset="-122"/>
                <a:ea typeface="微软雅黑" panose="020B0503020204020204" pitchFamily="34" charset="-122"/>
              </a:rPr>
              <a:t>微信服务号平台</a:t>
            </a:r>
            <a:endParaRPr lang="zh-CN" altLang="en-US" b="1" kern="0" dirty="0">
              <a:solidFill>
                <a:srgbClr val="FF0000"/>
              </a:solidFill>
              <a:latin typeface="微软雅黑" panose="020B0503020204020204" pitchFamily="34" charset="-122"/>
              <a:ea typeface="微软雅黑" panose="020B0503020204020204" pitchFamily="34" charset="-122"/>
            </a:endParaRPr>
          </a:p>
        </p:txBody>
      </p:sp>
      <p:sp>
        <p:nvSpPr>
          <p:cNvPr id="6" name="矩形 5"/>
          <p:cNvSpPr>
            <a:spLocks noChangeArrowheads="1"/>
          </p:cNvSpPr>
          <p:nvPr/>
        </p:nvSpPr>
        <p:spPr bwMode="auto">
          <a:xfrm>
            <a:off x="2971901" y="1254068"/>
            <a:ext cx="1543921" cy="40693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微信后台</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344572" y="1435032"/>
            <a:ext cx="1316077" cy="3310892"/>
          </a:xfrm>
          <a:prstGeom prst="roundRect">
            <a:avLst>
              <a:gd name="adj" fmla="val 103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solidFill>
                  <a:schemeClr val="tx1"/>
                </a:solidFill>
                <a:latin typeface="微软雅黑" panose="020B0503020204020204" pitchFamily="34" charset="-122"/>
                <a:ea typeface="微软雅黑" panose="020B0503020204020204" pitchFamily="34" charset="-122"/>
              </a:rPr>
              <a:t>微信前台</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defRPr/>
            </a:pPr>
            <a:r>
              <a:rPr lang="zh-CN" altLang="en-US" dirty="0" smtClean="0">
                <a:solidFill>
                  <a:schemeClr val="tx1"/>
                </a:solidFill>
                <a:latin typeface="微软雅黑" panose="020B0503020204020204" pitchFamily="34" charset="-122"/>
                <a:ea typeface="微软雅黑" panose="020B0503020204020204" pitchFamily="34" charset="-122"/>
              </a:rPr>
              <a:t>（腾讯）</a:t>
            </a:r>
            <a:endParaRPr lang="zh-CN" altLang="en-US" dirty="0">
              <a:solidFill>
                <a:schemeClr val="tx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594842" y="1550652"/>
            <a:ext cx="1366179" cy="185239"/>
            <a:chOff x="-2955561" y="2522992"/>
            <a:chExt cx="1366179" cy="185239"/>
          </a:xfrm>
        </p:grpSpPr>
        <p:sp>
          <p:nvSpPr>
            <p:cNvPr id="10" name="椭圆 9"/>
            <p:cNvSpPr/>
            <p:nvPr/>
          </p:nvSpPr>
          <p:spPr bwMode="auto">
            <a:xfrm>
              <a:off x="-2955561" y="2522992"/>
              <a:ext cx="177800" cy="176212"/>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cxnSp>
          <p:nvCxnSpPr>
            <p:cNvPr id="11" name="AutoShape 178"/>
            <p:cNvCxnSpPr>
              <a:cxnSpLocks noChangeShapeType="1"/>
            </p:cNvCxnSpPr>
            <p:nvPr/>
          </p:nvCxnSpPr>
          <p:spPr bwMode="auto">
            <a:xfrm flipH="1" flipV="1">
              <a:off x="-2786062" y="2611892"/>
              <a:ext cx="1008000" cy="0"/>
            </a:xfrm>
            <a:prstGeom prst="straightConnector1">
              <a:avLst/>
            </a:prstGeom>
            <a:noFill/>
            <a:ln w="9525">
              <a:solidFill>
                <a:schemeClr val="accent4">
                  <a:lumMod val="75000"/>
                </a:schemeClr>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椭圆 11"/>
            <p:cNvSpPr/>
            <p:nvPr/>
          </p:nvSpPr>
          <p:spPr bwMode="auto">
            <a:xfrm>
              <a:off x="-1767182" y="2532018"/>
              <a:ext cx="177800" cy="176213"/>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grpSp>
      <p:grpSp>
        <p:nvGrpSpPr>
          <p:cNvPr id="13" name="组合 12"/>
          <p:cNvGrpSpPr/>
          <p:nvPr/>
        </p:nvGrpSpPr>
        <p:grpSpPr>
          <a:xfrm>
            <a:off x="1594842" y="2200698"/>
            <a:ext cx="1366179" cy="185239"/>
            <a:chOff x="-2955561" y="2522992"/>
            <a:chExt cx="1366179" cy="185239"/>
          </a:xfrm>
        </p:grpSpPr>
        <p:sp>
          <p:nvSpPr>
            <p:cNvPr id="14" name="椭圆 13"/>
            <p:cNvSpPr/>
            <p:nvPr/>
          </p:nvSpPr>
          <p:spPr bwMode="auto">
            <a:xfrm>
              <a:off x="-2955561" y="2522992"/>
              <a:ext cx="177800" cy="176212"/>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cxnSp>
          <p:nvCxnSpPr>
            <p:cNvPr id="15" name="AutoShape 178"/>
            <p:cNvCxnSpPr>
              <a:cxnSpLocks noChangeShapeType="1"/>
            </p:cNvCxnSpPr>
            <p:nvPr/>
          </p:nvCxnSpPr>
          <p:spPr bwMode="auto">
            <a:xfrm flipH="1" flipV="1">
              <a:off x="-2786062" y="2611892"/>
              <a:ext cx="1008000" cy="0"/>
            </a:xfrm>
            <a:prstGeom prst="straightConnector1">
              <a:avLst/>
            </a:prstGeom>
            <a:noFill/>
            <a:ln w="9525">
              <a:solidFill>
                <a:schemeClr val="accent4">
                  <a:lumMod val="75000"/>
                </a:schemeClr>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椭圆 15"/>
            <p:cNvSpPr/>
            <p:nvPr/>
          </p:nvSpPr>
          <p:spPr bwMode="auto">
            <a:xfrm>
              <a:off x="-1767182" y="2532018"/>
              <a:ext cx="177800" cy="176213"/>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grpSp>
      <p:grpSp>
        <p:nvGrpSpPr>
          <p:cNvPr id="17" name="组合 16"/>
          <p:cNvGrpSpPr/>
          <p:nvPr/>
        </p:nvGrpSpPr>
        <p:grpSpPr>
          <a:xfrm>
            <a:off x="1594842" y="1875675"/>
            <a:ext cx="1366179" cy="185239"/>
            <a:chOff x="-2955561" y="2522992"/>
            <a:chExt cx="1366179" cy="185239"/>
          </a:xfrm>
        </p:grpSpPr>
        <p:sp>
          <p:nvSpPr>
            <p:cNvPr id="18" name="椭圆 17"/>
            <p:cNvSpPr/>
            <p:nvPr/>
          </p:nvSpPr>
          <p:spPr bwMode="auto">
            <a:xfrm>
              <a:off x="-2955561" y="2522992"/>
              <a:ext cx="177800" cy="176212"/>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cxnSp>
          <p:nvCxnSpPr>
            <p:cNvPr id="19" name="AutoShape 178"/>
            <p:cNvCxnSpPr>
              <a:cxnSpLocks noChangeShapeType="1"/>
            </p:cNvCxnSpPr>
            <p:nvPr/>
          </p:nvCxnSpPr>
          <p:spPr bwMode="auto">
            <a:xfrm flipH="1" flipV="1">
              <a:off x="-2786062" y="2611892"/>
              <a:ext cx="1008000" cy="0"/>
            </a:xfrm>
            <a:prstGeom prst="straightConnector1">
              <a:avLst/>
            </a:prstGeom>
            <a:noFill/>
            <a:ln w="9525">
              <a:solidFill>
                <a:schemeClr val="accent4">
                  <a:lumMod val="75000"/>
                </a:schemeClr>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椭圆 19"/>
            <p:cNvSpPr/>
            <p:nvPr/>
          </p:nvSpPr>
          <p:spPr bwMode="auto">
            <a:xfrm>
              <a:off x="-1767182" y="2532018"/>
              <a:ext cx="177800" cy="176213"/>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grpSp>
      <p:grpSp>
        <p:nvGrpSpPr>
          <p:cNvPr id="21" name="组合 20"/>
          <p:cNvGrpSpPr/>
          <p:nvPr/>
        </p:nvGrpSpPr>
        <p:grpSpPr>
          <a:xfrm>
            <a:off x="1594842" y="2525721"/>
            <a:ext cx="1366179" cy="185239"/>
            <a:chOff x="-2955561" y="2522992"/>
            <a:chExt cx="1366179" cy="185239"/>
          </a:xfrm>
        </p:grpSpPr>
        <p:sp>
          <p:nvSpPr>
            <p:cNvPr id="22" name="椭圆 21"/>
            <p:cNvSpPr/>
            <p:nvPr/>
          </p:nvSpPr>
          <p:spPr bwMode="auto">
            <a:xfrm>
              <a:off x="-2955561" y="2522992"/>
              <a:ext cx="177800" cy="176212"/>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cxnSp>
          <p:nvCxnSpPr>
            <p:cNvPr id="23" name="AutoShape 178"/>
            <p:cNvCxnSpPr>
              <a:cxnSpLocks noChangeShapeType="1"/>
            </p:cNvCxnSpPr>
            <p:nvPr/>
          </p:nvCxnSpPr>
          <p:spPr bwMode="auto">
            <a:xfrm flipH="1" flipV="1">
              <a:off x="-2786062" y="2611892"/>
              <a:ext cx="1008000" cy="0"/>
            </a:xfrm>
            <a:prstGeom prst="straightConnector1">
              <a:avLst/>
            </a:prstGeom>
            <a:noFill/>
            <a:ln w="9525">
              <a:solidFill>
                <a:schemeClr val="accent4">
                  <a:lumMod val="75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椭圆 23"/>
            <p:cNvSpPr/>
            <p:nvPr/>
          </p:nvSpPr>
          <p:spPr bwMode="auto">
            <a:xfrm>
              <a:off x="-1767182" y="2532018"/>
              <a:ext cx="177800" cy="176213"/>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grpSp>
      <p:sp>
        <p:nvSpPr>
          <p:cNvPr id="25" name="文本框 87"/>
          <p:cNvSpPr txBox="1"/>
          <p:nvPr/>
        </p:nvSpPr>
        <p:spPr>
          <a:xfrm>
            <a:off x="1752468" y="1339306"/>
            <a:ext cx="108000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关注</a:t>
            </a:r>
            <a:r>
              <a:rPr lang="zh-CN" altLang="en-US" sz="1400" dirty="0" smtClean="0">
                <a:latin typeface="微软雅黑" panose="020B0503020204020204" pitchFamily="34" charset="-122"/>
                <a:ea typeface="微软雅黑" panose="020B0503020204020204" pitchFamily="34" charset="-122"/>
              </a:rPr>
              <a:t>信息</a:t>
            </a:r>
            <a:endParaRPr lang="zh-CN" altLang="en-US" sz="1400" dirty="0">
              <a:latin typeface="微软雅黑" panose="020B0503020204020204" pitchFamily="34" charset="-122"/>
              <a:ea typeface="微软雅黑" panose="020B0503020204020204" pitchFamily="34" charset="-122"/>
            </a:endParaRPr>
          </a:p>
        </p:txBody>
      </p:sp>
      <p:sp>
        <p:nvSpPr>
          <p:cNvPr id="26" name="文本框 88"/>
          <p:cNvSpPr txBox="1"/>
          <p:nvPr/>
        </p:nvSpPr>
        <p:spPr>
          <a:xfrm>
            <a:off x="1739226" y="1687633"/>
            <a:ext cx="108000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粉丝</a:t>
            </a:r>
            <a:r>
              <a:rPr lang="zh-CN" altLang="en-US" sz="1400" dirty="0" smtClean="0">
                <a:latin typeface="微软雅黑" panose="020B0503020204020204" pitchFamily="34" charset="-122"/>
                <a:ea typeface="微软雅黑" panose="020B0503020204020204" pitchFamily="34" charset="-122"/>
              </a:rPr>
              <a:t>信息</a:t>
            </a:r>
            <a:endParaRPr lang="zh-CN" altLang="en-US" sz="1400" dirty="0">
              <a:latin typeface="微软雅黑" panose="020B0503020204020204" pitchFamily="34" charset="-122"/>
              <a:ea typeface="微软雅黑" panose="020B0503020204020204" pitchFamily="34" charset="-122"/>
            </a:endParaRPr>
          </a:p>
        </p:txBody>
      </p:sp>
      <p:sp>
        <p:nvSpPr>
          <p:cNvPr id="27" name="文本框 89"/>
          <p:cNvSpPr txBox="1"/>
          <p:nvPr/>
        </p:nvSpPr>
        <p:spPr>
          <a:xfrm>
            <a:off x="1739226" y="2014668"/>
            <a:ext cx="10800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模板消息</a:t>
            </a:r>
            <a:endParaRPr lang="zh-CN" altLang="en-US" sz="1400" dirty="0">
              <a:latin typeface="微软雅黑" panose="020B0503020204020204" pitchFamily="34" charset="-122"/>
              <a:ea typeface="微软雅黑" panose="020B0503020204020204" pitchFamily="34" charset="-122"/>
            </a:endParaRPr>
          </a:p>
        </p:txBody>
      </p:sp>
      <p:sp>
        <p:nvSpPr>
          <p:cNvPr id="28" name="文本框 92"/>
          <p:cNvSpPr txBox="1"/>
          <p:nvPr/>
        </p:nvSpPr>
        <p:spPr>
          <a:xfrm>
            <a:off x="1594842" y="2341703"/>
            <a:ext cx="1405857"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群</a:t>
            </a:r>
            <a:r>
              <a:rPr lang="zh-CN" altLang="en-US" sz="1400" dirty="0" smtClean="0">
                <a:latin typeface="微软雅黑" panose="020B0503020204020204" pitchFamily="34" charset="-122"/>
                <a:ea typeface="微软雅黑" panose="020B0503020204020204" pitchFamily="34" charset="-122"/>
              </a:rPr>
              <a:t>发文字消息</a:t>
            </a:r>
            <a:endParaRPr lang="zh-CN" altLang="en-US" sz="1400" dirty="0">
              <a:latin typeface="微软雅黑" panose="020B0503020204020204" pitchFamily="34" charset="-122"/>
              <a:ea typeface="微软雅黑" panose="020B0503020204020204" pitchFamily="34" charset="-122"/>
            </a:endParaRPr>
          </a:p>
        </p:txBody>
      </p:sp>
      <p:grpSp>
        <p:nvGrpSpPr>
          <p:cNvPr id="29" name="组合 28"/>
          <p:cNvGrpSpPr/>
          <p:nvPr/>
        </p:nvGrpSpPr>
        <p:grpSpPr>
          <a:xfrm>
            <a:off x="1594842" y="2850744"/>
            <a:ext cx="1366179" cy="185239"/>
            <a:chOff x="-2955561" y="2522992"/>
            <a:chExt cx="1366179" cy="185239"/>
          </a:xfrm>
        </p:grpSpPr>
        <p:sp>
          <p:nvSpPr>
            <p:cNvPr id="30" name="椭圆 29"/>
            <p:cNvSpPr/>
            <p:nvPr/>
          </p:nvSpPr>
          <p:spPr bwMode="auto">
            <a:xfrm>
              <a:off x="-2955561" y="2522992"/>
              <a:ext cx="177800" cy="176212"/>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cxnSp>
          <p:nvCxnSpPr>
            <p:cNvPr id="31" name="AutoShape 178"/>
            <p:cNvCxnSpPr>
              <a:cxnSpLocks noChangeShapeType="1"/>
            </p:cNvCxnSpPr>
            <p:nvPr/>
          </p:nvCxnSpPr>
          <p:spPr bwMode="auto">
            <a:xfrm flipH="1" flipV="1">
              <a:off x="-2786062" y="2611892"/>
              <a:ext cx="1008000" cy="0"/>
            </a:xfrm>
            <a:prstGeom prst="straightConnector1">
              <a:avLst/>
            </a:prstGeom>
            <a:noFill/>
            <a:ln w="9525">
              <a:solidFill>
                <a:schemeClr val="accent4">
                  <a:lumMod val="75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椭圆 31"/>
            <p:cNvSpPr/>
            <p:nvPr/>
          </p:nvSpPr>
          <p:spPr bwMode="auto">
            <a:xfrm>
              <a:off x="-1767182" y="2532018"/>
              <a:ext cx="177800" cy="176213"/>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grpSp>
      <p:sp>
        <p:nvSpPr>
          <p:cNvPr id="33" name="文本框 59"/>
          <p:cNvSpPr txBox="1"/>
          <p:nvPr/>
        </p:nvSpPr>
        <p:spPr>
          <a:xfrm>
            <a:off x="1594842" y="2668738"/>
            <a:ext cx="128960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群</a:t>
            </a:r>
            <a:r>
              <a:rPr lang="zh-CN" altLang="en-US" sz="1400" dirty="0" smtClean="0">
                <a:latin typeface="微软雅黑" panose="020B0503020204020204" pitchFamily="34" charset="-122"/>
                <a:ea typeface="微软雅黑" panose="020B0503020204020204" pitchFamily="34" charset="-122"/>
              </a:rPr>
              <a:t>发图文消息</a:t>
            </a:r>
            <a:endParaRPr lang="zh-CN" altLang="en-US" sz="1400"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94842" y="3175767"/>
            <a:ext cx="1366179" cy="185239"/>
            <a:chOff x="-2955561" y="2522992"/>
            <a:chExt cx="1366179" cy="185239"/>
          </a:xfrm>
        </p:grpSpPr>
        <p:sp>
          <p:nvSpPr>
            <p:cNvPr id="35" name="椭圆 34"/>
            <p:cNvSpPr/>
            <p:nvPr/>
          </p:nvSpPr>
          <p:spPr bwMode="auto">
            <a:xfrm>
              <a:off x="-2955561" y="2522992"/>
              <a:ext cx="177800" cy="176212"/>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cxnSp>
          <p:nvCxnSpPr>
            <p:cNvPr id="36" name="AutoShape 178"/>
            <p:cNvCxnSpPr>
              <a:cxnSpLocks noChangeShapeType="1"/>
            </p:cNvCxnSpPr>
            <p:nvPr/>
          </p:nvCxnSpPr>
          <p:spPr bwMode="auto">
            <a:xfrm flipH="1" flipV="1">
              <a:off x="-2786062" y="2611892"/>
              <a:ext cx="1008000" cy="0"/>
            </a:xfrm>
            <a:prstGeom prst="straightConnector1">
              <a:avLst/>
            </a:prstGeom>
            <a:noFill/>
            <a:ln w="9525">
              <a:solidFill>
                <a:schemeClr val="accent4">
                  <a:lumMod val="7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椭圆 36"/>
            <p:cNvSpPr/>
            <p:nvPr/>
          </p:nvSpPr>
          <p:spPr bwMode="auto">
            <a:xfrm>
              <a:off x="-1767182" y="2532018"/>
              <a:ext cx="177800" cy="176213"/>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grpSp>
      <p:sp>
        <p:nvSpPr>
          <p:cNvPr id="38" name="文本框 64"/>
          <p:cNvSpPr txBox="1"/>
          <p:nvPr/>
        </p:nvSpPr>
        <p:spPr>
          <a:xfrm>
            <a:off x="1739226" y="2995773"/>
            <a:ext cx="10800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素材信息</a:t>
            </a:r>
            <a:endParaRPr lang="zh-CN" altLang="en-US" sz="1400"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594842" y="3827294"/>
            <a:ext cx="1366179" cy="185239"/>
            <a:chOff x="-2955561" y="2522992"/>
            <a:chExt cx="1366179" cy="185239"/>
          </a:xfrm>
        </p:grpSpPr>
        <p:sp>
          <p:nvSpPr>
            <p:cNvPr id="40" name="椭圆 39"/>
            <p:cNvSpPr/>
            <p:nvPr/>
          </p:nvSpPr>
          <p:spPr bwMode="auto">
            <a:xfrm>
              <a:off x="-2955561" y="2522992"/>
              <a:ext cx="177800" cy="176212"/>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cxnSp>
          <p:nvCxnSpPr>
            <p:cNvPr id="41" name="AutoShape 178"/>
            <p:cNvCxnSpPr>
              <a:cxnSpLocks noChangeShapeType="1"/>
            </p:cNvCxnSpPr>
            <p:nvPr/>
          </p:nvCxnSpPr>
          <p:spPr bwMode="auto">
            <a:xfrm flipH="1" flipV="1">
              <a:off x="-2786062" y="2611892"/>
              <a:ext cx="1008000" cy="0"/>
            </a:xfrm>
            <a:prstGeom prst="straightConnector1">
              <a:avLst/>
            </a:prstGeom>
            <a:noFill/>
            <a:ln w="9525">
              <a:solidFill>
                <a:schemeClr val="accent4">
                  <a:lumMod val="75000"/>
                </a:schemeClr>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椭圆 41"/>
            <p:cNvSpPr/>
            <p:nvPr/>
          </p:nvSpPr>
          <p:spPr bwMode="auto">
            <a:xfrm>
              <a:off x="-1767182" y="2532018"/>
              <a:ext cx="177800" cy="176213"/>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grpSp>
      <p:grpSp>
        <p:nvGrpSpPr>
          <p:cNvPr id="43" name="组合 42"/>
          <p:cNvGrpSpPr/>
          <p:nvPr/>
        </p:nvGrpSpPr>
        <p:grpSpPr>
          <a:xfrm>
            <a:off x="1594842" y="4465308"/>
            <a:ext cx="1366179" cy="185239"/>
            <a:chOff x="-2955561" y="2522992"/>
            <a:chExt cx="1366179" cy="185239"/>
          </a:xfrm>
        </p:grpSpPr>
        <p:sp>
          <p:nvSpPr>
            <p:cNvPr id="44" name="椭圆 43"/>
            <p:cNvSpPr/>
            <p:nvPr/>
          </p:nvSpPr>
          <p:spPr bwMode="auto">
            <a:xfrm>
              <a:off x="-2955561" y="2522992"/>
              <a:ext cx="177800" cy="176212"/>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cxnSp>
          <p:nvCxnSpPr>
            <p:cNvPr id="45" name="AutoShape 178"/>
            <p:cNvCxnSpPr>
              <a:cxnSpLocks noChangeShapeType="1"/>
            </p:cNvCxnSpPr>
            <p:nvPr/>
          </p:nvCxnSpPr>
          <p:spPr bwMode="auto">
            <a:xfrm flipH="1" flipV="1">
              <a:off x="-2786062" y="2611892"/>
              <a:ext cx="1008000" cy="0"/>
            </a:xfrm>
            <a:prstGeom prst="straightConnector1">
              <a:avLst/>
            </a:prstGeom>
            <a:noFill/>
            <a:ln w="9525">
              <a:solidFill>
                <a:schemeClr val="accent4">
                  <a:lumMod val="75000"/>
                </a:schemeClr>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 name="椭圆 45"/>
            <p:cNvSpPr/>
            <p:nvPr/>
          </p:nvSpPr>
          <p:spPr bwMode="auto">
            <a:xfrm>
              <a:off x="-1767182" y="2532018"/>
              <a:ext cx="177800" cy="176213"/>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grpSp>
      <p:grpSp>
        <p:nvGrpSpPr>
          <p:cNvPr id="47" name="组合 46"/>
          <p:cNvGrpSpPr/>
          <p:nvPr/>
        </p:nvGrpSpPr>
        <p:grpSpPr>
          <a:xfrm>
            <a:off x="1594842" y="4152317"/>
            <a:ext cx="1366179" cy="185239"/>
            <a:chOff x="-2955561" y="2522992"/>
            <a:chExt cx="1366179" cy="185239"/>
          </a:xfrm>
        </p:grpSpPr>
        <p:sp>
          <p:nvSpPr>
            <p:cNvPr id="48" name="椭圆 47"/>
            <p:cNvSpPr/>
            <p:nvPr/>
          </p:nvSpPr>
          <p:spPr bwMode="auto">
            <a:xfrm>
              <a:off x="-2955561" y="2522992"/>
              <a:ext cx="177800" cy="176212"/>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cxnSp>
          <p:nvCxnSpPr>
            <p:cNvPr id="49" name="AutoShape 178"/>
            <p:cNvCxnSpPr>
              <a:cxnSpLocks noChangeShapeType="1"/>
            </p:cNvCxnSpPr>
            <p:nvPr/>
          </p:nvCxnSpPr>
          <p:spPr bwMode="auto">
            <a:xfrm flipH="1" flipV="1">
              <a:off x="-2786062" y="2611892"/>
              <a:ext cx="1008000" cy="0"/>
            </a:xfrm>
            <a:prstGeom prst="straightConnector1">
              <a:avLst/>
            </a:prstGeom>
            <a:noFill/>
            <a:ln w="9525">
              <a:solidFill>
                <a:schemeClr val="accent4">
                  <a:lumMod val="75000"/>
                </a:schemeClr>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 name="椭圆 49"/>
            <p:cNvSpPr/>
            <p:nvPr/>
          </p:nvSpPr>
          <p:spPr bwMode="auto">
            <a:xfrm>
              <a:off x="-1767182" y="2532018"/>
              <a:ext cx="177800" cy="176213"/>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grpSp>
      <p:sp>
        <p:nvSpPr>
          <p:cNvPr id="51" name="文本框 123"/>
          <p:cNvSpPr txBox="1"/>
          <p:nvPr/>
        </p:nvSpPr>
        <p:spPr>
          <a:xfrm>
            <a:off x="1739226" y="3637240"/>
            <a:ext cx="10800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二维码</a:t>
            </a:r>
            <a:endParaRPr lang="zh-CN" altLang="en-US" sz="1400" dirty="0">
              <a:latin typeface="微软雅黑" panose="020B0503020204020204" pitchFamily="34" charset="-122"/>
              <a:ea typeface="微软雅黑" panose="020B0503020204020204" pitchFamily="34" charset="-122"/>
            </a:endParaRPr>
          </a:p>
        </p:txBody>
      </p:sp>
      <p:sp>
        <p:nvSpPr>
          <p:cNvPr id="52" name="文本框 124"/>
          <p:cNvSpPr txBox="1"/>
          <p:nvPr/>
        </p:nvSpPr>
        <p:spPr>
          <a:xfrm>
            <a:off x="1739226" y="3964275"/>
            <a:ext cx="10800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授权信息</a:t>
            </a:r>
            <a:endParaRPr lang="zh-CN" altLang="en-US" sz="1400" dirty="0">
              <a:latin typeface="微软雅黑" panose="020B0503020204020204" pitchFamily="34" charset="-122"/>
              <a:ea typeface="微软雅黑" panose="020B0503020204020204" pitchFamily="34" charset="-122"/>
            </a:endParaRPr>
          </a:p>
        </p:txBody>
      </p:sp>
      <p:sp>
        <p:nvSpPr>
          <p:cNvPr id="53" name="文本框 125"/>
          <p:cNvSpPr txBox="1"/>
          <p:nvPr/>
        </p:nvSpPr>
        <p:spPr>
          <a:xfrm>
            <a:off x="1739226" y="4291310"/>
            <a:ext cx="10800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商户信息</a:t>
            </a:r>
            <a:endParaRPr lang="zh-CN" altLang="en-US" sz="1400"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1594842" y="3538355"/>
            <a:ext cx="1366179" cy="185239"/>
            <a:chOff x="-2955561" y="2522992"/>
            <a:chExt cx="1366179" cy="185239"/>
          </a:xfrm>
        </p:grpSpPr>
        <p:sp>
          <p:nvSpPr>
            <p:cNvPr id="55" name="椭圆 54"/>
            <p:cNvSpPr/>
            <p:nvPr/>
          </p:nvSpPr>
          <p:spPr bwMode="auto">
            <a:xfrm>
              <a:off x="-2955561" y="2522992"/>
              <a:ext cx="177800" cy="176212"/>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cxnSp>
          <p:nvCxnSpPr>
            <p:cNvPr id="56" name="AutoShape 178"/>
            <p:cNvCxnSpPr>
              <a:cxnSpLocks noChangeShapeType="1"/>
            </p:cNvCxnSpPr>
            <p:nvPr/>
          </p:nvCxnSpPr>
          <p:spPr bwMode="auto">
            <a:xfrm flipH="1" flipV="1">
              <a:off x="-2786062" y="2611892"/>
              <a:ext cx="1008000" cy="0"/>
            </a:xfrm>
            <a:prstGeom prst="straightConnector1">
              <a:avLst/>
            </a:prstGeom>
            <a:noFill/>
            <a:ln w="9525">
              <a:solidFill>
                <a:schemeClr val="accent4">
                  <a:lumMod val="75000"/>
                </a:schemeClr>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椭圆 56"/>
            <p:cNvSpPr/>
            <p:nvPr/>
          </p:nvSpPr>
          <p:spPr bwMode="auto">
            <a:xfrm>
              <a:off x="-1767182" y="2532018"/>
              <a:ext cx="177800" cy="176213"/>
            </a:xfrm>
            <a:prstGeom prst="ellipse">
              <a:avLst/>
            </a:prstGeom>
            <a:solidFill>
              <a:srgbClr val="727272">
                <a:lumMod val="60000"/>
                <a:lumOff val="40000"/>
                <a:alpha val="40000"/>
              </a:srgbClr>
            </a:solidFill>
            <a:ln w="9525" cap="flat" cmpd="sng" algn="ctr">
              <a:noFill/>
              <a:prstDash val="solid"/>
              <a:round/>
              <a:headEnd type="none" w="med" len="med"/>
              <a:tailEnd type="none" w="med" len="med"/>
            </a:ln>
            <a:effectLst/>
          </p:spPr>
          <p:txBody>
            <a:bodyPr wrap="none" lIns="0" rIns="0" anchor="ctr"/>
            <a:lstStyle/>
            <a:p>
              <a:pPr eaLnBrk="1" fontAlgn="auto" hangingPunct="1">
                <a:spcBef>
                  <a:spcPts val="0"/>
                </a:spcBef>
                <a:spcAft>
                  <a:spcPts val="0"/>
                </a:spcAft>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Tahoma" pitchFamily="34" charset="0"/>
              </a:endParaRPr>
            </a:p>
          </p:txBody>
        </p:sp>
      </p:grpSp>
      <p:sp>
        <p:nvSpPr>
          <p:cNvPr id="58" name="文本框 151"/>
          <p:cNvSpPr txBox="1"/>
          <p:nvPr/>
        </p:nvSpPr>
        <p:spPr>
          <a:xfrm>
            <a:off x="1739226" y="3348301"/>
            <a:ext cx="10800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菜单信息</a:t>
            </a:r>
            <a:endParaRPr lang="zh-CN" altLang="en-US" sz="1400" dirty="0">
              <a:latin typeface="微软雅黑" panose="020B0503020204020204" pitchFamily="34" charset="-122"/>
              <a:ea typeface="微软雅黑" panose="020B0503020204020204" pitchFamily="34" charset="-122"/>
            </a:endParaRPr>
          </a:p>
        </p:txBody>
      </p:sp>
      <p:sp>
        <p:nvSpPr>
          <p:cNvPr id="59" name="圆角矩形 58"/>
          <p:cNvSpPr/>
          <p:nvPr/>
        </p:nvSpPr>
        <p:spPr>
          <a:xfrm>
            <a:off x="179512" y="5917505"/>
            <a:ext cx="8883526" cy="679847"/>
          </a:xfrm>
          <a:prstGeom prst="roundRect">
            <a:avLst>
              <a:gd name="adj" fmla="val 10381"/>
            </a:avLst>
          </a:prstGeom>
          <a:solidFill>
            <a:srgbClr val="FFFF99"/>
          </a:solidFill>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altLang="zh-CN" b="1" dirty="0" smtClean="0">
                <a:solidFill>
                  <a:schemeClr val="tx1"/>
                </a:solidFill>
                <a:latin typeface="微软雅黑" panose="020B0503020204020204" pitchFamily="34" charset="-122"/>
                <a:ea typeface="微软雅黑" panose="020B0503020204020204" pitchFamily="34" charset="-122"/>
              </a:rPr>
              <a:t>WDMS</a:t>
            </a:r>
          </a:p>
          <a:p>
            <a:pPr algn="ctr">
              <a:defRPr/>
            </a:pPr>
            <a:r>
              <a:rPr lang="zh-CN" altLang="en-US" b="1" dirty="0" smtClean="0">
                <a:solidFill>
                  <a:schemeClr val="tx1"/>
                </a:solidFill>
                <a:latin typeface="微软雅黑" panose="020B0503020204020204" pitchFamily="34" charset="-122"/>
                <a:ea typeface="微软雅黑" panose="020B0503020204020204" pitchFamily="34" charset="-122"/>
              </a:rPr>
              <a:t>会员系统</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65"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smtClean="0">
                <a:solidFill>
                  <a:srgbClr val="000000"/>
                </a:solidFill>
                <a:latin typeface="微软雅黑" pitchFamily="34" charset="-122"/>
                <a:ea typeface="微软雅黑" pitchFamily="34" charset="-122"/>
                <a:sym typeface="黑体" pitchFamily="49" charset="-122"/>
              </a:rPr>
              <a:t>项目背景</a:t>
            </a:r>
            <a:endParaRPr lang="zh-CN" altLang="en-US" sz="2400" b="1" dirty="0">
              <a:latin typeface="微软雅黑" pitchFamily="34" charset="-122"/>
              <a:ea typeface="微软雅黑" pitchFamily="34" charset="-122"/>
            </a:endParaRPr>
          </a:p>
        </p:txBody>
      </p:sp>
      <p:sp>
        <p:nvSpPr>
          <p:cNvPr id="66" name="上下箭头 65"/>
          <p:cNvSpPr/>
          <p:nvPr/>
        </p:nvSpPr>
        <p:spPr bwMode="auto">
          <a:xfrm>
            <a:off x="3656596" y="4923245"/>
            <a:ext cx="720080" cy="1242028"/>
          </a:xfrm>
          <a:prstGeom prst="upDownArrow">
            <a:avLst/>
          </a:prstGeom>
          <a:solidFill>
            <a:srgbClr val="FFC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67" name="矩形标注 66"/>
          <p:cNvSpPr/>
          <p:nvPr/>
        </p:nvSpPr>
        <p:spPr bwMode="auto">
          <a:xfrm>
            <a:off x="4860031" y="858969"/>
            <a:ext cx="4214695" cy="4464497"/>
          </a:xfrm>
          <a:prstGeom prst="wedgeRectCallout">
            <a:avLst>
              <a:gd name="adj1" fmla="val -65051"/>
              <a:gd name="adj2" fmla="val 55363"/>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graphicFrame>
        <p:nvGraphicFramePr>
          <p:cNvPr id="62" name="表格 61"/>
          <p:cNvGraphicFramePr>
            <a:graphicFrameLocks noGrp="1"/>
          </p:cNvGraphicFramePr>
          <p:nvPr>
            <p:extLst>
              <p:ext uri="{D42A27DB-BD31-4B8C-83A1-F6EECF244321}">
                <p14:modId xmlns:p14="http://schemas.microsoft.com/office/powerpoint/2010/main" val="3474065876"/>
              </p:ext>
            </p:extLst>
          </p:nvPr>
        </p:nvGraphicFramePr>
        <p:xfrm>
          <a:off x="4949877" y="984556"/>
          <a:ext cx="4070834" cy="4281996"/>
        </p:xfrm>
        <a:graphic>
          <a:graphicData uri="http://schemas.openxmlformats.org/drawingml/2006/table">
            <a:tbl>
              <a:tblPr firstRow="1" bandRow="1">
                <a:tableStyleId>{7E9639D4-E3E2-4D34-9284-5A2195B3D0D7}</a:tableStyleId>
              </a:tblPr>
              <a:tblGrid>
                <a:gridCol w="350934">
                  <a:extLst>
                    <a:ext uri="{9D8B030D-6E8A-4147-A177-3AD203B41FA5}">
                      <a16:colId xmlns:a16="http://schemas.microsoft.com/office/drawing/2014/main" val="20000"/>
                    </a:ext>
                  </a:extLst>
                </a:gridCol>
                <a:gridCol w="1403736">
                  <a:extLst>
                    <a:ext uri="{9D8B030D-6E8A-4147-A177-3AD203B41FA5}">
                      <a16:colId xmlns:a16="http://schemas.microsoft.com/office/drawing/2014/main" val="20001"/>
                    </a:ext>
                  </a:extLst>
                </a:gridCol>
                <a:gridCol w="1604740">
                  <a:extLst>
                    <a:ext uri="{9D8B030D-6E8A-4147-A177-3AD203B41FA5}">
                      <a16:colId xmlns:a16="http://schemas.microsoft.com/office/drawing/2014/main" val="20002"/>
                    </a:ext>
                  </a:extLst>
                </a:gridCol>
                <a:gridCol w="711424">
                  <a:extLst>
                    <a:ext uri="{9D8B030D-6E8A-4147-A177-3AD203B41FA5}">
                      <a16:colId xmlns:a16="http://schemas.microsoft.com/office/drawing/2014/main" val="20003"/>
                    </a:ext>
                  </a:extLst>
                </a:gridCol>
              </a:tblGrid>
              <a:tr h="558239">
                <a:tc>
                  <a:txBody>
                    <a:bodyPr/>
                    <a:lstStyle/>
                    <a:p>
                      <a:pPr algn="ctr"/>
                      <a:r>
                        <a:rPr lang="zh-CN" altLang="en-US" sz="1200" dirty="0" smtClean="0">
                          <a:latin typeface="微软雅黑" panose="020B0503020204020204" pitchFamily="34" charset="-122"/>
                          <a:ea typeface="微软雅黑" panose="020B0503020204020204" pitchFamily="34" charset="-122"/>
                        </a:rPr>
                        <a:t>序号</a:t>
                      </a:r>
                      <a:endParaRPr lang="zh-CN" altLang="en-US" sz="1200" dirty="0">
                        <a:latin typeface="微软雅黑" pitchFamily="34" charset="-122"/>
                        <a:ea typeface="微软雅黑" pitchFamily="34" charset="-122"/>
                      </a:endParaRPr>
                    </a:p>
                  </a:txBody>
                  <a:tcPr marL="91411" marR="91411"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zh-CN" altLang="en-US" sz="1200" dirty="0" smtClean="0">
                          <a:latin typeface="微软雅黑" panose="020B0503020204020204" pitchFamily="34" charset="-122"/>
                          <a:ea typeface="微软雅黑" panose="020B0503020204020204" pitchFamily="34" charset="-122"/>
                        </a:rPr>
                        <a:t>接口名称</a:t>
                      </a:r>
                      <a:endParaRPr lang="zh-CN" altLang="en-US" sz="1200" dirty="0">
                        <a:latin typeface="微软雅黑" pitchFamily="34" charset="-122"/>
                        <a:ea typeface="微软雅黑" pitchFamily="34" charset="-122"/>
                      </a:endParaRPr>
                    </a:p>
                  </a:txBody>
                  <a:tcPr marL="91411" marR="91411"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zh-CN" altLang="en-US" sz="1200" dirty="0" smtClean="0">
                          <a:latin typeface="微软雅黑" panose="020B0503020204020204" pitchFamily="34" charset="-122"/>
                          <a:ea typeface="微软雅黑" panose="020B0503020204020204" pitchFamily="34" charset="-122"/>
                        </a:rPr>
                        <a:t>传输方向</a:t>
                      </a:r>
                      <a:endParaRPr lang="zh-CN" altLang="en-US" sz="1200" dirty="0">
                        <a:latin typeface="微软雅黑" pitchFamily="34" charset="-122"/>
                        <a:ea typeface="微软雅黑" pitchFamily="34" charset="-122"/>
                      </a:endParaRPr>
                    </a:p>
                  </a:txBody>
                  <a:tcPr marL="91411" marR="91411"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zh-CN" altLang="en-US" sz="1200" dirty="0" smtClean="0">
                          <a:latin typeface="微软雅黑" panose="020B0503020204020204" pitchFamily="34" charset="-122"/>
                          <a:ea typeface="微软雅黑" panose="020B0503020204020204" pitchFamily="34" charset="-122"/>
                        </a:rPr>
                        <a:t>频率</a:t>
                      </a:r>
                      <a:endParaRPr lang="zh-CN" altLang="en-US" sz="1200" dirty="0">
                        <a:latin typeface="微软雅黑" pitchFamily="34" charset="-122"/>
                        <a:ea typeface="微软雅黑" pitchFamily="34" charset="-122"/>
                      </a:endParaRPr>
                    </a:p>
                  </a:txBody>
                  <a:tcPr marL="91411" marR="91411"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320683">
                <a:tc>
                  <a:txBody>
                    <a:bodyPr/>
                    <a:lstStyle/>
                    <a:p>
                      <a:pPr algn="ctr"/>
                      <a:r>
                        <a:rPr lang="en-US" altLang="zh-CN" sz="1200" dirty="0" smtClean="0">
                          <a:latin typeface="微软雅黑" panose="020B0503020204020204" pitchFamily="34" charset="-122"/>
                          <a:ea typeface="微软雅黑" panose="020B0503020204020204" pitchFamily="34" charset="-122"/>
                        </a:rPr>
                        <a:t>1</a:t>
                      </a:r>
                      <a:endParaRPr lang="zh-CN" altLang="en-US" sz="1200" dirty="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chemeClr val="tx1"/>
                          </a:solidFill>
                          <a:effectLst/>
                          <a:latin typeface="微软雅黑" panose="020B0503020204020204" pitchFamily="34" charset="-122"/>
                          <a:ea typeface="微软雅黑" panose="020B0503020204020204" pitchFamily="34" charset="-122"/>
                        </a:rPr>
                        <a:t>特约店负责人</a:t>
                      </a:r>
                      <a:endParaRPr lang="zh-CN" altLang="en-US" sz="1200" b="0" i="0" u="none" strike="noStrike" dirty="0" smtClean="0">
                        <a:solidFill>
                          <a:srgbClr val="000000"/>
                        </a:solidFill>
                        <a:effectLst/>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latin typeface="微软雅黑" panose="020B0503020204020204" pitchFamily="34" charset="-122"/>
                          <a:ea typeface="微软雅黑" panose="020B0503020204020204" pitchFamily="34" charset="-122"/>
                        </a:rPr>
                        <a:t>WDMS</a:t>
                      </a:r>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latin typeface="微软雅黑" panose="020B0503020204020204" pitchFamily="34" charset="-122"/>
                          <a:ea typeface="微软雅黑" panose="020B0503020204020204" pitchFamily="34" charset="-122"/>
                        </a:rPr>
                        <a:t>微信平台</a:t>
                      </a:r>
                      <a:endParaRPr lang="zh-CN" altLang="en-US" sz="1200" dirty="0">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latin typeface="微软雅黑" pitchFamily="34" charset="-122"/>
                          <a:ea typeface="微软雅黑" pitchFamily="34" charset="-122"/>
                        </a:rPr>
                        <a:t>实时</a:t>
                      </a:r>
                      <a:endParaRPr lang="zh-CN" altLang="en-US" sz="1200" dirty="0">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0683">
                <a:tc>
                  <a:txBody>
                    <a:bodyPr/>
                    <a:lstStyle/>
                    <a:p>
                      <a:pPr algn="ctr"/>
                      <a:r>
                        <a:rPr lang="en-US" altLang="zh-CN" sz="1200" dirty="0" smtClean="0">
                          <a:latin typeface="微软雅黑" panose="020B0503020204020204" pitchFamily="34" charset="-122"/>
                          <a:ea typeface="微软雅黑" panose="020B0503020204020204" pitchFamily="34" charset="-122"/>
                        </a:rPr>
                        <a:t>2</a:t>
                      </a:r>
                      <a:endParaRPr lang="zh-CN" altLang="en-US" sz="1200" dirty="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车辆信息校验</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WDMS</a:t>
                      </a:r>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latin typeface="微软雅黑" panose="020B0503020204020204" pitchFamily="34" charset="-122"/>
                          <a:ea typeface="微软雅黑" panose="020B0503020204020204" pitchFamily="34" charset="-122"/>
                        </a:rPr>
                        <a:t>微信平台</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实时</a:t>
                      </a: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0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3</a:t>
                      </a:r>
                      <a:endParaRPr lang="zh-CN" altLang="en-US" sz="1200" dirty="0" smtClean="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保养记录</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WDMS</a:t>
                      </a:r>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latin typeface="微软雅黑" panose="020B0503020204020204" pitchFamily="34" charset="-122"/>
                          <a:ea typeface="微软雅黑" panose="020B0503020204020204" pitchFamily="34" charset="-122"/>
                        </a:rPr>
                        <a:t>微信平台</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次</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天</a:t>
                      </a: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0683">
                <a:tc>
                  <a:txBody>
                    <a:bodyPr/>
                    <a:lstStyle/>
                    <a:p>
                      <a:pPr algn="ctr"/>
                      <a:r>
                        <a:rPr lang="en-US" altLang="zh-CN" sz="1200" dirty="0" smtClean="0">
                          <a:latin typeface="微软雅黑" panose="020B0503020204020204" pitchFamily="34" charset="-122"/>
                          <a:ea typeface="微软雅黑" panose="020B0503020204020204" pitchFamily="34" charset="-122"/>
                        </a:rPr>
                        <a:t>4</a:t>
                      </a:r>
                      <a:endParaRPr lang="zh-CN" altLang="en-US" sz="1200" dirty="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预约单信息</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微信平台</a:t>
                      </a:r>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latin typeface="微软雅黑" pitchFamily="34" charset="-122"/>
                          <a:ea typeface="微软雅黑" pitchFamily="34" charset="-122"/>
                        </a:rPr>
                        <a:t>WDMS</a:t>
                      </a:r>
                      <a:endParaRPr lang="zh-CN" altLang="en-US" sz="1200" dirty="0" smtClean="0">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实时</a:t>
                      </a: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0683">
                <a:tc>
                  <a:txBody>
                    <a:bodyPr/>
                    <a:lstStyle/>
                    <a:p>
                      <a:pPr algn="ctr"/>
                      <a:r>
                        <a:rPr lang="en-US" altLang="zh-CN" sz="1200" dirty="0" smtClean="0">
                          <a:latin typeface="微软雅黑" panose="020B0503020204020204" pitchFamily="34" charset="-122"/>
                          <a:ea typeface="微软雅黑" panose="020B0503020204020204" pitchFamily="34" charset="-122"/>
                        </a:rPr>
                        <a:t>5</a:t>
                      </a:r>
                      <a:endParaRPr lang="zh-CN" altLang="en-US" sz="1200" dirty="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店端变更预约数据</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latin typeface="微软雅黑" pitchFamily="34" charset="-122"/>
                          <a:ea typeface="微软雅黑" pitchFamily="34" charset="-122"/>
                        </a:rPr>
                        <a:t>WDMS</a:t>
                      </a:r>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latin typeface="微软雅黑" pitchFamily="34" charset="-122"/>
                          <a:ea typeface="微软雅黑" pitchFamily="34" charset="-122"/>
                        </a:rPr>
                        <a:t>微信平台</a:t>
                      </a:r>
                      <a:endParaRPr lang="zh-CN" altLang="en-US" sz="1200" dirty="0">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实时</a:t>
                      </a: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0683">
                <a:tc>
                  <a:txBody>
                    <a:bodyPr/>
                    <a:lstStyle/>
                    <a:p>
                      <a:pPr algn="ctr"/>
                      <a:r>
                        <a:rPr lang="en-US" altLang="zh-CN" sz="1200" dirty="0" smtClean="0">
                          <a:latin typeface="微软雅黑" pitchFamily="34" charset="-122"/>
                          <a:ea typeface="微软雅黑" pitchFamily="34" charset="-122"/>
                        </a:rPr>
                        <a:t>6</a:t>
                      </a:r>
                      <a:endParaRPr lang="zh-CN" altLang="en-US" sz="1200" dirty="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服务活动主数据</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latin typeface="微软雅黑" pitchFamily="34" charset="-122"/>
                          <a:ea typeface="微软雅黑" pitchFamily="34" charset="-122"/>
                        </a:rPr>
                        <a:t>微信平台</a:t>
                      </a:r>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latin typeface="微软雅黑" pitchFamily="34" charset="-122"/>
                          <a:ea typeface="微软雅黑" pitchFamily="34" charset="-122"/>
                        </a:rPr>
                        <a:t>WDMS</a:t>
                      </a:r>
                      <a:endParaRPr lang="zh-CN" altLang="en-US" sz="1200" dirty="0">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实时</a:t>
                      </a: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20683">
                <a:tc>
                  <a:txBody>
                    <a:bodyPr/>
                    <a:lstStyle/>
                    <a:p>
                      <a:pPr algn="ctr"/>
                      <a:r>
                        <a:rPr lang="en-US" altLang="zh-CN" sz="1200" dirty="0" smtClean="0">
                          <a:latin typeface="微软雅黑" pitchFamily="34" charset="-122"/>
                          <a:ea typeface="微软雅黑" pitchFamily="34" charset="-122"/>
                        </a:rPr>
                        <a:t>7</a:t>
                      </a:r>
                      <a:endParaRPr lang="zh-CN" altLang="en-US" sz="1200" dirty="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活动报名明细</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latin typeface="微软雅黑" pitchFamily="34" charset="-122"/>
                          <a:ea typeface="微软雅黑" pitchFamily="34" charset="-122"/>
                        </a:rPr>
                        <a:t>微信平台</a:t>
                      </a:r>
                      <a:r>
                        <a:rPr lang="en-US" altLang="zh-CN" sz="1200" dirty="0" smtClean="0">
                          <a:latin typeface="微软雅黑" pitchFamily="34" charset="-122"/>
                          <a:ea typeface="微软雅黑" pitchFamily="34" charset="-122"/>
                          <a:sym typeface="Wingdings" panose="05000000000000000000" pitchFamily="2" charset="2"/>
                        </a:rPr>
                        <a:t>WDMS</a:t>
                      </a:r>
                      <a:endParaRPr lang="zh-CN" altLang="en-US" sz="1200" dirty="0">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实时</a:t>
                      </a: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20683">
                <a:tc>
                  <a:txBody>
                    <a:bodyPr/>
                    <a:lstStyle/>
                    <a:p>
                      <a:pPr algn="ctr"/>
                      <a:r>
                        <a:rPr lang="en-US" altLang="zh-CN" sz="1200" dirty="0" smtClean="0">
                          <a:latin typeface="微软雅黑" pitchFamily="34" charset="-122"/>
                          <a:ea typeface="微软雅黑" pitchFamily="34" charset="-122"/>
                        </a:rPr>
                        <a:t>8</a:t>
                      </a:r>
                      <a:endParaRPr lang="zh-CN" altLang="en-US" sz="1200" dirty="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活动结果反馈</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latin typeface="微软雅黑" pitchFamily="34" charset="-122"/>
                          <a:ea typeface="微软雅黑" pitchFamily="34" charset="-122"/>
                        </a:rPr>
                        <a:t>WDMS</a:t>
                      </a:r>
                      <a:r>
                        <a:rPr lang="en-US" altLang="zh-CN" sz="1200" dirty="0" smtClean="0">
                          <a:latin typeface="微软雅黑" pitchFamily="34" charset="-122"/>
                          <a:ea typeface="微软雅黑" pitchFamily="34" charset="-122"/>
                          <a:sym typeface="Wingdings" panose="05000000000000000000" pitchFamily="2" charset="2"/>
                        </a:rPr>
                        <a:t></a:t>
                      </a:r>
                      <a:r>
                        <a:rPr lang="zh-CN" altLang="en-US" sz="1200" dirty="0" smtClean="0">
                          <a:latin typeface="微软雅黑" pitchFamily="34" charset="-122"/>
                          <a:ea typeface="微软雅黑" pitchFamily="34" charset="-122"/>
                          <a:sym typeface="Wingdings" panose="05000000000000000000" pitchFamily="2" charset="2"/>
                        </a:rPr>
                        <a:t>微信平台</a:t>
                      </a:r>
                      <a:endParaRPr lang="zh-CN" altLang="en-US" sz="1200" dirty="0">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实时</a:t>
                      </a: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0683">
                <a:tc>
                  <a:txBody>
                    <a:bodyPr/>
                    <a:lstStyle/>
                    <a:p>
                      <a:pPr algn="ctr"/>
                      <a:r>
                        <a:rPr lang="en-US" altLang="zh-CN" sz="1200" dirty="0" smtClean="0">
                          <a:latin typeface="微软雅黑" pitchFamily="34" charset="-122"/>
                          <a:ea typeface="微软雅黑" pitchFamily="34" charset="-122"/>
                        </a:rPr>
                        <a:t>9</a:t>
                      </a:r>
                      <a:endParaRPr lang="zh-CN" altLang="en-US" sz="1200" dirty="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会员入会资料</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latin typeface="微软雅黑" pitchFamily="34" charset="-122"/>
                          <a:ea typeface="微软雅黑" pitchFamily="34" charset="-122"/>
                        </a:rPr>
                        <a:t>微信平台</a:t>
                      </a:r>
                      <a:r>
                        <a:rPr lang="en-US" altLang="zh-CN" sz="1200" dirty="0" smtClean="0">
                          <a:latin typeface="微软雅黑" pitchFamily="34" charset="-122"/>
                          <a:ea typeface="微软雅黑" pitchFamily="34" charset="-122"/>
                          <a:sym typeface="Wingdings" panose="05000000000000000000" pitchFamily="2" charset="2"/>
                        </a:rPr>
                        <a:t></a:t>
                      </a:r>
                      <a:r>
                        <a:rPr lang="zh-CN" altLang="en-US" sz="1200" dirty="0" smtClean="0">
                          <a:latin typeface="微软雅黑" pitchFamily="34" charset="-122"/>
                          <a:ea typeface="微软雅黑" pitchFamily="34" charset="-122"/>
                          <a:sym typeface="Wingdings" panose="05000000000000000000" pitchFamily="2" charset="2"/>
                        </a:rPr>
                        <a:t>会员系统</a:t>
                      </a:r>
                      <a:endParaRPr lang="zh-CN" altLang="en-US" sz="1200" dirty="0">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实时</a:t>
                      </a: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80418">
                <a:tc>
                  <a:txBody>
                    <a:bodyPr/>
                    <a:lstStyle/>
                    <a:p>
                      <a:pPr algn="ctr"/>
                      <a:r>
                        <a:rPr lang="en-US" altLang="zh-CN" sz="1200" spc="-150" dirty="0" smtClean="0">
                          <a:latin typeface="微软雅黑" pitchFamily="34" charset="-122"/>
                          <a:ea typeface="微软雅黑" pitchFamily="34" charset="-122"/>
                        </a:rPr>
                        <a:t>10</a:t>
                      </a:r>
                      <a:endParaRPr lang="zh-CN" altLang="en-US" sz="1200" spc="-150" dirty="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会员积分</a:t>
                      </a: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latin typeface="微软雅黑" pitchFamily="34" charset="-122"/>
                          <a:ea typeface="微软雅黑" pitchFamily="34" charset="-122"/>
                        </a:rPr>
                        <a:t>会员系统</a:t>
                      </a:r>
                      <a:r>
                        <a:rPr lang="en-US" altLang="zh-CN" sz="1200" dirty="0" smtClean="0">
                          <a:latin typeface="微软雅黑" pitchFamily="34" charset="-122"/>
                          <a:ea typeface="微软雅黑" pitchFamily="34" charset="-122"/>
                          <a:sym typeface="Wingdings" panose="05000000000000000000" pitchFamily="2" charset="2"/>
                        </a:rPr>
                        <a:t></a:t>
                      </a:r>
                      <a:r>
                        <a:rPr lang="zh-CN" altLang="en-US" sz="1200" dirty="0" smtClean="0">
                          <a:latin typeface="微软雅黑" pitchFamily="34" charset="-122"/>
                          <a:ea typeface="微软雅黑" pitchFamily="34" charset="-122"/>
                          <a:sym typeface="Wingdings" panose="05000000000000000000" pitchFamily="2" charset="2"/>
                        </a:rPr>
                        <a:t>微信平台</a:t>
                      </a:r>
                      <a:endParaRPr lang="zh-CN" altLang="en-US" sz="1200" dirty="0">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实时</a:t>
                      </a: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441534">
                <a:tc>
                  <a:txBody>
                    <a:bodyPr/>
                    <a:lstStyle/>
                    <a:p>
                      <a:pPr algn="ctr"/>
                      <a:r>
                        <a:rPr lang="en-US" altLang="zh-CN" sz="1200" spc="-150" dirty="0" smtClean="0">
                          <a:latin typeface="微软雅黑" pitchFamily="34" charset="-122"/>
                          <a:ea typeface="微软雅黑" pitchFamily="34" charset="-122"/>
                        </a:rPr>
                        <a:t>11</a:t>
                      </a:r>
                      <a:endParaRPr lang="zh-CN" altLang="en-US" sz="1200" spc="-150" dirty="0">
                        <a:latin typeface="微软雅黑" pitchFamily="34" charset="-122"/>
                        <a:ea typeface="微软雅黑" pitchFamily="34" charset="-122"/>
                      </a:endParaRPr>
                    </a:p>
                  </a:txBody>
                  <a:tcPr marL="91411" marR="91411" marT="45716" marB="457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车辆违章信息</a:t>
                      </a:r>
                      <a:endParaRPr lang="en-US" altLang="zh-CN" sz="1200" b="0" i="0" u="none" strike="noStrike" dirty="0" smtClean="0">
                        <a:solidFill>
                          <a:srgbClr val="000000"/>
                        </a:solidFill>
                        <a:effectLst/>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zh-CN" altLang="en-US" sz="1200" dirty="0" smtClean="0">
                          <a:latin typeface="微软雅黑" pitchFamily="34" charset="-122"/>
                          <a:ea typeface="微软雅黑" pitchFamily="34" charset="-122"/>
                        </a:rPr>
                        <a:t>第三方平台</a:t>
                      </a:r>
                      <a:r>
                        <a:rPr lang="en-US" altLang="zh-CN" sz="1200" dirty="0" smtClean="0">
                          <a:latin typeface="微软雅黑" pitchFamily="34" charset="-122"/>
                          <a:ea typeface="微软雅黑" pitchFamily="34" charset="-122"/>
                          <a:sym typeface="Wingdings" panose="05000000000000000000" pitchFamily="2" charset="2"/>
                        </a:rPr>
                        <a:t></a:t>
                      </a:r>
                      <a:r>
                        <a:rPr lang="zh-CN" altLang="en-US" sz="1200" dirty="0" smtClean="0">
                          <a:latin typeface="微软雅黑" pitchFamily="34" charset="-122"/>
                          <a:ea typeface="微软雅黑" pitchFamily="34" charset="-122"/>
                          <a:sym typeface="Wingdings" panose="05000000000000000000" pitchFamily="2" charset="2"/>
                        </a:rPr>
                        <a:t>微信平台</a:t>
                      </a:r>
                      <a:endParaRPr lang="zh-CN" altLang="en-US" sz="1200" dirty="0">
                        <a:latin typeface="微软雅黑" pitchFamily="34" charset="-122"/>
                        <a:ea typeface="微软雅黑" pitchFamily="34" charset="-122"/>
                      </a:endParaRPr>
                    </a:p>
                  </a:txBody>
                  <a:tcPr marL="91411" marR="91411"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实时</a:t>
                      </a:r>
                    </a:p>
                  </a:txBody>
                  <a:tcPr marL="91411" marR="91411" marT="45716" marB="457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11"/>
                  </a:ext>
                </a:extLst>
              </a:tr>
            </a:tbl>
          </a:graphicData>
        </a:graphic>
      </p:graphicFrame>
      <p:sp>
        <p:nvSpPr>
          <p:cNvPr id="68" name="矩形 67"/>
          <p:cNvSpPr/>
          <p:nvPr/>
        </p:nvSpPr>
        <p:spPr bwMode="auto">
          <a:xfrm>
            <a:off x="68238" y="764704"/>
            <a:ext cx="9048053" cy="5885478"/>
          </a:xfrm>
          <a:prstGeom prst="rect">
            <a:avLst/>
          </a:prstGeom>
          <a:noFill/>
          <a:ln w="28575" cap="flat" cmpd="sng" algn="ctr">
            <a:solidFill>
              <a:srgbClr val="12B6F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69" name="圆角矩形 68"/>
          <p:cNvSpPr/>
          <p:nvPr/>
        </p:nvSpPr>
        <p:spPr bwMode="auto">
          <a:xfrm>
            <a:off x="5796136" y="546183"/>
            <a:ext cx="3096344" cy="381865"/>
          </a:xfrm>
          <a:prstGeom prst="roundRect">
            <a:avLst/>
          </a:prstGeom>
          <a:solidFill>
            <a:schemeClr val="bg1"/>
          </a:solidFill>
          <a:ln w="25400" cap="flat" cmpd="sng" algn="ctr">
            <a:solidFill>
              <a:srgbClr val="FF0000"/>
            </a:solidFill>
            <a:prstDash val="solid"/>
          </a:ln>
          <a:effectLst>
            <a:outerShdw blurRad="38100" dist="38100" sx="1000" sy="1000" algn="tr" rotWithShape="0">
              <a:prstClr val="black"/>
            </a:outerShdw>
          </a:effectLst>
        </p:spPr>
        <p:txBody>
          <a:bodyPr rtlCol="0" anchor="ctr"/>
          <a:lstStyle/>
          <a:p>
            <a:pPr algn="ctr" eaLnBrk="1" fontAlgn="auto" hangingPunct="1">
              <a:spcBef>
                <a:spcPts val="0"/>
              </a:spcBef>
              <a:spcAft>
                <a:spcPts val="0"/>
              </a:spcAft>
            </a:pPr>
            <a:r>
              <a:rPr lang="zh-CN" altLang="en-US" sz="1600" b="1" kern="0" smtClean="0">
                <a:solidFill>
                  <a:srgbClr val="FF0000"/>
                </a:solidFill>
                <a:latin typeface="黑体" panose="02010609060101010101" pitchFamily="49" charset="-122"/>
                <a:ea typeface="黑体" panose="02010609060101010101" pitchFamily="49" charset="-122"/>
              </a:rPr>
              <a:t>摘自微</a:t>
            </a:r>
            <a:r>
              <a:rPr lang="zh-CN" altLang="en-US" sz="1600" b="1" kern="0" dirty="0" smtClean="0">
                <a:solidFill>
                  <a:srgbClr val="FF0000"/>
                </a:solidFill>
                <a:latin typeface="黑体" panose="02010609060101010101" pitchFamily="49" charset="-122"/>
                <a:ea typeface="黑体" panose="02010609060101010101" pitchFamily="49" charset="-122"/>
              </a:rPr>
              <a:t>信服务</a:t>
            </a:r>
            <a:r>
              <a:rPr lang="zh-CN" altLang="en-US" sz="1600" b="1" kern="0" smtClean="0">
                <a:solidFill>
                  <a:srgbClr val="FF0000"/>
                </a:solidFill>
                <a:latin typeface="黑体" panose="02010609060101010101" pitchFamily="49" charset="-122"/>
                <a:ea typeface="黑体" panose="02010609060101010101" pitchFamily="49" charset="-122"/>
              </a:rPr>
              <a:t>号</a:t>
            </a:r>
            <a:r>
              <a:rPr lang="zh-CN" altLang="en-US" sz="1600" b="1" kern="0" smtClean="0">
                <a:solidFill>
                  <a:srgbClr val="FF0000"/>
                </a:solidFill>
                <a:latin typeface="黑体" panose="02010609060101010101" pitchFamily="49" charset="-122"/>
                <a:ea typeface="黑体" panose="02010609060101010101" pitchFamily="49" charset="-122"/>
              </a:rPr>
              <a:t>项目</a:t>
            </a:r>
            <a:endParaRPr lang="zh-CN" altLang="en-US" sz="1600" b="1" kern="0" dirty="0">
              <a:solidFill>
                <a:srgbClr val="FF0000"/>
              </a:solidFill>
              <a:latin typeface="黑体" panose="02010609060101010101" pitchFamily="49" charset="-122"/>
              <a:ea typeface="黑体" panose="02010609060101010101" pitchFamily="49" charset="-122"/>
            </a:endParaRPr>
          </a:p>
        </p:txBody>
      </p:sp>
      <p:sp>
        <p:nvSpPr>
          <p:cNvPr id="70" name="文本框 69"/>
          <p:cNvSpPr txBox="1"/>
          <p:nvPr/>
        </p:nvSpPr>
        <p:spPr>
          <a:xfrm>
            <a:off x="124508" y="552243"/>
            <a:ext cx="4896544" cy="338554"/>
          </a:xfrm>
          <a:prstGeom prst="rect">
            <a:avLst/>
          </a:prstGeom>
          <a:solidFill>
            <a:srgbClr val="FFFF00"/>
          </a:solidFill>
          <a:ln>
            <a:solidFill>
              <a:schemeClr val="tx1">
                <a:lumMod val="50000"/>
                <a:lumOff val="50000"/>
              </a:schemeClr>
            </a:solidFill>
          </a:ln>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售后微信服务号与现有系统存在大量接口数据传输</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598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275856" y="980728"/>
            <a:ext cx="3352200" cy="4708981"/>
          </a:xfrm>
          <a:prstGeom prst="rect">
            <a:avLst/>
          </a:prstGeom>
          <a:solidFill>
            <a:schemeClr val="bg1"/>
          </a:solidFill>
          <a:ln>
            <a:noFill/>
          </a:ln>
        </p:spPr>
        <p:txBody>
          <a:bodyPr wrap="none" rtlCol="0">
            <a:spAutoFit/>
          </a:bodyPr>
          <a:lstStyle/>
          <a:p>
            <a:pPr>
              <a:lnSpc>
                <a:spcPts val="5000"/>
              </a:lnSpc>
            </a:pPr>
            <a:r>
              <a:rPr lang="zh-CN" altLang="en-US" sz="2000" dirty="0" smtClean="0">
                <a:solidFill>
                  <a:schemeClr val="bg1">
                    <a:lumMod val="75000"/>
                  </a:schemeClr>
                </a:solidFill>
                <a:latin typeface="微软雅黑" pitchFamily="34" charset="-122"/>
                <a:ea typeface="微软雅黑" pitchFamily="34" charset="-122"/>
              </a:rPr>
              <a:t>一、项目背景</a:t>
            </a:r>
            <a:endParaRPr lang="en-US" altLang="zh-CN" sz="2000" dirty="0" smtClean="0">
              <a:solidFill>
                <a:schemeClr val="bg1">
                  <a:lumMod val="75000"/>
                </a:schemeClr>
              </a:solidFill>
              <a:latin typeface="微软雅黑" pitchFamily="34" charset="-122"/>
              <a:ea typeface="微软雅黑" pitchFamily="34" charset="-122"/>
            </a:endParaRPr>
          </a:p>
          <a:p>
            <a:pPr>
              <a:lnSpc>
                <a:spcPts val="5000"/>
              </a:lnSpc>
            </a:pPr>
            <a:r>
              <a:rPr lang="zh-CN" altLang="en-US" sz="2000" dirty="0" smtClean="0">
                <a:latin typeface="微软雅黑" pitchFamily="34" charset="-122"/>
                <a:ea typeface="微软雅黑" pitchFamily="34" charset="-122"/>
              </a:rPr>
              <a:t>二、需求方面</a:t>
            </a:r>
            <a:endParaRPr lang="en-US" altLang="zh-CN" sz="2000" dirty="0" smtClean="0">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a:latin typeface="微软雅黑" pitchFamily="34" charset="-122"/>
                <a:ea typeface="微软雅黑" pitchFamily="34" charset="-122"/>
              </a:rPr>
              <a:t>业务</a:t>
            </a:r>
            <a:r>
              <a:rPr lang="zh-CN" altLang="en-US" sz="2000" dirty="0" smtClean="0">
                <a:latin typeface="微软雅黑" pitchFamily="34" charset="-122"/>
                <a:ea typeface="微软雅黑" pitchFamily="34" charset="-122"/>
              </a:rPr>
              <a:t>调查</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分析</a:t>
            </a:r>
            <a:endParaRPr lang="en-US" altLang="zh-CN" sz="2000" dirty="0" smtClean="0">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latin typeface="微软雅黑" pitchFamily="34" charset="-122"/>
                <a:ea typeface="微软雅黑" pitchFamily="34" charset="-122"/>
              </a:rPr>
              <a:t>目的、目标</a:t>
            </a:r>
            <a:endParaRPr lang="en-US" altLang="zh-CN" sz="2000" dirty="0" smtClean="0">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a:latin typeface="微软雅黑" pitchFamily="34" charset="-122"/>
                <a:ea typeface="微软雅黑" pitchFamily="34" charset="-122"/>
              </a:rPr>
              <a:t>用户</a:t>
            </a:r>
            <a:r>
              <a:rPr lang="zh-CN" altLang="en-US" sz="2000" dirty="0" smtClean="0">
                <a:latin typeface="微软雅黑" pitchFamily="34" charset="-122"/>
                <a:ea typeface="微软雅黑" pitchFamily="34" charset="-122"/>
              </a:rPr>
              <a:t>要件及非功能性要件</a:t>
            </a:r>
            <a:endParaRPr lang="en-US" altLang="zh-CN" sz="2000" dirty="0" smtClean="0">
              <a:latin typeface="微软雅黑" pitchFamily="34" charset="-122"/>
              <a:ea typeface="微软雅黑" pitchFamily="34" charset="-122"/>
            </a:endParaRPr>
          </a:p>
          <a:p>
            <a:pPr>
              <a:lnSpc>
                <a:spcPts val="5000"/>
              </a:lnSpc>
            </a:pPr>
            <a:r>
              <a:rPr lang="zh-CN" altLang="en-US" sz="2000" dirty="0" smtClean="0">
                <a:solidFill>
                  <a:schemeClr val="bg1">
                    <a:lumMod val="75000"/>
                  </a:schemeClr>
                </a:solidFill>
                <a:latin typeface="微软雅黑" pitchFamily="34" charset="-122"/>
                <a:ea typeface="微软雅黑" pitchFamily="34" charset="-122"/>
              </a:rPr>
              <a:t>三、设计方面</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solidFill>
                  <a:schemeClr val="bg1">
                    <a:lumMod val="75000"/>
                  </a:schemeClr>
                </a:solidFill>
                <a:latin typeface="微软雅黑" pitchFamily="34" charset="-122"/>
                <a:ea typeface="微软雅黑" pitchFamily="34" charset="-122"/>
              </a:rPr>
              <a:t>系统要件</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solidFill>
                  <a:schemeClr val="bg1">
                    <a:lumMod val="75000"/>
                  </a:schemeClr>
                </a:solidFill>
                <a:latin typeface="微软雅黑" pitchFamily="34" charset="-122"/>
                <a:ea typeface="微软雅黑" pitchFamily="34" charset="-122"/>
              </a:rPr>
              <a:t>设备选型及测试说明</a:t>
            </a:r>
            <a:endParaRPr lang="en-US" altLang="zh-CN" sz="2000" dirty="0" smtClean="0">
              <a:solidFill>
                <a:schemeClr val="bg1">
                  <a:lumMod val="75000"/>
                </a:schemeClr>
              </a:solidFill>
              <a:latin typeface="微软雅黑" pitchFamily="34" charset="-122"/>
              <a:ea typeface="微软雅黑" pitchFamily="34" charset="-122"/>
            </a:endParaRPr>
          </a:p>
          <a:p>
            <a:pPr marL="342900" indent="-342900">
              <a:lnSpc>
                <a:spcPts val="3500"/>
              </a:lnSpc>
              <a:buFont typeface="Arial" panose="020B0604020202020204" pitchFamily="34" charset="0"/>
              <a:buChar char="•"/>
            </a:pPr>
            <a:r>
              <a:rPr lang="zh-CN" altLang="en-US" sz="2000" dirty="0" smtClean="0">
                <a:solidFill>
                  <a:schemeClr val="bg1">
                    <a:lumMod val="75000"/>
                  </a:schemeClr>
                </a:solidFill>
                <a:latin typeface="微软雅黑" pitchFamily="34" charset="-122"/>
                <a:ea typeface="微软雅黑" pitchFamily="34" charset="-122"/>
              </a:rPr>
              <a:t>费用、体制、日程</a:t>
            </a:r>
            <a:endParaRPr lang="en-US" altLang="zh-CN" sz="2000" dirty="0" smtClean="0">
              <a:solidFill>
                <a:schemeClr val="bg1">
                  <a:lumMod val="75000"/>
                </a:schemeClr>
              </a:solidFill>
              <a:latin typeface="微软雅黑" pitchFamily="34" charset="-122"/>
              <a:ea typeface="微软雅黑" pitchFamily="34" charset="-122"/>
            </a:endParaRPr>
          </a:p>
        </p:txBody>
      </p:sp>
      <p:sp>
        <p:nvSpPr>
          <p:cNvPr id="6" name="矩形 5"/>
          <p:cNvSpPr/>
          <p:nvPr/>
        </p:nvSpPr>
        <p:spPr>
          <a:xfrm>
            <a:off x="0" y="0"/>
            <a:ext cx="9144000" cy="461665"/>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txBody>
          <a:bodyPr wrap="square" lIns="91440" tIns="45720" rIns="91440" bIns="45720">
            <a:spAutoFit/>
          </a:bodyPr>
          <a:lstStyle/>
          <a:p>
            <a:pPr algn="ctr"/>
            <a:r>
              <a:rPr lang="zh-CN" altLang="en-US" sz="2400" b="1" dirty="0" smtClean="0">
                <a:solidFill>
                  <a:prstClr val="black"/>
                </a:solidFill>
                <a:latin typeface="微软雅黑" pitchFamily="34" charset="-122"/>
                <a:ea typeface="微软雅黑" pitchFamily="34" charset="-122"/>
              </a:rPr>
              <a:t>目   录</a:t>
            </a:r>
            <a:endParaRPr lang="en-US" altLang="zh-CN" sz="2400" b="1" dirty="0" smtClean="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809204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流程图: 磁盘 93"/>
          <p:cNvSpPr/>
          <p:nvPr/>
        </p:nvSpPr>
        <p:spPr>
          <a:xfrm>
            <a:off x="8007000" y="1815019"/>
            <a:ext cx="763428" cy="362693"/>
          </a:xfrm>
          <a:prstGeom prst="flowChartMagneticDisk">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ysClr val="windowText" lastClr="000000"/>
                </a:solidFill>
                <a:latin typeface="微软雅黑" panose="020B0503020204020204" pitchFamily="34" charset="-122"/>
                <a:ea typeface="微软雅黑" panose="020B0503020204020204" pitchFamily="34" charset="-122"/>
              </a:rPr>
              <a:t>财务系统</a:t>
            </a:r>
            <a:endParaRPr lang="en-US" altLang="zh-CN" sz="1050" dirty="0" smtClean="0">
              <a:solidFill>
                <a:sysClr val="windowText" lastClr="000000"/>
              </a:solidFill>
              <a:latin typeface="微软雅黑" panose="020B0503020204020204" pitchFamily="34" charset="-122"/>
              <a:ea typeface="微软雅黑" panose="020B0503020204020204" pitchFamily="34" charset="-122"/>
            </a:endParaRPr>
          </a:p>
        </p:txBody>
      </p:sp>
      <p:sp>
        <p:nvSpPr>
          <p:cNvPr id="93" name="流程图: 磁盘 92"/>
          <p:cNvSpPr/>
          <p:nvPr/>
        </p:nvSpPr>
        <p:spPr>
          <a:xfrm>
            <a:off x="8063626" y="2794130"/>
            <a:ext cx="763428" cy="362693"/>
          </a:xfrm>
          <a:prstGeom prst="flowChartMagneticDisk">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50" dirty="0" smtClean="0">
              <a:solidFill>
                <a:sysClr val="windowText" lastClr="000000"/>
              </a:solidFill>
              <a:latin typeface="微软雅黑" panose="020B0503020204020204" pitchFamily="34" charset="-122"/>
              <a:ea typeface="微软雅黑" panose="020B0503020204020204" pitchFamily="34" charset="-122"/>
            </a:endParaRPr>
          </a:p>
        </p:txBody>
      </p:sp>
      <p:graphicFrame>
        <p:nvGraphicFramePr>
          <p:cNvPr id="46" name="表格 45"/>
          <p:cNvGraphicFramePr>
            <a:graphicFrameLocks noGrp="1"/>
          </p:cNvGraphicFramePr>
          <p:nvPr>
            <p:extLst>
              <p:ext uri="{D42A27DB-BD31-4B8C-83A1-F6EECF244321}">
                <p14:modId xmlns:p14="http://schemas.microsoft.com/office/powerpoint/2010/main" val="2550680007"/>
              </p:ext>
            </p:extLst>
          </p:nvPr>
        </p:nvGraphicFramePr>
        <p:xfrm>
          <a:off x="6484956" y="1367298"/>
          <a:ext cx="2378371" cy="1825799"/>
        </p:xfrm>
        <a:graphic>
          <a:graphicData uri="http://schemas.openxmlformats.org/drawingml/2006/table">
            <a:tbl>
              <a:tblPr firstRow="1" bandRow="1">
                <a:tableStyleId>{5C22544A-7EE6-4342-B048-85BDC9FD1C3A}</a:tableStyleId>
              </a:tblPr>
              <a:tblGrid>
                <a:gridCol w="1111380">
                  <a:extLst>
                    <a:ext uri="{9D8B030D-6E8A-4147-A177-3AD203B41FA5}">
                      <a16:colId xmlns:a16="http://schemas.microsoft.com/office/drawing/2014/main" val="20000"/>
                    </a:ext>
                  </a:extLst>
                </a:gridCol>
                <a:gridCol w="1266991">
                  <a:extLst>
                    <a:ext uri="{9D8B030D-6E8A-4147-A177-3AD203B41FA5}">
                      <a16:colId xmlns:a16="http://schemas.microsoft.com/office/drawing/2014/main" val="20001"/>
                    </a:ext>
                  </a:extLst>
                </a:gridCol>
              </a:tblGrid>
              <a:tr h="4448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微软雅黑" panose="020B0503020204020204" pitchFamily="34" charset="-122"/>
                          <a:ea typeface="微软雅黑" panose="020B0503020204020204" pitchFamily="34" charset="-122"/>
                        </a:rPr>
                        <a:t>移动业务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微软雅黑" panose="020B0503020204020204" pitchFamily="34" charset="-122"/>
                          <a:ea typeface="微软雅黑" panose="020B0503020204020204" pitchFamily="34" charset="-122"/>
                        </a:rPr>
                        <a:t>需交互系统</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380941">
                <a:tc>
                  <a:txBody>
                    <a:bodyP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4" name="流程图: 磁盘 73"/>
          <p:cNvSpPr/>
          <p:nvPr/>
        </p:nvSpPr>
        <p:spPr>
          <a:xfrm>
            <a:off x="7873484" y="2154027"/>
            <a:ext cx="763428" cy="362693"/>
          </a:xfrm>
          <a:prstGeom prst="flowChartMagneticDisk">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ysClr val="windowText" lastClr="000000"/>
                </a:solidFill>
                <a:latin typeface="微软雅黑" panose="020B0503020204020204" pitchFamily="34" charset="-122"/>
                <a:ea typeface="微软雅黑" panose="020B0503020204020204" pitchFamily="34" charset="-122"/>
              </a:rPr>
              <a:t>OA</a:t>
            </a:r>
            <a:r>
              <a:rPr lang="zh-CN" altLang="en-US" sz="1050" dirty="0" smtClean="0">
                <a:solidFill>
                  <a:sysClr val="windowText" lastClr="000000"/>
                </a:solidFill>
                <a:latin typeface="微软雅黑" panose="020B0503020204020204" pitchFamily="34" charset="-122"/>
                <a:ea typeface="微软雅黑" panose="020B0503020204020204" pitchFamily="34" charset="-122"/>
              </a:rPr>
              <a:t>系统</a:t>
            </a:r>
            <a:endParaRPr lang="en-US" altLang="zh-CN" sz="1050" dirty="0" smtClean="0">
              <a:solidFill>
                <a:sysClr val="windowText" lastClr="000000"/>
              </a:solidFill>
              <a:latin typeface="微软雅黑" panose="020B0503020204020204" pitchFamily="34" charset="-122"/>
              <a:ea typeface="微软雅黑" panose="020B0503020204020204" pitchFamily="34" charset="-122"/>
            </a:endParaRPr>
          </a:p>
        </p:txBody>
      </p:sp>
      <p:graphicFrame>
        <p:nvGraphicFramePr>
          <p:cNvPr id="44" name="表格 43"/>
          <p:cNvGraphicFramePr>
            <a:graphicFrameLocks noGrp="1"/>
          </p:cNvGraphicFramePr>
          <p:nvPr>
            <p:extLst>
              <p:ext uri="{D42A27DB-BD31-4B8C-83A1-F6EECF244321}">
                <p14:modId xmlns:p14="http://schemas.microsoft.com/office/powerpoint/2010/main" val="560032460"/>
              </p:ext>
            </p:extLst>
          </p:nvPr>
        </p:nvGraphicFramePr>
        <p:xfrm>
          <a:off x="3517854" y="1348352"/>
          <a:ext cx="2325923" cy="1867813"/>
        </p:xfrm>
        <a:graphic>
          <a:graphicData uri="http://schemas.openxmlformats.org/drawingml/2006/table">
            <a:tbl>
              <a:tblPr firstRow="1" bandRow="1">
                <a:tableStyleId>{5C22544A-7EE6-4342-B048-85BDC9FD1C3A}</a:tableStyleId>
              </a:tblPr>
              <a:tblGrid>
                <a:gridCol w="1054146">
                  <a:extLst>
                    <a:ext uri="{9D8B030D-6E8A-4147-A177-3AD203B41FA5}">
                      <a16:colId xmlns:a16="http://schemas.microsoft.com/office/drawing/2014/main" val="20000"/>
                    </a:ext>
                  </a:extLst>
                </a:gridCol>
                <a:gridCol w="1271777">
                  <a:extLst>
                    <a:ext uri="{9D8B030D-6E8A-4147-A177-3AD203B41FA5}">
                      <a16:colId xmlns:a16="http://schemas.microsoft.com/office/drawing/2014/main" val="20001"/>
                    </a:ext>
                  </a:extLst>
                </a:gridCol>
              </a:tblGrid>
              <a:tr h="441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微软雅黑" panose="020B0503020204020204" pitchFamily="34" charset="-122"/>
                          <a:ea typeface="微软雅黑" panose="020B0503020204020204" pitchFamily="34" charset="-122"/>
                        </a:rPr>
                        <a:t>移动业务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微软雅黑" panose="020B0503020204020204" pitchFamily="34" charset="-122"/>
                          <a:ea typeface="微软雅黑" panose="020B0503020204020204" pitchFamily="34" charset="-122"/>
                        </a:rPr>
                        <a:t>需交互系统</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426796">
                <a:tc>
                  <a:txBody>
                    <a:bodyP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3254237252"/>
              </p:ext>
            </p:extLst>
          </p:nvPr>
        </p:nvGraphicFramePr>
        <p:xfrm>
          <a:off x="468503" y="1343524"/>
          <a:ext cx="2378831" cy="1856876"/>
        </p:xfrm>
        <a:graphic>
          <a:graphicData uri="http://schemas.openxmlformats.org/drawingml/2006/table">
            <a:tbl>
              <a:tblPr firstRow="1" bandRow="1">
                <a:tableStyleId>{5C22544A-7EE6-4342-B048-85BDC9FD1C3A}</a:tableStyleId>
              </a:tblPr>
              <a:tblGrid>
                <a:gridCol w="1021612">
                  <a:extLst>
                    <a:ext uri="{9D8B030D-6E8A-4147-A177-3AD203B41FA5}">
                      <a16:colId xmlns:a16="http://schemas.microsoft.com/office/drawing/2014/main" val="20000"/>
                    </a:ext>
                  </a:extLst>
                </a:gridCol>
                <a:gridCol w="1357219">
                  <a:extLst>
                    <a:ext uri="{9D8B030D-6E8A-4147-A177-3AD203B41FA5}">
                      <a16:colId xmlns:a16="http://schemas.microsoft.com/office/drawing/2014/main" val="20001"/>
                    </a:ext>
                  </a:extLst>
                </a:gridCol>
              </a:tblGrid>
              <a:tr h="4384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微软雅黑" panose="020B0503020204020204" pitchFamily="34" charset="-122"/>
                          <a:ea typeface="微软雅黑" panose="020B0503020204020204" pitchFamily="34" charset="-122"/>
                        </a:rPr>
                        <a:t>移动业务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微软雅黑" panose="020B0503020204020204" pitchFamily="34" charset="-122"/>
                          <a:ea typeface="微软雅黑" panose="020B0503020204020204" pitchFamily="34" charset="-122"/>
                        </a:rPr>
                        <a:t>需交互系统</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418441">
                <a:tc>
                  <a:txBody>
                    <a:bodyP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无</a:t>
                      </a:r>
                      <a:endParaRPr lang="zh-CN" altLang="en-US" sz="1200" dirty="0">
                        <a:solidFill>
                          <a:schemeClr val="tx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灯片编号占位符 3"/>
          <p:cNvSpPr>
            <a:spLocks noGrp="1"/>
          </p:cNvSpPr>
          <p:nvPr>
            <p:ph type="sldNum" sz="quarter" idx="10"/>
          </p:nvPr>
        </p:nvSpPr>
        <p:spPr/>
        <p:txBody>
          <a:bodyPr/>
          <a:lstStyle/>
          <a:p>
            <a:fld id="{0EFDE0AB-B51D-4212-A0E2-3B79918B0A98}" type="slidenum">
              <a:rPr lang="zh-CN" altLang="en-US" smtClean="0"/>
              <a:pPr/>
              <a:t>9</a:t>
            </a:fld>
            <a:endParaRPr lang="zh-CN" altLang="en-US" sz="1800">
              <a:solidFill>
                <a:srgbClr val="FFFFFF"/>
              </a:solidFill>
              <a:latin typeface="华文细黑" pitchFamily="2" charset="-122"/>
              <a:ea typeface="宋体" pitchFamily="2" charset="-122"/>
            </a:endParaRPr>
          </a:p>
        </p:txBody>
      </p:sp>
      <p:sp>
        <p:nvSpPr>
          <p:cNvPr id="6" name="Text Box 5"/>
          <p:cNvSpPr>
            <a:spLocks noChangeArrowheads="1"/>
          </p:cNvSpPr>
          <p:nvPr/>
        </p:nvSpPr>
        <p:spPr bwMode="auto">
          <a:xfrm>
            <a:off x="1187970" y="14709"/>
            <a:ext cx="7056438" cy="461963"/>
          </a:xfrm>
          <a:prstGeom prst="rect">
            <a:avLst/>
          </a:prstGeom>
          <a:noFill/>
          <a:ln w="9525">
            <a:noFill/>
            <a:miter lim="800000"/>
            <a:headEnd/>
            <a:tailEnd/>
          </a:ln>
        </p:spPr>
        <p:txBody>
          <a:bodyPr>
            <a:spAutoFit/>
          </a:bodyPr>
          <a:lstStyle/>
          <a:p>
            <a:pPr algn="ctr"/>
            <a:r>
              <a:rPr lang="zh-CN" altLang="en-US" sz="2400" b="1" dirty="0" smtClean="0">
                <a:solidFill>
                  <a:srgbClr val="000000"/>
                </a:solidFill>
                <a:latin typeface="微软雅黑" pitchFamily="34" charset="-122"/>
                <a:ea typeface="微软雅黑" pitchFamily="34" charset="-122"/>
                <a:sym typeface="黑体" pitchFamily="49" charset="-122"/>
              </a:rPr>
              <a:t>业务调查</a:t>
            </a:r>
            <a:r>
              <a:rPr lang="en-US" altLang="zh-CN" sz="2400" b="1" dirty="0" smtClean="0">
                <a:solidFill>
                  <a:srgbClr val="000000"/>
                </a:solidFill>
                <a:latin typeface="微软雅黑" pitchFamily="34" charset="-122"/>
                <a:ea typeface="微软雅黑" pitchFamily="34" charset="-122"/>
                <a:sym typeface="黑体" pitchFamily="49" charset="-122"/>
              </a:rPr>
              <a:t>/</a:t>
            </a:r>
            <a:r>
              <a:rPr lang="zh-CN" altLang="en-US" sz="2400" b="1" dirty="0" smtClean="0">
                <a:solidFill>
                  <a:srgbClr val="000000"/>
                </a:solidFill>
                <a:latin typeface="微软雅黑" pitchFamily="34" charset="-122"/>
                <a:ea typeface="微软雅黑" pitchFamily="34" charset="-122"/>
                <a:sym typeface="黑体" pitchFamily="49" charset="-122"/>
              </a:rPr>
              <a:t>分析</a:t>
            </a:r>
            <a:endParaRPr lang="zh-CN" altLang="en-US" sz="2400" b="1" dirty="0">
              <a:latin typeface="微软雅黑" pitchFamily="34" charset="-122"/>
              <a:ea typeface="微软雅黑" pitchFamily="34" charset="-122"/>
            </a:endParaRPr>
          </a:p>
        </p:txBody>
      </p:sp>
      <p:sp>
        <p:nvSpPr>
          <p:cNvPr id="8" name="椭圆 7"/>
          <p:cNvSpPr/>
          <p:nvPr/>
        </p:nvSpPr>
        <p:spPr bwMode="auto">
          <a:xfrm>
            <a:off x="-5408226" y="6867088"/>
            <a:ext cx="7560840" cy="2592288"/>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4000" b="0" i="0" u="none" strike="noStrike" cap="none" normalizeH="0" baseline="0" dirty="0" smtClean="0">
                <a:ln>
                  <a:noFill/>
                </a:ln>
                <a:effectLst/>
                <a:latin typeface="华文细黑" panose="02010600040101010101" pitchFamily="2" charset="-122"/>
                <a:ea typeface="宋体" panose="02010600030101010101" pitchFamily="2" charset="-122"/>
              </a:rPr>
              <a:t>微信业务的发展趋势</a:t>
            </a:r>
            <a:endParaRPr kumimoji="0" lang="en-US" altLang="zh-CN" sz="4000" b="0" i="0" u="none" strike="noStrike" cap="none" normalizeH="0" baseline="0" dirty="0" smtClean="0">
              <a:ln>
                <a:noFill/>
              </a:ln>
              <a:effectLst/>
              <a:latin typeface="华文细黑" panose="02010600040101010101" pitchFamily="2" charset="-122"/>
              <a:ea typeface="宋体" panose="02010600030101010101" pitchFamily="2" charset="-122"/>
            </a:endParaRPr>
          </a:p>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zh-CN" altLang="en-US" sz="4000" b="0" i="0" u="none" strike="noStrike" cap="none" normalizeH="0" baseline="0" dirty="0" smtClean="0">
                <a:ln>
                  <a:noFill/>
                </a:ln>
                <a:effectLst/>
                <a:latin typeface="华文细黑" panose="02010600040101010101" pitchFamily="2" charset="-122"/>
                <a:ea typeface="宋体" panose="02010600030101010101" pitchFamily="2" charset="-122"/>
              </a:rPr>
              <a:t>及架构</a:t>
            </a:r>
          </a:p>
        </p:txBody>
      </p:sp>
      <p:sp>
        <p:nvSpPr>
          <p:cNvPr id="12" name="矩形 11"/>
          <p:cNvSpPr/>
          <p:nvPr/>
        </p:nvSpPr>
        <p:spPr bwMode="auto">
          <a:xfrm>
            <a:off x="68238" y="764704"/>
            <a:ext cx="9048053" cy="2736304"/>
          </a:xfrm>
          <a:prstGeom prst="rect">
            <a:avLst/>
          </a:prstGeom>
          <a:noFill/>
          <a:ln w="28575" cap="flat" cmpd="sng" algn="ctr">
            <a:solidFill>
              <a:srgbClr val="12B6F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7" name="文本框 6"/>
          <p:cNvSpPr txBox="1"/>
          <p:nvPr/>
        </p:nvSpPr>
        <p:spPr>
          <a:xfrm>
            <a:off x="152217" y="566097"/>
            <a:ext cx="4896544" cy="369332"/>
          </a:xfrm>
          <a:prstGeom prst="rect">
            <a:avLst/>
          </a:prstGeom>
          <a:solidFill>
            <a:srgbClr val="FFFF00"/>
          </a:solidFill>
          <a:ln>
            <a:solidFill>
              <a:schemeClr val="tx1">
                <a:lumMod val="50000"/>
                <a:lumOff val="50000"/>
              </a:schemeClr>
            </a:solidFill>
          </a:ln>
        </p:spPr>
        <p:txBody>
          <a:bodyPr wrap="square" rtlCol="0">
            <a:spAutoFit/>
          </a:bodyPr>
          <a:lstStyle/>
          <a:p>
            <a:pPr algn="ctr"/>
            <a:r>
              <a:rPr lang="zh-CN" altLang="en-US" smtClean="0">
                <a:latin typeface="微软雅黑" panose="020B0503020204020204" pitchFamily="34" charset="-122"/>
                <a:ea typeface="微软雅黑" panose="020B0503020204020204" pitchFamily="34" charset="-122"/>
              </a:rPr>
              <a:t>企业业务</a:t>
            </a:r>
            <a:r>
              <a:rPr lang="zh-CN" altLang="en-US" dirty="0" smtClean="0">
                <a:latin typeface="微软雅黑" panose="020B0503020204020204" pitchFamily="34" charset="-122"/>
                <a:ea typeface="微软雅黑" panose="020B0503020204020204" pitchFamily="34" charset="-122"/>
              </a:rPr>
              <a:t>现状及未来扩展（预计）</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323528" y="1223461"/>
            <a:ext cx="2698256" cy="210681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grpSp>
        <p:nvGrpSpPr>
          <p:cNvPr id="13" name="组合 12"/>
          <p:cNvGrpSpPr/>
          <p:nvPr/>
        </p:nvGrpSpPr>
        <p:grpSpPr>
          <a:xfrm>
            <a:off x="3764475" y="2095299"/>
            <a:ext cx="743793" cy="752146"/>
            <a:chOff x="1297835" y="2260457"/>
            <a:chExt cx="768288" cy="795542"/>
          </a:xfrm>
        </p:grpSpPr>
        <p:pic>
          <p:nvPicPr>
            <p:cNvPr id="14" name="图片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15" name="Shape 821"/>
            <p:cNvSpPr/>
            <p:nvPr/>
          </p:nvSpPr>
          <p:spPr>
            <a:xfrm>
              <a:off x="1297835" y="2784721"/>
              <a:ext cx="768288" cy="2712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a:t>售后</a:t>
              </a:r>
              <a:r>
                <a:rPr lang="zh-CN" altLang="en-US" dirty="0" smtClean="0"/>
                <a:t>服务</a:t>
              </a:r>
              <a:r>
                <a:rPr lang="zh-CN" altLang="en-US" dirty="0"/>
                <a:t>号</a:t>
              </a:r>
              <a:endParaRPr dirty="0"/>
            </a:p>
          </p:txBody>
        </p:sp>
      </p:grpSp>
      <p:sp>
        <p:nvSpPr>
          <p:cNvPr id="18" name="矩形 17"/>
          <p:cNvSpPr/>
          <p:nvPr/>
        </p:nvSpPr>
        <p:spPr bwMode="auto">
          <a:xfrm>
            <a:off x="3313904" y="1223461"/>
            <a:ext cx="2698256" cy="210681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9" name="矩形 18"/>
          <p:cNvSpPr/>
          <p:nvPr/>
        </p:nvSpPr>
        <p:spPr bwMode="auto">
          <a:xfrm>
            <a:off x="6327557" y="1223461"/>
            <a:ext cx="2698256" cy="2106818"/>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3" name="文本框 2"/>
          <p:cNvSpPr txBox="1"/>
          <p:nvPr/>
        </p:nvSpPr>
        <p:spPr>
          <a:xfrm>
            <a:off x="683568" y="961567"/>
            <a:ext cx="2187618" cy="338554"/>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2015</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-2016</a:t>
            </a:r>
            <a:r>
              <a:rPr lang="zh-CN" altLang="en-US" sz="1600" dirty="0" smtClean="0">
                <a:latin typeface="微软雅黑" panose="020B0503020204020204" pitchFamily="34" charset="-122"/>
                <a:ea typeface="微软雅黑" panose="020B0503020204020204" pitchFamily="34" charset="-122"/>
              </a:rPr>
              <a:t>年</a:t>
            </a:r>
            <a:endParaRPr lang="zh-CN" altLang="en-US" sz="16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656160" y="946175"/>
            <a:ext cx="2187618" cy="338554"/>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2016</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-2017</a:t>
            </a:r>
            <a:r>
              <a:rPr lang="zh-CN" altLang="en-US" sz="1600" dirty="0" smtClean="0">
                <a:latin typeface="微软雅黑" panose="020B0503020204020204" pitchFamily="34" charset="-122"/>
                <a:ea typeface="微软雅黑" panose="020B0503020204020204" pitchFamily="34" charset="-122"/>
              </a:rPr>
              <a:t>年</a:t>
            </a:r>
            <a:endParaRPr lang="zh-CN" altLang="en-US" sz="16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6640356" y="935429"/>
            <a:ext cx="2187618" cy="338554"/>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2018</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647246" y="2154026"/>
            <a:ext cx="743793" cy="752146"/>
            <a:chOff x="1297835" y="2260457"/>
            <a:chExt cx="768289" cy="795542"/>
          </a:xfrm>
        </p:grpSpPr>
        <p:pic>
          <p:nvPicPr>
            <p:cNvPr id="23" name="图片 2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24" name="Shape 821"/>
            <p:cNvSpPr/>
            <p:nvPr/>
          </p:nvSpPr>
          <p:spPr>
            <a:xfrm>
              <a:off x="1297835" y="2784721"/>
              <a:ext cx="768289" cy="2712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smtClean="0"/>
                <a:t>售后订阅号</a:t>
              </a:r>
              <a:endParaRPr dirty="0"/>
            </a:p>
          </p:txBody>
        </p:sp>
      </p:grpSp>
      <p:sp>
        <p:nvSpPr>
          <p:cNvPr id="25" name="流程图: 磁盘 24"/>
          <p:cNvSpPr/>
          <p:nvPr/>
        </p:nvSpPr>
        <p:spPr>
          <a:xfrm>
            <a:off x="-1665970" y="3253626"/>
            <a:ext cx="883120" cy="494763"/>
          </a:xfrm>
          <a:prstGeom prst="flowChartMagneticDisk">
            <a:avLst/>
          </a:prstGeom>
          <a:no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ysClr val="windowText" lastClr="000000"/>
                </a:solidFill>
                <a:latin typeface="微软雅黑" panose="020B0503020204020204" pitchFamily="34" charset="-122"/>
                <a:ea typeface="微软雅黑" panose="020B0503020204020204" pitchFamily="34" charset="-122"/>
              </a:rPr>
              <a:t>DMS</a:t>
            </a:r>
            <a:r>
              <a:rPr lang="zh-CN" altLang="en-US" sz="1050" dirty="0" smtClean="0">
                <a:solidFill>
                  <a:sysClr val="windowText" lastClr="000000"/>
                </a:solidFill>
                <a:latin typeface="微软雅黑" panose="020B0503020204020204" pitchFamily="34" charset="-122"/>
                <a:ea typeface="微软雅黑" panose="020B0503020204020204" pitchFamily="34" charset="-122"/>
              </a:rPr>
              <a:t>系统（销售）</a:t>
            </a:r>
            <a:endParaRPr lang="en-US" altLang="zh-CN" sz="1050" dirty="0" smtClean="0">
              <a:solidFill>
                <a:sysClr val="windowText" lastClr="000000"/>
              </a:solidFill>
              <a:latin typeface="微软雅黑" panose="020B0503020204020204" pitchFamily="34" charset="-122"/>
              <a:ea typeface="微软雅黑" panose="020B0503020204020204" pitchFamily="34" charset="-122"/>
            </a:endParaRPr>
          </a:p>
        </p:txBody>
      </p:sp>
      <p:sp>
        <p:nvSpPr>
          <p:cNvPr id="26" name="流程图: 磁盘 25"/>
          <p:cNvSpPr/>
          <p:nvPr/>
        </p:nvSpPr>
        <p:spPr>
          <a:xfrm>
            <a:off x="-1665970" y="4387169"/>
            <a:ext cx="883120" cy="494763"/>
          </a:xfrm>
          <a:prstGeom prst="flowChartMagneticDisk">
            <a:avLst/>
          </a:prstGeom>
          <a:no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ysClr val="windowText" lastClr="000000"/>
                </a:solidFill>
                <a:latin typeface="微软雅黑" panose="020B0503020204020204" pitchFamily="34" charset="-122"/>
                <a:ea typeface="微软雅黑" panose="020B0503020204020204" pitchFamily="34" charset="-122"/>
              </a:rPr>
              <a:t>DMS</a:t>
            </a:r>
            <a:r>
              <a:rPr lang="zh-CN" altLang="en-US" sz="1050" dirty="0" smtClean="0">
                <a:solidFill>
                  <a:sysClr val="windowText" lastClr="000000"/>
                </a:solidFill>
                <a:latin typeface="微软雅黑" panose="020B0503020204020204" pitchFamily="34" charset="-122"/>
                <a:ea typeface="微软雅黑" panose="020B0503020204020204" pitchFamily="34" charset="-122"/>
              </a:rPr>
              <a:t>系统（售后）</a:t>
            </a:r>
            <a:endParaRPr lang="en-US" altLang="zh-CN" sz="1050" dirty="0" smtClean="0">
              <a:solidFill>
                <a:sysClr val="windowText" lastClr="000000"/>
              </a:solidFill>
              <a:latin typeface="微软雅黑" panose="020B0503020204020204" pitchFamily="34" charset="-122"/>
              <a:ea typeface="微软雅黑" panose="020B0503020204020204" pitchFamily="34" charset="-122"/>
            </a:endParaRPr>
          </a:p>
        </p:txBody>
      </p:sp>
      <p:sp>
        <p:nvSpPr>
          <p:cNvPr id="27" name="流程图: 磁盘 26"/>
          <p:cNvSpPr/>
          <p:nvPr/>
        </p:nvSpPr>
        <p:spPr>
          <a:xfrm>
            <a:off x="-1653329" y="2302088"/>
            <a:ext cx="883120" cy="494763"/>
          </a:xfrm>
          <a:prstGeom prst="flowChartMagneticDisk">
            <a:avLst/>
          </a:prstGeom>
          <a:no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ysClr val="windowText" lastClr="000000"/>
                </a:solidFill>
                <a:latin typeface="微软雅黑" panose="020B0503020204020204" pitchFamily="34" charset="-122"/>
                <a:ea typeface="微软雅黑" panose="020B0503020204020204" pitchFamily="34" charset="-122"/>
              </a:rPr>
              <a:t>DMS</a:t>
            </a:r>
            <a:r>
              <a:rPr lang="zh-CN" altLang="en-US" sz="1050" dirty="0" smtClean="0">
                <a:solidFill>
                  <a:sysClr val="windowText" lastClr="000000"/>
                </a:solidFill>
                <a:latin typeface="微软雅黑" panose="020B0503020204020204" pitchFamily="34" charset="-122"/>
                <a:ea typeface="微软雅黑" panose="020B0503020204020204" pitchFamily="34" charset="-122"/>
              </a:rPr>
              <a:t>系统（销售）</a:t>
            </a:r>
            <a:endParaRPr lang="en-US" altLang="zh-CN" sz="1050" dirty="0" smtClean="0">
              <a:solidFill>
                <a:sysClr val="windowText" lastClr="000000"/>
              </a:solidFill>
              <a:latin typeface="微软雅黑" panose="020B0503020204020204" pitchFamily="34" charset="-122"/>
              <a:ea typeface="微软雅黑" panose="020B0503020204020204" pitchFamily="34" charset="-122"/>
            </a:endParaRPr>
          </a:p>
        </p:txBody>
      </p:sp>
      <p:sp>
        <p:nvSpPr>
          <p:cNvPr id="28" name="流程图: 磁盘 27"/>
          <p:cNvSpPr/>
          <p:nvPr/>
        </p:nvSpPr>
        <p:spPr>
          <a:xfrm>
            <a:off x="4917806" y="2203471"/>
            <a:ext cx="763428" cy="362693"/>
          </a:xfrm>
          <a:prstGeom prst="flowChartMagneticDisk">
            <a:avLst/>
          </a:prstGeom>
          <a:no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ysClr val="windowText" lastClr="000000"/>
                </a:solidFill>
                <a:latin typeface="微软雅黑" panose="020B0503020204020204" pitchFamily="34" charset="-122"/>
                <a:ea typeface="微软雅黑" panose="020B0503020204020204" pitchFamily="34" charset="-122"/>
              </a:rPr>
              <a:t>DMS</a:t>
            </a:r>
            <a:r>
              <a:rPr lang="zh-CN" altLang="en-US" sz="1050" dirty="0" smtClean="0">
                <a:solidFill>
                  <a:sysClr val="windowText" lastClr="000000"/>
                </a:solidFill>
                <a:latin typeface="微软雅黑" panose="020B0503020204020204" pitchFamily="34" charset="-122"/>
                <a:ea typeface="微软雅黑" panose="020B0503020204020204" pitchFamily="34" charset="-122"/>
              </a:rPr>
              <a:t>系统</a:t>
            </a:r>
            <a:endParaRPr lang="en-US" altLang="zh-CN" sz="1050" dirty="0" smtClean="0">
              <a:solidFill>
                <a:sysClr val="windowText" lastClr="000000"/>
              </a:solidFill>
              <a:latin typeface="微软雅黑" panose="020B0503020204020204" pitchFamily="34" charset="-122"/>
              <a:ea typeface="微软雅黑" panose="020B0503020204020204" pitchFamily="34" charset="-122"/>
            </a:endParaRPr>
          </a:p>
        </p:txBody>
      </p:sp>
      <p:cxnSp>
        <p:nvCxnSpPr>
          <p:cNvPr id="30" name="直接箭头连接符 29"/>
          <p:cNvCxnSpPr/>
          <p:nvPr/>
        </p:nvCxnSpPr>
        <p:spPr bwMode="auto">
          <a:xfrm flipV="1">
            <a:off x="-2457764" y="1498601"/>
            <a:ext cx="804435" cy="0"/>
          </a:xfrm>
          <a:prstGeom prst="straightConnector1">
            <a:avLst/>
          </a:prstGeom>
          <a:solidFill>
            <a:schemeClr val="accent1"/>
          </a:solidFill>
          <a:ln w="2857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a:stCxn id="25" idx="3"/>
            <a:endCxn id="26" idx="1"/>
          </p:cNvCxnSpPr>
          <p:nvPr/>
        </p:nvCxnSpPr>
        <p:spPr bwMode="auto">
          <a:xfrm>
            <a:off x="-1224410" y="3748389"/>
            <a:ext cx="0" cy="638780"/>
          </a:xfrm>
          <a:prstGeom prst="straightConnector1">
            <a:avLst/>
          </a:prstGeom>
          <a:solidFill>
            <a:schemeClr val="accent1"/>
          </a:solidFill>
          <a:ln w="2857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1224410" y="1676078"/>
            <a:ext cx="0" cy="638780"/>
          </a:xfrm>
          <a:prstGeom prst="straightConnector1">
            <a:avLst/>
          </a:prstGeom>
          <a:solidFill>
            <a:schemeClr val="accent1"/>
          </a:solidFill>
          <a:ln w="2857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7" name="组合 46"/>
          <p:cNvGrpSpPr/>
          <p:nvPr/>
        </p:nvGrpSpPr>
        <p:grpSpPr>
          <a:xfrm>
            <a:off x="6508803" y="1844325"/>
            <a:ext cx="743793" cy="583257"/>
            <a:chOff x="1297835" y="2260457"/>
            <a:chExt cx="1044430" cy="845887"/>
          </a:xfrm>
        </p:grpSpPr>
        <p:pic>
          <p:nvPicPr>
            <p:cNvPr id="48" name="图片 4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49" name="Shape 821"/>
            <p:cNvSpPr/>
            <p:nvPr/>
          </p:nvSpPr>
          <p:spPr>
            <a:xfrm>
              <a:off x="1297835" y="2734376"/>
              <a:ext cx="1044430" cy="3719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a:latin typeface="微软雅黑" panose="020B0503020204020204" pitchFamily="34" charset="-122"/>
                  <a:ea typeface="微软雅黑" panose="020B0503020204020204" pitchFamily="34" charset="-122"/>
                </a:rPr>
                <a:t>售后</a:t>
              </a:r>
              <a:r>
                <a:rPr lang="zh-CN" altLang="en-US" dirty="0" smtClean="0">
                  <a:latin typeface="微软雅黑" panose="020B0503020204020204" pitchFamily="34" charset="-122"/>
                  <a:ea typeface="微软雅黑" panose="020B0503020204020204" pitchFamily="34" charset="-122"/>
                </a:rPr>
                <a:t>服务</a:t>
              </a:r>
              <a:r>
                <a:rPr lang="zh-CN" altLang="en-US" dirty="0">
                  <a:latin typeface="微软雅黑" panose="020B0503020204020204" pitchFamily="34" charset="-122"/>
                  <a:ea typeface="微软雅黑" panose="020B0503020204020204" pitchFamily="34" charset="-122"/>
                </a:rPr>
                <a:t>号</a:t>
              </a:r>
              <a:endParaRPr dirty="0">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6949595" y="1899521"/>
            <a:ext cx="743793" cy="583257"/>
            <a:chOff x="1297835" y="2260457"/>
            <a:chExt cx="1044429" cy="845887"/>
          </a:xfrm>
        </p:grpSpPr>
        <p:pic>
          <p:nvPicPr>
            <p:cNvPr id="51" name="图片 5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52" name="Shape 821"/>
            <p:cNvSpPr/>
            <p:nvPr/>
          </p:nvSpPr>
          <p:spPr>
            <a:xfrm>
              <a:off x="1297835" y="2734376"/>
              <a:ext cx="1044429" cy="3719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zh-CN" altLang="en-US" dirty="0" smtClean="0">
                  <a:latin typeface="微软雅黑" panose="020B0503020204020204" pitchFamily="34" charset="-122"/>
                  <a:ea typeface="微软雅黑" panose="020B0503020204020204" pitchFamily="34" charset="-122"/>
                </a:rPr>
                <a:t>销售服务</a:t>
              </a:r>
              <a:r>
                <a:rPr lang="zh-CN" altLang="en-US" dirty="0">
                  <a:latin typeface="微软雅黑" panose="020B0503020204020204" pitchFamily="34" charset="-122"/>
                  <a:ea typeface="微软雅黑" panose="020B0503020204020204" pitchFamily="34" charset="-122"/>
                </a:rPr>
                <a:t>号</a:t>
              </a:r>
              <a:endParaRPr dirty="0">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6474635" y="2425569"/>
            <a:ext cx="681277" cy="583257"/>
            <a:chOff x="1297835" y="2260457"/>
            <a:chExt cx="956645" cy="845887"/>
          </a:xfrm>
        </p:grpSpPr>
        <p:pic>
          <p:nvPicPr>
            <p:cNvPr id="57" name="图片 5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58" name="Shape 821"/>
            <p:cNvSpPr/>
            <p:nvPr/>
          </p:nvSpPr>
          <p:spPr>
            <a:xfrm>
              <a:off x="1297835" y="2734376"/>
              <a:ext cx="956645" cy="3719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r>
                <a:rPr lang="en-US" altLang="zh-CN" dirty="0">
                  <a:latin typeface="微软雅黑" panose="020B0503020204020204" pitchFamily="34" charset="-122"/>
                  <a:ea typeface="微软雅黑" panose="020B0503020204020204" pitchFamily="34" charset="-122"/>
                </a:rPr>
                <a:t>OA</a:t>
              </a:r>
              <a:r>
                <a:rPr lang="zh-CN" altLang="en-US" dirty="0" smtClean="0">
                  <a:latin typeface="微软雅黑" panose="020B0503020204020204" pitchFamily="34" charset="-122"/>
                  <a:ea typeface="微软雅黑" panose="020B0503020204020204" pitchFamily="34" charset="-122"/>
                </a:rPr>
                <a:t>服务</a:t>
              </a:r>
              <a:r>
                <a:rPr lang="zh-CN" altLang="en-US" dirty="0">
                  <a:latin typeface="微软雅黑" panose="020B0503020204020204" pitchFamily="34" charset="-122"/>
                  <a:ea typeface="微软雅黑" panose="020B0503020204020204" pitchFamily="34" charset="-122"/>
                </a:rPr>
                <a:t>号</a:t>
              </a:r>
              <a:endParaRPr dirty="0">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6473309" y="2675143"/>
            <a:ext cx="1351030" cy="585579"/>
            <a:chOff x="6867734" y="2614293"/>
            <a:chExt cx="1351030" cy="585579"/>
          </a:xfrm>
        </p:grpSpPr>
        <p:grpSp>
          <p:nvGrpSpPr>
            <p:cNvPr id="62" name="Group 658"/>
            <p:cNvGrpSpPr/>
            <p:nvPr/>
          </p:nvGrpSpPr>
          <p:grpSpPr>
            <a:xfrm>
              <a:off x="6998173" y="2614293"/>
              <a:ext cx="377721" cy="585579"/>
              <a:chOff x="0" y="0"/>
              <a:chExt cx="504032" cy="772545"/>
            </a:xfrm>
          </p:grpSpPr>
          <p:sp>
            <p:nvSpPr>
              <p:cNvPr id="63" name="Shape 650"/>
              <p:cNvSpPr/>
              <p:nvPr/>
            </p:nvSpPr>
            <p:spPr>
              <a:xfrm>
                <a:off x="17611" y="518544"/>
                <a:ext cx="468809"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900">
                    <a:solidFill>
                      <a:srgbClr val="FFFFFF"/>
                    </a:solidFill>
                    <a:latin typeface="Lantinghei SC Demibold"/>
                    <a:ea typeface="Lantinghei SC Demibold"/>
                    <a:cs typeface="Lantinghei SC Demibold"/>
                    <a:sym typeface="Lantinghei SC Demibold"/>
                  </a:defRPr>
                </a:lvl1pPr>
              </a:lstStyle>
              <a:p>
                <a:r>
                  <a:t>移动BI</a:t>
                </a:r>
              </a:p>
            </p:txBody>
          </p:sp>
          <p:sp>
            <p:nvSpPr>
              <p:cNvPr id="64" name="Shape 651"/>
              <p:cNvSpPr/>
              <p:nvPr/>
            </p:nvSpPr>
            <p:spPr>
              <a:xfrm>
                <a:off x="0" y="0"/>
                <a:ext cx="504032" cy="520700"/>
              </a:xfrm>
              <a:prstGeom prst="roundRect">
                <a:avLst>
                  <a:gd name="adj" fmla="val 18134"/>
                </a:avLst>
              </a:prstGeom>
              <a:solidFill>
                <a:srgbClr val="60CB6C"/>
              </a:solidFill>
              <a:ln w="12700" cap="flat">
                <a:noFill/>
                <a:miter lim="400000"/>
              </a:ln>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grpSp>
            <p:nvGrpSpPr>
              <p:cNvPr id="65" name="Group 657"/>
              <p:cNvGrpSpPr/>
              <p:nvPr/>
            </p:nvGrpSpPr>
            <p:grpSpPr>
              <a:xfrm>
                <a:off x="79361" y="72235"/>
                <a:ext cx="345310" cy="376232"/>
                <a:chOff x="0" y="0"/>
                <a:chExt cx="345308" cy="376231"/>
              </a:xfrm>
            </p:grpSpPr>
            <p:sp>
              <p:nvSpPr>
                <p:cNvPr id="66" name="Shape 652"/>
                <p:cNvSpPr/>
                <p:nvPr/>
              </p:nvSpPr>
              <p:spPr>
                <a:xfrm>
                  <a:off x="0" y="0"/>
                  <a:ext cx="345308" cy="265383"/>
                </a:xfrm>
                <a:custGeom>
                  <a:avLst/>
                  <a:gdLst/>
                  <a:ahLst/>
                  <a:cxnLst>
                    <a:cxn ang="0">
                      <a:pos x="wd2" y="hd2"/>
                    </a:cxn>
                    <a:cxn ang="5400000">
                      <a:pos x="wd2" y="hd2"/>
                    </a:cxn>
                    <a:cxn ang="10800000">
                      <a:pos x="wd2" y="hd2"/>
                    </a:cxn>
                    <a:cxn ang="16200000">
                      <a:pos x="wd2" y="hd2"/>
                    </a:cxn>
                  </a:cxnLst>
                  <a:rect l="0" t="0" r="r" b="b"/>
                  <a:pathLst>
                    <a:path w="21600" h="21600" extrusionOk="0">
                      <a:moveTo>
                        <a:pt x="20114" y="7917"/>
                      </a:moveTo>
                      <a:lnTo>
                        <a:pt x="21600" y="0"/>
                      </a:lnTo>
                      <a:lnTo>
                        <a:pt x="15477" y="1916"/>
                      </a:lnTo>
                      <a:lnTo>
                        <a:pt x="17029" y="3924"/>
                      </a:lnTo>
                      <a:lnTo>
                        <a:pt x="11123" y="11569"/>
                      </a:lnTo>
                      <a:lnTo>
                        <a:pt x="8614" y="8321"/>
                      </a:lnTo>
                      <a:lnTo>
                        <a:pt x="0" y="19474"/>
                      </a:lnTo>
                      <a:lnTo>
                        <a:pt x="1642" y="21600"/>
                      </a:lnTo>
                      <a:lnTo>
                        <a:pt x="1642" y="21599"/>
                      </a:lnTo>
                      <a:lnTo>
                        <a:pt x="8614" y="12572"/>
                      </a:lnTo>
                      <a:lnTo>
                        <a:pt x="11123" y="15820"/>
                      </a:lnTo>
                      <a:lnTo>
                        <a:pt x="18671" y="6049"/>
                      </a:lnTo>
                      <a:lnTo>
                        <a:pt x="20114" y="7917"/>
                      </a:lnTo>
                      <a:close/>
                    </a:path>
                  </a:pathLst>
                </a:custGeom>
                <a:solidFill>
                  <a:srgbClr val="FFFFFF"/>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67" name="Shape 653"/>
                <p:cNvSpPr/>
                <p:nvPr/>
              </p:nvSpPr>
              <p:spPr>
                <a:xfrm>
                  <a:off x="31510" y="286900"/>
                  <a:ext cx="49236" cy="893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68" name="Shape 654"/>
                <p:cNvSpPr/>
                <p:nvPr/>
              </p:nvSpPr>
              <p:spPr>
                <a:xfrm>
                  <a:off x="115540" y="239953"/>
                  <a:ext cx="49236" cy="133669"/>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69" name="Shape 655"/>
                <p:cNvSpPr/>
                <p:nvPr/>
              </p:nvSpPr>
              <p:spPr>
                <a:xfrm>
                  <a:off x="199568" y="193005"/>
                  <a:ext cx="49237" cy="179313"/>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70" name="Shape 656"/>
                <p:cNvSpPr/>
                <p:nvPr/>
              </p:nvSpPr>
              <p:spPr>
                <a:xfrm>
                  <a:off x="283598" y="151274"/>
                  <a:ext cx="49236" cy="223000"/>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grpSp>
        </p:grpSp>
        <p:sp>
          <p:nvSpPr>
            <p:cNvPr id="71" name="文本框 70"/>
            <p:cNvSpPr txBox="1"/>
            <p:nvPr/>
          </p:nvSpPr>
          <p:spPr>
            <a:xfrm>
              <a:off x="6867734" y="2945930"/>
              <a:ext cx="1351030" cy="246221"/>
            </a:xfrm>
            <a:prstGeom prst="rect">
              <a:avLst/>
            </a:prstGeom>
            <a:noFill/>
          </p:spPr>
          <p:txBody>
            <a:bodyPr wrap="square" rtlCol="0">
              <a:spAutoFit/>
            </a:bodyPr>
            <a:lstStyle/>
            <a:p>
              <a:r>
                <a:rPr lang="zh-CN" altLang="en-US" sz="1000" dirty="0" smtClean="0">
                  <a:latin typeface="微软雅黑" panose="020B0503020204020204" pitchFamily="34" charset="-122"/>
                  <a:ea typeface="微软雅黑" panose="020B0503020204020204" pitchFamily="34" charset="-122"/>
                </a:rPr>
                <a:t>移动办公</a:t>
              </a:r>
              <a:endParaRPr lang="zh-CN" altLang="en-US" sz="1000" dirty="0">
                <a:latin typeface="微软雅黑" panose="020B0503020204020204" pitchFamily="34" charset="-122"/>
                <a:ea typeface="微软雅黑" panose="020B0503020204020204" pitchFamily="34" charset="-122"/>
              </a:endParaRPr>
            </a:p>
          </p:txBody>
        </p:sp>
      </p:grpSp>
      <p:sp>
        <p:nvSpPr>
          <p:cNvPr id="73" name="流程图: 磁盘 72"/>
          <p:cNvSpPr/>
          <p:nvPr/>
        </p:nvSpPr>
        <p:spPr>
          <a:xfrm>
            <a:off x="7715471" y="2621273"/>
            <a:ext cx="763428" cy="362693"/>
          </a:xfrm>
          <a:prstGeom prst="flowChartMagneticDisk">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ysClr val="windowText" lastClr="000000"/>
                </a:solidFill>
                <a:latin typeface="微软雅黑" panose="020B0503020204020204" pitchFamily="34" charset="-122"/>
                <a:ea typeface="微软雅黑" panose="020B0503020204020204" pitchFamily="34" charset="-122"/>
              </a:rPr>
              <a:t>DMS</a:t>
            </a:r>
            <a:r>
              <a:rPr lang="zh-CN" altLang="en-US" sz="1050" dirty="0" smtClean="0">
                <a:solidFill>
                  <a:sysClr val="windowText" lastClr="000000"/>
                </a:solidFill>
                <a:latin typeface="微软雅黑" panose="020B0503020204020204" pitchFamily="34" charset="-122"/>
                <a:ea typeface="微软雅黑" panose="020B0503020204020204" pitchFamily="34" charset="-122"/>
              </a:rPr>
              <a:t>系统（销售）</a:t>
            </a:r>
            <a:endParaRPr lang="en-US" altLang="zh-CN" sz="1050" dirty="0" smtClean="0">
              <a:solidFill>
                <a:sysClr val="windowText" lastClr="000000"/>
              </a:solidFill>
              <a:latin typeface="微软雅黑" panose="020B0503020204020204" pitchFamily="34" charset="-122"/>
              <a:ea typeface="微软雅黑" panose="020B0503020204020204" pitchFamily="34" charset="-122"/>
            </a:endParaRPr>
          </a:p>
        </p:txBody>
      </p:sp>
      <p:sp>
        <p:nvSpPr>
          <p:cNvPr id="72" name="流程图: 磁盘 71"/>
          <p:cNvSpPr/>
          <p:nvPr/>
        </p:nvSpPr>
        <p:spPr>
          <a:xfrm>
            <a:off x="8007000" y="2395786"/>
            <a:ext cx="763428" cy="362693"/>
          </a:xfrm>
          <a:prstGeom prst="flowChartMagneticDisk">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ysClr val="windowText" lastClr="000000"/>
                </a:solidFill>
                <a:latin typeface="微软雅黑" panose="020B0503020204020204" pitchFamily="34" charset="-122"/>
                <a:ea typeface="微软雅黑" panose="020B0503020204020204" pitchFamily="34" charset="-122"/>
              </a:rPr>
              <a:t>DMS</a:t>
            </a:r>
            <a:r>
              <a:rPr lang="zh-CN" altLang="en-US" sz="1050" dirty="0" smtClean="0">
                <a:solidFill>
                  <a:sysClr val="windowText" lastClr="000000"/>
                </a:solidFill>
                <a:latin typeface="微软雅黑" panose="020B0503020204020204" pitchFamily="34" charset="-122"/>
                <a:ea typeface="微软雅黑" panose="020B0503020204020204" pitchFamily="34" charset="-122"/>
              </a:rPr>
              <a:t>系统（售后）</a:t>
            </a:r>
            <a:endParaRPr lang="en-US" altLang="zh-CN" sz="1050" dirty="0" smtClean="0">
              <a:solidFill>
                <a:sysClr val="windowText" lastClr="000000"/>
              </a:solidFill>
              <a:latin typeface="微软雅黑" panose="020B0503020204020204" pitchFamily="34" charset="-122"/>
              <a:ea typeface="微软雅黑" panose="020B0503020204020204" pitchFamily="34" charset="-122"/>
            </a:endParaRPr>
          </a:p>
        </p:txBody>
      </p:sp>
      <p:sp>
        <p:nvSpPr>
          <p:cNvPr id="75" name="流程图: 磁盘 74"/>
          <p:cNvSpPr/>
          <p:nvPr/>
        </p:nvSpPr>
        <p:spPr>
          <a:xfrm>
            <a:off x="7676685" y="1959035"/>
            <a:ext cx="763428" cy="362693"/>
          </a:xfrm>
          <a:prstGeom prst="flowChartMagneticDisk">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ysClr val="windowText" lastClr="000000"/>
                </a:solidFill>
                <a:latin typeface="微软雅黑" panose="020B0503020204020204" pitchFamily="34" charset="-122"/>
                <a:ea typeface="微软雅黑" panose="020B0503020204020204" pitchFamily="34" charset="-122"/>
              </a:rPr>
              <a:t>财务系统</a:t>
            </a:r>
            <a:endParaRPr lang="en-US" altLang="zh-CN" sz="1050" dirty="0" smtClean="0">
              <a:solidFill>
                <a:sysClr val="windowText" lastClr="000000"/>
              </a:solidFill>
              <a:latin typeface="微软雅黑" panose="020B0503020204020204" pitchFamily="34" charset="-122"/>
              <a:ea typeface="微软雅黑" panose="020B0503020204020204" pitchFamily="34" charset="-122"/>
            </a:endParaRPr>
          </a:p>
        </p:txBody>
      </p:sp>
      <p:pic>
        <p:nvPicPr>
          <p:cNvPr id="78" name="图片 7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70062" y="2324111"/>
            <a:ext cx="404283" cy="372354"/>
          </a:xfrm>
          <a:prstGeom prst="rect">
            <a:avLst/>
          </a:prstGeom>
        </p:spPr>
      </p:pic>
      <p:pic>
        <p:nvPicPr>
          <p:cNvPr id="81" name="图片 8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6498" y="2510871"/>
            <a:ext cx="404283" cy="372354"/>
          </a:xfrm>
          <a:prstGeom prst="rect">
            <a:avLst/>
          </a:prstGeom>
        </p:spPr>
      </p:pic>
      <p:grpSp>
        <p:nvGrpSpPr>
          <p:cNvPr id="83" name="Group 658"/>
          <p:cNvGrpSpPr/>
          <p:nvPr/>
        </p:nvGrpSpPr>
        <p:grpSpPr>
          <a:xfrm>
            <a:off x="7216159" y="2789632"/>
            <a:ext cx="377721" cy="585579"/>
            <a:chOff x="0" y="0"/>
            <a:chExt cx="504032" cy="772545"/>
          </a:xfrm>
        </p:grpSpPr>
        <p:sp>
          <p:nvSpPr>
            <p:cNvPr id="85" name="Shape 650"/>
            <p:cNvSpPr/>
            <p:nvPr/>
          </p:nvSpPr>
          <p:spPr>
            <a:xfrm>
              <a:off x="17611" y="518544"/>
              <a:ext cx="468809"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900">
                  <a:solidFill>
                    <a:srgbClr val="FFFFFF"/>
                  </a:solidFill>
                  <a:latin typeface="Lantinghei SC Demibold"/>
                  <a:ea typeface="Lantinghei SC Demibold"/>
                  <a:cs typeface="Lantinghei SC Demibold"/>
                  <a:sym typeface="Lantinghei SC Demibold"/>
                </a:defRPr>
              </a:lvl1pPr>
            </a:lstStyle>
            <a:p>
              <a:r>
                <a:t>移动BI</a:t>
              </a:r>
            </a:p>
          </p:txBody>
        </p:sp>
        <p:sp>
          <p:nvSpPr>
            <p:cNvPr id="86" name="Shape 651"/>
            <p:cNvSpPr/>
            <p:nvPr/>
          </p:nvSpPr>
          <p:spPr>
            <a:xfrm>
              <a:off x="0" y="0"/>
              <a:ext cx="504032" cy="520700"/>
            </a:xfrm>
            <a:prstGeom prst="roundRect">
              <a:avLst>
                <a:gd name="adj" fmla="val 18134"/>
              </a:avLst>
            </a:prstGeom>
            <a:solidFill>
              <a:srgbClr val="60CB6C"/>
            </a:solidFill>
            <a:ln w="12700" cap="flat">
              <a:noFill/>
              <a:miter lim="400000"/>
            </a:ln>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grpSp>
          <p:nvGrpSpPr>
            <p:cNvPr id="87" name="Group 657"/>
            <p:cNvGrpSpPr/>
            <p:nvPr/>
          </p:nvGrpSpPr>
          <p:grpSpPr>
            <a:xfrm>
              <a:off x="79361" y="72235"/>
              <a:ext cx="345310" cy="376232"/>
              <a:chOff x="0" y="0"/>
              <a:chExt cx="345308" cy="376231"/>
            </a:xfrm>
          </p:grpSpPr>
          <p:sp>
            <p:nvSpPr>
              <p:cNvPr id="88" name="Shape 652"/>
              <p:cNvSpPr/>
              <p:nvPr/>
            </p:nvSpPr>
            <p:spPr>
              <a:xfrm>
                <a:off x="0" y="0"/>
                <a:ext cx="345308" cy="265383"/>
              </a:xfrm>
              <a:custGeom>
                <a:avLst/>
                <a:gdLst/>
                <a:ahLst/>
                <a:cxnLst>
                  <a:cxn ang="0">
                    <a:pos x="wd2" y="hd2"/>
                  </a:cxn>
                  <a:cxn ang="5400000">
                    <a:pos x="wd2" y="hd2"/>
                  </a:cxn>
                  <a:cxn ang="10800000">
                    <a:pos x="wd2" y="hd2"/>
                  </a:cxn>
                  <a:cxn ang="16200000">
                    <a:pos x="wd2" y="hd2"/>
                  </a:cxn>
                </a:cxnLst>
                <a:rect l="0" t="0" r="r" b="b"/>
                <a:pathLst>
                  <a:path w="21600" h="21600" extrusionOk="0">
                    <a:moveTo>
                      <a:pt x="20114" y="7917"/>
                    </a:moveTo>
                    <a:lnTo>
                      <a:pt x="21600" y="0"/>
                    </a:lnTo>
                    <a:lnTo>
                      <a:pt x="15477" y="1916"/>
                    </a:lnTo>
                    <a:lnTo>
                      <a:pt x="17029" y="3924"/>
                    </a:lnTo>
                    <a:lnTo>
                      <a:pt x="11123" y="11569"/>
                    </a:lnTo>
                    <a:lnTo>
                      <a:pt x="8614" y="8321"/>
                    </a:lnTo>
                    <a:lnTo>
                      <a:pt x="0" y="19474"/>
                    </a:lnTo>
                    <a:lnTo>
                      <a:pt x="1642" y="21600"/>
                    </a:lnTo>
                    <a:lnTo>
                      <a:pt x="1642" y="21599"/>
                    </a:lnTo>
                    <a:lnTo>
                      <a:pt x="8614" y="12572"/>
                    </a:lnTo>
                    <a:lnTo>
                      <a:pt x="11123" y="15820"/>
                    </a:lnTo>
                    <a:lnTo>
                      <a:pt x="18671" y="6049"/>
                    </a:lnTo>
                    <a:lnTo>
                      <a:pt x="20114" y="7917"/>
                    </a:lnTo>
                    <a:close/>
                  </a:path>
                </a:pathLst>
              </a:custGeom>
              <a:solidFill>
                <a:srgbClr val="FFFFFF"/>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89" name="Shape 653"/>
              <p:cNvSpPr/>
              <p:nvPr/>
            </p:nvSpPr>
            <p:spPr>
              <a:xfrm>
                <a:off x="31510" y="286900"/>
                <a:ext cx="49236" cy="893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90" name="Shape 654"/>
              <p:cNvSpPr/>
              <p:nvPr/>
            </p:nvSpPr>
            <p:spPr>
              <a:xfrm>
                <a:off x="115540" y="239953"/>
                <a:ext cx="49236" cy="133669"/>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91" name="Shape 655"/>
              <p:cNvSpPr/>
              <p:nvPr/>
            </p:nvSpPr>
            <p:spPr>
              <a:xfrm>
                <a:off x="199568" y="193005"/>
                <a:ext cx="49237" cy="179313"/>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sp>
            <p:nvSpPr>
              <p:cNvPr id="92" name="Shape 656"/>
              <p:cNvSpPr/>
              <p:nvPr/>
            </p:nvSpPr>
            <p:spPr>
              <a:xfrm>
                <a:off x="283598" y="151274"/>
                <a:ext cx="49236" cy="223000"/>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457200">
                  <a:defRPr sz="1800">
                    <a:uFill>
                      <a:solidFill>
                        <a:srgbClr val="000000"/>
                      </a:solidFill>
                    </a:uFill>
                    <a:latin typeface="Calibri"/>
                    <a:ea typeface="Calibri"/>
                    <a:cs typeface="Calibri"/>
                    <a:sym typeface="Calibri"/>
                  </a:defRPr>
                </a:pPr>
                <a:endParaRPr/>
              </a:p>
            </p:txBody>
          </p:sp>
        </p:grpSp>
      </p:grpSp>
      <p:sp>
        <p:nvSpPr>
          <p:cNvPr id="95" name="右箭头 94"/>
          <p:cNvSpPr/>
          <p:nvPr/>
        </p:nvSpPr>
        <p:spPr bwMode="auto">
          <a:xfrm>
            <a:off x="3046726" y="1320888"/>
            <a:ext cx="326199" cy="2047910"/>
          </a:xfrm>
          <a:prstGeom prst="rightArrow">
            <a:avLst/>
          </a:prstGeom>
          <a:solidFill>
            <a:srgbClr val="66FFC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96" name="右箭头 95"/>
          <p:cNvSpPr/>
          <p:nvPr/>
        </p:nvSpPr>
        <p:spPr bwMode="auto">
          <a:xfrm>
            <a:off x="6010303" y="1224885"/>
            <a:ext cx="371536" cy="2047910"/>
          </a:xfrm>
          <a:prstGeom prst="rightArrow">
            <a:avLst/>
          </a:prstGeom>
          <a:solidFill>
            <a:srgbClr val="66FFC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42" name="矩形 141"/>
          <p:cNvSpPr/>
          <p:nvPr/>
        </p:nvSpPr>
        <p:spPr bwMode="auto">
          <a:xfrm>
            <a:off x="68238" y="3840016"/>
            <a:ext cx="9048053" cy="2736304"/>
          </a:xfrm>
          <a:prstGeom prst="rect">
            <a:avLst/>
          </a:prstGeom>
          <a:noFill/>
          <a:ln w="28575" cap="flat" cmpd="sng" algn="ctr">
            <a:solidFill>
              <a:srgbClr val="12B6F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9" name="文本框 8"/>
          <p:cNvSpPr txBox="1"/>
          <p:nvPr/>
        </p:nvSpPr>
        <p:spPr>
          <a:xfrm>
            <a:off x="152217" y="3645024"/>
            <a:ext cx="4896544" cy="369332"/>
          </a:xfrm>
          <a:prstGeom prst="rect">
            <a:avLst/>
          </a:prstGeom>
          <a:solidFill>
            <a:srgbClr val="FFFF00"/>
          </a:solidFill>
          <a:ln>
            <a:solidFill>
              <a:schemeClr val="tx1">
                <a:lumMod val="50000"/>
                <a:lumOff val="50000"/>
              </a:schemeClr>
            </a:solidFill>
          </a:ln>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点到点的接口方式，在开发和运维方面的问题</a:t>
            </a:r>
            <a:endParaRPr lang="zh-CN" altLang="en-US" dirty="0">
              <a:latin typeface="微软雅黑" panose="020B0503020204020204" pitchFamily="34" charset="-122"/>
              <a:ea typeface="微软雅黑" panose="020B0503020204020204" pitchFamily="34" charset="-122"/>
            </a:endParaRPr>
          </a:p>
        </p:txBody>
      </p:sp>
      <p:sp>
        <p:nvSpPr>
          <p:cNvPr id="143" name="矩形 142"/>
          <p:cNvSpPr/>
          <p:nvPr/>
        </p:nvSpPr>
        <p:spPr bwMode="auto">
          <a:xfrm>
            <a:off x="323528" y="4311578"/>
            <a:ext cx="2723198" cy="21374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44" name="文本框 143"/>
          <p:cNvSpPr txBox="1"/>
          <p:nvPr/>
        </p:nvSpPr>
        <p:spPr>
          <a:xfrm>
            <a:off x="504432" y="4353364"/>
            <a:ext cx="2361389" cy="338554"/>
          </a:xfrm>
          <a:prstGeom prst="rect">
            <a:avLst/>
          </a:prstGeom>
          <a:noFill/>
        </p:spPr>
        <p:txBody>
          <a:bodyPr wrap="square" rtlCol="0">
            <a:spAutoFit/>
          </a:bodyPr>
          <a:lstStyle/>
          <a:p>
            <a:r>
              <a:rPr lang="zh-CN" altLang="en-US" sz="1600" dirty="0" smtClean="0">
                <a:solidFill>
                  <a:srgbClr val="1111FE"/>
                </a:solidFill>
                <a:latin typeface="微软雅黑" panose="020B0503020204020204" pitchFamily="34" charset="-122"/>
                <a:ea typeface="微软雅黑" panose="020B0503020204020204" pitchFamily="34" charset="-122"/>
              </a:rPr>
              <a:t>增加开发成本和周期</a:t>
            </a:r>
            <a:endParaRPr lang="zh-CN" altLang="en-US" sz="1600" dirty="0">
              <a:solidFill>
                <a:srgbClr val="1111FE"/>
              </a:solidFill>
              <a:latin typeface="微软雅黑" panose="020B0503020204020204" pitchFamily="34" charset="-122"/>
              <a:ea typeface="微软雅黑" panose="020B0503020204020204" pitchFamily="34" charset="-122"/>
            </a:endParaRPr>
          </a:p>
        </p:txBody>
      </p:sp>
      <p:sp>
        <p:nvSpPr>
          <p:cNvPr id="145" name="矩形 144"/>
          <p:cNvSpPr/>
          <p:nvPr/>
        </p:nvSpPr>
        <p:spPr bwMode="auto">
          <a:xfrm>
            <a:off x="3153973" y="4311578"/>
            <a:ext cx="2723198" cy="21374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46" name="文本框 145"/>
          <p:cNvSpPr txBox="1"/>
          <p:nvPr/>
        </p:nvSpPr>
        <p:spPr>
          <a:xfrm>
            <a:off x="3334877" y="4355205"/>
            <a:ext cx="2361389" cy="338554"/>
          </a:xfrm>
          <a:prstGeom prst="rect">
            <a:avLst/>
          </a:prstGeom>
          <a:noFill/>
        </p:spPr>
        <p:txBody>
          <a:bodyPr wrap="square" rtlCol="0">
            <a:spAutoFit/>
          </a:bodyPr>
          <a:lstStyle/>
          <a:p>
            <a:r>
              <a:rPr lang="zh-CN" altLang="en-US" sz="1600" dirty="0" smtClean="0">
                <a:solidFill>
                  <a:srgbClr val="1111FE"/>
                </a:solidFill>
                <a:latin typeface="微软雅黑" panose="020B0503020204020204" pitchFamily="34" charset="-122"/>
                <a:ea typeface="微软雅黑" panose="020B0503020204020204" pitchFamily="34" charset="-122"/>
              </a:rPr>
              <a:t>无法及时对应业务需求</a:t>
            </a:r>
            <a:endParaRPr lang="zh-CN" altLang="en-US" sz="1600" dirty="0">
              <a:solidFill>
                <a:srgbClr val="1111FE"/>
              </a:solidFill>
              <a:latin typeface="微软雅黑" panose="020B0503020204020204" pitchFamily="34" charset="-122"/>
              <a:ea typeface="微软雅黑" panose="020B0503020204020204" pitchFamily="34" charset="-122"/>
            </a:endParaRPr>
          </a:p>
        </p:txBody>
      </p:sp>
      <p:sp>
        <p:nvSpPr>
          <p:cNvPr id="147" name="矩形 146"/>
          <p:cNvSpPr/>
          <p:nvPr/>
        </p:nvSpPr>
        <p:spPr bwMode="auto">
          <a:xfrm>
            <a:off x="6058075" y="4311578"/>
            <a:ext cx="2723198" cy="21374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48" name="文本框 147"/>
          <p:cNvSpPr txBox="1"/>
          <p:nvPr/>
        </p:nvSpPr>
        <p:spPr>
          <a:xfrm>
            <a:off x="6552532" y="4356686"/>
            <a:ext cx="2361389" cy="338554"/>
          </a:xfrm>
          <a:prstGeom prst="rect">
            <a:avLst/>
          </a:prstGeom>
          <a:noFill/>
        </p:spPr>
        <p:txBody>
          <a:bodyPr wrap="square" rtlCol="0">
            <a:spAutoFit/>
          </a:bodyPr>
          <a:lstStyle/>
          <a:p>
            <a:r>
              <a:rPr lang="zh-CN" altLang="en-US" sz="1600" dirty="0" smtClean="0">
                <a:solidFill>
                  <a:srgbClr val="1111FE"/>
                </a:solidFill>
                <a:latin typeface="微软雅黑" panose="020B0503020204020204" pitchFamily="34" charset="-122"/>
                <a:ea typeface="微软雅黑" panose="020B0503020204020204" pitchFamily="34" charset="-122"/>
              </a:rPr>
              <a:t>系统维护复杂</a:t>
            </a:r>
            <a:endParaRPr lang="zh-CN" altLang="en-US" sz="1600" dirty="0">
              <a:solidFill>
                <a:srgbClr val="1111FE"/>
              </a:solidFill>
              <a:latin typeface="微软雅黑" panose="020B0503020204020204" pitchFamily="34" charset="-122"/>
              <a:ea typeface="微软雅黑" panose="020B0503020204020204" pitchFamily="34" charset="-122"/>
            </a:endParaRPr>
          </a:p>
        </p:txBody>
      </p:sp>
      <p:grpSp>
        <p:nvGrpSpPr>
          <p:cNvPr id="149" name="组合 148"/>
          <p:cNvGrpSpPr/>
          <p:nvPr/>
        </p:nvGrpSpPr>
        <p:grpSpPr>
          <a:xfrm>
            <a:off x="439427" y="4836361"/>
            <a:ext cx="483752" cy="677187"/>
            <a:chOff x="1297835" y="2260457"/>
            <a:chExt cx="602871" cy="786281"/>
          </a:xfrm>
        </p:grpSpPr>
        <p:pic>
          <p:nvPicPr>
            <p:cNvPr id="150" name="图片 14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151" name="Shape 821"/>
            <p:cNvSpPr/>
            <p:nvPr/>
          </p:nvSpPr>
          <p:spPr>
            <a:xfrm>
              <a:off x="1297835" y="2793978"/>
              <a:ext cx="102584" cy="252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endParaRPr dirty="0"/>
            </a:p>
          </p:txBody>
        </p:sp>
      </p:grpSp>
      <p:sp>
        <p:nvSpPr>
          <p:cNvPr id="152" name="圆角矩形 151"/>
          <p:cNvSpPr/>
          <p:nvPr/>
        </p:nvSpPr>
        <p:spPr bwMode="auto">
          <a:xfrm>
            <a:off x="1891254" y="4862020"/>
            <a:ext cx="1034556" cy="409150"/>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后台</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53" name="圆角矩形 152"/>
          <p:cNvSpPr/>
          <p:nvPr/>
        </p:nvSpPr>
        <p:spPr bwMode="auto">
          <a:xfrm>
            <a:off x="1887743" y="5407259"/>
            <a:ext cx="1041578" cy="405837"/>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后台</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54" name="圆角矩形 153"/>
          <p:cNvSpPr/>
          <p:nvPr/>
        </p:nvSpPr>
        <p:spPr bwMode="auto">
          <a:xfrm>
            <a:off x="1887743" y="5895209"/>
            <a:ext cx="1041578" cy="405837"/>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后台</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grpSp>
        <p:nvGrpSpPr>
          <p:cNvPr id="155" name="组合 154"/>
          <p:cNvGrpSpPr/>
          <p:nvPr/>
        </p:nvGrpSpPr>
        <p:grpSpPr>
          <a:xfrm>
            <a:off x="439427" y="5370358"/>
            <a:ext cx="483752" cy="677187"/>
            <a:chOff x="1297835" y="2260457"/>
            <a:chExt cx="602871" cy="786281"/>
          </a:xfrm>
        </p:grpSpPr>
        <p:pic>
          <p:nvPicPr>
            <p:cNvPr id="156" name="图片 15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157" name="Shape 821"/>
            <p:cNvSpPr/>
            <p:nvPr/>
          </p:nvSpPr>
          <p:spPr>
            <a:xfrm>
              <a:off x="1297835" y="2793978"/>
              <a:ext cx="102584" cy="252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endParaRPr dirty="0"/>
            </a:p>
          </p:txBody>
        </p:sp>
      </p:grpSp>
      <p:sp>
        <p:nvSpPr>
          <p:cNvPr id="158" name="圆角矩形 157"/>
          <p:cNvSpPr/>
          <p:nvPr/>
        </p:nvSpPr>
        <p:spPr bwMode="auto">
          <a:xfrm>
            <a:off x="395369" y="5342361"/>
            <a:ext cx="573718" cy="552848"/>
          </a:xfrm>
          <a:prstGeom prst="roundRect">
            <a:avLst/>
          </a:prstGeom>
          <a:noFill/>
          <a:ln w="28575" cap="flat" cmpd="sng" algn="ctr">
            <a:solidFill>
              <a:srgbClr val="FF0000"/>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cxnSp>
        <p:nvCxnSpPr>
          <p:cNvPr id="160" name="直接箭头连接符 159"/>
          <p:cNvCxnSpPr>
            <a:stCxn id="150" idx="3"/>
            <a:endCxn id="152" idx="1"/>
          </p:cNvCxnSpPr>
          <p:nvPr/>
        </p:nvCxnSpPr>
        <p:spPr bwMode="auto">
          <a:xfrm flipV="1">
            <a:off x="923179" y="5066595"/>
            <a:ext cx="936000" cy="0"/>
          </a:xfrm>
          <a:prstGeom prst="straightConnector1">
            <a:avLst/>
          </a:prstGeom>
          <a:solidFill>
            <a:schemeClr val="accent1"/>
          </a:solidFill>
          <a:ln w="2857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直接箭头连接符 160"/>
          <p:cNvCxnSpPr>
            <a:stCxn id="150" idx="3"/>
            <a:endCxn id="153" idx="1"/>
          </p:cNvCxnSpPr>
          <p:nvPr/>
        </p:nvCxnSpPr>
        <p:spPr bwMode="auto">
          <a:xfrm>
            <a:off x="923179" y="5068907"/>
            <a:ext cx="964564" cy="541271"/>
          </a:xfrm>
          <a:prstGeom prst="straightConnector1">
            <a:avLst/>
          </a:prstGeom>
          <a:solidFill>
            <a:schemeClr val="accent1"/>
          </a:solidFill>
          <a:ln w="2857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直接箭头连接符 163"/>
          <p:cNvCxnSpPr>
            <a:stCxn id="150" idx="3"/>
            <a:endCxn id="154" idx="1"/>
          </p:cNvCxnSpPr>
          <p:nvPr/>
        </p:nvCxnSpPr>
        <p:spPr bwMode="auto">
          <a:xfrm>
            <a:off x="923179" y="5068907"/>
            <a:ext cx="964564" cy="1029221"/>
          </a:xfrm>
          <a:prstGeom prst="straightConnector1">
            <a:avLst/>
          </a:prstGeom>
          <a:solidFill>
            <a:schemeClr val="accent1"/>
          </a:solidFill>
          <a:ln w="2857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直接箭头连接符 167"/>
          <p:cNvCxnSpPr>
            <a:endCxn id="152" idx="1"/>
          </p:cNvCxnSpPr>
          <p:nvPr/>
        </p:nvCxnSpPr>
        <p:spPr bwMode="auto">
          <a:xfrm flipV="1">
            <a:off x="969087" y="5066595"/>
            <a:ext cx="922167" cy="476434"/>
          </a:xfrm>
          <a:prstGeom prst="straightConnector1">
            <a:avLst/>
          </a:prstGeom>
          <a:solidFill>
            <a:schemeClr val="accent1"/>
          </a:solidFill>
          <a:ln w="28575" cap="flat" cmpd="sng" algn="ctr">
            <a:solidFill>
              <a:srgbClr val="FF0000"/>
            </a:solidFill>
            <a:prstDash val="sysDot"/>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直接箭头连接符 169"/>
          <p:cNvCxnSpPr>
            <a:stCxn id="156" idx="3"/>
            <a:endCxn id="153" idx="1"/>
          </p:cNvCxnSpPr>
          <p:nvPr/>
        </p:nvCxnSpPr>
        <p:spPr bwMode="auto">
          <a:xfrm>
            <a:off x="923179" y="5602904"/>
            <a:ext cx="964564" cy="7274"/>
          </a:xfrm>
          <a:prstGeom prst="straightConnector1">
            <a:avLst/>
          </a:prstGeom>
          <a:solidFill>
            <a:schemeClr val="accent1"/>
          </a:solidFill>
          <a:ln w="28575" cap="flat" cmpd="sng" algn="ctr">
            <a:solidFill>
              <a:srgbClr val="FF0000"/>
            </a:solidFill>
            <a:prstDash val="sysDot"/>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直接箭头连接符 173"/>
          <p:cNvCxnSpPr>
            <a:stCxn id="156" idx="3"/>
            <a:endCxn id="154" idx="1"/>
          </p:cNvCxnSpPr>
          <p:nvPr/>
        </p:nvCxnSpPr>
        <p:spPr bwMode="auto">
          <a:xfrm>
            <a:off x="923179" y="5602904"/>
            <a:ext cx="964564" cy="495224"/>
          </a:xfrm>
          <a:prstGeom prst="straightConnector1">
            <a:avLst/>
          </a:prstGeom>
          <a:solidFill>
            <a:schemeClr val="accent1"/>
          </a:solidFill>
          <a:ln w="28575" cap="flat" cmpd="sng" algn="ctr">
            <a:solidFill>
              <a:srgbClr val="FF0000"/>
            </a:solidFill>
            <a:prstDash val="sysDot"/>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 name="文本框 177"/>
          <p:cNvSpPr txBox="1"/>
          <p:nvPr/>
        </p:nvSpPr>
        <p:spPr>
          <a:xfrm>
            <a:off x="315739" y="5934517"/>
            <a:ext cx="826041"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新增应用</a:t>
            </a:r>
            <a:endParaRPr lang="zh-CN" altLang="en-US" sz="1200" dirty="0">
              <a:latin typeface="微软雅黑" panose="020B0503020204020204" pitchFamily="34" charset="-122"/>
              <a:ea typeface="微软雅黑" panose="020B0503020204020204" pitchFamily="34" charset="-122"/>
            </a:endParaRPr>
          </a:p>
        </p:txBody>
      </p:sp>
      <p:grpSp>
        <p:nvGrpSpPr>
          <p:cNvPr id="179" name="组合 178"/>
          <p:cNvGrpSpPr/>
          <p:nvPr/>
        </p:nvGrpSpPr>
        <p:grpSpPr>
          <a:xfrm>
            <a:off x="3337755" y="4883551"/>
            <a:ext cx="483752" cy="677187"/>
            <a:chOff x="1297835" y="2260457"/>
            <a:chExt cx="602871" cy="786281"/>
          </a:xfrm>
        </p:grpSpPr>
        <p:pic>
          <p:nvPicPr>
            <p:cNvPr id="180" name="图片 17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181" name="Shape 821"/>
            <p:cNvSpPr/>
            <p:nvPr/>
          </p:nvSpPr>
          <p:spPr>
            <a:xfrm>
              <a:off x="1297835" y="2793978"/>
              <a:ext cx="102584" cy="252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endParaRPr dirty="0"/>
            </a:p>
          </p:txBody>
        </p:sp>
      </p:grpSp>
      <p:sp>
        <p:nvSpPr>
          <p:cNvPr id="182" name="圆角矩形 181"/>
          <p:cNvSpPr/>
          <p:nvPr/>
        </p:nvSpPr>
        <p:spPr bwMode="auto">
          <a:xfrm>
            <a:off x="4789582" y="4909210"/>
            <a:ext cx="1034556" cy="409150"/>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后台</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83" name="圆角矩形 182"/>
          <p:cNvSpPr/>
          <p:nvPr/>
        </p:nvSpPr>
        <p:spPr bwMode="auto">
          <a:xfrm>
            <a:off x="4786071" y="5454449"/>
            <a:ext cx="1041578" cy="405837"/>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后台</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84" name="圆角矩形 183"/>
          <p:cNvSpPr/>
          <p:nvPr/>
        </p:nvSpPr>
        <p:spPr bwMode="auto">
          <a:xfrm>
            <a:off x="4786071" y="5942399"/>
            <a:ext cx="1041578" cy="405837"/>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后台</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grpSp>
        <p:nvGrpSpPr>
          <p:cNvPr id="185" name="组合 184"/>
          <p:cNvGrpSpPr/>
          <p:nvPr/>
        </p:nvGrpSpPr>
        <p:grpSpPr>
          <a:xfrm>
            <a:off x="3337755" y="5417548"/>
            <a:ext cx="483752" cy="677187"/>
            <a:chOff x="1297835" y="2260457"/>
            <a:chExt cx="602871" cy="786281"/>
          </a:xfrm>
        </p:grpSpPr>
        <p:pic>
          <p:nvPicPr>
            <p:cNvPr id="186" name="图片 18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187" name="Shape 821"/>
            <p:cNvSpPr/>
            <p:nvPr/>
          </p:nvSpPr>
          <p:spPr>
            <a:xfrm>
              <a:off x="1297835" y="2793978"/>
              <a:ext cx="102584" cy="252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endParaRPr dirty="0"/>
            </a:p>
          </p:txBody>
        </p:sp>
      </p:grpSp>
      <p:sp>
        <p:nvSpPr>
          <p:cNvPr id="188" name="圆角矩形 187"/>
          <p:cNvSpPr/>
          <p:nvPr/>
        </p:nvSpPr>
        <p:spPr bwMode="auto">
          <a:xfrm>
            <a:off x="3293697" y="5389551"/>
            <a:ext cx="573718" cy="552848"/>
          </a:xfrm>
          <a:prstGeom prst="roundRect">
            <a:avLst/>
          </a:prstGeom>
          <a:noFill/>
          <a:ln w="28575" cap="flat" cmpd="sng" algn="ctr">
            <a:solidFill>
              <a:schemeClr val="bg1">
                <a:lumMod val="50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cxnSp>
        <p:nvCxnSpPr>
          <p:cNvPr id="189" name="直接箭头连接符 188"/>
          <p:cNvCxnSpPr>
            <a:stCxn id="180" idx="3"/>
            <a:endCxn id="182" idx="1"/>
          </p:cNvCxnSpPr>
          <p:nvPr/>
        </p:nvCxnSpPr>
        <p:spPr bwMode="auto">
          <a:xfrm flipV="1">
            <a:off x="3821507" y="5113785"/>
            <a:ext cx="936000" cy="0"/>
          </a:xfrm>
          <a:prstGeom prst="straightConnector1">
            <a:avLst/>
          </a:prstGeom>
          <a:solidFill>
            <a:schemeClr val="accent1"/>
          </a:solidFill>
          <a:ln w="2857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接箭头连接符 189"/>
          <p:cNvCxnSpPr>
            <a:stCxn id="180" idx="3"/>
            <a:endCxn id="183" idx="1"/>
          </p:cNvCxnSpPr>
          <p:nvPr/>
        </p:nvCxnSpPr>
        <p:spPr bwMode="auto">
          <a:xfrm>
            <a:off x="3821507" y="5116097"/>
            <a:ext cx="964564" cy="541271"/>
          </a:xfrm>
          <a:prstGeom prst="straightConnector1">
            <a:avLst/>
          </a:prstGeom>
          <a:solidFill>
            <a:schemeClr val="accent1"/>
          </a:solidFill>
          <a:ln w="2857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直接箭头连接符 190"/>
          <p:cNvCxnSpPr>
            <a:stCxn id="180" idx="3"/>
            <a:endCxn id="184" idx="1"/>
          </p:cNvCxnSpPr>
          <p:nvPr/>
        </p:nvCxnSpPr>
        <p:spPr bwMode="auto">
          <a:xfrm>
            <a:off x="3821507" y="5116097"/>
            <a:ext cx="964564" cy="1029221"/>
          </a:xfrm>
          <a:prstGeom prst="straightConnector1">
            <a:avLst/>
          </a:prstGeom>
          <a:solidFill>
            <a:schemeClr val="accent1"/>
          </a:solidFill>
          <a:ln w="2857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接箭头连接符 191"/>
          <p:cNvCxnSpPr>
            <a:endCxn id="182" idx="1"/>
          </p:cNvCxnSpPr>
          <p:nvPr/>
        </p:nvCxnSpPr>
        <p:spPr bwMode="auto">
          <a:xfrm flipV="1">
            <a:off x="3867415" y="5113785"/>
            <a:ext cx="922167" cy="476434"/>
          </a:xfrm>
          <a:prstGeom prst="straightConnector1">
            <a:avLst/>
          </a:prstGeom>
          <a:solidFill>
            <a:schemeClr val="accent1"/>
          </a:solidFill>
          <a:ln w="28575" cap="flat" cmpd="sng" algn="ctr">
            <a:solidFill>
              <a:srgbClr val="12B6F1"/>
            </a:solidFill>
            <a:prstDash val="sysDot"/>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接箭头连接符 192"/>
          <p:cNvCxnSpPr>
            <a:stCxn id="186" idx="3"/>
            <a:endCxn id="183" idx="1"/>
          </p:cNvCxnSpPr>
          <p:nvPr/>
        </p:nvCxnSpPr>
        <p:spPr bwMode="auto">
          <a:xfrm>
            <a:off x="3821507" y="5650094"/>
            <a:ext cx="964564" cy="7274"/>
          </a:xfrm>
          <a:prstGeom prst="straightConnector1">
            <a:avLst/>
          </a:prstGeom>
          <a:solidFill>
            <a:schemeClr val="accent1"/>
          </a:solidFill>
          <a:ln w="28575" cap="flat" cmpd="sng" algn="ctr">
            <a:solidFill>
              <a:srgbClr val="12B6F1"/>
            </a:solidFill>
            <a:prstDash val="sysDot"/>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接箭头连接符 193"/>
          <p:cNvCxnSpPr>
            <a:stCxn id="186" idx="3"/>
            <a:endCxn id="184" idx="1"/>
          </p:cNvCxnSpPr>
          <p:nvPr/>
        </p:nvCxnSpPr>
        <p:spPr bwMode="auto">
          <a:xfrm>
            <a:off x="3821507" y="5650094"/>
            <a:ext cx="964564" cy="495224"/>
          </a:xfrm>
          <a:prstGeom prst="straightConnector1">
            <a:avLst/>
          </a:prstGeom>
          <a:solidFill>
            <a:schemeClr val="accent1"/>
          </a:solidFill>
          <a:ln w="28575" cap="flat" cmpd="sng" algn="ctr">
            <a:solidFill>
              <a:srgbClr val="12B6F1"/>
            </a:solidFill>
            <a:prstDash val="sysDot"/>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 name="文本框 194"/>
          <p:cNvSpPr txBox="1"/>
          <p:nvPr/>
        </p:nvSpPr>
        <p:spPr>
          <a:xfrm>
            <a:off x="3214067" y="5981707"/>
            <a:ext cx="826041"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新增应用</a:t>
            </a:r>
            <a:endParaRPr lang="zh-CN" altLang="en-US" sz="1200" dirty="0">
              <a:latin typeface="微软雅黑" panose="020B0503020204020204" pitchFamily="34" charset="-122"/>
              <a:ea typeface="微软雅黑" panose="020B0503020204020204" pitchFamily="34" charset="-122"/>
            </a:endParaRPr>
          </a:p>
        </p:txBody>
      </p:sp>
      <p:sp>
        <p:nvSpPr>
          <p:cNvPr id="196" name="椭圆 195"/>
          <p:cNvSpPr/>
          <p:nvPr/>
        </p:nvSpPr>
        <p:spPr bwMode="auto">
          <a:xfrm>
            <a:off x="10431370" y="4792717"/>
            <a:ext cx="273416" cy="221677"/>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97" name="椭圆 196"/>
          <p:cNvSpPr/>
          <p:nvPr/>
        </p:nvSpPr>
        <p:spPr bwMode="auto">
          <a:xfrm>
            <a:off x="10431370" y="5269439"/>
            <a:ext cx="273416" cy="221677"/>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98" name="椭圆 197"/>
          <p:cNvSpPr/>
          <p:nvPr/>
        </p:nvSpPr>
        <p:spPr bwMode="auto">
          <a:xfrm>
            <a:off x="4582490" y="5013042"/>
            <a:ext cx="273416" cy="221677"/>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199" name="椭圆 198"/>
          <p:cNvSpPr/>
          <p:nvPr/>
        </p:nvSpPr>
        <p:spPr bwMode="auto">
          <a:xfrm>
            <a:off x="4582490" y="5519868"/>
            <a:ext cx="273416" cy="221677"/>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202" name="椭圆 201"/>
          <p:cNvSpPr/>
          <p:nvPr/>
        </p:nvSpPr>
        <p:spPr bwMode="auto">
          <a:xfrm>
            <a:off x="4613261" y="5991430"/>
            <a:ext cx="273416" cy="221677"/>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203" name="椭圆 202"/>
          <p:cNvSpPr/>
          <p:nvPr/>
        </p:nvSpPr>
        <p:spPr bwMode="auto">
          <a:xfrm>
            <a:off x="3746822" y="5407259"/>
            <a:ext cx="273416" cy="221677"/>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204" name="椭圆 203"/>
          <p:cNvSpPr/>
          <p:nvPr/>
        </p:nvSpPr>
        <p:spPr bwMode="auto">
          <a:xfrm>
            <a:off x="10568078" y="4269912"/>
            <a:ext cx="273416" cy="221677"/>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205" name="椭圆 204"/>
          <p:cNvSpPr/>
          <p:nvPr/>
        </p:nvSpPr>
        <p:spPr bwMode="auto">
          <a:xfrm>
            <a:off x="3757406" y="5563534"/>
            <a:ext cx="273416" cy="221677"/>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206" name="椭圆 205"/>
          <p:cNvSpPr/>
          <p:nvPr/>
        </p:nvSpPr>
        <p:spPr bwMode="auto">
          <a:xfrm>
            <a:off x="3805326" y="5673532"/>
            <a:ext cx="273416" cy="221677"/>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grpSp>
        <p:nvGrpSpPr>
          <p:cNvPr id="227" name="组合 226"/>
          <p:cNvGrpSpPr/>
          <p:nvPr/>
        </p:nvGrpSpPr>
        <p:grpSpPr>
          <a:xfrm>
            <a:off x="6266937" y="4929582"/>
            <a:ext cx="483752" cy="677187"/>
            <a:chOff x="1297835" y="2260457"/>
            <a:chExt cx="602871" cy="786281"/>
          </a:xfrm>
        </p:grpSpPr>
        <p:pic>
          <p:nvPicPr>
            <p:cNvPr id="228" name="图片 22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229" name="Shape 821"/>
            <p:cNvSpPr/>
            <p:nvPr/>
          </p:nvSpPr>
          <p:spPr>
            <a:xfrm>
              <a:off x="1297835" y="2793978"/>
              <a:ext cx="102584" cy="252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endParaRPr dirty="0"/>
            </a:p>
          </p:txBody>
        </p:sp>
      </p:grpSp>
      <p:sp>
        <p:nvSpPr>
          <p:cNvPr id="230" name="圆角矩形 229"/>
          <p:cNvSpPr/>
          <p:nvPr/>
        </p:nvSpPr>
        <p:spPr bwMode="auto">
          <a:xfrm>
            <a:off x="7718764" y="4955241"/>
            <a:ext cx="1034556" cy="409150"/>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后台</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231" name="圆角矩形 230"/>
          <p:cNvSpPr/>
          <p:nvPr/>
        </p:nvSpPr>
        <p:spPr bwMode="auto">
          <a:xfrm>
            <a:off x="7715253" y="5500480"/>
            <a:ext cx="1041578" cy="405837"/>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后台</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232" name="圆角矩形 231"/>
          <p:cNvSpPr/>
          <p:nvPr/>
        </p:nvSpPr>
        <p:spPr bwMode="auto">
          <a:xfrm>
            <a:off x="7715253" y="5988430"/>
            <a:ext cx="1041578" cy="405837"/>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zh-CN" altLang="en-US" sz="1200" dirty="0">
                <a:latin typeface="微软雅黑" panose="020B0503020204020204" pitchFamily="34" charset="-122"/>
                <a:ea typeface="微软雅黑" panose="020B0503020204020204" pitchFamily="34" charset="-122"/>
              </a:rPr>
              <a:t>后台</a:t>
            </a:r>
            <a:r>
              <a:rPr lang="zh-CN" altLang="en-US" sz="1200" dirty="0" smtClean="0">
                <a:latin typeface="微软雅黑" panose="020B0503020204020204" pitchFamily="34" charset="-122"/>
                <a:ea typeface="微软雅黑" panose="020B0503020204020204" pitchFamily="34" charset="-122"/>
              </a:rPr>
              <a:t>系统</a:t>
            </a: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grpSp>
        <p:nvGrpSpPr>
          <p:cNvPr id="233" name="组合 232"/>
          <p:cNvGrpSpPr/>
          <p:nvPr/>
        </p:nvGrpSpPr>
        <p:grpSpPr>
          <a:xfrm>
            <a:off x="6266937" y="5463579"/>
            <a:ext cx="483752" cy="677187"/>
            <a:chOff x="1297835" y="2260457"/>
            <a:chExt cx="602871" cy="786281"/>
          </a:xfrm>
        </p:grpSpPr>
        <p:pic>
          <p:nvPicPr>
            <p:cNvPr id="234" name="图片 23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3014" y="2260457"/>
              <a:ext cx="567692" cy="540018"/>
            </a:xfrm>
            <a:prstGeom prst="rect">
              <a:avLst/>
            </a:prstGeom>
          </p:spPr>
        </p:pic>
        <p:sp>
          <p:nvSpPr>
            <p:cNvPr id="235" name="Shape 821"/>
            <p:cNvSpPr/>
            <p:nvPr/>
          </p:nvSpPr>
          <p:spPr>
            <a:xfrm>
              <a:off x="1297835" y="2793978"/>
              <a:ext cx="102584" cy="252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000">
                  <a:latin typeface="Helvetica Light"/>
                  <a:ea typeface="Helvetica Light"/>
                  <a:cs typeface="Helvetica Light"/>
                  <a:sym typeface="Helvetica Light"/>
                </a:defRPr>
              </a:lvl1pPr>
            </a:lstStyle>
            <a:p>
              <a:endParaRPr dirty="0"/>
            </a:p>
          </p:txBody>
        </p:sp>
      </p:grpSp>
      <p:sp>
        <p:nvSpPr>
          <p:cNvPr id="236" name="圆角矩形 235"/>
          <p:cNvSpPr/>
          <p:nvPr/>
        </p:nvSpPr>
        <p:spPr bwMode="auto">
          <a:xfrm>
            <a:off x="6222879" y="5435582"/>
            <a:ext cx="573718" cy="552848"/>
          </a:xfrm>
          <a:prstGeom prst="roundRect">
            <a:avLst/>
          </a:prstGeom>
          <a:noFill/>
          <a:ln w="28575" cap="flat" cmpd="sng" algn="ctr">
            <a:solidFill>
              <a:schemeClr val="bg1">
                <a:lumMod val="50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cxnSp>
        <p:nvCxnSpPr>
          <p:cNvPr id="237" name="直接箭头连接符 236"/>
          <p:cNvCxnSpPr>
            <a:stCxn id="228" idx="3"/>
            <a:endCxn id="230" idx="1"/>
          </p:cNvCxnSpPr>
          <p:nvPr/>
        </p:nvCxnSpPr>
        <p:spPr bwMode="auto">
          <a:xfrm flipV="1">
            <a:off x="6750689" y="5159816"/>
            <a:ext cx="936000" cy="0"/>
          </a:xfrm>
          <a:prstGeom prst="straightConnector1">
            <a:avLst/>
          </a:prstGeom>
          <a:solidFill>
            <a:schemeClr val="accent1"/>
          </a:solidFill>
          <a:ln w="2857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 name="直接箭头连接符 237"/>
          <p:cNvCxnSpPr>
            <a:stCxn id="228" idx="3"/>
            <a:endCxn id="231" idx="1"/>
          </p:cNvCxnSpPr>
          <p:nvPr/>
        </p:nvCxnSpPr>
        <p:spPr bwMode="auto">
          <a:xfrm>
            <a:off x="6750689" y="5162128"/>
            <a:ext cx="964564" cy="541271"/>
          </a:xfrm>
          <a:prstGeom prst="straightConnector1">
            <a:avLst/>
          </a:prstGeom>
          <a:solidFill>
            <a:schemeClr val="accent1"/>
          </a:solidFill>
          <a:ln w="2857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 name="直接箭头连接符 238"/>
          <p:cNvCxnSpPr>
            <a:stCxn id="228" idx="3"/>
            <a:endCxn id="232" idx="1"/>
          </p:cNvCxnSpPr>
          <p:nvPr/>
        </p:nvCxnSpPr>
        <p:spPr bwMode="auto">
          <a:xfrm>
            <a:off x="6750689" y="5162128"/>
            <a:ext cx="964564" cy="1029221"/>
          </a:xfrm>
          <a:prstGeom prst="straightConnector1">
            <a:avLst/>
          </a:prstGeom>
          <a:solidFill>
            <a:schemeClr val="accent1"/>
          </a:solidFill>
          <a:ln w="28575" cap="flat" cmpd="sng" algn="ctr">
            <a:solidFill>
              <a:srgbClr val="12B6F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 name="直接箭头连接符 239"/>
          <p:cNvCxnSpPr>
            <a:endCxn id="230" idx="1"/>
          </p:cNvCxnSpPr>
          <p:nvPr/>
        </p:nvCxnSpPr>
        <p:spPr bwMode="auto">
          <a:xfrm flipV="1">
            <a:off x="6796597" y="5159816"/>
            <a:ext cx="922167" cy="476434"/>
          </a:xfrm>
          <a:prstGeom prst="straightConnector1">
            <a:avLst/>
          </a:prstGeom>
          <a:solidFill>
            <a:schemeClr val="accent1"/>
          </a:solidFill>
          <a:ln w="28575" cap="flat" cmpd="sng" algn="ctr">
            <a:solidFill>
              <a:srgbClr val="12B6F1"/>
            </a:solidFill>
            <a:prstDash val="sysDot"/>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 name="直接箭头连接符 240"/>
          <p:cNvCxnSpPr>
            <a:stCxn id="234" idx="3"/>
            <a:endCxn id="231" idx="1"/>
          </p:cNvCxnSpPr>
          <p:nvPr/>
        </p:nvCxnSpPr>
        <p:spPr bwMode="auto">
          <a:xfrm>
            <a:off x="6750689" y="5696125"/>
            <a:ext cx="964564" cy="7274"/>
          </a:xfrm>
          <a:prstGeom prst="straightConnector1">
            <a:avLst/>
          </a:prstGeom>
          <a:solidFill>
            <a:schemeClr val="accent1"/>
          </a:solidFill>
          <a:ln w="28575" cap="flat" cmpd="sng" algn="ctr">
            <a:solidFill>
              <a:srgbClr val="12B6F1"/>
            </a:solidFill>
            <a:prstDash val="sysDot"/>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 name="直接箭头连接符 241"/>
          <p:cNvCxnSpPr>
            <a:stCxn id="234" idx="3"/>
            <a:endCxn id="232" idx="1"/>
          </p:cNvCxnSpPr>
          <p:nvPr/>
        </p:nvCxnSpPr>
        <p:spPr bwMode="auto">
          <a:xfrm>
            <a:off x="6750689" y="5696125"/>
            <a:ext cx="964564" cy="495224"/>
          </a:xfrm>
          <a:prstGeom prst="straightConnector1">
            <a:avLst/>
          </a:prstGeom>
          <a:solidFill>
            <a:schemeClr val="accent1"/>
          </a:solidFill>
          <a:ln w="28575" cap="flat" cmpd="sng" algn="ctr">
            <a:solidFill>
              <a:srgbClr val="12B6F1"/>
            </a:solidFill>
            <a:prstDash val="sysDot"/>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3" name="文本框 242"/>
          <p:cNvSpPr txBox="1"/>
          <p:nvPr/>
        </p:nvSpPr>
        <p:spPr>
          <a:xfrm>
            <a:off x="6143249" y="6027738"/>
            <a:ext cx="826041"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新增应用</a:t>
            </a:r>
            <a:endParaRPr lang="zh-CN" altLang="en-US" sz="1200" dirty="0">
              <a:latin typeface="微软雅黑" panose="020B0503020204020204" pitchFamily="34" charset="-122"/>
              <a:ea typeface="微软雅黑" panose="020B0503020204020204" pitchFamily="34" charset="-122"/>
            </a:endParaRPr>
          </a:p>
        </p:txBody>
      </p:sp>
      <p:sp>
        <p:nvSpPr>
          <p:cNvPr id="250" name="TextBox 68"/>
          <p:cNvSpPr txBox="1"/>
          <p:nvPr/>
        </p:nvSpPr>
        <p:spPr>
          <a:xfrm>
            <a:off x="7005356" y="4884609"/>
            <a:ext cx="1150651" cy="276999"/>
          </a:xfrm>
          <a:prstGeom prst="rect">
            <a:avLst/>
          </a:prstGeom>
          <a:noFill/>
        </p:spPr>
        <p:txBody>
          <a:bodyPr wrap="square" rtlCol="0">
            <a:spAutoFit/>
          </a:bodyPr>
          <a:lstStyle/>
          <a:p>
            <a:r>
              <a:rPr lang="en-US" altLang="zh-CN" sz="1200" dirty="0">
                <a:solidFill>
                  <a:srgbClr val="FF0000"/>
                </a:solidFill>
                <a:latin typeface="微软雅黑" pitchFamily="34" charset="-122"/>
                <a:ea typeface="微软雅黑" pitchFamily="34" charset="-122"/>
              </a:rPr>
              <a:t>ftp</a:t>
            </a:r>
            <a:endParaRPr lang="zh-CN" altLang="en-US" sz="1200" dirty="0">
              <a:solidFill>
                <a:srgbClr val="FF0000"/>
              </a:solidFill>
              <a:latin typeface="微软雅黑" pitchFamily="34" charset="-122"/>
              <a:ea typeface="微软雅黑" pitchFamily="34" charset="-122"/>
            </a:endParaRPr>
          </a:p>
        </p:txBody>
      </p:sp>
      <p:sp>
        <p:nvSpPr>
          <p:cNvPr id="251" name="TextBox 68"/>
          <p:cNvSpPr txBox="1"/>
          <p:nvPr/>
        </p:nvSpPr>
        <p:spPr>
          <a:xfrm rot="1378486">
            <a:off x="6918903" y="5909052"/>
            <a:ext cx="709994" cy="276999"/>
          </a:xfrm>
          <a:prstGeom prst="rect">
            <a:avLst/>
          </a:prstGeom>
          <a:noFill/>
        </p:spPr>
        <p:txBody>
          <a:bodyPr wrap="square" rtlCol="0">
            <a:spAutoFit/>
          </a:bodyPr>
          <a:lstStyle/>
          <a:p>
            <a:r>
              <a:rPr lang="en-US" altLang="zh-CN" sz="1200" dirty="0" smtClean="0">
                <a:solidFill>
                  <a:srgbClr val="FF0000"/>
                </a:solidFill>
                <a:latin typeface="微软雅黑" pitchFamily="34" charset="-122"/>
                <a:ea typeface="微软雅黑" pitchFamily="34" charset="-122"/>
              </a:rPr>
              <a:t>http</a:t>
            </a:r>
            <a:endParaRPr lang="zh-CN" altLang="en-US" sz="1200" dirty="0">
              <a:solidFill>
                <a:srgbClr val="FF0000"/>
              </a:solidFill>
              <a:latin typeface="微软雅黑" pitchFamily="34" charset="-122"/>
              <a:ea typeface="微软雅黑" pitchFamily="34" charset="-122"/>
            </a:endParaRPr>
          </a:p>
        </p:txBody>
      </p:sp>
      <p:sp>
        <p:nvSpPr>
          <p:cNvPr id="252" name="TextBox 65"/>
          <p:cNvSpPr txBox="1"/>
          <p:nvPr/>
        </p:nvSpPr>
        <p:spPr>
          <a:xfrm rot="1522175">
            <a:off x="6973853" y="5320924"/>
            <a:ext cx="1011514" cy="276999"/>
          </a:xfrm>
          <a:prstGeom prst="rect">
            <a:avLst/>
          </a:prstGeom>
          <a:noFill/>
        </p:spPr>
        <p:txBody>
          <a:bodyPr wrap="square" rtlCol="0">
            <a:spAutoFit/>
          </a:bodyPr>
          <a:lstStyle/>
          <a:p>
            <a:r>
              <a:rPr lang="en-US" altLang="zh-CN" sz="1200" dirty="0" smtClean="0">
                <a:solidFill>
                  <a:srgbClr val="FF0000"/>
                </a:solidFill>
                <a:latin typeface="微软雅黑" pitchFamily="34" charset="-122"/>
                <a:ea typeface="微软雅黑" pitchFamily="34" charset="-122"/>
              </a:rPr>
              <a:t>socket</a:t>
            </a:r>
            <a:endParaRPr lang="zh-CN" altLang="en-US" sz="1200" dirty="0">
              <a:solidFill>
                <a:srgbClr val="FF0000"/>
              </a:solidFill>
              <a:latin typeface="微软雅黑" pitchFamily="34" charset="-122"/>
              <a:ea typeface="微软雅黑" pitchFamily="34" charset="-122"/>
            </a:endParaRPr>
          </a:p>
        </p:txBody>
      </p:sp>
      <p:sp>
        <p:nvSpPr>
          <p:cNvPr id="253" name="TextBox 65"/>
          <p:cNvSpPr txBox="1"/>
          <p:nvPr/>
        </p:nvSpPr>
        <p:spPr>
          <a:xfrm>
            <a:off x="6765180" y="5604066"/>
            <a:ext cx="1172067" cy="276999"/>
          </a:xfrm>
          <a:prstGeom prst="rect">
            <a:avLst/>
          </a:prstGeom>
          <a:noFill/>
        </p:spPr>
        <p:txBody>
          <a:bodyPr wrap="square" rtlCol="0">
            <a:spAutoFit/>
          </a:bodyPr>
          <a:lstStyle/>
          <a:p>
            <a:r>
              <a:rPr lang="en-US" altLang="zh-CN" sz="1200" dirty="0" err="1" smtClean="0">
                <a:solidFill>
                  <a:srgbClr val="FF0000"/>
                </a:solidFill>
                <a:latin typeface="微软雅黑" pitchFamily="34" charset="-122"/>
                <a:ea typeface="微软雅黑" pitchFamily="34" charset="-122"/>
              </a:rPr>
              <a:t>webservice</a:t>
            </a:r>
            <a:endParaRPr lang="zh-CN" altLang="en-US" sz="1200" dirty="0">
              <a:solidFill>
                <a:srgbClr val="FF0000"/>
              </a:solidFill>
              <a:latin typeface="微软雅黑" pitchFamily="34" charset="-122"/>
              <a:ea typeface="微软雅黑" pitchFamily="34" charset="-122"/>
            </a:endParaRPr>
          </a:p>
        </p:txBody>
      </p:sp>
      <p:sp>
        <p:nvSpPr>
          <p:cNvPr id="254" name="TextBox 65"/>
          <p:cNvSpPr txBox="1"/>
          <p:nvPr/>
        </p:nvSpPr>
        <p:spPr>
          <a:xfrm rot="2680861">
            <a:off x="6884735" y="5645870"/>
            <a:ext cx="1172067" cy="276999"/>
          </a:xfrm>
          <a:prstGeom prst="rect">
            <a:avLst/>
          </a:prstGeom>
          <a:noFill/>
        </p:spPr>
        <p:txBody>
          <a:bodyPr wrap="square" rtlCol="0">
            <a:spAutoFit/>
          </a:bodyPr>
          <a:lstStyle/>
          <a:p>
            <a:r>
              <a:rPr lang="en-US" altLang="zh-CN" sz="1200" dirty="0" smtClean="0">
                <a:solidFill>
                  <a:srgbClr val="FF0000"/>
                </a:solidFill>
                <a:latin typeface="微软雅黑" pitchFamily="34" charset="-122"/>
                <a:ea typeface="微软雅黑" pitchFamily="34" charset="-122"/>
              </a:rPr>
              <a:t>xml</a:t>
            </a:r>
            <a:endParaRPr lang="zh-CN" altLang="en-US" sz="1200" dirty="0">
              <a:solidFill>
                <a:srgbClr val="FF0000"/>
              </a:solidFill>
              <a:latin typeface="微软雅黑" pitchFamily="34" charset="-122"/>
              <a:ea typeface="微软雅黑" pitchFamily="34" charset="-122"/>
            </a:endParaRPr>
          </a:p>
        </p:txBody>
      </p:sp>
      <p:sp>
        <p:nvSpPr>
          <p:cNvPr id="255" name="椭圆 254"/>
          <p:cNvSpPr/>
          <p:nvPr/>
        </p:nvSpPr>
        <p:spPr bwMode="auto">
          <a:xfrm>
            <a:off x="6994267" y="4818511"/>
            <a:ext cx="458416" cy="1476411"/>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endParaRPr>
          </a:p>
        </p:txBody>
      </p:sp>
      <p:sp>
        <p:nvSpPr>
          <p:cNvPr id="256" name="椭圆 255"/>
          <p:cNvSpPr/>
          <p:nvPr/>
        </p:nvSpPr>
        <p:spPr bwMode="auto">
          <a:xfrm>
            <a:off x="2490696" y="4314969"/>
            <a:ext cx="360000" cy="360000"/>
          </a:xfrm>
          <a:prstGeom prst="ellipse">
            <a:avLst/>
          </a:prstGeom>
          <a:solidFill>
            <a:srgbClr val="FFFF00"/>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kumimoji="0" lang="en-US" altLang="zh-CN"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1</a:t>
            </a:r>
            <a:endParaRPr kumimoji="0" lang="zh-CN" altLang="en-US"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257" name="椭圆 256"/>
          <p:cNvSpPr/>
          <p:nvPr/>
        </p:nvSpPr>
        <p:spPr bwMode="auto">
          <a:xfrm>
            <a:off x="5466639" y="4313401"/>
            <a:ext cx="360000" cy="360000"/>
          </a:xfrm>
          <a:prstGeom prst="ellipse">
            <a:avLst/>
          </a:prstGeom>
          <a:solidFill>
            <a:srgbClr val="FFFF00"/>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dirty="0">
                <a:solidFill>
                  <a:srgbClr val="FF0000"/>
                </a:solidFill>
                <a:latin typeface="微软雅黑" panose="020B0503020204020204" pitchFamily="34" charset="-122"/>
                <a:ea typeface="微软雅黑" panose="020B0503020204020204" pitchFamily="34" charset="-122"/>
              </a:rPr>
              <a:t>2</a:t>
            </a:r>
            <a:endParaRPr kumimoji="0" lang="zh-CN" altLang="en-US"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258" name="椭圆 257"/>
          <p:cNvSpPr/>
          <p:nvPr/>
        </p:nvSpPr>
        <p:spPr bwMode="auto">
          <a:xfrm>
            <a:off x="7917185" y="4330999"/>
            <a:ext cx="360000" cy="360000"/>
          </a:xfrm>
          <a:prstGeom prst="ellipse">
            <a:avLst/>
          </a:prstGeom>
          <a:solidFill>
            <a:srgbClr val="FFFF00"/>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pPr>
            <a:r>
              <a:rPr lang="en-US" altLang="zh-CN" dirty="0">
                <a:solidFill>
                  <a:srgbClr val="FF0000"/>
                </a:solidFill>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2845643"/>
      </p:ext>
    </p:extLst>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defRPr kumimoji="0" lang="zh-CN"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t" latinLnBrk="0" hangingPunct="0">
          <a:lnSpc>
            <a:spcPct val="100000"/>
          </a:lnSpc>
          <a:spcBef>
            <a:spcPct val="0"/>
          </a:spcBef>
          <a:spcAft>
            <a:spcPct val="0"/>
          </a:spcAft>
          <a:buClrTx/>
          <a:buSzTx/>
          <a:buFont typeface="Arial" panose="020B0604020202020204" pitchFamily="34" charset="0"/>
          <a:buNone/>
          <a:tabLst/>
          <a:defRPr kumimoji="0" lang="zh-CN" sz="1200" b="0" i="0" u="none" strike="noStrike" cap="none" normalizeH="0" baseline="0" smtClean="0">
            <a:ln>
              <a:noFill/>
            </a:ln>
            <a:solidFill>
              <a:schemeClr val="bg1"/>
            </a:solidFill>
            <a:effectLst/>
            <a:latin typeface="华文细黑" panose="02010600040101010101" pitchFamily="2" charset="-122"/>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52240</TotalTime>
  <Pages>0</Pages>
  <Words>1748</Words>
  <Characters>0</Characters>
  <Application>Microsoft Office PowerPoint</Application>
  <DocSecurity>0</DocSecurity>
  <PresentationFormat>全屏显示(4:3)</PresentationFormat>
  <Lines>0</Lines>
  <Paragraphs>360</Paragraphs>
  <Slides>18</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Helvetica Light</vt:lpstr>
      <vt:lpstr>Helvetica Neue</vt:lpstr>
      <vt:lpstr>Lantinghei SC Demibold</vt:lpstr>
      <vt:lpstr>黑体</vt:lpstr>
      <vt:lpstr>华文细黑</vt:lpstr>
      <vt:lpstr>宋体</vt:lpstr>
      <vt:lpstr>微软雅黑</vt:lpstr>
      <vt:lpstr>Arial</vt:lpstr>
      <vt:lpstr>Calibri</vt:lpstr>
      <vt:lpstr>Tahoma</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数据交换网络架构</vt:lpstr>
      <vt:lpstr>企业部署方案</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二工厂　整体布局图（24万台） </dc:title>
  <dc:creator>000047</dc:creator>
  <cp:lastModifiedBy>胡灵</cp:lastModifiedBy>
  <cp:revision>3507</cp:revision>
  <cp:lastPrinted>2015-04-25T05:23:43Z</cp:lastPrinted>
  <dcterms:created xsi:type="dcterms:W3CDTF">2012-11-27T03:33:00Z</dcterms:created>
  <dcterms:modified xsi:type="dcterms:W3CDTF">2016-09-14T05:39:13Z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