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comments/comment1.xml" ContentType="application/vnd.openxmlformats-officedocument.presentationml.comments+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media/image1.jpeg" ContentType="image/jpeg"/>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 id="273" r:id="rId26"/>
  </p:sldIdLst>
  <p:sldSz cx="9144000" cy="51435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lvl1pPr>
    <a:lvl2pPr marL="0" marR="0" indent="4572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lvl2pPr>
    <a:lvl3pPr marL="0" marR="0" indent="9144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lvl3pPr>
    <a:lvl4pPr marL="0" marR="0" indent="13716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lvl4pPr>
    <a:lvl5pPr marL="0" marR="0" indent="18288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lvl5pPr>
    <a:lvl6pPr marL="0" marR="0" indent="22860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lvl6pPr>
    <a:lvl7pPr marL="0" marR="0" indent="27432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lvl7pPr>
    <a:lvl8pPr marL="0" marR="0" indent="32004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lvl8pPr>
    <a:lvl9pPr marL="0" marR="0" indent="36576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edianzu" initials="e"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D7E7"/>
          </a:solidFill>
        </a:fill>
      </a:tcStyle>
    </a:wholeTbl>
    <a:band2H>
      <a:tcTxStyle b="def" i="def"/>
      <a:tcStyle>
        <a:tcBdr/>
        <a:fill>
          <a:solidFill>
            <a:srgbClr val="E8ECF4"/>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b="def" i="def"/>
      <a:tcStyle>
        <a:tcBdr/>
        <a:fill>
          <a:solidFill>
            <a:srgbClr val="EFF3E9"/>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b="def" i="def"/>
      <a:tcStyle>
        <a:tcBdr/>
        <a:fill>
          <a:solidFill>
            <a:srgbClr val="FDEE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comments" Target="comments/comment1.xml"/><Relationship Id="rId12" Type="http://schemas.openxmlformats.org/officeDocument/2006/relationships/slide" Target="slides/slide4.xml"/><Relationship Id="rId13" Type="http://schemas.openxmlformats.org/officeDocument/2006/relationships/slide" Target="slides/slide5.xml"/><Relationship Id="rId14" Type="http://schemas.openxmlformats.org/officeDocument/2006/relationships/slide" Target="slides/slide6.xml"/><Relationship Id="rId15" Type="http://schemas.openxmlformats.org/officeDocument/2006/relationships/slide" Target="slides/slide7.xml"/><Relationship Id="rId16" Type="http://schemas.openxmlformats.org/officeDocument/2006/relationships/slide" Target="slides/slide8.xml"/><Relationship Id="rId17" Type="http://schemas.openxmlformats.org/officeDocument/2006/relationships/slide" Target="slides/slide9.xml"/><Relationship Id="rId18" Type="http://schemas.openxmlformats.org/officeDocument/2006/relationships/slide" Target="slides/slide10.xml"/><Relationship Id="rId19" Type="http://schemas.openxmlformats.org/officeDocument/2006/relationships/slide" Target="slides/slide11.xml"/><Relationship Id="rId20" Type="http://schemas.openxmlformats.org/officeDocument/2006/relationships/slide" Target="slides/slide12.xml"/><Relationship Id="rId21" Type="http://schemas.openxmlformats.org/officeDocument/2006/relationships/slide" Target="slides/slide13.xml"/><Relationship Id="rId22" Type="http://schemas.openxmlformats.org/officeDocument/2006/relationships/slide" Target="slides/slide14.xml"/><Relationship Id="rId23" Type="http://schemas.openxmlformats.org/officeDocument/2006/relationships/slide" Target="slides/slide15.xml"/><Relationship Id="rId24" Type="http://schemas.openxmlformats.org/officeDocument/2006/relationships/slide" Target="slides/slide16.xml"/><Relationship Id="rId25" Type="http://schemas.openxmlformats.org/officeDocument/2006/relationships/slide" Target="slides/slide17.xml"/><Relationship Id="rId26" Type="http://schemas.openxmlformats.org/officeDocument/2006/relationships/slide" Target="slides/slide18.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17-03-13T20:06:21.478" idx="1">
    <p:pos x="5574" y="2320"/>
    <p:text>身份服务</p:text>
  </p:cm>
</p:cmLst>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 name="Shape 129"/>
          <p:cNvSpPr/>
          <p:nvPr>
            <p:ph type="sldImg"/>
          </p:nvPr>
        </p:nvSpPr>
        <p:spPr>
          <a:xfrm>
            <a:off x="1143000" y="685800"/>
            <a:ext cx="4572000" cy="3429000"/>
          </a:xfrm>
          <a:prstGeom prst="rect">
            <a:avLst/>
          </a:prstGeom>
        </p:spPr>
        <p:txBody>
          <a:bodyPr/>
          <a:lstStyle/>
          <a:p>
            <a:pPr/>
          </a:p>
        </p:txBody>
      </p:sp>
      <p:sp>
        <p:nvSpPr>
          <p:cNvPr id="130" name="Shape 130"/>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spcBef>
        <a:spcPts val="400"/>
      </a:spcBef>
      <a:defRPr sz="1200">
        <a:latin typeface="+mj-lt"/>
        <a:ea typeface="+mj-ea"/>
        <a:cs typeface="+mj-cs"/>
        <a:sym typeface="Calibri"/>
      </a:defRPr>
    </a:lvl1pPr>
    <a:lvl2pPr indent="228600" latinLnBrk="0">
      <a:spcBef>
        <a:spcPts val="400"/>
      </a:spcBef>
      <a:defRPr sz="1200">
        <a:latin typeface="+mj-lt"/>
        <a:ea typeface="+mj-ea"/>
        <a:cs typeface="+mj-cs"/>
        <a:sym typeface="Calibri"/>
      </a:defRPr>
    </a:lvl2pPr>
    <a:lvl3pPr indent="457200" latinLnBrk="0">
      <a:spcBef>
        <a:spcPts val="400"/>
      </a:spcBef>
      <a:defRPr sz="1200">
        <a:latin typeface="+mj-lt"/>
        <a:ea typeface="+mj-ea"/>
        <a:cs typeface="+mj-cs"/>
        <a:sym typeface="Calibri"/>
      </a:defRPr>
    </a:lvl3pPr>
    <a:lvl4pPr indent="685800" latinLnBrk="0">
      <a:spcBef>
        <a:spcPts val="400"/>
      </a:spcBef>
      <a:defRPr sz="1200">
        <a:latin typeface="+mj-lt"/>
        <a:ea typeface="+mj-ea"/>
        <a:cs typeface="+mj-cs"/>
        <a:sym typeface="Calibri"/>
      </a:defRPr>
    </a:lvl4pPr>
    <a:lvl5pPr indent="914400" latinLnBrk="0">
      <a:spcBef>
        <a:spcPts val="400"/>
      </a:spcBef>
      <a:defRPr sz="1200">
        <a:latin typeface="+mj-lt"/>
        <a:ea typeface="+mj-ea"/>
        <a:cs typeface="+mj-cs"/>
        <a:sym typeface="Calibri"/>
      </a:defRPr>
    </a:lvl5pPr>
    <a:lvl6pPr indent="1143000" latinLnBrk="0">
      <a:spcBef>
        <a:spcPts val="400"/>
      </a:spcBef>
      <a:defRPr sz="1200">
        <a:latin typeface="+mj-lt"/>
        <a:ea typeface="+mj-ea"/>
        <a:cs typeface="+mj-cs"/>
        <a:sym typeface="Calibri"/>
      </a:defRPr>
    </a:lvl6pPr>
    <a:lvl7pPr indent="1371600" latinLnBrk="0">
      <a:spcBef>
        <a:spcPts val="400"/>
      </a:spcBef>
      <a:defRPr sz="1200">
        <a:latin typeface="+mj-lt"/>
        <a:ea typeface="+mj-ea"/>
        <a:cs typeface="+mj-cs"/>
        <a:sym typeface="Calibri"/>
      </a:defRPr>
    </a:lvl7pPr>
    <a:lvl8pPr indent="1600200" latinLnBrk="0">
      <a:spcBef>
        <a:spcPts val="400"/>
      </a:spcBef>
      <a:defRPr sz="1200">
        <a:latin typeface="+mj-lt"/>
        <a:ea typeface="+mj-ea"/>
        <a:cs typeface="+mj-cs"/>
        <a:sym typeface="Calibri"/>
      </a:defRPr>
    </a:lvl8pPr>
    <a:lvl9pPr indent="1828800" latinLnBrk="0">
      <a:spcBef>
        <a:spcPts val="400"/>
      </a:spcBef>
      <a:defRPr sz="1200">
        <a:latin typeface="+mj-lt"/>
        <a:ea typeface="+mj-ea"/>
        <a:cs typeface="+mj-cs"/>
        <a:sym typeface="Calibri"/>
      </a:defRPr>
    </a:lvl9pPr>
  </p:notesStyle>
</p:notesMaster>
</file>

<file path=ppt/notesSlides/_rels/notesSlide1.xml.rels><?xml version="1.0" encoding="UTF-8" standalone="yes"?><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10.xml.rels><?xml version="1.0" encoding="UTF-8" standalone="yes"?><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11.xml.rels><?xml version="1.0" encoding="UTF-8" standalone="yes"?><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12.xml.rels><?xml version="1.0" encoding="UTF-8" standalone="yes"?><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_rels/notesSlide13.xml.rels><?xml version="1.0" encoding="UTF-8" standalone="yes"?><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Relationships>

</file>

<file path=ppt/notesSlides/_rels/notesSlide14.xml.rels><?xml version="1.0" encoding="UTF-8" standalone="yes"?><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Relationships>

</file>

<file path=ppt/notesSlides/_rels/notesSlide15.xml.rels><?xml version="1.0" encoding="UTF-8" standalone="yes"?><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Relationships>

</file>

<file path=ppt/notesSlides/_rels/notesSlide16.xml.rels><?xml version="1.0" encoding="UTF-8" standalone="yes"?><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Relationships>

</file>

<file path=ppt/notesSlides/_rels/notesSlide2.xml.rels><?xml version="1.0" encoding="UTF-8" standalone="yes"?><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3.xml.rels><?xml version="1.0" encoding="UTF-8" standalone="yes"?><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4.xml.rels><?xml version="1.0" encoding="UTF-8" standalone="yes"?><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5.xml.rels><?xml version="1.0" encoding="UTF-8" standalone="yes"?><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6.xml.rels><?xml version="1.0" encoding="UTF-8" standalone="yes"?><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7.xml.rels><?xml version="1.0" encoding="UTF-8" standalone="yes"?><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8.xml.rels><?xml version="1.0" encoding="UTF-8" standalone="yes"?><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_rels/notesSlide9.xml.rels><?xml version="1.0" encoding="UTF-8" standalone="yes"?><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4" name="Shape 144"/>
          <p:cNvSpPr/>
          <p:nvPr>
            <p:ph type="sldImg"/>
          </p:nvPr>
        </p:nvSpPr>
        <p:spPr>
          <a:prstGeom prst="rect">
            <a:avLst/>
          </a:prstGeom>
        </p:spPr>
        <p:txBody>
          <a:bodyPr/>
          <a:lstStyle/>
          <a:p>
            <a:pPr/>
          </a:p>
        </p:txBody>
      </p:sp>
      <p:sp>
        <p:nvSpPr>
          <p:cNvPr id="145" name="Shape 145"/>
          <p:cNvSpPr/>
          <p:nvPr>
            <p:ph type="body" sz="quarter" idx="1"/>
          </p:nvPr>
        </p:nvSpPr>
        <p:spPr>
          <a:prstGeom prst="rect">
            <a:avLst/>
          </a:prstGeom>
        </p:spPr>
        <p:txBody>
          <a:bodyPr/>
          <a:lstStyle>
            <a:lvl1pPr>
              <a:defRPr>
                <a:latin typeface="宋体"/>
                <a:ea typeface="宋体"/>
                <a:cs typeface="宋体"/>
                <a:sym typeface="宋体"/>
              </a:defRPr>
            </a:lvl1pPr>
          </a:lstStyle>
          <a:p>
            <a:pPr>
              <a:defRPr>
                <a:latin typeface="+mj-lt"/>
                <a:ea typeface="+mj-ea"/>
                <a:cs typeface="+mj-cs"/>
                <a:sym typeface="Calibri"/>
              </a:defRPr>
            </a:pPr>
            <a:r>
              <a:rPr>
                <a:latin typeface="宋体"/>
                <a:ea typeface="宋体"/>
                <a:cs typeface="宋体"/>
                <a:sym typeface="宋体"/>
              </a:rPr>
              <a:t>分三个部分讲解</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0" name="Shape 230"/>
          <p:cNvSpPr/>
          <p:nvPr>
            <p:ph type="sldImg"/>
          </p:nvPr>
        </p:nvSpPr>
        <p:spPr>
          <a:prstGeom prst="rect">
            <a:avLst/>
          </a:prstGeom>
        </p:spPr>
        <p:txBody>
          <a:bodyPr/>
          <a:lstStyle/>
          <a:p>
            <a:pPr/>
          </a:p>
        </p:txBody>
      </p:sp>
      <p:sp>
        <p:nvSpPr>
          <p:cNvPr id="231" name="Shape 231"/>
          <p:cNvSpPr/>
          <p:nvPr>
            <p:ph type="body" sz="quarter" idx="1"/>
          </p:nvPr>
        </p:nvSpPr>
        <p:spPr>
          <a:prstGeom prst="rect">
            <a:avLst/>
          </a:prstGeom>
        </p:spPr>
        <p:txBody>
          <a:bodyPr/>
          <a:lstStyle>
            <a:lvl1pPr>
              <a:defRPr>
                <a:latin typeface="宋体"/>
                <a:ea typeface="宋体"/>
                <a:cs typeface="宋体"/>
                <a:sym typeface="宋体"/>
              </a:defRPr>
            </a:lvl1pPr>
          </a:lstStyle>
          <a:p>
            <a:pPr>
              <a:defRPr>
                <a:latin typeface="+mj-lt"/>
                <a:ea typeface="+mj-ea"/>
                <a:cs typeface="+mj-cs"/>
                <a:sym typeface="Calibri"/>
              </a:defRPr>
            </a:pPr>
            <a:r>
              <a:rPr>
                <a:latin typeface="宋体"/>
                <a:ea typeface="宋体"/>
                <a:cs typeface="宋体"/>
                <a:sym typeface="宋体"/>
              </a:rPr>
              <a:t>主讲生成机解析令牌</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8" name="Shape 238"/>
          <p:cNvSpPr/>
          <p:nvPr>
            <p:ph type="sldImg"/>
          </p:nvPr>
        </p:nvSpPr>
        <p:spPr>
          <a:prstGeom prst="rect">
            <a:avLst/>
          </a:prstGeom>
        </p:spPr>
        <p:txBody>
          <a:bodyPr/>
          <a:lstStyle/>
          <a:p>
            <a:pPr/>
          </a:p>
        </p:txBody>
      </p:sp>
      <p:sp>
        <p:nvSpPr>
          <p:cNvPr id="239" name="Shape 239"/>
          <p:cNvSpPr/>
          <p:nvPr>
            <p:ph type="body" sz="quarter" idx="1"/>
          </p:nvPr>
        </p:nvSpPr>
        <p:spPr>
          <a:prstGeom prst="rect">
            <a:avLst/>
          </a:prstGeom>
        </p:spPr>
        <p:txBody>
          <a:bodyPr/>
          <a:lstStyle>
            <a:lvl1pPr>
              <a:defRPr>
                <a:latin typeface="宋体"/>
                <a:ea typeface="宋体"/>
                <a:cs typeface="宋体"/>
                <a:sym typeface="宋体"/>
              </a:defRPr>
            </a:lvl1pPr>
          </a:lstStyle>
          <a:p>
            <a:pPr>
              <a:defRPr>
                <a:latin typeface="+mj-lt"/>
                <a:ea typeface="+mj-ea"/>
                <a:cs typeface="+mj-cs"/>
                <a:sym typeface="Calibri"/>
              </a:defRPr>
            </a:pPr>
            <a:r>
              <a:rPr>
                <a:latin typeface="宋体"/>
                <a:ea typeface="宋体"/>
                <a:cs typeface="宋体"/>
                <a:sym typeface="宋体"/>
              </a:rPr>
              <a:t>主讲不同载体的应用能力</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5" name="Shape 245"/>
          <p:cNvSpPr/>
          <p:nvPr>
            <p:ph type="sldImg"/>
          </p:nvPr>
        </p:nvSpPr>
        <p:spPr>
          <a:prstGeom prst="rect">
            <a:avLst/>
          </a:prstGeom>
        </p:spPr>
        <p:txBody>
          <a:bodyPr/>
          <a:lstStyle/>
          <a:p>
            <a:pPr/>
          </a:p>
        </p:txBody>
      </p:sp>
      <p:sp>
        <p:nvSpPr>
          <p:cNvPr id="246" name="Shape 246"/>
          <p:cNvSpPr/>
          <p:nvPr>
            <p:ph type="body" sz="quarter" idx="1"/>
          </p:nvPr>
        </p:nvSpPr>
        <p:spPr>
          <a:prstGeom prst="rect">
            <a:avLst/>
          </a:prstGeom>
        </p:spPr>
        <p:txBody>
          <a:bodyPr/>
          <a:lstStyle>
            <a:lvl1pPr>
              <a:defRPr>
                <a:latin typeface="宋体"/>
                <a:ea typeface="宋体"/>
                <a:cs typeface="宋体"/>
                <a:sym typeface="宋体"/>
              </a:defRPr>
            </a:lvl1pPr>
          </a:lstStyle>
          <a:p>
            <a:pPr/>
            <a:r>
              <a:t>主讲生成机解析令牌</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06" name="Shape 306"/>
          <p:cNvSpPr/>
          <p:nvPr>
            <p:ph type="sldImg"/>
          </p:nvPr>
        </p:nvSpPr>
        <p:spPr>
          <a:prstGeom prst="rect">
            <a:avLst/>
          </a:prstGeom>
        </p:spPr>
        <p:txBody>
          <a:bodyPr/>
          <a:lstStyle/>
          <a:p>
            <a:pPr/>
          </a:p>
        </p:txBody>
      </p:sp>
      <p:sp>
        <p:nvSpPr>
          <p:cNvPr id="307" name="Shape 307"/>
          <p:cNvSpPr/>
          <p:nvPr>
            <p:ph type="body" sz="quarter" idx="1"/>
          </p:nvPr>
        </p:nvSpPr>
        <p:spPr>
          <a:prstGeom prst="rect">
            <a:avLst/>
          </a:prstGeom>
        </p:spPr>
        <p:txBody>
          <a:bodyPr/>
          <a:lstStyle>
            <a:lvl1pPr>
              <a:defRPr>
                <a:latin typeface="Microsoft YaHei"/>
                <a:ea typeface="Microsoft YaHei"/>
                <a:cs typeface="Microsoft YaHei"/>
                <a:sym typeface="Microsoft YaHei"/>
              </a:defRPr>
            </a:lvl1pPr>
          </a:lstStyle>
          <a:p>
            <a:pPr/>
            <a:r>
              <a:t>A security token service (STS)</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80" name="Shape 380"/>
          <p:cNvSpPr/>
          <p:nvPr>
            <p:ph type="sldImg"/>
          </p:nvPr>
        </p:nvSpPr>
        <p:spPr>
          <a:prstGeom prst="rect">
            <a:avLst/>
          </a:prstGeom>
        </p:spPr>
        <p:txBody>
          <a:bodyPr/>
          <a:lstStyle/>
          <a:p>
            <a:pPr/>
          </a:p>
        </p:txBody>
      </p:sp>
      <p:sp>
        <p:nvSpPr>
          <p:cNvPr id="381" name="Shape 381"/>
          <p:cNvSpPr/>
          <p:nvPr>
            <p:ph type="body" sz="quarter" idx="1"/>
          </p:nvPr>
        </p:nvSpPr>
        <p:spPr>
          <a:prstGeom prst="rect">
            <a:avLst/>
          </a:prstGeom>
        </p:spPr>
        <p:txBody>
          <a:bodyPr/>
          <a:lstStyle/>
          <a:p>
            <a:pPr>
              <a:defRPr>
                <a:latin typeface="Microsoft YaHei"/>
                <a:ea typeface="Microsoft YaHei"/>
                <a:cs typeface="Microsoft YaHei"/>
                <a:sym typeface="Microsoft YaHei"/>
              </a:defRPr>
            </a:pPr>
            <a:r>
              <a:t>主讲</a:t>
            </a:r>
            <a:r>
              <a:t>SSO</a:t>
            </a:r>
            <a:r>
              <a:t>的使用及账户的统一管理</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88" name="Shape 388"/>
          <p:cNvSpPr/>
          <p:nvPr>
            <p:ph type="sldImg"/>
          </p:nvPr>
        </p:nvSpPr>
        <p:spPr>
          <a:prstGeom prst="rect">
            <a:avLst/>
          </a:prstGeom>
        </p:spPr>
        <p:txBody>
          <a:bodyPr/>
          <a:lstStyle/>
          <a:p>
            <a:pPr/>
          </a:p>
        </p:txBody>
      </p:sp>
      <p:sp>
        <p:nvSpPr>
          <p:cNvPr id="389" name="Shape 389"/>
          <p:cNvSpPr/>
          <p:nvPr>
            <p:ph type="body" sz="quarter" idx="1"/>
          </p:nvPr>
        </p:nvSpPr>
        <p:spPr>
          <a:prstGeom prst="rect">
            <a:avLst/>
          </a:prstGeom>
        </p:spPr>
        <p:txBody>
          <a:bodyPr/>
          <a:lstStyle/>
          <a:p>
            <a:pPr>
              <a:defRPr>
                <a:latin typeface="Microsoft YaHei"/>
                <a:ea typeface="Microsoft YaHei"/>
                <a:cs typeface="Microsoft YaHei"/>
                <a:sym typeface="Microsoft YaHei"/>
              </a:defRPr>
            </a:pPr>
            <a:r>
              <a:t>主讲</a:t>
            </a:r>
            <a:r>
              <a:t>SSO</a:t>
            </a:r>
            <a:r>
              <a:t>的使用及账户的统一管理</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96" name="Shape 396"/>
          <p:cNvSpPr/>
          <p:nvPr>
            <p:ph type="sldImg"/>
          </p:nvPr>
        </p:nvSpPr>
        <p:spPr>
          <a:prstGeom prst="rect">
            <a:avLst/>
          </a:prstGeom>
        </p:spPr>
        <p:txBody>
          <a:bodyPr/>
          <a:lstStyle/>
          <a:p>
            <a:pPr/>
          </a:p>
        </p:txBody>
      </p:sp>
      <p:sp>
        <p:nvSpPr>
          <p:cNvPr id="397" name="Shape 397"/>
          <p:cNvSpPr/>
          <p:nvPr>
            <p:ph type="body" sz="quarter" idx="1"/>
          </p:nvPr>
        </p:nvSpPr>
        <p:spPr>
          <a:prstGeom prst="rect">
            <a:avLst/>
          </a:prstGeom>
        </p:spPr>
        <p:txBody>
          <a:bodyPr/>
          <a:lstStyle/>
          <a:p>
            <a:pPr>
              <a:defRPr>
                <a:latin typeface="Microsoft YaHei"/>
                <a:ea typeface="Microsoft YaHei"/>
                <a:cs typeface="Microsoft YaHei"/>
                <a:sym typeface="Microsoft YaHei"/>
              </a:defRPr>
            </a:pPr>
            <a:r>
              <a:t>主讲</a:t>
            </a:r>
            <a:r>
              <a:t>SSO</a:t>
            </a:r>
            <a:r>
              <a:t>的使用及账户的统一管理</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5" name="Shape 165"/>
          <p:cNvSpPr/>
          <p:nvPr>
            <p:ph type="sldImg"/>
          </p:nvPr>
        </p:nvSpPr>
        <p:spPr>
          <a:prstGeom prst="rect">
            <a:avLst/>
          </a:prstGeom>
        </p:spPr>
        <p:txBody>
          <a:bodyPr/>
          <a:lstStyle/>
          <a:p>
            <a:pPr/>
          </a:p>
        </p:txBody>
      </p:sp>
      <p:sp>
        <p:nvSpPr>
          <p:cNvPr id="166" name="Shape 166"/>
          <p:cNvSpPr/>
          <p:nvPr>
            <p:ph type="body" sz="quarter" idx="1"/>
          </p:nvPr>
        </p:nvSpPr>
        <p:spPr>
          <a:prstGeom prst="rect">
            <a:avLst/>
          </a:prstGeom>
        </p:spPr>
        <p:txBody>
          <a:bodyPr/>
          <a:lstStyle>
            <a:lvl1pPr>
              <a:defRPr>
                <a:latin typeface="宋体"/>
                <a:ea typeface="宋体"/>
                <a:cs typeface="宋体"/>
                <a:sym typeface="宋体"/>
              </a:defRPr>
            </a:lvl1pPr>
          </a:lstStyle>
          <a:p>
            <a:pPr>
              <a:defRPr>
                <a:latin typeface="+mj-lt"/>
                <a:ea typeface="+mj-ea"/>
                <a:cs typeface="+mj-cs"/>
                <a:sym typeface="Calibri"/>
              </a:defRPr>
            </a:pPr>
            <a:r>
              <a:rPr>
                <a:latin typeface="宋体"/>
                <a:ea typeface="宋体"/>
                <a:cs typeface="宋体"/>
                <a:sym typeface="宋体"/>
              </a:rPr>
              <a:t>主讲投资背书</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2" name="Shape 172"/>
          <p:cNvSpPr/>
          <p:nvPr>
            <p:ph type="sldImg"/>
          </p:nvPr>
        </p:nvSpPr>
        <p:spPr>
          <a:prstGeom prst="rect">
            <a:avLst/>
          </a:prstGeom>
        </p:spPr>
        <p:txBody>
          <a:bodyPr/>
          <a:lstStyle/>
          <a:p>
            <a:pPr/>
          </a:p>
        </p:txBody>
      </p:sp>
      <p:sp>
        <p:nvSpPr>
          <p:cNvPr id="173" name="Shape 173"/>
          <p:cNvSpPr/>
          <p:nvPr>
            <p:ph type="body" sz="quarter" idx="1"/>
          </p:nvPr>
        </p:nvSpPr>
        <p:spPr>
          <a:prstGeom prst="rect">
            <a:avLst/>
          </a:prstGeom>
        </p:spPr>
        <p:txBody>
          <a:bodyPr/>
          <a:lstStyle/>
          <a:p>
            <a:pPr>
              <a:defRPr>
                <a:latin typeface="Microsoft YaHei"/>
                <a:ea typeface="Microsoft YaHei"/>
                <a:cs typeface="Microsoft YaHei"/>
                <a:sym typeface="Microsoft YaHei"/>
              </a:defRPr>
            </a:pPr>
            <a:r>
              <a:t>主讲客户背书：腾讯是做一一个智能手环项目，这个设备是基于</a:t>
            </a:r>
            <a:r>
              <a:t>fido</a:t>
            </a:r>
            <a:r>
              <a:t>认证协议标准做的物联网身份认证，是跟移动设备绑定的（</a:t>
            </a:r>
            <a:r>
              <a:t>APP</a:t>
            </a:r>
            <a:r>
              <a:t>）</a:t>
            </a:r>
          </a:p>
          <a:p>
            <a:pPr>
              <a:defRPr>
                <a:latin typeface="Microsoft YaHei"/>
                <a:ea typeface="Microsoft YaHei"/>
                <a:cs typeface="Microsoft YaHei"/>
                <a:sym typeface="Microsoft YaHei"/>
              </a:defRPr>
            </a:pPr>
            <a:r>
              <a:t>阿里云是基于阿里云市场需要，做了一个，提供一个集中发放令牌，和集中认证的功能。。。（</a:t>
            </a:r>
            <a:r>
              <a:rPr>
                <a:solidFill>
                  <a:srgbClr val="FFFF00"/>
                </a:solidFill>
              </a:rPr>
              <a:t>移动身份认证围内领先）</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0" name="Shape 180"/>
          <p:cNvSpPr/>
          <p:nvPr>
            <p:ph type="sldImg"/>
          </p:nvPr>
        </p:nvSpPr>
        <p:spPr>
          <a:prstGeom prst="rect">
            <a:avLst/>
          </a:prstGeom>
        </p:spPr>
        <p:txBody>
          <a:bodyPr/>
          <a:lstStyle/>
          <a:p>
            <a:pPr/>
          </a:p>
        </p:txBody>
      </p:sp>
      <p:sp>
        <p:nvSpPr>
          <p:cNvPr id="181" name="Shape 181"/>
          <p:cNvSpPr/>
          <p:nvPr>
            <p:ph type="body" sz="quarter" idx="1"/>
          </p:nvPr>
        </p:nvSpPr>
        <p:spPr>
          <a:prstGeom prst="rect">
            <a:avLst/>
          </a:prstGeom>
        </p:spPr>
        <p:txBody>
          <a:bodyPr/>
          <a:lstStyle>
            <a:lvl1pPr>
              <a:defRPr>
                <a:latin typeface="宋体"/>
                <a:ea typeface="宋体"/>
                <a:cs typeface="宋体"/>
                <a:sym typeface="宋体"/>
              </a:defRPr>
            </a:lvl1pPr>
          </a:lstStyle>
          <a:p>
            <a:pPr>
              <a:defRPr>
                <a:latin typeface="+mj-lt"/>
                <a:ea typeface="+mj-ea"/>
                <a:cs typeface="+mj-cs"/>
                <a:sym typeface="Calibri"/>
              </a:defRPr>
            </a:pPr>
            <a:r>
              <a:rPr>
                <a:latin typeface="宋体"/>
                <a:ea typeface="宋体"/>
                <a:cs typeface="宋体"/>
                <a:sym typeface="宋体"/>
              </a:rPr>
              <a:t>主讲传统防火墙起不到保护云和移动的作用</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7" name="Shape 187"/>
          <p:cNvSpPr/>
          <p:nvPr>
            <p:ph type="sldImg"/>
          </p:nvPr>
        </p:nvSpPr>
        <p:spPr>
          <a:prstGeom prst="rect">
            <a:avLst/>
          </a:prstGeom>
        </p:spPr>
        <p:txBody>
          <a:bodyPr/>
          <a:lstStyle/>
          <a:p>
            <a:pPr/>
          </a:p>
        </p:txBody>
      </p:sp>
      <p:sp>
        <p:nvSpPr>
          <p:cNvPr id="188" name="Shape 188"/>
          <p:cNvSpPr/>
          <p:nvPr>
            <p:ph type="body" sz="quarter" idx="1"/>
          </p:nvPr>
        </p:nvSpPr>
        <p:spPr>
          <a:prstGeom prst="rect">
            <a:avLst/>
          </a:prstGeom>
        </p:spPr>
        <p:txBody>
          <a:bodyPr/>
          <a:lstStyle/>
          <a:p>
            <a:pPr lvl="1" indent="0">
              <a:spcBef>
                <a:spcPts val="600"/>
              </a:spcBef>
              <a:defRPr sz="1800">
                <a:solidFill>
                  <a:srgbClr val="FF0000"/>
                </a:solidFill>
                <a:latin typeface="Microsoft YaHei"/>
                <a:ea typeface="Microsoft YaHei"/>
                <a:cs typeface="Microsoft YaHei"/>
                <a:sym typeface="Microsoft YaHei"/>
              </a:defRPr>
            </a:pPr>
            <a:r>
              <a:t>主讲覆盖云大物移的场景</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5" name="Shape 195"/>
          <p:cNvSpPr/>
          <p:nvPr>
            <p:ph type="sldImg"/>
          </p:nvPr>
        </p:nvSpPr>
        <p:spPr>
          <a:prstGeom prst="rect">
            <a:avLst/>
          </a:prstGeom>
        </p:spPr>
        <p:txBody>
          <a:bodyPr/>
          <a:lstStyle/>
          <a:p>
            <a:pPr/>
          </a:p>
        </p:txBody>
      </p:sp>
      <p:sp>
        <p:nvSpPr>
          <p:cNvPr id="196" name="Shape 196"/>
          <p:cNvSpPr/>
          <p:nvPr>
            <p:ph type="body" sz="quarter" idx="1"/>
          </p:nvPr>
        </p:nvSpPr>
        <p:spPr>
          <a:prstGeom prst="rect">
            <a:avLst/>
          </a:prstGeom>
        </p:spPr>
        <p:txBody>
          <a:bodyPr/>
          <a:lstStyle/>
          <a:p>
            <a:pPr lvl="1" indent="0">
              <a:spcBef>
                <a:spcPts val="600"/>
              </a:spcBef>
              <a:defRPr sz="1800">
                <a:solidFill>
                  <a:srgbClr val="FF0000"/>
                </a:solidFill>
                <a:latin typeface="Microsoft YaHei"/>
                <a:ea typeface="Microsoft YaHei"/>
                <a:cs typeface="Microsoft YaHei"/>
                <a:sym typeface="Microsoft YaHei"/>
              </a:defRPr>
            </a:pPr>
            <a:r>
              <a:t>主讲覆盖云大物移的场景</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4" name="Shape 204"/>
          <p:cNvSpPr/>
          <p:nvPr>
            <p:ph type="sldImg"/>
          </p:nvPr>
        </p:nvSpPr>
        <p:spPr>
          <a:prstGeom prst="rect">
            <a:avLst/>
          </a:prstGeom>
        </p:spPr>
        <p:txBody>
          <a:bodyPr/>
          <a:lstStyle/>
          <a:p>
            <a:pPr/>
          </a:p>
        </p:txBody>
      </p:sp>
      <p:sp>
        <p:nvSpPr>
          <p:cNvPr id="205" name="Shape 205"/>
          <p:cNvSpPr/>
          <p:nvPr>
            <p:ph type="body" sz="quarter" idx="1"/>
          </p:nvPr>
        </p:nvSpPr>
        <p:spPr>
          <a:prstGeom prst="rect">
            <a:avLst/>
          </a:prstGeom>
        </p:spPr>
        <p:txBody>
          <a:bodyPr/>
          <a:lstStyle/>
          <a:p>
            <a:pPr lvl="1" indent="0">
              <a:spcBef>
                <a:spcPts val="600"/>
              </a:spcBef>
              <a:defRPr sz="1800">
                <a:solidFill>
                  <a:srgbClr val="FF0000"/>
                </a:solidFill>
                <a:latin typeface="Microsoft YaHei"/>
                <a:ea typeface="Microsoft YaHei"/>
                <a:cs typeface="Microsoft YaHei"/>
                <a:sym typeface="Microsoft YaHei"/>
              </a:defRPr>
            </a:pPr>
            <a:r>
              <a:t>主讲覆盖云大物移的场景</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4" name="Shape 214"/>
          <p:cNvSpPr/>
          <p:nvPr>
            <p:ph type="sldImg"/>
          </p:nvPr>
        </p:nvSpPr>
        <p:spPr>
          <a:prstGeom prst="rect">
            <a:avLst/>
          </a:prstGeom>
        </p:spPr>
        <p:txBody>
          <a:bodyPr/>
          <a:lstStyle/>
          <a:p>
            <a:pPr/>
          </a:p>
        </p:txBody>
      </p:sp>
      <p:sp>
        <p:nvSpPr>
          <p:cNvPr id="215" name="Shape 215"/>
          <p:cNvSpPr/>
          <p:nvPr>
            <p:ph type="body" sz="quarter" idx="1"/>
          </p:nvPr>
        </p:nvSpPr>
        <p:spPr>
          <a:prstGeom prst="rect">
            <a:avLst/>
          </a:prstGeom>
        </p:spPr>
        <p:txBody>
          <a:bodyPr/>
          <a:lstStyle/>
          <a:p>
            <a:pPr lvl="1" indent="0">
              <a:spcBef>
                <a:spcPts val="600"/>
              </a:spcBef>
              <a:defRPr sz="1800">
                <a:solidFill>
                  <a:srgbClr val="FF0000"/>
                </a:solidFill>
                <a:latin typeface="Microsoft YaHei"/>
                <a:ea typeface="Microsoft YaHei"/>
                <a:cs typeface="Microsoft YaHei"/>
                <a:sym typeface="Microsoft YaHei"/>
              </a:defRPr>
            </a:pPr>
            <a:r>
              <a:t>主讲支持多种标准认证协议，不同场景下有不同的协议，我们均支持</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2" name="Shape 222"/>
          <p:cNvSpPr/>
          <p:nvPr>
            <p:ph type="sldImg"/>
          </p:nvPr>
        </p:nvSpPr>
        <p:spPr>
          <a:prstGeom prst="rect">
            <a:avLst/>
          </a:prstGeom>
        </p:spPr>
        <p:txBody>
          <a:bodyPr/>
          <a:lstStyle/>
          <a:p>
            <a:pPr/>
          </a:p>
        </p:txBody>
      </p:sp>
      <p:sp>
        <p:nvSpPr>
          <p:cNvPr id="223" name="Shape 223"/>
          <p:cNvSpPr/>
          <p:nvPr>
            <p:ph type="body" sz="quarter" idx="1"/>
          </p:nvPr>
        </p:nvSpPr>
        <p:spPr>
          <a:prstGeom prst="rect">
            <a:avLst/>
          </a:prstGeom>
        </p:spPr>
        <p:txBody>
          <a:bodyPr/>
          <a:lstStyle/>
          <a:p>
            <a:pPr lvl="1" indent="0">
              <a:spcBef>
                <a:spcPts val="600"/>
              </a:spcBef>
              <a:defRPr sz="1800">
                <a:solidFill>
                  <a:srgbClr val="FF0000"/>
                </a:solidFill>
                <a:latin typeface="Microsoft YaHei"/>
                <a:ea typeface="Microsoft YaHei"/>
                <a:cs typeface="Microsoft YaHei"/>
                <a:sym typeface="Microsoft YaHei"/>
              </a:defRPr>
            </a:pPr>
            <a:r>
              <a:t>主讲传统认证方式、未来认证方式，我们产品主要涵盖了国际上较先进的认证方式</a:t>
            </a:r>
          </a:p>
        </p:txBody>
      </p:sp>
    </p:spTree>
  </p:cSld>
  <p:clrMapOvr>
    <a:masterClrMapping/>
  </p:clrMapOvr>
</p:note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3.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1" showMasterPhAnim="1">
  <p:cSld name="Title Slide">
    <p:spTree>
      <p:nvGrpSpPr>
        <p:cNvPr id="1" name=""/>
        <p:cNvGrpSpPr/>
        <p:nvPr/>
      </p:nvGrpSpPr>
      <p:grpSpPr>
        <a:xfrm>
          <a:off x="0" y="0"/>
          <a:ext cx="0" cy="0"/>
          <a:chOff x="0" y="0"/>
          <a:chExt cx="0" cy="0"/>
        </a:xfrm>
      </p:grpSpPr>
      <p:sp>
        <p:nvSpPr>
          <p:cNvPr id="11" name="标题文本"/>
          <p:cNvSpPr/>
          <p:nvPr>
            <p:ph type="title"/>
          </p:nvPr>
        </p:nvSpPr>
        <p:spPr>
          <a:xfrm>
            <a:off x="685800" y="1597820"/>
            <a:ext cx="7772400" cy="1102520"/>
          </a:xfrm>
          <a:prstGeom prst="rect">
            <a:avLst/>
          </a:prstGeom>
        </p:spPr>
        <p:txBody>
          <a:bodyPr/>
          <a:lstStyle/>
          <a:p>
            <a:pPr/>
            <a:r>
              <a:t>标题文本</a:t>
            </a:r>
          </a:p>
        </p:txBody>
      </p:sp>
      <p:sp>
        <p:nvSpPr>
          <p:cNvPr id="12" name="正文级别 1…"/>
          <p:cNvSpPr/>
          <p:nvPr>
            <p:ph type="body" sz="quarter" idx="1"/>
          </p:nvPr>
        </p:nvSpPr>
        <p:spPr>
          <a:xfrm>
            <a:off x="1371600" y="2914650"/>
            <a:ext cx="6400800" cy="1314450"/>
          </a:xfrm>
          <a:prstGeom prst="rect">
            <a:avLst/>
          </a:prstGeom>
        </p:spPr>
        <p:txBody>
          <a:bodyPr/>
          <a:lstStyle>
            <a:lvl1pPr marL="0" indent="0" algn="ctr">
              <a:buSzTx/>
              <a:buFontTx/>
              <a:buNone/>
              <a:defRPr>
                <a:solidFill>
                  <a:srgbClr val="888888"/>
                </a:solidFill>
              </a:defRPr>
            </a:lvl1pPr>
            <a:lvl2pPr marL="0" indent="0" algn="ctr">
              <a:buSzTx/>
              <a:buFontTx/>
              <a:buNone/>
              <a:defRPr>
                <a:solidFill>
                  <a:srgbClr val="888888"/>
                </a:solidFill>
              </a:defRPr>
            </a:lvl2pPr>
            <a:lvl3pPr marL="0" indent="0" algn="ctr">
              <a:buSzTx/>
              <a:buFontTx/>
              <a:buNone/>
              <a:defRPr>
                <a:solidFill>
                  <a:srgbClr val="888888"/>
                </a:solidFill>
              </a:defRPr>
            </a:lvl3pPr>
            <a:lvl4pPr marL="0" indent="0" algn="ctr">
              <a:buSzTx/>
              <a:buFontTx/>
              <a:buNone/>
              <a:defRPr>
                <a:solidFill>
                  <a:srgbClr val="888888"/>
                </a:solidFill>
              </a:defRPr>
            </a:lvl4pPr>
            <a:lvl5pPr marL="0" indent="0" algn="ctr">
              <a:buSzTx/>
              <a:buFontTx/>
              <a:buNone/>
              <a:defRPr>
                <a:solidFill>
                  <a:srgbClr val="888888"/>
                </a:solidFill>
              </a:defRPr>
            </a:lvl5pPr>
          </a:lstStyle>
          <a:p>
            <a:pPr/>
            <a:r>
              <a:t>正文级别 1</a:t>
            </a:r>
          </a:p>
          <a:p>
            <a:pPr lvl="1"/>
            <a:r>
              <a:t>正文级别 2</a:t>
            </a:r>
          </a:p>
          <a:p>
            <a:pPr lvl="2"/>
            <a:r>
              <a:t>正文级别 3</a:t>
            </a:r>
          </a:p>
          <a:p>
            <a:pPr lvl="3"/>
            <a:r>
              <a:t>正文级别 4</a:t>
            </a:r>
          </a:p>
          <a:p>
            <a:pPr lvl="4"/>
            <a:r>
              <a:t>正文级别 5</a:t>
            </a:r>
          </a:p>
        </p:txBody>
      </p:sp>
      <p:sp>
        <p:nvSpPr>
          <p:cNvPr id="13" name="幻灯片编号"/>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Title and Vertical Text">
    <p:spTree>
      <p:nvGrpSpPr>
        <p:cNvPr id="1" name=""/>
        <p:cNvGrpSpPr/>
        <p:nvPr/>
      </p:nvGrpSpPr>
      <p:grpSpPr>
        <a:xfrm>
          <a:off x="0" y="0"/>
          <a:ext cx="0" cy="0"/>
          <a:chOff x="0" y="0"/>
          <a:chExt cx="0" cy="0"/>
        </a:xfrm>
      </p:grpSpPr>
      <p:sp>
        <p:nvSpPr>
          <p:cNvPr id="92" name="标题文本"/>
          <p:cNvSpPr/>
          <p:nvPr>
            <p:ph type="title"/>
          </p:nvPr>
        </p:nvSpPr>
        <p:spPr>
          <a:prstGeom prst="rect">
            <a:avLst/>
          </a:prstGeom>
        </p:spPr>
        <p:txBody>
          <a:bodyPr/>
          <a:lstStyle/>
          <a:p>
            <a:pPr/>
            <a:r>
              <a:t>标题文本</a:t>
            </a:r>
          </a:p>
        </p:txBody>
      </p:sp>
      <p:sp>
        <p:nvSpPr>
          <p:cNvPr id="93" name="正文级别 1…"/>
          <p:cNvSpPr/>
          <p:nvPr>
            <p:ph type="body" idx="1"/>
          </p:nvPr>
        </p:nvSpPr>
        <p:spPr>
          <a:prstGeom prst="rect">
            <a:avLst/>
          </a:prstGeom>
        </p:spPr>
        <p:txBody>
          <a:bodyPr/>
          <a:lstStyle/>
          <a:p>
            <a:pPr/>
            <a:r>
              <a:t>正文级别 1</a:t>
            </a:r>
          </a:p>
          <a:p>
            <a:pPr lvl="1"/>
            <a:r>
              <a:t>正文级别 2</a:t>
            </a:r>
          </a:p>
          <a:p>
            <a:pPr lvl="2"/>
            <a:r>
              <a:t>正文级别 3</a:t>
            </a:r>
          </a:p>
          <a:p>
            <a:pPr lvl="3"/>
            <a:r>
              <a:t>正文级别 4</a:t>
            </a:r>
          </a:p>
          <a:p>
            <a:pPr lvl="4"/>
            <a:r>
              <a:t>正文级别 5</a:t>
            </a:r>
          </a:p>
        </p:txBody>
      </p:sp>
      <p:sp>
        <p:nvSpPr>
          <p:cNvPr id="94" name="幻灯片编号"/>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Vertical Title and Text">
    <p:spTree>
      <p:nvGrpSpPr>
        <p:cNvPr id="1" name=""/>
        <p:cNvGrpSpPr/>
        <p:nvPr/>
      </p:nvGrpSpPr>
      <p:grpSpPr>
        <a:xfrm>
          <a:off x="0" y="0"/>
          <a:ext cx="0" cy="0"/>
          <a:chOff x="0" y="0"/>
          <a:chExt cx="0" cy="0"/>
        </a:xfrm>
      </p:grpSpPr>
      <p:sp>
        <p:nvSpPr>
          <p:cNvPr id="101" name="标题文本"/>
          <p:cNvSpPr/>
          <p:nvPr>
            <p:ph type="title"/>
          </p:nvPr>
        </p:nvSpPr>
        <p:spPr>
          <a:xfrm>
            <a:off x="6629400" y="205979"/>
            <a:ext cx="2057400" cy="4388646"/>
          </a:xfrm>
          <a:prstGeom prst="rect">
            <a:avLst/>
          </a:prstGeom>
        </p:spPr>
        <p:txBody>
          <a:bodyPr/>
          <a:lstStyle/>
          <a:p>
            <a:pPr/>
            <a:r>
              <a:t>标题文本</a:t>
            </a:r>
          </a:p>
        </p:txBody>
      </p:sp>
      <p:sp>
        <p:nvSpPr>
          <p:cNvPr id="102" name="正文级别 1…"/>
          <p:cNvSpPr/>
          <p:nvPr>
            <p:ph type="body" idx="1"/>
          </p:nvPr>
        </p:nvSpPr>
        <p:spPr>
          <a:xfrm>
            <a:off x="457200" y="205979"/>
            <a:ext cx="6019800" cy="4388646"/>
          </a:xfrm>
          <a:prstGeom prst="rect">
            <a:avLst/>
          </a:prstGeom>
        </p:spPr>
        <p:txBody>
          <a:bodyPr/>
          <a:lstStyle/>
          <a:p>
            <a:pPr/>
            <a:r>
              <a:t>正文级别 1</a:t>
            </a:r>
          </a:p>
          <a:p>
            <a:pPr lvl="1"/>
            <a:r>
              <a:t>正文级别 2</a:t>
            </a:r>
          </a:p>
          <a:p>
            <a:pPr lvl="2"/>
            <a:r>
              <a:t>正文级别 3</a:t>
            </a:r>
          </a:p>
          <a:p>
            <a:pPr lvl="3"/>
            <a:r>
              <a:t>正文级别 4</a:t>
            </a:r>
          </a:p>
          <a:p>
            <a:pPr lvl="4"/>
            <a:r>
              <a:t>正文级别 5</a:t>
            </a:r>
          </a:p>
        </p:txBody>
      </p:sp>
      <p:sp>
        <p:nvSpPr>
          <p:cNvPr id="103" name="幻灯片编号"/>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1" showMasterPhAnim="1">
  <p:cSld name="标题和文本">
    <p:spTree>
      <p:nvGrpSpPr>
        <p:cNvPr id="1" name=""/>
        <p:cNvGrpSpPr/>
        <p:nvPr/>
      </p:nvGrpSpPr>
      <p:grpSpPr>
        <a:xfrm>
          <a:off x="0" y="0"/>
          <a:ext cx="0" cy="0"/>
          <a:chOff x="0" y="0"/>
          <a:chExt cx="0" cy="0"/>
        </a:xfrm>
      </p:grpSpPr>
      <p:pic>
        <p:nvPicPr>
          <p:cNvPr id="110" name="image1.png" descr="image1.png"/>
          <p:cNvPicPr>
            <a:picLocks noChangeAspect="1"/>
          </p:cNvPicPr>
          <p:nvPr/>
        </p:nvPicPr>
        <p:blipFill>
          <a:blip r:embed="rId2">
            <a:extLst/>
          </a:blip>
          <a:stretch>
            <a:fillRect/>
          </a:stretch>
        </p:blipFill>
        <p:spPr>
          <a:xfrm>
            <a:off x="-28575" y="-34925"/>
            <a:ext cx="9215439" cy="842963"/>
          </a:xfrm>
          <a:prstGeom prst="rect">
            <a:avLst/>
          </a:prstGeom>
          <a:ln w="12700">
            <a:miter lim="400000"/>
          </a:ln>
        </p:spPr>
      </p:pic>
      <p:sp>
        <p:nvSpPr>
          <p:cNvPr id="111" name="标题文本"/>
          <p:cNvSpPr/>
          <p:nvPr>
            <p:ph type="title"/>
          </p:nvPr>
        </p:nvSpPr>
        <p:spPr>
          <a:xfrm>
            <a:off x="457200" y="85725"/>
            <a:ext cx="8229600" cy="601506"/>
          </a:xfrm>
          <a:prstGeom prst="rect">
            <a:avLst/>
          </a:prstGeom>
        </p:spPr>
        <p:txBody>
          <a:bodyPr/>
          <a:lstStyle>
            <a:lvl1pPr algn="l">
              <a:defRPr sz="3600">
                <a:solidFill>
                  <a:srgbClr val="FFFFFF"/>
                </a:solidFill>
              </a:defRPr>
            </a:lvl1pPr>
          </a:lstStyle>
          <a:p>
            <a:pPr/>
            <a:r>
              <a:t>标题文本</a:t>
            </a:r>
          </a:p>
        </p:txBody>
      </p:sp>
      <p:sp>
        <p:nvSpPr>
          <p:cNvPr id="112" name="正文级别 1…"/>
          <p:cNvSpPr/>
          <p:nvPr>
            <p:ph type="body" idx="1"/>
          </p:nvPr>
        </p:nvSpPr>
        <p:spPr>
          <a:prstGeom prst="rect">
            <a:avLst/>
          </a:prstGeom>
        </p:spPr>
        <p:txBody>
          <a:bodyPr/>
          <a:lstStyle>
            <a:lvl1pPr>
              <a:spcBef>
                <a:spcPts val="500"/>
              </a:spcBef>
              <a:defRPr sz="2400"/>
            </a:lvl1pPr>
            <a:lvl2pPr marL="702309" indent="-245109">
              <a:spcBef>
                <a:spcPts val="500"/>
              </a:spcBef>
              <a:defRPr sz="2400"/>
            </a:lvl2pPr>
            <a:lvl3pPr marL="1143000" indent="-228600">
              <a:spcBef>
                <a:spcPts val="500"/>
              </a:spcBef>
              <a:defRPr sz="2400"/>
            </a:lvl3pPr>
            <a:lvl4pPr marL="1645920" indent="-274319">
              <a:spcBef>
                <a:spcPts val="500"/>
              </a:spcBef>
              <a:defRPr sz="2400"/>
            </a:lvl4pPr>
            <a:lvl5pPr marL="2103120" indent="-274320">
              <a:spcBef>
                <a:spcPts val="500"/>
              </a:spcBef>
              <a:defRPr sz="2400"/>
            </a:lvl5pPr>
          </a:lstStyle>
          <a:p>
            <a:pPr/>
            <a:r>
              <a:t>正文级别 1</a:t>
            </a:r>
          </a:p>
          <a:p>
            <a:pPr lvl="1"/>
            <a:r>
              <a:t>正文级别 2</a:t>
            </a:r>
          </a:p>
          <a:p>
            <a:pPr lvl="2"/>
            <a:r>
              <a:t>正文级别 3</a:t>
            </a:r>
          </a:p>
          <a:p>
            <a:pPr lvl="3"/>
            <a:r>
              <a:t>正文级别 4</a:t>
            </a:r>
          </a:p>
          <a:p>
            <a:pPr lvl="4"/>
            <a:r>
              <a:t>正文级别 5</a:t>
            </a:r>
          </a:p>
        </p:txBody>
      </p:sp>
      <p:sp>
        <p:nvSpPr>
          <p:cNvPr id="113" name="幻灯片编号"/>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type="tx" showMasterSp="1" showMasterPhAnim="1">
  <p:cSld name="标题和文本">
    <p:spTree>
      <p:nvGrpSpPr>
        <p:cNvPr id="1" name=""/>
        <p:cNvGrpSpPr/>
        <p:nvPr/>
      </p:nvGrpSpPr>
      <p:grpSpPr>
        <a:xfrm>
          <a:off x="0" y="0"/>
          <a:ext cx="0" cy="0"/>
          <a:chOff x="0" y="0"/>
          <a:chExt cx="0" cy="0"/>
        </a:xfrm>
      </p:grpSpPr>
      <p:pic>
        <p:nvPicPr>
          <p:cNvPr id="120" name="image1.png" descr="image1.png"/>
          <p:cNvPicPr>
            <a:picLocks noChangeAspect="1"/>
          </p:cNvPicPr>
          <p:nvPr/>
        </p:nvPicPr>
        <p:blipFill>
          <a:blip r:embed="rId2">
            <a:extLst/>
          </a:blip>
          <a:stretch>
            <a:fillRect/>
          </a:stretch>
        </p:blipFill>
        <p:spPr>
          <a:xfrm>
            <a:off x="-28575" y="-34925"/>
            <a:ext cx="9215440" cy="842963"/>
          </a:xfrm>
          <a:prstGeom prst="rect">
            <a:avLst/>
          </a:prstGeom>
          <a:ln w="12700">
            <a:miter lim="400000"/>
          </a:ln>
        </p:spPr>
      </p:pic>
      <p:sp>
        <p:nvSpPr>
          <p:cNvPr id="121" name="标题文本"/>
          <p:cNvSpPr/>
          <p:nvPr>
            <p:ph type="title"/>
          </p:nvPr>
        </p:nvSpPr>
        <p:spPr>
          <a:xfrm>
            <a:off x="457200" y="85725"/>
            <a:ext cx="8229600" cy="601507"/>
          </a:xfrm>
          <a:prstGeom prst="rect">
            <a:avLst/>
          </a:prstGeom>
        </p:spPr>
        <p:txBody>
          <a:bodyPr/>
          <a:lstStyle>
            <a:lvl1pPr algn="l">
              <a:defRPr sz="3600">
                <a:solidFill>
                  <a:srgbClr val="FFFFFF"/>
                </a:solidFill>
              </a:defRPr>
            </a:lvl1pPr>
          </a:lstStyle>
          <a:p>
            <a:pPr/>
            <a:r>
              <a:t>标题文本</a:t>
            </a:r>
          </a:p>
        </p:txBody>
      </p:sp>
      <p:sp>
        <p:nvSpPr>
          <p:cNvPr id="122" name="正文级别 1…"/>
          <p:cNvSpPr/>
          <p:nvPr>
            <p:ph type="body" idx="1"/>
          </p:nvPr>
        </p:nvSpPr>
        <p:spPr>
          <a:prstGeom prst="rect">
            <a:avLst/>
          </a:prstGeom>
        </p:spPr>
        <p:txBody>
          <a:bodyPr/>
          <a:lstStyle>
            <a:lvl1pPr>
              <a:spcBef>
                <a:spcPts val="500"/>
              </a:spcBef>
              <a:defRPr sz="2400"/>
            </a:lvl1pPr>
            <a:lvl2pPr marL="702127" indent="-244927">
              <a:spcBef>
                <a:spcPts val="500"/>
              </a:spcBef>
              <a:defRPr sz="2400"/>
            </a:lvl2pPr>
            <a:lvl3pPr marL="1143000" indent="-228600">
              <a:spcBef>
                <a:spcPts val="500"/>
              </a:spcBef>
              <a:defRPr sz="2400"/>
            </a:lvl3pPr>
            <a:lvl4pPr marL="1645920" indent="-274319">
              <a:spcBef>
                <a:spcPts val="500"/>
              </a:spcBef>
              <a:defRPr sz="2400"/>
            </a:lvl4pPr>
            <a:lvl5pPr marL="2103120" indent="-274320">
              <a:spcBef>
                <a:spcPts val="500"/>
              </a:spcBef>
              <a:defRPr sz="2400"/>
            </a:lvl5pPr>
          </a:lstStyle>
          <a:p>
            <a:pPr/>
            <a:r>
              <a:t>正文级别 1</a:t>
            </a:r>
          </a:p>
          <a:p>
            <a:pPr lvl="1"/>
            <a:r>
              <a:t>正文级别 2</a:t>
            </a:r>
          </a:p>
          <a:p>
            <a:pPr lvl="2"/>
            <a:r>
              <a:t>正文级别 3</a:t>
            </a:r>
          </a:p>
          <a:p>
            <a:pPr lvl="3"/>
            <a:r>
              <a:t>正文级别 4</a:t>
            </a:r>
          </a:p>
          <a:p>
            <a:pPr lvl="4"/>
            <a:r>
              <a:t>正文级别 5</a:t>
            </a:r>
          </a:p>
        </p:txBody>
      </p:sp>
      <p:sp>
        <p:nvSpPr>
          <p:cNvPr id="123" name="幻灯片编号"/>
          <p:cNvSpPr/>
          <p:nvPr>
            <p:ph type="sldNum" sz="quarter" idx="2"/>
          </p:nvPr>
        </p:nvSpPr>
        <p:spPr>
          <a:xfrm>
            <a:off x="8428180" y="4769169"/>
            <a:ext cx="258620" cy="269237"/>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Title and Content">
    <p:spTree>
      <p:nvGrpSpPr>
        <p:cNvPr id="1" name=""/>
        <p:cNvGrpSpPr/>
        <p:nvPr/>
      </p:nvGrpSpPr>
      <p:grpSpPr>
        <a:xfrm>
          <a:off x="0" y="0"/>
          <a:ext cx="0" cy="0"/>
          <a:chOff x="0" y="0"/>
          <a:chExt cx="0" cy="0"/>
        </a:xfrm>
      </p:grpSpPr>
      <p:sp>
        <p:nvSpPr>
          <p:cNvPr id="20" name="标题文本"/>
          <p:cNvSpPr/>
          <p:nvPr>
            <p:ph type="title"/>
          </p:nvPr>
        </p:nvSpPr>
        <p:spPr>
          <a:prstGeom prst="rect">
            <a:avLst/>
          </a:prstGeom>
        </p:spPr>
        <p:txBody>
          <a:bodyPr/>
          <a:lstStyle/>
          <a:p>
            <a:pPr/>
            <a:r>
              <a:t>标题文本</a:t>
            </a:r>
          </a:p>
        </p:txBody>
      </p:sp>
      <p:sp>
        <p:nvSpPr>
          <p:cNvPr id="21" name="正文级别 1…"/>
          <p:cNvSpPr/>
          <p:nvPr>
            <p:ph type="body" idx="1"/>
          </p:nvPr>
        </p:nvSpPr>
        <p:spPr>
          <a:prstGeom prst="rect">
            <a:avLst/>
          </a:prstGeom>
        </p:spPr>
        <p:txBody>
          <a:bodyPr/>
          <a:lstStyle/>
          <a:p>
            <a:pPr/>
            <a:r>
              <a:t>正文级别 1</a:t>
            </a:r>
          </a:p>
          <a:p>
            <a:pPr lvl="1"/>
            <a:r>
              <a:t>正文级别 2</a:t>
            </a:r>
          </a:p>
          <a:p>
            <a:pPr lvl="2"/>
            <a:r>
              <a:t>正文级别 3</a:t>
            </a:r>
          </a:p>
          <a:p>
            <a:pPr lvl="3"/>
            <a:r>
              <a:t>正文级别 4</a:t>
            </a:r>
          </a:p>
          <a:p>
            <a:pPr lvl="4"/>
            <a:r>
              <a:t>正文级别 5</a:t>
            </a:r>
          </a:p>
        </p:txBody>
      </p:sp>
      <p:sp>
        <p:nvSpPr>
          <p:cNvPr id="22" name="幻灯片编号"/>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Section Header">
    <p:spTree>
      <p:nvGrpSpPr>
        <p:cNvPr id="1" name=""/>
        <p:cNvGrpSpPr/>
        <p:nvPr/>
      </p:nvGrpSpPr>
      <p:grpSpPr>
        <a:xfrm>
          <a:off x="0" y="0"/>
          <a:ext cx="0" cy="0"/>
          <a:chOff x="0" y="0"/>
          <a:chExt cx="0" cy="0"/>
        </a:xfrm>
      </p:grpSpPr>
      <p:sp>
        <p:nvSpPr>
          <p:cNvPr id="29" name="标题文本"/>
          <p:cNvSpPr/>
          <p:nvPr>
            <p:ph type="title"/>
          </p:nvPr>
        </p:nvSpPr>
        <p:spPr>
          <a:xfrm>
            <a:off x="722315" y="3305176"/>
            <a:ext cx="7772401" cy="1021557"/>
          </a:xfrm>
          <a:prstGeom prst="rect">
            <a:avLst/>
          </a:prstGeom>
        </p:spPr>
        <p:txBody>
          <a:bodyPr anchor="t"/>
          <a:lstStyle>
            <a:lvl1pPr algn="l">
              <a:defRPr b="1" cap="all" sz="4000"/>
            </a:lvl1pPr>
          </a:lstStyle>
          <a:p>
            <a:pPr/>
            <a:r>
              <a:t>标题文本</a:t>
            </a:r>
          </a:p>
        </p:txBody>
      </p:sp>
      <p:sp>
        <p:nvSpPr>
          <p:cNvPr id="30" name="正文级别 1…"/>
          <p:cNvSpPr/>
          <p:nvPr>
            <p:ph type="body" sz="quarter" idx="1"/>
          </p:nvPr>
        </p:nvSpPr>
        <p:spPr>
          <a:xfrm>
            <a:off x="722315" y="2180035"/>
            <a:ext cx="7772401" cy="1125143"/>
          </a:xfrm>
          <a:prstGeom prst="rect">
            <a:avLst/>
          </a:prstGeom>
        </p:spPr>
        <p:txBody>
          <a:bodyPr anchor="b"/>
          <a:lstStyle>
            <a:lvl1pPr marL="0" indent="0">
              <a:spcBef>
                <a:spcPts val="400"/>
              </a:spcBef>
              <a:buSzTx/>
              <a:buFontTx/>
              <a:buNone/>
              <a:defRPr sz="2000">
                <a:solidFill>
                  <a:srgbClr val="888888"/>
                </a:solidFill>
              </a:defRPr>
            </a:lvl1pPr>
            <a:lvl2pPr marL="0" indent="0">
              <a:spcBef>
                <a:spcPts val="400"/>
              </a:spcBef>
              <a:buSzTx/>
              <a:buFontTx/>
              <a:buNone/>
              <a:defRPr sz="2000">
                <a:solidFill>
                  <a:srgbClr val="888888"/>
                </a:solidFill>
              </a:defRPr>
            </a:lvl2pPr>
            <a:lvl3pPr marL="0" indent="0">
              <a:spcBef>
                <a:spcPts val="400"/>
              </a:spcBef>
              <a:buSzTx/>
              <a:buFontTx/>
              <a:buNone/>
              <a:defRPr sz="2000">
                <a:solidFill>
                  <a:srgbClr val="888888"/>
                </a:solidFill>
              </a:defRPr>
            </a:lvl3pPr>
            <a:lvl4pPr marL="0" indent="0">
              <a:spcBef>
                <a:spcPts val="400"/>
              </a:spcBef>
              <a:buSzTx/>
              <a:buFontTx/>
              <a:buNone/>
              <a:defRPr sz="2000">
                <a:solidFill>
                  <a:srgbClr val="888888"/>
                </a:solidFill>
              </a:defRPr>
            </a:lvl4pPr>
            <a:lvl5pPr marL="0" indent="0">
              <a:spcBef>
                <a:spcPts val="400"/>
              </a:spcBef>
              <a:buSzTx/>
              <a:buFontTx/>
              <a:buNone/>
              <a:defRPr sz="2000">
                <a:solidFill>
                  <a:srgbClr val="888888"/>
                </a:solidFill>
              </a:defRPr>
            </a:lvl5pPr>
          </a:lstStyle>
          <a:p>
            <a:pPr/>
            <a:r>
              <a:t>正文级别 1</a:t>
            </a:r>
          </a:p>
          <a:p>
            <a:pPr lvl="1"/>
            <a:r>
              <a:t>正文级别 2</a:t>
            </a:r>
          </a:p>
          <a:p>
            <a:pPr lvl="2"/>
            <a:r>
              <a:t>正文级别 3</a:t>
            </a:r>
          </a:p>
          <a:p>
            <a:pPr lvl="3"/>
            <a:r>
              <a:t>正文级别 4</a:t>
            </a:r>
          </a:p>
          <a:p>
            <a:pPr lvl="4"/>
            <a:r>
              <a:t>正文级别 5</a:t>
            </a:r>
          </a:p>
        </p:txBody>
      </p:sp>
      <p:sp>
        <p:nvSpPr>
          <p:cNvPr id="31" name="幻灯片编号"/>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Two Content">
    <p:spTree>
      <p:nvGrpSpPr>
        <p:cNvPr id="1" name=""/>
        <p:cNvGrpSpPr/>
        <p:nvPr/>
      </p:nvGrpSpPr>
      <p:grpSpPr>
        <a:xfrm>
          <a:off x="0" y="0"/>
          <a:ext cx="0" cy="0"/>
          <a:chOff x="0" y="0"/>
          <a:chExt cx="0" cy="0"/>
        </a:xfrm>
      </p:grpSpPr>
      <p:sp>
        <p:nvSpPr>
          <p:cNvPr id="38" name="标题文本"/>
          <p:cNvSpPr/>
          <p:nvPr>
            <p:ph type="title"/>
          </p:nvPr>
        </p:nvSpPr>
        <p:spPr>
          <a:prstGeom prst="rect">
            <a:avLst/>
          </a:prstGeom>
        </p:spPr>
        <p:txBody>
          <a:bodyPr/>
          <a:lstStyle/>
          <a:p>
            <a:pPr/>
            <a:r>
              <a:t>标题文本</a:t>
            </a:r>
          </a:p>
        </p:txBody>
      </p:sp>
      <p:sp>
        <p:nvSpPr>
          <p:cNvPr id="39" name="正文级别 1…"/>
          <p:cNvSpPr/>
          <p:nvPr>
            <p:ph type="body" sz="half" idx="1"/>
          </p:nvPr>
        </p:nvSpPr>
        <p:spPr>
          <a:xfrm>
            <a:off x="457200" y="1200150"/>
            <a:ext cx="4038600" cy="3394473"/>
          </a:xfrm>
          <a:prstGeom prst="rect">
            <a:avLst/>
          </a:prstGeom>
        </p:spPr>
        <p:txBody>
          <a:bodyPr/>
          <a:lstStyle>
            <a:lvl1pPr>
              <a:spcBef>
                <a:spcPts val="600"/>
              </a:spcBef>
              <a:defRPr sz="2800"/>
            </a:lvl1pPr>
            <a:lvl2pPr marL="790575" indent="-333375">
              <a:spcBef>
                <a:spcPts val="600"/>
              </a:spcBef>
              <a:defRPr sz="2800"/>
            </a:lvl2pPr>
            <a:lvl3pPr marL="1234439" indent="-320039">
              <a:spcBef>
                <a:spcPts val="600"/>
              </a:spcBef>
              <a:defRPr sz="2800"/>
            </a:lvl3pPr>
            <a:lvl4pPr marL="1727200" indent="-355600">
              <a:spcBef>
                <a:spcPts val="600"/>
              </a:spcBef>
              <a:defRPr sz="2800"/>
            </a:lvl4pPr>
            <a:lvl5pPr marL="2184400" indent="-355600">
              <a:spcBef>
                <a:spcPts val="600"/>
              </a:spcBef>
              <a:defRPr sz="2800"/>
            </a:lvl5pPr>
          </a:lstStyle>
          <a:p>
            <a:pPr/>
            <a:r>
              <a:t>正文级别 1</a:t>
            </a:r>
          </a:p>
          <a:p>
            <a:pPr lvl="1"/>
            <a:r>
              <a:t>正文级别 2</a:t>
            </a:r>
          </a:p>
          <a:p>
            <a:pPr lvl="2"/>
            <a:r>
              <a:t>正文级别 3</a:t>
            </a:r>
          </a:p>
          <a:p>
            <a:pPr lvl="3"/>
            <a:r>
              <a:t>正文级别 4</a:t>
            </a:r>
          </a:p>
          <a:p>
            <a:pPr lvl="4"/>
            <a:r>
              <a:t>正文级别 5</a:t>
            </a:r>
          </a:p>
        </p:txBody>
      </p:sp>
      <p:sp>
        <p:nvSpPr>
          <p:cNvPr id="40" name="幻灯片编号"/>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Comparison">
    <p:spTree>
      <p:nvGrpSpPr>
        <p:cNvPr id="1" name=""/>
        <p:cNvGrpSpPr/>
        <p:nvPr/>
      </p:nvGrpSpPr>
      <p:grpSpPr>
        <a:xfrm>
          <a:off x="0" y="0"/>
          <a:ext cx="0" cy="0"/>
          <a:chOff x="0" y="0"/>
          <a:chExt cx="0" cy="0"/>
        </a:xfrm>
      </p:grpSpPr>
      <p:sp>
        <p:nvSpPr>
          <p:cNvPr id="47" name="标题文本"/>
          <p:cNvSpPr/>
          <p:nvPr>
            <p:ph type="title"/>
          </p:nvPr>
        </p:nvSpPr>
        <p:spPr>
          <a:prstGeom prst="rect">
            <a:avLst/>
          </a:prstGeom>
        </p:spPr>
        <p:txBody>
          <a:bodyPr/>
          <a:lstStyle/>
          <a:p>
            <a:pPr/>
            <a:r>
              <a:t>标题文本</a:t>
            </a:r>
          </a:p>
        </p:txBody>
      </p:sp>
      <p:sp>
        <p:nvSpPr>
          <p:cNvPr id="48" name="正文级别 1…"/>
          <p:cNvSpPr/>
          <p:nvPr>
            <p:ph type="body" sz="quarter" idx="1"/>
          </p:nvPr>
        </p:nvSpPr>
        <p:spPr>
          <a:xfrm>
            <a:off x="457200" y="1151334"/>
            <a:ext cx="4040188" cy="479823"/>
          </a:xfrm>
          <a:prstGeom prst="rect">
            <a:avLst/>
          </a:prstGeom>
        </p:spPr>
        <p:txBody>
          <a:bodyPr anchor="b"/>
          <a:lstStyle>
            <a:lvl1pPr marL="0" indent="0">
              <a:spcBef>
                <a:spcPts val="500"/>
              </a:spcBef>
              <a:buSzTx/>
              <a:buFontTx/>
              <a:buNone/>
              <a:defRPr b="1" sz="2400"/>
            </a:lvl1pPr>
            <a:lvl2pPr marL="0" indent="0">
              <a:spcBef>
                <a:spcPts val="500"/>
              </a:spcBef>
              <a:buSzTx/>
              <a:buFontTx/>
              <a:buNone/>
              <a:defRPr b="1" sz="2400"/>
            </a:lvl2pPr>
            <a:lvl3pPr marL="0" indent="0">
              <a:spcBef>
                <a:spcPts val="500"/>
              </a:spcBef>
              <a:buSzTx/>
              <a:buFontTx/>
              <a:buNone/>
              <a:defRPr b="1" sz="2400"/>
            </a:lvl3pPr>
            <a:lvl4pPr marL="0" indent="0">
              <a:spcBef>
                <a:spcPts val="500"/>
              </a:spcBef>
              <a:buSzTx/>
              <a:buFontTx/>
              <a:buNone/>
              <a:defRPr b="1" sz="2400"/>
            </a:lvl4pPr>
            <a:lvl5pPr marL="0" indent="0">
              <a:spcBef>
                <a:spcPts val="500"/>
              </a:spcBef>
              <a:buSzTx/>
              <a:buFontTx/>
              <a:buNone/>
              <a:defRPr b="1" sz="2400"/>
            </a:lvl5pPr>
          </a:lstStyle>
          <a:p>
            <a:pPr/>
            <a:r>
              <a:t>正文级别 1</a:t>
            </a:r>
          </a:p>
          <a:p>
            <a:pPr lvl="1"/>
            <a:r>
              <a:t>正文级别 2</a:t>
            </a:r>
          </a:p>
          <a:p>
            <a:pPr lvl="2"/>
            <a:r>
              <a:t>正文级别 3</a:t>
            </a:r>
          </a:p>
          <a:p>
            <a:pPr lvl="3"/>
            <a:r>
              <a:t>正文级别 4</a:t>
            </a:r>
          </a:p>
          <a:p>
            <a:pPr lvl="4"/>
            <a:r>
              <a:t>正文级别 5</a:t>
            </a:r>
          </a:p>
        </p:txBody>
      </p:sp>
      <p:sp>
        <p:nvSpPr>
          <p:cNvPr id="49" name="Shape 49"/>
          <p:cNvSpPr/>
          <p:nvPr>
            <p:ph type="body" sz="quarter" idx="13"/>
          </p:nvPr>
        </p:nvSpPr>
        <p:spPr>
          <a:xfrm>
            <a:off x="4645028" y="1151333"/>
            <a:ext cx="4041776" cy="479825"/>
          </a:xfrm>
          <a:prstGeom prst="rect">
            <a:avLst/>
          </a:prstGeom>
        </p:spPr>
        <p:txBody>
          <a:bodyPr anchor="b"/>
          <a:lstStyle/>
          <a:p>
            <a:pPr marL="274320" indent="-274320" defTabSz="365760">
              <a:spcBef>
                <a:spcPts val="500"/>
              </a:spcBef>
              <a:defRPr sz="2560"/>
            </a:pPr>
          </a:p>
        </p:txBody>
      </p:sp>
      <p:sp>
        <p:nvSpPr>
          <p:cNvPr id="50" name="幻灯片编号"/>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Title Only">
    <p:spTree>
      <p:nvGrpSpPr>
        <p:cNvPr id="1" name=""/>
        <p:cNvGrpSpPr/>
        <p:nvPr/>
      </p:nvGrpSpPr>
      <p:grpSpPr>
        <a:xfrm>
          <a:off x="0" y="0"/>
          <a:ext cx="0" cy="0"/>
          <a:chOff x="0" y="0"/>
          <a:chExt cx="0" cy="0"/>
        </a:xfrm>
      </p:grpSpPr>
      <p:sp>
        <p:nvSpPr>
          <p:cNvPr id="57" name="标题文本"/>
          <p:cNvSpPr/>
          <p:nvPr>
            <p:ph type="title"/>
          </p:nvPr>
        </p:nvSpPr>
        <p:spPr>
          <a:prstGeom prst="rect">
            <a:avLst/>
          </a:prstGeom>
        </p:spPr>
        <p:txBody>
          <a:bodyPr/>
          <a:lstStyle/>
          <a:p>
            <a:pPr/>
            <a:r>
              <a:t>标题文本</a:t>
            </a:r>
          </a:p>
        </p:txBody>
      </p:sp>
      <p:sp>
        <p:nvSpPr>
          <p:cNvPr id="58" name="幻灯片编号"/>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Blank">
    <p:spTree>
      <p:nvGrpSpPr>
        <p:cNvPr id="1" name=""/>
        <p:cNvGrpSpPr/>
        <p:nvPr/>
      </p:nvGrpSpPr>
      <p:grpSpPr>
        <a:xfrm>
          <a:off x="0" y="0"/>
          <a:ext cx="0" cy="0"/>
          <a:chOff x="0" y="0"/>
          <a:chExt cx="0" cy="0"/>
        </a:xfrm>
      </p:grpSpPr>
      <p:sp>
        <p:nvSpPr>
          <p:cNvPr id="65" name="幻灯片编号"/>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Content with Caption">
    <p:spTree>
      <p:nvGrpSpPr>
        <p:cNvPr id="1" name=""/>
        <p:cNvGrpSpPr/>
        <p:nvPr/>
      </p:nvGrpSpPr>
      <p:grpSpPr>
        <a:xfrm>
          <a:off x="0" y="0"/>
          <a:ext cx="0" cy="0"/>
          <a:chOff x="0" y="0"/>
          <a:chExt cx="0" cy="0"/>
        </a:xfrm>
      </p:grpSpPr>
      <p:sp>
        <p:nvSpPr>
          <p:cNvPr id="72" name="标题文本"/>
          <p:cNvSpPr/>
          <p:nvPr>
            <p:ph type="title"/>
          </p:nvPr>
        </p:nvSpPr>
        <p:spPr>
          <a:xfrm>
            <a:off x="457203" y="204786"/>
            <a:ext cx="3008316" cy="871539"/>
          </a:xfrm>
          <a:prstGeom prst="rect">
            <a:avLst/>
          </a:prstGeom>
        </p:spPr>
        <p:txBody>
          <a:bodyPr anchor="b"/>
          <a:lstStyle>
            <a:lvl1pPr algn="l">
              <a:defRPr b="1" sz="2000"/>
            </a:lvl1pPr>
          </a:lstStyle>
          <a:p>
            <a:pPr/>
            <a:r>
              <a:t>标题文本</a:t>
            </a:r>
          </a:p>
        </p:txBody>
      </p:sp>
      <p:sp>
        <p:nvSpPr>
          <p:cNvPr id="73" name="正文级别 1…"/>
          <p:cNvSpPr/>
          <p:nvPr>
            <p:ph type="body" idx="1"/>
          </p:nvPr>
        </p:nvSpPr>
        <p:spPr>
          <a:xfrm>
            <a:off x="3575050" y="204789"/>
            <a:ext cx="5111750" cy="4389836"/>
          </a:xfrm>
          <a:prstGeom prst="rect">
            <a:avLst/>
          </a:prstGeom>
        </p:spPr>
        <p:txBody>
          <a:bodyPr/>
          <a:lstStyle/>
          <a:p>
            <a:pPr/>
            <a:r>
              <a:t>正文级别 1</a:t>
            </a:r>
          </a:p>
          <a:p>
            <a:pPr lvl="1"/>
            <a:r>
              <a:t>正文级别 2</a:t>
            </a:r>
          </a:p>
          <a:p>
            <a:pPr lvl="2"/>
            <a:r>
              <a:t>正文级别 3</a:t>
            </a:r>
          </a:p>
          <a:p>
            <a:pPr lvl="3"/>
            <a:r>
              <a:t>正文级别 4</a:t>
            </a:r>
          </a:p>
          <a:p>
            <a:pPr lvl="4"/>
            <a:r>
              <a:t>正文级别 5</a:t>
            </a:r>
          </a:p>
        </p:txBody>
      </p:sp>
      <p:sp>
        <p:nvSpPr>
          <p:cNvPr id="74" name="Shape 74"/>
          <p:cNvSpPr/>
          <p:nvPr>
            <p:ph type="body" sz="half" idx="13"/>
          </p:nvPr>
        </p:nvSpPr>
        <p:spPr>
          <a:xfrm>
            <a:off x="457198" y="1076327"/>
            <a:ext cx="3008317" cy="3518297"/>
          </a:xfrm>
          <a:prstGeom prst="rect">
            <a:avLst/>
          </a:prstGeom>
        </p:spPr>
        <p:txBody>
          <a:bodyPr/>
          <a:lstStyle/>
          <a:p>
            <a:pPr/>
          </a:p>
        </p:txBody>
      </p:sp>
      <p:sp>
        <p:nvSpPr>
          <p:cNvPr id="75" name="幻灯片编号"/>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Picture with Caption">
    <p:spTree>
      <p:nvGrpSpPr>
        <p:cNvPr id="1" name=""/>
        <p:cNvGrpSpPr/>
        <p:nvPr/>
      </p:nvGrpSpPr>
      <p:grpSpPr>
        <a:xfrm>
          <a:off x="0" y="0"/>
          <a:ext cx="0" cy="0"/>
          <a:chOff x="0" y="0"/>
          <a:chExt cx="0" cy="0"/>
        </a:xfrm>
      </p:grpSpPr>
      <p:sp>
        <p:nvSpPr>
          <p:cNvPr id="82" name="标题文本"/>
          <p:cNvSpPr/>
          <p:nvPr>
            <p:ph type="title"/>
          </p:nvPr>
        </p:nvSpPr>
        <p:spPr>
          <a:xfrm>
            <a:off x="1792288" y="3600451"/>
            <a:ext cx="5486403" cy="425055"/>
          </a:xfrm>
          <a:prstGeom prst="rect">
            <a:avLst/>
          </a:prstGeom>
        </p:spPr>
        <p:txBody>
          <a:bodyPr anchor="b"/>
          <a:lstStyle>
            <a:lvl1pPr algn="l">
              <a:defRPr b="1" sz="2000"/>
            </a:lvl1pPr>
          </a:lstStyle>
          <a:p>
            <a:pPr/>
            <a:r>
              <a:t>标题文本</a:t>
            </a:r>
          </a:p>
        </p:txBody>
      </p:sp>
      <p:sp>
        <p:nvSpPr>
          <p:cNvPr id="83" name="Shape 83"/>
          <p:cNvSpPr/>
          <p:nvPr>
            <p:ph type="pic" sz="half" idx="13"/>
          </p:nvPr>
        </p:nvSpPr>
        <p:spPr>
          <a:xfrm>
            <a:off x="1792288" y="459581"/>
            <a:ext cx="5486403" cy="3086101"/>
          </a:xfrm>
          <a:prstGeom prst="rect">
            <a:avLst/>
          </a:prstGeom>
        </p:spPr>
        <p:txBody>
          <a:bodyPr lIns="91439" tIns="45719" rIns="91439" bIns="45719">
            <a:noAutofit/>
          </a:bodyPr>
          <a:lstStyle/>
          <a:p>
            <a:pPr/>
          </a:p>
        </p:txBody>
      </p:sp>
      <p:sp>
        <p:nvSpPr>
          <p:cNvPr id="84" name="正文级别 1…"/>
          <p:cNvSpPr/>
          <p:nvPr>
            <p:ph type="body" sz="quarter" idx="1"/>
          </p:nvPr>
        </p:nvSpPr>
        <p:spPr>
          <a:xfrm>
            <a:off x="1792288" y="4025503"/>
            <a:ext cx="5486403" cy="603649"/>
          </a:xfrm>
          <a:prstGeom prst="rect">
            <a:avLst/>
          </a:prstGeom>
        </p:spPr>
        <p:txBody>
          <a:bodyPr/>
          <a:lstStyle>
            <a:lvl1pPr marL="0" indent="0">
              <a:spcBef>
                <a:spcPts val="300"/>
              </a:spcBef>
              <a:buSzTx/>
              <a:buFontTx/>
              <a:buNone/>
              <a:defRPr sz="1400"/>
            </a:lvl1pPr>
            <a:lvl2pPr marL="0" indent="0">
              <a:spcBef>
                <a:spcPts val="300"/>
              </a:spcBef>
              <a:buSzTx/>
              <a:buFontTx/>
              <a:buNone/>
              <a:defRPr sz="1400"/>
            </a:lvl2pPr>
            <a:lvl3pPr marL="0" indent="0">
              <a:spcBef>
                <a:spcPts val="300"/>
              </a:spcBef>
              <a:buSzTx/>
              <a:buFontTx/>
              <a:buNone/>
              <a:defRPr sz="1400"/>
            </a:lvl3pPr>
            <a:lvl4pPr marL="0" indent="0">
              <a:spcBef>
                <a:spcPts val="300"/>
              </a:spcBef>
              <a:buSzTx/>
              <a:buFontTx/>
              <a:buNone/>
              <a:defRPr sz="1400"/>
            </a:lvl4pPr>
            <a:lvl5pPr marL="0" indent="0">
              <a:spcBef>
                <a:spcPts val="300"/>
              </a:spcBef>
              <a:buSzTx/>
              <a:buFontTx/>
              <a:buNone/>
              <a:defRPr sz="1400"/>
            </a:lvl5pPr>
          </a:lstStyle>
          <a:p>
            <a:pPr/>
            <a:r>
              <a:t>正文级别 1</a:t>
            </a:r>
          </a:p>
          <a:p>
            <a:pPr lvl="1"/>
            <a:r>
              <a:t>正文级别 2</a:t>
            </a:r>
          </a:p>
          <a:p>
            <a:pPr lvl="2"/>
            <a:r>
              <a:t>正文级别 3</a:t>
            </a:r>
          </a:p>
          <a:p>
            <a:pPr lvl="3"/>
            <a:r>
              <a:t>正文级别 4</a:t>
            </a:r>
          </a:p>
          <a:p>
            <a:pPr lvl="4"/>
            <a:r>
              <a:t>正文级别 5</a:t>
            </a:r>
          </a:p>
        </p:txBody>
      </p:sp>
      <p:sp>
        <p:nvSpPr>
          <p:cNvPr id="85" name="幻灯片编号"/>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sp>
        <p:nvSpPr>
          <p:cNvPr id="2" name="标题文本"/>
          <p:cNvSpPr/>
          <p:nvPr>
            <p:ph type="title"/>
          </p:nvPr>
        </p:nvSpPr>
        <p:spPr>
          <a:xfrm>
            <a:off x="457200" y="206375"/>
            <a:ext cx="8229600" cy="857250"/>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normAutofit fontScale="100000" lnSpcReduction="0"/>
          </a:bodyPr>
          <a:lstStyle/>
          <a:p>
            <a:pPr/>
            <a:r>
              <a:t>标题文本</a:t>
            </a:r>
          </a:p>
        </p:txBody>
      </p:sp>
      <p:sp>
        <p:nvSpPr>
          <p:cNvPr id="3" name="正文级别 1…"/>
          <p:cNvSpPr/>
          <p:nvPr>
            <p:ph type="body" idx="1"/>
          </p:nvPr>
        </p:nvSpPr>
        <p:spPr>
          <a:xfrm>
            <a:off x="457200" y="1200150"/>
            <a:ext cx="8229600" cy="3394075"/>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ormAutofit fontScale="100000" lnSpcReduction="0"/>
          </a:bodyPr>
          <a:lstStyle/>
          <a:p>
            <a:pPr/>
            <a:r>
              <a:t>正文级别 1</a:t>
            </a:r>
          </a:p>
          <a:p>
            <a:pPr lvl="1"/>
            <a:r>
              <a:t>正文级别 2</a:t>
            </a:r>
          </a:p>
          <a:p>
            <a:pPr lvl="2"/>
            <a:r>
              <a:t>正文级别 3</a:t>
            </a:r>
          </a:p>
          <a:p>
            <a:pPr lvl="3"/>
            <a:r>
              <a:t>正文级别 4</a:t>
            </a:r>
          </a:p>
          <a:p>
            <a:pPr lvl="4"/>
            <a:r>
              <a:t>正文级别 5</a:t>
            </a:r>
          </a:p>
        </p:txBody>
      </p:sp>
      <p:sp>
        <p:nvSpPr>
          <p:cNvPr id="4" name="幻灯片编号"/>
          <p:cNvSpPr/>
          <p:nvPr>
            <p:ph type="sldNum" sz="quarter" idx="2"/>
          </p:nvPr>
        </p:nvSpPr>
        <p:spPr>
          <a:xfrm>
            <a:off x="8428180" y="4769169"/>
            <a:ext cx="258621" cy="269237"/>
          </a:xfrm>
          <a:prstGeom prst="rect">
            <a:avLst/>
          </a:prstGeom>
          <a:ln w="12700">
            <a:miter lim="400000"/>
          </a:ln>
        </p:spPr>
        <p:txBody>
          <a:bodyPr wrap="none" lIns="45718" tIns="45718" rIns="45718" bIns="45718" anchor="ctr">
            <a:spAutoFit/>
          </a:bodyPr>
          <a:lstStyle>
            <a:lvl1pPr algn="r">
              <a:defRPr sz="1200">
                <a:solidFill>
                  <a:srgbClr val="888888"/>
                </a:solidFill>
                <a:latin typeface="+mj-lt"/>
                <a:ea typeface="+mj-ea"/>
                <a:cs typeface="+mj-cs"/>
                <a:sym typeface="Calibri"/>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transition xmlns:p14="http://schemas.microsoft.com/office/powerpoint/2010/main" spd="med" advClick="1"/>
  <p:txStyles>
    <p:titleStyle>
      <a:lvl1pPr marL="0" marR="0" indent="0" algn="ctr" defTabSz="457200" rtl="0" latinLnBrk="0">
        <a:lnSpc>
          <a:spcPct val="100000"/>
        </a:lnSpc>
        <a:spcBef>
          <a:spcPts val="0"/>
        </a:spcBef>
        <a:spcAft>
          <a:spcPts val="0"/>
        </a:spcAft>
        <a:buClrTx/>
        <a:buSzTx/>
        <a:buFontTx/>
        <a:buNone/>
        <a:tabLst/>
        <a:defRPr b="0" baseline="0" cap="none" i="0" spc="0" strike="noStrike" sz="4400" u="none">
          <a:ln>
            <a:noFill/>
          </a:ln>
          <a:solidFill>
            <a:srgbClr val="000000"/>
          </a:solidFill>
          <a:uFillTx/>
          <a:latin typeface="+mj-lt"/>
          <a:ea typeface="+mj-ea"/>
          <a:cs typeface="+mj-cs"/>
          <a:sym typeface="Calibri"/>
        </a:defRPr>
      </a:lvl1pPr>
      <a:lvl2pPr marL="0" marR="0" indent="0" algn="ctr" defTabSz="457200" rtl="0" latinLnBrk="0">
        <a:lnSpc>
          <a:spcPct val="100000"/>
        </a:lnSpc>
        <a:spcBef>
          <a:spcPts val="0"/>
        </a:spcBef>
        <a:spcAft>
          <a:spcPts val="0"/>
        </a:spcAft>
        <a:buClrTx/>
        <a:buSzTx/>
        <a:buFontTx/>
        <a:buNone/>
        <a:tabLst/>
        <a:defRPr b="0" baseline="0" cap="none" i="0" spc="0" strike="noStrike" sz="4400" u="none">
          <a:ln>
            <a:noFill/>
          </a:ln>
          <a:solidFill>
            <a:srgbClr val="000000"/>
          </a:solidFill>
          <a:uFillTx/>
          <a:latin typeface="+mj-lt"/>
          <a:ea typeface="+mj-ea"/>
          <a:cs typeface="+mj-cs"/>
          <a:sym typeface="Calibri"/>
        </a:defRPr>
      </a:lvl2pPr>
      <a:lvl3pPr marL="0" marR="0" indent="0" algn="ctr" defTabSz="457200" rtl="0" latinLnBrk="0">
        <a:lnSpc>
          <a:spcPct val="100000"/>
        </a:lnSpc>
        <a:spcBef>
          <a:spcPts val="0"/>
        </a:spcBef>
        <a:spcAft>
          <a:spcPts val="0"/>
        </a:spcAft>
        <a:buClrTx/>
        <a:buSzTx/>
        <a:buFontTx/>
        <a:buNone/>
        <a:tabLst/>
        <a:defRPr b="0" baseline="0" cap="none" i="0" spc="0" strike="noStrike" sz="4400" u="none">
          <a:ln>
            <a:noFill/>
          </a:ln>
          <a:solidFill>
            <a:srgbClr val="000000"/>
          </a:solidFill>
          <a:uFillTx/>
          <a:latin typeface="+mj-lt"/>
          <a:ea typeface="+mj-ea"/>
          <a:cs typeface="+mj-cs"/>
          <a:sym typeface="Calibri"/>
        </a:defRPr>
      </a:lvl3pPr>
      <a:lvl4pPr marL="0" marR="0" indent="0" algn="ctr" defTabSz="457200" rtl="0" latinLnBrk="0">
        <a:lnSpc>
          <a:spcPct val="100000"/>
        </a:lnSpc>
        <a:spcBef>
          <a:spcPts val="0"/>
        </a:spcBef>
        <a:spcAft>
          <a:spcPts val="0"/>
        </a:spcAft>
        <a:buClrTx/>
        <a:buSzTx/>
        <a:buFontTx/>
        <a:buNone/>
        <a:tabLst/>
        <a:defRPr b="0" baseline="0" cap="none" i="0" spc="0" strike="noStrike" sz="4400" u="none">
          <a:ln>
            <a:noFill/>
          </a:ln>
          <a:solidFill>
            <a:srgbClr val="000000"/>
          </a:solidFill>
          <a:uFillTx/>
          <a:latin typeface="+mj-lt"/>
          <a:ea typeface="+mj-ea"/>
          <a:cs typeface="+mj-cs"/>
          <a:sym typeface="Calibri"/>
        </a:defRPr>
      </a:lvl4pPr>
      <a:lvl5pPr marL="0" marR="0" indent="0" algn="ctr" defTabSz="457200" rtl="0" latinLnBrk="0">
        <a:lnSpc>
          <a:spcPct val="100000"/>
        </a:lnSpc>
        <a:spcBef>
          <a:spcPts val="0"/>
        </a:spcBef>
        <a:spcAft>
          <a:spcPts val="0"/>
        </a:spcAft>
        <a:buClrTx/>
        <a:buSzTx/>
        <a:buFontTx/>
        <a:buNone/>
        <a:tabLst/>
        <a:defRPr b="0" baseline="0" cap="none" i="0" spc="0" strike="noStrike" sz="4400" u="none">
          <a:ln>
            <a:noFill/>
          </a:ln>
          <a:solidFill>
            <a:srgbClr val="000000"/>
          </a:solidFill>
          <a:uFillTx/>
          <a:latin typeface="+mj-lt"/>
          <a:ea typeface="+mj-ea"/>
          <a:cs typeface="+mj-cs"/>
          <a:sym typeface="Calibri"/>
        </a:defRPr>
      </a:lvl5pPr>
      <a:lvl6pPr marL="0" marR="0" indent="0" algn="ctr" defTabSz="457200" rtl="0" latinLnBrk="0">
        <a:lnSpc>
          <a:spcPct val="100000"/>
        </a:lnSpc>
        <a:spcBef>
          <a:spcPts val="0"/>
        </a:spcBef>
        <a:spcAft>
          <a:spcPts val="0"/>
        </a:spcAft>
        <a:buClrTx/>
        <a:buSzTx/>
        <a:buFontTx/>
        <a:buNone/>
        <a:tabLst/>
        <a:defRPr b="0" baseline="0" cap="none" i="0" spc="0" strike="noStrike" sz="4400" u="none">
          <a:ln>
            <a:noFill/>
          </a:ln>
          <a:solidFill>
            <a:srgbClr val="000000"/>
          </a:solidFill>
          <a:uFillTx/>
          <a:latin typeface="+mj-lt"/>
          <a:ea typeface="+mj-ea"/>
          <a:cs typeface="+mj-cs"/>
          <a:sym typeface="Calibri"/>
        </a:defRPr>
      </a:lvl6pPr>
      <a:lvl7pPr marL="0" marR="0" indent="0" algn="ctr" defTabSz="457200" rtl="0" latinLnBrk="0">
        <a:lnSpc>
          <a:spcPct val="100000"/>
        </a:lnSpc>
        <a:spcBef>
          <a:spcPts val="0"/>
        </a:spcBef>
        <a:spcAft>
          <a:spcPts val="0"/>
        </a:spcAft>
        <a:buClrTx/>
        <a:buSzTx/>
        <a:buFontTx/>
        <a:buNone/>
        <a:tabLst/>
        <a:defRPr b="0" baseline="0" cap="none" i="0" spc="0" strike="noStrike" sz="4400" u="none">
          <a:ln>
            <a:noFill/>
          </a:ln>
          <a:solidFill>
            <a:srgbClr val="000000"/>
          </a:solidFill>
          <a:uFillTx/>
          <a:latin typeface="+mj-lt"/>
          <a:ea typeface="+mj-ea"/>
          <a:cs typeface="+mj-cs"/>
          <a:sym typeface="Calibri"/>
        </a:defRPr>
      </a:lvl7pPr>
      <a:lvl8pPr marL="0" marR="0" indent="0" algn="ctr" defTabSz="457200" rtl="0" latinLnBrk="0">
        <a:lnSpc>
          <a:spcPct val="100000"/>
        </a:lnSpc>
        <a:spcBef>
          <a:spcPts val="0"/>
        </a:spcBef>
        <a:spcAft>
          <a:spcPts val="0"/>
        </a:spcAft>
        <a:buClrTx/>
        <a:buSzTx/>
        <a:buFontTx/>
        <a:buNone/>
        <a:tabLst/>
        <a:defRPr b="0" baseline="0" cap="none" i="0" spc="0" strike="noStrike" sz="4400" u="none">
          <a:ln>
            <a:noFill/>
          </a:ln>
          <a:solidFill>
            <a:srgbClr val="000000"/>
          </a:solidFill>
          <a:uFillTx/>
          <a:latin typeface="+mj-lt"/>
          <a:ea typeface="+mj-ea"/>
          <a:cs typeface="+mj-cs"/>
          <a:sym typeface="Calibri"/>
        </a:defRPr>
      </a:lvl8pPr>
      <a:lvl9pPr marL="0" marR="0" indent="0" algn="ctr" defTabSz="457200" rtl="0" latinLnBrk="0">
        <a:lnSpc>
          <a:spcPct val="100000"/>
        </a:lnSpc>
        <a:spcBef>
          <a:spcPts val="0"/>
        </a:spcBef>
        <a:spcAft>
          <a:spcPts val="0"/>
        </a:spcAft>
        <a:buClrTx/>
        <a:buSzTx/>
        <a:buFontTx/>
        <a:buNone/>
        <a:tabLst/>
        <a:defRPr b="0" baseline="0" cap="none" i="0" spc="0" strike="noStrike" sz="4400" u="none">
          <a:ln>
            <a:noFill/>
          </a:ln>
          <a:solidFill>
            <a:srgbClr val="000000"/>
          </a:solidFill>
          <a:uFillTx/>
          <a:latin typeface="+mj-lt"/>
          <a:ea typeface="+mj-ea"/>
          <a:cs typeface="+mj-cs"/>
          <a:sym typeface="Calibri"/>
        </a:defRPr>
      </a:lvl9pPr>
    </p:titleStyle>
    <p:bodyStyle>
      <a:lvl1pPr marL="342900" marR="0" indent="-342900" algn="l" defTabSz="4572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mj-lt"/>
          <a:ea typeface="+mj-ea"/>
          <a:cs typeface="+mj-cs"/>
          <a:sym typeface="Calibri"/>
        </a:defRPr>
      </a:lvl1pPr>
      <a:lvl2pPr marL="782955" marR="0" indent="-325755" algn="l" defTabSz="4572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mj-lt"/>
          <a:ea typeface="+mj-ea"/>
          <a:cs typeface="+mj-cs"/>
          <a:sym typeface="Calibri"/>
        </a:defRPr>
      </a:lvl2pPr>
      <a:lvl3pPr marL="1219200" marR="0" indent="-304800" algn="l" defTabSz="4572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mj-lt"/>
          <a:ea typeface="+mj-ea"/>
          <a:cs typeface="+mj-cs"/>
          <a:sym typeface="Calibri"/>
        </a:defRPr>
      </a:lvl3pPr>
      <a:lvl4pPr marL="1736725" marR="0" indent="-365125" algn="l" defTabSz="4572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mj-lt"/>
          <a:ea typeface="+mj-ea"/>
          <a:cs typeface="+mj-cs"/>
          <a:sym typeface="Calibri"/>
        </a:defRPr>
      </a:lvl4pPr>
      <a:lvl5pPr marL="2193925" marR="0" indent="-365125" algn="l" defTabSz="4572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mj-lt"/>
          <a:ea typeface="+mj-ea"/>
          <a:cs typeface="+mj-cs"/>
          <a:sym typeface="Calibri"/>
        </a:defRPr>
      </a:lvl5pPr>
      <a:lvl6pPr marL="2651760" marR="0" indent="-365760" algn="l" defTabSz="4572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mj-lt"/>
          <a:ea typeface="+mj-ea"/>
          <a:cs typeface="+mj-cs"/>
          <a:sym typeface="Calibri"/>
        </a:defRPr>
      </a:lvl6pPr>
      <a:lvl7pPr marL="3108960" marR="0" indent="-365760" algn="l" defTabSz="4572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mj-lt"/>
          <a:ea typeface="+mj-ea"/>
          <a:cs typeface="+mj-cs"/>
          <a:sym typeface="Calibri"/>
        </a:defRPr>
      </a:lvl7pPr>
      <a:lvl8pPr marL="3566159" marR="0" indent="-365760" algn="l" defTabSz="4572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mj-lt"/>
          <a:ea typeface="+mj-ea"/>
          <a:cs typeface="+mj-cs"/>
          <a:sym typeface="Calibri"/>
        </a:defRPr>
      </a:lvl8pPr>
      <a:lvl9pPr marL="4023359" marR="0" indent="-365759" algn="l" defTabSz="4572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mj-lt"/>
          <a:ea typeface="+mj-ea"/>
          <a:cs typeface="+mj-cs"/>
          <a:sym typeface="Calibri"/>
        </a:defRPr>
      </a:lvl9pPr>
    </p:bodyStyle>
    <p:otherStyle>
      <a:lvl1pPr marL="0" marR="0" indent="0" algn="r" defTabSz="4572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1pPr>
      <a:lvl2pPr marL="0" marR="0" indent="457200" algn="r" defTabSz="4572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2pPr>
      <a:lvl3pPr marL="0" marR="0" indent="914400" algn="r" defTabSz="4572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3pPr>
      <a:lvl4pPr marL="0" marR="0" indent="1371600" algn="r" defTabSz="4572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4pPr>
      <a:lvl5pPr marL="0" marR="0" indent="1828800" algn="r" defTabSz="4572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5pPr>
      <a:lvl6pPr marL="0" marR="0" indent="2286000" algn="r" defTabSz="4572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6pPr>
      <a:lvl7pPr marL="0" marR="0" indent="2743200" algn="r" defTabSz="4572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7pPr>
      <a:lvl8pPr marL="0" marR="0" indent="3200400" algn="r" defTabSz="4572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8pPr>
      <a:lvl9pPr marL="0" marR="0" indent="3657600" algn="r" defTabSz="4572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3.png"/></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11.png"/></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12.png"/></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13.png"/></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image" Target="../media/image14.png"/><Relationship Id="rId4" Type="http://schemas.openxmlformats.org/officeDocument/2006/relationships/image" Target="../media/image15.png"/></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image" Target="../media/image14.png"/><Relationship Id="rId4" Type="http://schemas.openxmlformats.org/officeDocument/2006/relationships/image" Target="../media/image15.png"/><Relationship Id="rId5" Type="http://schemas.openxmlformats.org/officeDocument/2006/relationships/image" Target="../media/image16.png"/><Relationship Id="rId6" Type="http://schemas.openxmlformats.org/officeDocument/2006/relationships/image" Target="../media/image17.png"/></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 Id="rId3" Type="http://schemas.openxmlformats.org/officeDocument/2006/relationships/image" Target="../media/image18.png"/></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 Id="rId3" Type="http://schemas.openxmlformats.org/officeDocument/2006/relationships/image" Target="../media/image19.png"/></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20.png"/><Relationship Id="rId3" Type="http://schemas.openxmlformats.org/officeDocument/2006/relationships/image" Target="../media/image21.png"/><Relationship Id="rId4" Type="http://schemas.openxmlformats.org/officeDocument/2006/relationships/image" Target="../media/image22.png"/><Relationship Id="rId5" Type="http://schemas.openxmlformats.org/officeDocument/2006/relationships/image" Target="../media/image23.png"/><Relationship Id="rId6" Type="http://schemas.openxmlformats.org/officeDocument/2006/relationships/image" Target="../media/image24.png"/></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comments" Target="../comments/comment1.xml"/><Relationship Id="rId4" Type="http://schemas.openxmlformats.org/officeDocument/2006/relationships/image" Target="../media/image5.png"/><Relationship Id="rId5" Type="http://schemas.openxmlformats.org/officeDocument/2006/relationships/image" Target="../media/image1.jpeg"/></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2" name="Shape 122"/>
          <p:cNvSpPr/>
          <p:nvPr/>
        </p:nvSpPr>
        <p:spPr>
          <a:xfrm>
            <a:off x="0" y="4842194"/>
            <a:ext cx="9144000" cy="2692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sz="1200">
                <a:solidFill>
                  <a:srgbClr val="888888"/>
                </a:solidFill>
                <a:latin typeface="+mj-lt"/>
                <a:ea typeface="+mj-ea"/>
                <a:cs typeface="+mj-cs"/>
                <a:sym typeface="Calibri"/>
              </a:defRPr>
            </a:lvl1pPr>
          </a:lstStyle>
          <a:p>
            <a:pPr/>
            <a:r>
              <a:t>Copyright (c) 2017 IDsManager.com Properties </a:t>
            </a:r>
          </a:p>
        </p:txBody>
      </p:sp>
      <p:sp>
        <p:nvSpPr>
          <p:cNvPr id="133" name="Shape 123"/>
          <p:cNvSpPr/>
          <p:nvPr>
            <p:ph type="subTitle" sz="half" idx="1"/>
          </p:nvPr>
        </p:nvSpPr>
        <p:spPr>
          <a:xfrm>
            <a:off x="1371600" y="2114550"/>
            <a:ext cx="6400800" cy="2114550"/>
          </a:xfrm>
          <a:prstGeom prst="rect">
            <a:avLst/>
          </a:prstGeom>
        </p:spPr>
        <p:txBody>
          <a:bodyPr/>
          <a:lstStyle>
            <a:lvl1pPr>
              <a:defRPr>
                <a:latin typeface="SimHei"/>
                <a:ea typeface="SimHei"/>
                <a:cs typeface="SimHei"/>
                <a:sym typeface="SimHei"/>
              </a:defRPr>
            </a:lvl1pPr>
          </a:lstStyle>
          <a:p>
            <a:pPr/>
            <a:r>
              <a:t>北京九州云腾科技有限公司</a:t>
            </a:r>
          </a:p>
        </p:txBody>
      </p:sp>
      <p:sp>
        <p:nvSpPr>
          <p:cNvPr id="134" name="Shape 124"/>
          <p:cNvSpPr/>
          <p:nvPr>
            <p:ph type="ctrTitle"/>
          </p:nvPr>
        </p:nvSpPr>
        <p:spPr>
          <a:xfrm>
            <a:off x="2085975" y="3422650"/>
            <a:ext cx="6816725" cy="860425"/>
          </a:xfrm>
          <a:prstGeom prst="rect">
            <a:avLst/>
          </a:prstGeom>
        </p:spPr>
        <p:txBody>
          <a:bodyPr/>
          <a:lstStyle/>
          <a:p>
            <a:pPr algn="l" defTabSz="329184">
              <a:defRPr sz="2304">
                <a:latin typeface="Microsoft YaHei"/>
                <a:ea typeface="Microsoft YaHei"/>
                <a:cs typeface="Microsoft YaHei"/>
                <a:sym typeface="Microsoft YaHei"/>
              </a:defRPr>
            </a:pPr>
            <a:r>
              <a:t>九州云腾公司及产品介绍</a:t>
            </a:r>
            <a:br/>
            <a:r>
              <a:t>		   </a:t>
            </a:r>
            <a:r>
              <a:rPr sz="1440"/>
              <a:t>全球领先的云和移动时代的统一身份认证服务商</a:t>
            </a:r>
          </a:p>
        </p:txBody>
      </p:sp>
      <p:pic>
        <p:nvPicPr>
          <p:cNvPr id="135" name="image2.png" descr="image2.png"/>
          <p:cNvPicPr>
            <a:picLocks noChangeAspect="1"/>
          </p:cNvPicPr>
          <p:nvPr/>
        </p:nvPicPr>
        <p:blipFill>
          <a:blip r:embed="rId2">
            <a:extLst/>
          </a:blip>
          <a:stretch>
            <a:fillRect/>
          </a:stretch>
        </p:blipFill>
        <p:spPr>
          <a:xfrm>
            <a:off x="69850" y="50800"/>
            <a:ext cx="8972550" cy="3278188"/>
          </a:xfrm>
          <a:prstGeom prst="rect">
            <a:avLst/>
          </a:prstGeom>
          <a:ln w="12700">
            <a:miter lim="400000"/>
          </a:ln>
        </p:spPr>
      </p:pic>
      <p:pic>
        <p:nvPicPr>
          <p:cNvPr id="136" name="Picture 6" descr="Picture 6"/>
          <p:cNvPicPr>
            <a:picLocks noChangeAspect="1"/>
          </p:cNvPicPr>
          <p:nvPr/>
        </p:nvPicPr>
        <p:blipFill>
          <a:blip r:embed="rId3">
            <a:extLst/>
          </a:blip>
          <a:stretch>
            <a:fillRect/>
          </a:stretch>
        </p:blipFill>
        <p:spPr>
          <a:xfrm>
            <a:off x="438150" y="3554412"/>
            <a:ext cx="1192213" cy="661988"/>
          </a:xfrm>
          <a:prstGeom prst="rect">
            <a:avLst/>
          </a:prstGeom>
          <a:ln w="12700">
            <a:miter lim="400000"/>
          </a:ln>
        </p:spPr>
      </p:pic>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7" name="标题 1"/>
          <p:cNvSpPr/>
          <p:nvPr>
            <p:ph type="title"/>
          </p:nvPr>
        </p:nvSpPr>
        <p:spPr>
          <a:xfrm>
            <a:off x="457200" y="85724"/>
            <a:ext cx="8229600" cy="601665"/>
          </a:xfrm>
          <a:prstGeom prst="rect">
            <a:avLst/>
          </a:prstGeom>
        </p:spPr>
        <p:txBody>
          <a:bodyPr/>
          <a:lstStyle/>
          <a:p>
            <a:pPr>
              <a:defRPr sz="2800">
                <a:latin typeface="Microsoft YaHei"/>
                <a:ea typeface="Microsoft YaHei"/>
                <a:cs typeface="Microsoft YaHei"/>
                <a:sym typeface="Microsoft YaHei"/>
              </a:defRPr>
            </a:pPr>
            <a:r>
              <a:t>2.3.3</a:t>
            </a:r>
            <a:r>
              <a:t> 竞争优势</a:t>
            </a:r>
          </a:p>
        </p:txBody>
      </p:sp>
      <p:sp>
        <p:nvSpPr>
          <p:cNvPr id="218" name="文本占位符 2"/>
          <p:cNvSpPr/>
          <p:nvPr>
            <p:ph type="body" sz="quarter" idx="1"/>
          </p:nvPr>
        </p:nvSpPr>
        <p:spPr>
          <a:xfrm>
            <a:off x="238125" y="1373187"/>
            <a:ext cx="2584450" cy="3295651"/>
          </a:xfrm>
          <a:prstGeom prst="rect">
            <a:avLst/>
          </a:prstGeom>
        </p:spPr>
        <p:txBody>
          <a:bodyPr/>
          <a:lstStyle/>
          <a:p>
            <a:pPr>
              <a:lnSpc>
                <a:spcPct val="150000"/>
              </a:lnSpc>
              <a:buFontTx/>
              <a:buChar char="✓"/>
              <a:defRPr sz="1400">
                <a:latin typeface="Microsoft YaHei"/>
                <a:ea typeface="Microsoft YaHei"/>
                <a:cs typeface="Microsoft YaHei"/>
                <a:sym typeface="Microsoft YaHei"/>
              </a:defRPr>
            </a:pPr>
            <a:r>
              <a:t>采用最先进的认证技术</a:t>
            </a:r>
          </a:p>
          <a:p>
            <a:pPr>
              <a:lnSpc>
                <a:spcPct val="150000"/>
              </a:lnSpc>
              <a:buSzTx/>
              <a:buNone/>
              <a:defRPr sz="1200">
                <a:latin typeface="Microsoft YaHei"/>
                <a:ea typeface="Microsoft YaHei"/>
                <a:cs typeface="Microsoft YaHei"/>
                <a:sym typeface="Microsoft YaHei"/>
              </a:defRPr>
            </a:pPr>
            <a:r>
              <a:t>（目前集中在</a:t>
            </a:r>
            <a:r>
              <a:t>2010</a:t>
            </a:r>
            <a:r>
              <a:t>年以后的技术）</a:t>
            </a:r>
          </a:p>
          <a:p>
            <a:pPr>
              <a:lnSpc>
                <a:spcPct val="150000"/>
              </a:lnSpc>
              <a:buFontTx/>
              <a:buChar char="✓"/>
              <a:defRPr sz="1400">
                <a:latin typeface="Microsoft YaHei"/>
                <a:ea typeface="Microsoft YaHei"/>
                <a:cs typeface="Microsoft YaHei"/>
                <a:sym typeface="Microsoft YaHei"/>
              </a:defRPr>
            </a:pPr>
            <a:r>
              <a:t>兼容传统认证技术</a:t>
            </a:r>
          </a:p>
          <a:p>
            <a:pPr>
              <a:lnSpc>
                <a:spcPct val="150000"/>
              </a:lnSpc>
              <a:buSzTx/>
              <a:buNone/>
              <a:defRPr sz="1200">
                <a:latin typeface="Microsoft YaHei"/>
                <a:ea typeface="Microsoft YaHei"/>
                <a:cs typeface="Microsoft YaHei"/>
                <a:sym typeface="Microsoft YaHei"/>
              </a:defRPr>
            </a:pPr>
            <a:r>
              <a:t>（兼容传统的</a:t>
            </a:r>
            <a:r>
              <a:t>Basic/CAS/SAML</a:t>
            </a:r>
            <a:r>
              <a:t>）</a:t>
            </a:r>
          </a:p>
          <a:p>
            <a:pPr>
              <a:lnSpc>
                <a:spcPct val="150000"/>
              </a:lnSpc>
              <a:buFontTx/>
              <a:buChar char="✓"/>
              <a:defRPr sz="1400">
                <a:latin typeface="Microsoft YaHei"/>
                <a:ea typeface="Microsoft YaHei"/>
                <a:cs typeface="Microsoft YaHei"/>
                <a:sym typeface="Microsoft YaHei"/>
              </a:defRPr>
            </a:pPr>
            <a:r>
              <a:t>覆盖多个行业领域</a:t>
            </a:r>
          </a:p>
          <a:p>
            <a:pPr>
              <a:lnSpc>
                <a:spcPct val="150000"/>
              </a:lnSpc>
              <a:buSzTx/>
              <a:buNone/>
              <a:defRPr sz="1200">
                <a:latin typeface="Microsoft YaHei"/>
                <a:ea typeface="Microsoft YaHei"/>
                <a:cs typeface="Microsoft YaHei"/>
                <a:sym typeface="Microsoft YaHei"/>
              </a:defRPr>
            </a:pPr>
            <a:r>
              <a:t>（技术涉及到公</a:t>
            </a:r>
            <a:r>
              <a:t>/</a:t>
            </a:r>
            <a:r>
              <a:t>私有云、移动、物联网）</a:t>
            </a:r>
          </a:p>
        </p:txBody>
      </p:sp>
      <p:sp>
        <p:nvSpPr>
          <p:cNvPr id="219" name="标题 1"/>
          <p:cNvSpPr/>
          <p:nvPr/>
        </p:nvSpPr>
        <p:spPr>
          <a:xfrm>
            <a:off x="334963" y="792162"/>
            <a:ext cx="6489701" cy="3962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a:latin typeface="Microsoft YaHei"/>
                <a:ea typeface="Microsoft YaHei"/>
                <a:cs typeface="Microsoft YaHei"/>
                <a:sym typeface="Microsoft YaHei"/>
              </a:defRPr>
            </a:lvl1pPr>
          </a:lstStyle>
          <a:p>
            <a:pPr/>
            <a:r>
              <a:t>我们采用先进的认证技术，在行业处于领先位置。 </a:t>
            </a:r>
          </a:p>
        </p:txBody>
      </p:sp>
      <p:sp>
        <p:nvSpPr>
          <p:cNvPr id="220" name="Shape 122"/>
          <p:cNvSpPr/>
          <p:nvPr/>
        </p:nvSpPr>
        <p:spPr>
          <a:xfrm>
            <a:off x="0" y="4842194"/>
            <a:ext cx="9144000" cy="2692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sz="1200">
                <a:solidFill>
                  <a:srgbClr val="888888"/>
                </a:solidFill>
                <a:latin typeface="+mj-lt"/>
                <a:ea typeface="+mj-ea"/>
                <a:cs typeface="+mj-cs"/>
                <a:sym typeface="Calibri"/>
              </a:defRPr>
            </a:lvl1pPr>
          </a:lstStyle>
          <a:p>
            <a:pPr/>
            <a:r>
              <a:t>Copyright (c) 2017 IDsManager.com Properties </a:t>
            </a:r>
          </a:p>
        </p:txBody>
      </p:sp>
      <p:pic>
        <p:nvPicPr>
          <p:cNvPr id="221" name="Picture 7" descr="Picture 7"/>
          <p:cNvPicPr>
            <a:picLocks noChangeAspect="1"/>
          </p:cNvPicPr>
          <p:nvPr/>
        </p:nvPicPr>
        <p:blipFill>
          <a:blip r:embed="rId3">
            <a:extLst/>
          </a:blip>
          <a:stretch>
            <a:fillRect/>
          </a:stretch>
        </p:blipFill>
        <p:spPr>
          <a:xfrm>
            <a:off x="2971800" y="1219200"/>
            <a:ext cx="5988050" cy="3670300"/>
          </a:xfrm>
          <a:prstGeom prst="rect">
            <a:avLst/>
          </a:prstGeom>
          <a:ln w="12700">
            <a:miter lim="400000"/>
          </a:ln>
        </p:spPr>
      </p:pic>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5" name="标题 1"/>
          <p:cNvSpPr/>
          <p:nvPr>
            <p:ph type="title"/>
          </p:nvPr>
        </p:nvSpPr>
        <p:spPr>
          <a:xfrm>
            <a:off x="457200" y="85724"/>
            <a:ext cx="8229600" cy="601665"/>
          </a:xfrm>
          <a:prstGeom prst="rect">
            <a:avLst/>
          </a:prstGeom>
        </p:spPr>
        <p:txBody>
          <a:bodyPr/>
          <a:lstStyle/>
          <a:p>
            <a:pPr>
              <a:defRPr sz="2800">
                <a:latin typeface="Microsoft YaHei"/>
                <a:ea typeface="Microsoft YaHei"/>
                <a:cs typeface="Microsoft YaHei"/>
                <a:sym typeface="Microsoft YaHei"/>
              </a:defRPr>
            </a:pPr>
            <a:r>
              <a:t>2.3.4</a:t>
            </a:r>
            <a:r>
              <a:t> 联动机制</a:t>
            </a:r>
          </a:p>
        </p:txBody>
      </p:sp>
      <p:sp>
        <p:nvSpPr>
          <p:cNvPr id="226" name="标题 1"/>
          <p:cNvSpPr/>
          <p:nvPr/>
        </p:nvSpPr>
        <p:spPr>
          <a:xfrm>
            <a:off x="334963" y="855662"/>
            <a:ext cx="6489701" cy="3962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a:latin typeface="Microsoft YaHei"/>
                <a:ea typeface="Microsoft YaHei"/>
                <a:cs typeface="Microsoft YaHei"/>
                <a:sym typeface="Microsoft YaHei"/>
              </a:defRPr>
            </a:lvl1pPr>
          </a:lstStyle>
          <a:p>
            <a:pPr/>
            <a:r>
              <a:t>与传统安全防护联动，提高安全防护能力。</a:t>
            </a:r>
          </a:p>
        </p:txBody>
      </p:sp>
      <p:sp>
        <p:nvSpPr>
          <p:cNvPr id="227" name="Shape 122"/>
          <p:cNvSpPr/>
          <p:nvPr/>
        </p:nvSpPr>
        <p:spPr>
          <a:xfrm>
            <a:off x="0" y="4842194"/>
            <a:ext cx="9144000" cy="2692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sz="1200">
                <a:solidFill>
                  <a:srgbClr val="888888"/>
                </a:solidFill>
                <a:latin typeface="+mj-lt"/>
                <a:ea typeface="+mj-ea"/>
                <a:cs typeface="+mj-cs"/>
                <a:sym typeface="Calibri"/>
              </a:defRPr>
            </a:lvl1pPr>
          </a:lstStyle>
          <a:p>
            <a:pPr/>
            <a:r>
              <a:t>Copyright (c) 2017 IDsManager.com Properties </a:t>
            </a:r>
          </a:p>
        </p:txBody>
      </p:sp>
      <p:pic>
        <p:nvPicPr>
          <p:cNvPr id="228" name="Picture 2" descr="Picture 2"/>
          <p:cNvPicPr>
            <a:picLocks noChangeAspect="1"/>
          </p:cNvPicPr>
          <p:nvPr/>
        </p:nvPicPr>
        <p:blipFill>
          <a:blip r:embed="rId3">
            <a:extLst/>
          </a:blip>
          <a:stretch>
            <a:fillRect/>
          </a:stretch>
        </p:blipFill>
        <p:spPr>
          <a:xfrm>
            <a:off x="4091374" y="1261497"/>
            <a:ext cx="4837633" cy="3269304"/>
          </a:xfrm>
          <a:prstGeom prst="rect">
            <a:avLst/>
          </a:prstGeom>
          <a:ln w="12700">
            <a:miter lim="400000"/>
          </a:ln>
        </p:spPr>
      </p:pic>
      <p:sp>
        <p:nvSpPr>
          <p:cNvPr id="229" name="TextBox 1"/>
          <p:cNvSpPr/>
          <p:nvPr/>
        </p:nvSpPr>
        <p:spPr>
          <a:xfrm>
            <a:off x="351970" y="1407885"/>
            <a:ext cx="3329444" cy="286638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indent="457200">
              <a:lnSpc>
                <a:spcPct val="150000"/>
              </a:lnSpc>
              <a:defRPr sz="1400">
                <a:latin typeface="Microsoft YaHei"/>
                <a:ea typeface="Microsoft YaHei"/>
                <a:cs typeface="Microsoft YaHei"/>
                <a:sym typeface="Microsoft YaHei"/>
              </a:defRPr>
            </a:pPr>
            <a:r>
              <a:t>传统防火墙、</a:t>
            </a:r>
            <a:r>
              <a:t>VPN</a:t>
            </a:r>
            <a:r>
              <a:t>等安全手段已无法完全抵御层出不同的攻击手段，如何防御应用层攻击威胁，与传统安全措施联动，整体提升信息化安全防护，是我们无法回避的问题。</a:t>
            </a:r>
          </a:p>
          <a:p>
            <a:pPr indent="457200">
              <a:lnSpc>
                <a:spcPct val="150000"/>
              </a:lnSpc>
              <a:defRPr sz="1400">
                <a:latin typeface="Microsoft YaHei"/>
                <a:ea typeface="Microsoft YaHei"/>
                <a:cs typeface="Microsoft YaHei"/>
                <a:sym typeface="Microsoft YaHei"/>
              </a:defRPr>
            </a:pPr>
            <a:r>
              <a:t>IDP</a:t>
            </a:r>
            <a:r>
              <a:t>可以与</a:t>
            </a:r>
            <a:r>
              <a:t>VPN</a:t>
            </a:r>
            <a:r>
              <a:t>联动， 登录</a:t>
            </a:r>
            <a:r>
              <a:t>SSL VPN</a:t>
            </a:r>
            <a:r>
              <a:t>， 直接打开应用门户，单点登录到更多应用，  这样用户体验更好。 </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233" name="Picture 5" descr="Picture 5"/>
          <p:cNvPicPr>
            <a:picLocks noChangeAspect="1"/>
          </p:cNvPicPr>
          <p:nvPr/>
        </p:nvPicPr>
        <p:blipFill>
          <a:blip r:embed="rId3">
            <a:extLst/>
          </a:blip>
          <a:stretch>
            <a:fillRect/>
          </a:stretch>
        </p:blipFill>
        <p:spPr>
          <a:xfrm>
            <a:off x="4572000" y="1493837"/>
            <a:ext cx="4103688" cy="2903538"/>
          </a:xfrm>
          <a:prstGeom prst="rect">
            <a:avLst/>
          </a:prstGeom>
          <a:ln w="12700">
            <a:miter lim="400000"/>
          </a:ln>
        </p:spPr>
      </p:pic>
      <p:sp>
        <p:nvSpPr>
          <p:cNvPr id="234" name="标题 1"/>
          <p:cNvSpPr/>
          <p:nvPr>
            <p:ph type="title"/>
          </p:nvPr>
        </p:nvSpPr>
        <p:spPr>
          <a:xfrm>
            <a:off x="457200" y="85724"/>
            <a:ext cx="8229600" cy="601665"/>
          </a:xfrm>
          <a:prstGeom prst="rect">
            <a:avLst/>
          </a:prstGeom>
        </p:spPr>
        <p:txBody>
          <a:bodyPr/>
          <a:lstStyle/>
          <a:p>
            <a:pPr>
              <a:defRPr sz="2800">
                <a:latin typeface="Microsoft YaHei"/>
                <a:ea typeface="Microsoft YaHei"/>
                <a:cs typeface="Microsoft YaHei"/>
                <a:sym typeface="Microsoft YaHei"/>
              </a:defRPr>
            </a:pPr>
            <a:r>
              <a:t>2.3.5</a:t>
            </a:r>
            <a:r>
              <a:t> 产品展示</a:t>
            </a:r>
          </a:p>
        </p:txBody>
      </p:sp>
      <p:sp>
        <p:nvSpPr>
          <p:cNvPr id="235" name="标题 1"/>
          <p:cNvSpPr/>
          <p:nvPr/>
        </p:nvSpPr>
        <p:spPr>
          <a:xfrm>
            <a:off x="373063" y="868362"/>
            <a:ext cx="6489701" cy="3962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a:latin typeface="Microsoft YaHei"/>
                <a:ea typeface="Microsoft YaHei"/>
                <a:cs typeface="Microsoft YaHei"/>
                <a:sym typeface="Microsoft YaHei"/>
              </a:defRPr>
            </a:pPr>
            <a:r>
              <a:t>提供</a:t>
            </a:r>
            <a:r>
              <a:t>PC</a:t>
            </a:r>
            <a:r>
              <a:t>、移动端的统一门户界面。</a:t>
            </a:r>
          </a:p>
        </p:txBody>
      </p:sp>
      <p:sp>
        <p:nvSpPr>
          <p:cNvPr id="236" name="Shape 122"/>
          <p:cNvSpPr/>
          <p:nvPr/>
        </p:nvSpPr>
        <p:spPr>
          <a:xfrm>
            <a:off x="0" y="4842194"/>
            <a:ext cx="9144000" cy="2692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sz="1200">
                <a:solidFill>
                  <a:srgbClr val="888888"/>
                </a:solidFill>
                <a:latin typeface="+mj-lt"/>
                <a:ea typeface="+mj-ea"/>
                <a:cs typeface="+mj-cs"/>
                <a:sym typeface="Calibri"/>
              </a:defRPr>
            </a:lvl1pPr>
          </a:lstStyle>
          <a:p>
            <a:pPr/>
            <a:r>
              <a:t>Copyright (c) 2017 IDsManager.com Properties </a:t>
            </a:r>
          </a:p>
        </p:txBody>
      </p:sp>
      <p:sp>
        <p:nvSpPr>
          <p:cNvPr id="237" name="TextBox 1"/>
          <p:cNvSpPr/>
          <p:nvPr/>
        </p:nvSpPr>
        <p:spPr>
          <a:xfrm>
            <a:off x="334962" y="1493837"/>
            <a:ext cx="3964896" cy="214248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indent="457200">
              <a:lnSpc>
                <a:spcPct val="150000"/>
              </a:lnSpc>
              <a:defRPr sz="1400">
                <a:latin typeface="Microsoft YaHei"/>
                <a:ea typeface="Microsoft YaHei"/>
                <a:cs typeface="Microsoft YaHei"/>
                <a:sym typeface="Microsoft YaHei"/>
              </a:defRPr>
            </a:pPr>
            <a:r>
              <a:t>IDaaS</a:t>
            </a:r>
            <a:r>
              <a:t>可在</a:t>
            </a:r>
            <a:r>
              <a:t>PC</a:t>
            </a:r>
            <a:r>
              <a:t>端、移动端的使用一套认证体系实现统一身份认证及单点登录。一个用户所分配的应用， 无论</a:t>
            </a:r>
            <a:r>
              <a:t>PC</a:t>
            </a:r>
            <a:r>
              <a:t>还是手机端， 都可以在一个界面上全部展示， 并在手机上通过指纹等生物特征认证后，扫码登录到</a:t>
            </a:r>
            <a:r>
              <a:t>PC,  </a:t>
            </a:r>
            <a:r>
              <a:t>更进一步通过单点登录认证</a:t>
            </a:r>
            <a:r>
              <a:t>,</a:t>
            </a:r>
            <a:r>
              <a:t>全程无需密码。</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1" name="标题 1"/>
          <p:cNvSpPr/>
          <p:nvPr>
            <p:ph type="title"/>
          </p:nvPr>
        </p:nvSpPr>
        <p:spPr>
          <a:xfrm>
            <a:off x="457200" y="85723"/>
            <a:ext cx="8229600" cy="601667"/>
          </a:xfrm>
          <a:prstGeom prst="rect">
            <a:avLst/>
          </a:prstGeom>
        </p:spPr>
        <p:txBody>
          <a:bodyPr/>
          <a:lstStyle>
            <a:lvl1pPr>
              <a:defRPr sz="2800">
                <a:latin typeface="Microsoft YaHei"/>
                <a:ea typeface="Microsoft YaHei"/>
                <a:cs typeface="Microsoft YaHei"/>
                <a:sym typeface="Microsoft YaHei"/>
              </a:defRPr>
            </a:lvl1pPr>
          </a:lstStyle>
          <a:p>
            <a:pPr/>
            <a:r>
              <a:t>2.3.6 对外业务统一身份管理IDaaS平台</a:t>
            </a:r>
          </a:p>
        </p:txBody>
      </p:sp>
      <p:sp>
        <p:nvSpPr>
          <p:cNvPr id="242" name="Shape 122"/>
          <p:cNvSpPr/>
          <p:nvPr/>
        </p:nvSpPr>
        <p:spPr>
          <a:xfrm>
            <a:off x="0" y="4842193"/>
            <a:ext cx="9144000" cy="2692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sz="1200">
                <a:solidFill>
                  <a:srgbClr val="888888"/>
                </a:solidFill>
                <a:latin typeface="+mj-lt"/>
                <a:ea typeface="+mj-ea"/>
                <a:cs typeface="+mj-cs"/>
                <a:sym typeface="Calibri"/>
              </a:defRPr>
            </a:lvl1pPr>
          </a:lstStyle>
          <a:p>
            <a:pPr/>
            <a:r>
              <a:t>Copyright (c) 2017 IDsManager.com Properties </a:t>
            </a:r>
          </a:p>
        </p:txBody>
      </p:sp>
      <p:sp>
        <p:nvSpPr>
          <p:cNvPr id="243" name="TextBox 25"/>
          <p:cNvSpPr/>
          <p:nvPr/>
        </p:nvSpPr>
        <p:spPr>
          <a:xfrm>
            <a:off x="304015" y="1292487"/>
            <a:ext cx="8535970" cy="33426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marL="342900" indent="-342900">
              <a:lnSpc>
                <a:spcPct val="150000"/>
              </a:lnSpc>
              <a:spcBef>
                <a:spcPts val="700"/>
              </a:spcBef>
              <a:buSzPct val="100000"/>
              <a:buFont typeface="Microsoft YaHei"/>
              <a:buChar char="✓"/>
              <a:defRPr sz="1300">
                <a:latin typeface="Microsoft YaHei"/>
                <a:ea typeface="Microsoft YaHei"/>
                <a:cs typeface="Microsoft YaHei"/>
                <a:sym typeface="Microsoft YaHei"/>
              </a:defRPr>
            </a:pPr>
            <a:r>
              <a:t>单点登录（SSO）：应对不同领域、多应用环境下实现一次认证、免登录访问授权范围内的所有业务系统。</a:t>
            </a:r>
          </a:p>
          <a:p>
            <a:pPr marL="342900" indent="-342900">
              <a:lnSpc>
                <a:spcPct val="150000"/>
              </a:lnSpc>
              <a:spcBef>
                <a:spcPts val="700"/>
              </a:spcBef>
              <a:buSzPct val="100000"/>
              <a:buFont typeface="Microsoft YaHei"/>
              <a:buChar char="✓"/>
              <a:defRPr sz="1300">
                <a:latin typeface="Microsoft YaHei"/>
                <a:ea typeface="Microsoft YaHei"/>
                <a:cs typeface="Microsoft YaHei"/>
                <a:sym typeface="Microsoft YaHei"/>
              </a:defRPr>
            </a:pPr>
            <a:r>
              <a:t>多因子认证（MFA）：使用了Google 的OTP算法, 30秒更换一次6位数密码， 让认证更安全。</a:t>
            </a:r>
          </a:p>
          <a:p>
            <a:pPr marL="342900" indent="-342900">
              <a:lnSpc>
                <a:spcPct val="150000"/>
              </a:lnSpc>
              <a:spcBef>
                <a:spcPts val="700"/>
              </a:spcBef>
              <a:buSzPct val="100000"/>
              <a:buFont typeface="Microsoft YaHei"/>
              <a:buChar char="✓"/>
              <a:defRPr sz="1300">
                <a:latin typeface="Microsoft YaHei"/>
                <a:ea typeface="Microsoft YaHei"/>
                <a:cs typeface="Microsoft YaHei"/>
                <a:sym typeface="Microsoft YaHei"/>
              </a:defRPr>
            </a:pPr>
            <a:r>
              <a:t>扫码登录（QR）：在PC端产生随机二维码， 移动端扫码后应答即可登录（一次有效， 全程闭环） 。</a:t>
            </a:r>
          </a:p>
          <a:p>
            <a:pPr marL="342900" indent="-342900">
              <a:lnSpc>
                <a:spcPct val="150000"/>
              </a:lnSpc>
              <a:spcBef>
                <a:spcPts val="700"/>
              </a:spcBef>
              <a:buSzPct val="100000"/>
              <a:buFont typeface="Microsoft YaHei"/>
              <a:buChar char="✓"/>
              <a:defRPr sz="1300">
                <a:latin typeface="Microsoft YaHei"/>
                <a:ea typeface="Microsoft YaHei"/>
                <a:cs typeface="Microsoft YaHei"/>
                <a:sym typeface="Microsoft YaHei"/>
              </a:defRPr>
            </a:pPr>
            <a:r>
              <a:t>密码控件 (SM2)：针对金融、政府等高安全要求行业，采用SM国密系列 算法加密， 彻底解决重放， 中间人等攻击。</a:t>
            </a:r>
          </a:p>
          <a:p>
            <a:pPr marL="342900" indent="-342900">
              <a:lnSpc>
                <a:spcPct val="150000"/>
              </a:lnSpc>
              <a:spcBef>
                <a:spcPts val="700"/>
              </a:spcBef>
              <a:buSzPct val="100000"/>
              <a:buFont typeface="Microsoft YaHei"/>
              <a:buChar char="✓"/>
              <a:defRPr sz="1300">
                <a:latin typeface="Microsoft YaHei"/>
                <a:ea typeface="Microsoft YaHei"/>
                <a:cs typeface="Microsoft YaHei"/>
                <a:sym typeface="Microsoft YaHei"/>
              </a:defRPr>
            </a:pPr>
            <a:r>
              <a:t>API网关(API Gateway)：采用OIDC国际联邦标准实现身份的认证和授权，同时通过预先交换的公私钥对， 进行缓存，不需要每次都询问授权服务器, 从而满足百万乃至千万次的互联网级数据请求。</a:t>
            </a:r>
          </a:p>
          <a:p>
            <a:pPr marL="342900" indent="-342900">
              <a:lnSpc>
                <a:spcPct val="150000"/>
              </a:lnSpc>
              <a:spcBef>
                <a:spcPts val="700"/>
              </a:spcBef>
              <a:buSzPct val="100000"/>
              <a:buFont typeface="Microsoft YaHei"/>
              <a:buChar char="✓"/>
              <a:defRPr sz="1300">
                <a:latin typeface="Microsoft YaHei"/>
                <a:ea typeface="Microsoft YaHei"/>
                <a:cs typeface="Microsoft YaHei"/>
                <a:sym typeface="Microsoft YaHei"/>
              </a:defRPr>
            </a:pPr>
            <a:r>
              <a:t>集中权限 (PS)：基于角色访问控制（ RBAC ）设计，灵活权限模型，不但能实现一级授权，即哪些用户可以访问哪些应用，还可以实现二级授权，即通过接口查询哪些用户可以访问一个业务应用下的菜单按钮等。</a:t>
            </a:r>
          </a:p>
        </p:txBody>
      </p:sp>
      <p:sp>
        <p:nvSpPr>
          <p:cNvPr id="244" name="提供以下功能模块的开发者服务"/>
          <p:cNvSpPr/>
          <p:nvPr/>
        </p:nvSpPr>
        <p:spPr>
          <a:xfrm>
            <a:off x="557532" y="791820"/>
            <a:ext cx="3304537" cy="396237"/>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a:latin typeface="Microsoft YaHei"/>
                <a:ea typeface="Microsoft YaHei"/>
                <a:cs typeface="Microsoft YaHei"/>
                <a:sym typeface="Microsoft YaHei"/>
              </a:defRPr>
            </a:lvl1pPr>
          </a:lstStyle>
          <a:p>
            <a:pPr/>
            <a:r>
              <a:t>提供以下功能模块的开发者服务</a:t>
            </a: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8" name="标题 1"/>
          <p:cNvSpPr/>
          <p:nvPr>
            <p:ph type="title"/>
          </p:nvPr>
        </p:nvSpPr>
        <p:spPr>
          <a:xfrm>
            <a:off x="457200" y="85724"/>
            <a:ext cx="8229600" cy="601665"/>
          </a:xfrm>
          <a:prstGeom prst="rect">
            <a:avLst/>
          </a:prstGeom>
        </p:spPr>
        <p:txBody>
          <a:bodyPr/>
          <a:lstStyle/>
          <a:p>
            <a:pPr>
              <a:defRPr sz="2800">
                <a:latin typeface="Microsoft YaHei"/>
                <a:ea typeface="Microsoft YaHei"/>
                <a:cs typeface="Microsoft YaHei"/>
                <a:sym typeface="Microsoft YaHei"/>
              </a:defRPr>
            </a:pPr>
            <a:r>
              <a:t>3.1</a:t>
            </a:r>
            <a:r>
              <a:t> 互联网案例</a:t>
            </a:r>
          </a:p>
        </p:txBody>
      </p:sp>
      <p:grpSp>
        <p:nvGrpSpPr>
          <p:cNvPr id="255" name="组合 62"/>
          <p:cNvGrpSpPr/>
          <p:nvPr/>
        </p:nvGrpSpPr>
        <p:grpSpPr>
          <a:xfrm>
            <a:off x="6484937" y="1204913"/>
            <a:ext cx="2428876" cy="3643312"/>
            <a:chOff x="0" y="0"/>
            <a:chExt cx="2428875" cy="3643311"/>
          </a:xfrm>
        </p:grpSpPr>
        <p:grpSp>
          <p:nvGrpSpPr>
            <p:cNvPr id="251" name="矩形 63"/>
            <p:cNvGrpSpPr/>
            <p:nvPr/>
          </p:nvGrpSpPr>
          <p:grpSpPr>
            <a:xfrm>
              <a:off x="0" y="357186"/>
              <a:ext cx="2428875" cy="3286126"/>
              <a:chOff x="0" y="0"/>
              <a:chExt cx="2428875" cy="3286124"/>
            </a:xfrm>
          </p:grpSpPr>
          <p:sp>
            <p:nvSpPr>
              <p:cNvPr id="249" name="矩形"/>
              <p:cNvSpPr/>
              <p:nvPr/>
            </p:nvSpPr>
            <p:spPr>
              <a:xfrm>
                <a:off x="0" y="0"/>
                <a:ext cx="2428875" cy="3286125"/>
              </a:xfrm>
              <a:prstGeom prst="rect">
                <a:avLst/>
              </a:prstGeom>
              <a:noFill/>
              <a:ln w="12700" cap="flat">
                <a:solidFill>
                  <a:schemeClr val="accent1"/>
                </a:solidFill>
                <a:prstDash val="solid"/>
                <a:round/>
              </a:ln>
              <a:effectLst/>
            </p:spPr>
            <p:txBody>
              <a:bodyPr wrap="square" lIns="45718" tIns="45718" rIns="45718" bIns="45718" numCol="1" anchor="t">
                <a:noAutofit/>
              </a:bodyPr>
              <a:lstStyle/>
              <a:p>
                <a:pPr marL="285750" indent="-285750">
                  <a:lnSpc>
                    <a:spcPct val="150000"/>
                  </a:lnSpc>
                  <a:defRPr sz="1100">
                    <a:latin typeface="Microsoft YaHei"/>
                    <a:ea typeface="Microsoft YaHei"/>
                    <a:cs typeface="Microsoft YaHei"/>
                    <a:sym typeface="Microsoft YaHei"/>
                  </a:defRPr>
                </a:pPr>
              </a:p>
            </p:txBody>
          </p:sp>
          <p:sp>
            <p:nvSpPr>
              <p:cNvPr id="250" name="体验…"/>
              <p:cNvSpPr/>
              <p:nvPr/>
            </p:nvSpPr>
            <p:spPr>
              <a:xfrm>
                <a:off x="0" y="0"/>
                <a:ext cx="2428875" cy="26205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2000" tIns="72000" rIns="72000" bIns="72000" numCol="1" anchor="t">
                <a:spAutoFit/>
              </a:bodyPr>
              <a:lstStyle/>
              <a:p>
                <a:pPr marL="171450" indent="-171450">
                  <a:lnSpc>
                    <a:spcPct val="150000"/>
                  </a:lnSpc>
                  <a:buClr>
                    <a:srgbClr val="E46C0A"/>
                  </a:buClr>
                  <a:buSzPct val="100000"/>
                  <a:buFont typeface="Arial"/>
                  <a:buChar char="•"/>
                  <a:defRPr sz="1400">
                    <a:solidFill>
                      <a:srgbClr val="FF8000"/>
                    </a:solidFill>
                    <a:latin typeface="Microsoft YaHei"/>
                    <a:ea typeface="Microsoft YaHei"/>
                    <a:cs typeface="Microsoft YaHei"/>
                    <a:sym typeface="Microsoft YaHei"/>
                  </a:defRPr>
                </a:pPr>
                <a:r>
                  <a:t>体验</a:t>
                </a:r>
              </a:p>
              <a:p>
                <a:pPr lvl="1" marL="285750" indent="171450">
                  <a:lnSpc>
                    <a:spcPct val="150000"/>
                  </a:lnSpc>
                  <a:defRPr sz="1000">
                    <a:latin typeface="Microsoft YaHei"/>
                    <a:ea typeface="Microsoft YaHei"/>
                    <a:cs typeface="Microsoft YaHei"/>
                    <a:sym typeface="Microsoft YaHei"/>
                  </a:defRPr>
                </a:pPr>
                <a:r>
                  <a:t>认证少</a:t>
                </a:r>
              </a:p>
              <a:p>
                <a:pPr marL="171450" indent="-171450">
                  <a:lnSpc>
                    <a:spcPct val="150000"/>
                  </a:lnSpc>
                  <a:buClr>
                    <a:srgbClr val="E46C0A"/>
                  </a:buClr>
                  <a:buSzPct val="100000"/>
                  <a:buFont typeface="Arial"/>
                  <a:buChar char="•"/>
                  <a:defRPr sz="1400">
                    <a:solidFill>
                      <a:srgbClr val="FF8000"/>
                    </a:solidFill>
                    <a:latin typeface="Microsoft YaHei"/>
                    <a:ea typeface="Microsoft YaHei"/>
                    <a:cs typeface="Microsoft YaHei"/>
                    <a:sym typeface="Microsoft YaHei"/>
                  </a:defRPr>
                </a:pPr>
                <a:r>
                  <a:t>效率</a:t>
                </a:r>
              </a:p>
              <a:p>
                <a:pPr lvl="1" marL="285750" indent="171450">
                  <a:lnSpc>
                    <a:spcPct val="150000"/>
                  </a:lnSpc>
                  <a:defRPr sz="1100">
                    <a:latin typeface="Microsoft YaHei"/>
                    <a:ea typeface="Microsoft YaHei"/>
                    <a:cs typeface="Microsoft YaHei"/>
                    <a:sym typeface="Microsoft YaHei"/>
                  </a:defRPr>
                </a:pPr>
                <a:r>
                  <a:t>集成快、效率高</a:t>
                </a:r>
                <a:endParaRPr>
                  <a:solidFill>
                    <a:srgbClr val="404040"/>
                  </a:solidFill>
                </a:endParaRPr>
              </a:p>
              <a:p>
                <a:pPr marL="171450" indent="-171450">
                  <a:lnSpc>
                    <a:spcPct val="150000"/>
                  </a:lnSpc>
                  <a:buClr>
                    <a:srgbClr val="E46C0A"/>
                  </a:buClr>
                  <a:buSzPct val="100000"/>
                  <a:buFont typeface="Arial"/>
                  <a:buChar char="•"/>
                  <a:defRPr sz="1400">
                    <a:solidFill>
                      <a:srgbClr val="FF8000"/>
                    </a:solidFill>
                    <a:latin typeface="Microsoft YaHei"/>
                    <a:ea typeface="Microsoft YaHei"/>
                    <a:cs typeface="Microsoft YaHei"/>
                    <a:sym typeface="Microsoft YaHei"/>
                  </a:defRPr>
                </a:pPr>
                <a:r>
                  <a:t>合规</a:t>
                </a:r>
              </a:p>
              <a:p>
                <a:pPr lvl="1" marL="285750" indent="171450">
                  <a:lnSpc>
                    <a:spcPct val="150000"/>
                  </a:lnSpc>
                  <a:defRPr sz="1100">
                    <a:latin typeface="Microsoft YaHei"/>
                    <a:ea typeface="Microsoft YaHei"/>
                    <a:cs typeface="Microsoft YaHei"/>
                    <a:sym typeface="Microsoft YaHei"/>
                  </a:defRPr>
                </a:pPr>
                <a:r>
                  <a:t>既有认证又有授权</a:t>
                </a:r>
              </a:p>
              <a:p>
                <a:pPr marL="171450" indent="-171450">
                  <a:lnSpc>
                    <a:spcPct val="150000"/>
                  </a:lnSpc>
                  <a:buClr>
                    <a:srgbClr val="E46C0A"/>
                  </a:buClr>
                  <a:buSzPct val="100000"/>
                  <a:buFont typeface="Arial"/>
                  <a:buChar char="•"/>
                  <a:defRPr sz="1400">
                    <a:solidFill>
                      <a:srgbClr val="FF8000"/>
                    </a:solidFill>
                    <a:latin typeface="Microsoft YaHei"/>
                    <a:ea typeface="Microsoft YaHei"/>
                    <a:cs typeface="Microsoft YaHei"/>
                    <a:sym typeface="Microsoft YaHei"/>
                  </a:defRPr>
                </a:pPr>
                <a:r>
                  <a:t>降本</a:t>
                </a:r>
              </a:p>
              <a:p>
                <a:pPr lvl="1" marL="285750" indent="171450">
                  <a:lnSpc>
                    <a:spcPct val="150000"/>
                  </a:lnSpc>
                  <a:defRPr sz="1100">
                    <a:latin typeface="Microsoft YaHei"/>
                    <a:ea typeface="Microsoft YaHei"/>
                    <a:cs typeface="Microsoft YaHei"/>
                    <a:sym typeface="Microsoft YaHei"/>
                  </a:defRPr>
                </a:pPr>
                <a:r>
                  <a:t>标准接口</a:t>
                </a:r>
              </a:p>
            </p:txBody>
          </p:sp>
        </p:grpSp>
        <p:grpSp>
          <p:nvGrpSpPr>
            <p:cNvPr id="254" name="矩形 64"/>
            <p:cNvGrpSpPr/>
            <p:nvPr/>
          </p:nvGrpSpPr>
          <p:grpSpPr>
            <a:xfrm>
              <a:off x="0" y="0"/>
              <a:ext cx="2428875" cy="357187"/>
              <a:chOff x="0" y="0"/>
              <a:chExt cx="2428875" cy="357185"/>
            </a:xfrm>
          </p:grpSpPr>
          <p:sp>
            <p:nvSpPr>
              <p:cNvPr id="252" name="矩形"/>
              <p:cNvSpPr/>
              <p:nvPr/>
            </p:nvSpPr>
            <p:spPr>
              <a:xfrm>
                <a:off x="0" y="0"/>
                <a:ext cx="2428875" cy="357186"/>
              </a:xfrm>
              <a:prstGeom prst="rect">
                <a:avLst/>
              </a:prstGeom>
              <a:solidFill>
                <a:srgbClr val="95B3D7"/>
              </a:solidFill>
              <a:ln w="12700" cap="flat">
                <a:noFill/>
                <a:miter lim="400000"/>
              </a:ln>
              <a:effectLst/>
            </p:spPr>
            <p:txBody>
              <a:bodyPr wrap="square" lIns="45718" tIns="45718" rIns="45718" bIns="45718" numCol="1" anchor="ctr">
                <a:noAutofit/>
              </a:bodyPr>
              <a:lstStyle/>
              <a:p>
                <a:pPr algn="ctr">
                  <a:defRPr sz="1400">
                    <a:solidFill>
                      <a:srgbClr val="FFFFFF"/>
                    </a:solidFill>
                    <a:latin typeface="Microsoft YaHei"/>
                    <a:ea typeface="Microsoft YaHei"/>
                    <a:cs typeface="Microsoft YaHei"/>
                    <a:sym typeface="Microsoft YaHei"/>
                  </a:defRPr>
                </a:pPr>
              </a:p>
            </p:txBody>
          </p:sp>
          <p:sp>
            <p:nvSpPr>
              <p:cNvPr id="253" name="价值"/>
              <p:cNvSpPr/>
              <p:nvPr/>
            </p:nvSpPr>
            <p:spPr>
              <a:xfrm>
                <a:off x="0" y="12223"/>
                <a:ext cx="2428875" cy="3327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1400">
                    <a:solidFill>
                      <a:srgbClr val="FFFFFF"/>
                    </a:solidFill>
                    <a:latin typeface="Microsoft YaHei"/>
                    <a:ea typeface="Microsoft YaHei"/>
                    <a:cs typeface="Microsoft YaHei"/>
                    <a:sym typeface="Microsoft YaHei"/>
                  </a:defRPr>
                </a:lvl1pPr>
              </a:lstStyle>
              <a:p>
                <a:pPr/>
                <a:r>
                  <a:t>价值</a:t>
                </a:r>
              </a:p>
            </p:txBody>
          </p:sp>
        </p:grpSp>
      </p:grpSp>
      <p:grpSp>
        <p:nvGrpSpPr>
          <p:cNvPr id="274" name="组合 65"/>
          <p:cNvGrpSpPr/>
          <p:nvPr/>
        </p:nvGrpSpPr>
        <p:grpSpPr>
          <a:xfrm>
            <a:off x="334961" y="1197527"/>
            <a:ext cx="2270126" cy="3635377"/>
            <a:chOff x="0" y="0"/>
            <a:chExt cx="2270125" cy="3635375"/>
          </a:xfrm>
        </p:grpSpPr>
        <p:grpSp>
          <p:nvGrpSpPr>
            <p:cNvPr id="258" name="矩形 66"/>
            <p:cNvGrpSpPr/>
            <p:nvPr/>
          </p:nvGrpSpPr>
          <p:grpSpPr>
            <a:xfrm>
              <a:off x="0" y="357187"/>
              <a:ext cx="2270125" cy="3278189"/>
              <a:chOff x="0" y="0"/>
              <a:chExt cx="2270125" cy="3278187"/>
            </a:xfrm>
          </p:grpSpPr>
          <p:sp>
            <p:nvSpPr>
              <p:cNvPr id="256" name="矩形"/>
              <p:cNvSpPr/>
              <p:nvPr/>
            </p:nvSpPr>
            <p:spPr>
              <a:xfrm>
                <a:off x="0" y="-1"/>
                <a:ext cx="2270125" cy="3278189"/>
              </a:xfrm>
              <a:prstGeom prst="rect">
                <a:avLst/>
              </a:prstGeom>
              <a:noFill/>
              <a:ln w="12700" cap="flat">
                <a:solidFill>
                  <a:schemeClr val="accent1"/>
                </a:solidFill>
                <a:prstDash val="solid"/>
                <a:round/>
              </a:ln>
              <a:effectLst/>
            </p:spPr>
            <p:txBody>
              <a:bodyPr wrap="square" lIns="45718" tIns="45718" rIns="45718" bIns="45718" numCol="1" anchor="t">
                <a:noAutofit/>
              </a:bodyPr>
              <a:lstStyle/>
              <a:p>
                <a:pPr>
                  <a:lnSpc>
                    <a:spcPct val="150000"/>
                  </a:lnSpc>
                  <a:defRPr sz="1000">
                    <a:latin typeface="Microsoft YaHei"/>
                    <a:ea typeface="Microsoft YaHei"/>
                    <a:cs typeface="Microsoft YaHei"/>
                    <a:sym typeface="Microsoft YaHei"/>
                  </a:defRPr>
                </a:pPr>
              </a:p>
            </p:txBody>
          </p:sp>
          <p:sp>
            <p:nvSpPr>
              <p:cNvPr id="257" name="现状：每个ISV提供过的接口都需要各自的认证方式"/>
              <p:cNvSpPr/>
              <p:nvPr/>
            </p:nvSpPr>
            <p:spPr>
              <a:xfrm>
                <a:off x="0" y="-1"/>
                <a:ext cx="2270125" cy="60755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2000" tIns="72000" rIns="72000" bIns="72000" numCol="1" anchor="t">
                <a:spAutoFit/>
              </a:bodyPr>
              <a:lstStyle/>
              <a:p>
                <a:pPr marL="171450" indent="-171450">
                  <a:lnSpc>
                    <a:spcPct val="150000"/>
                  </a:lnSpc>
                  <a:buClr>
                    <a:srgbClr val="E46C0A"/>
                  </a:buClr>
                  <a:buSzPct val="100000"/>
                  <a:buFont typeface="Arial"/>
                  <a:buChar char="•"/>
                  <a:defRPr sz="1100">
                    <a:solidFill>
                      <a:srgbClr val="E46C0A"/>
                    </a:solidFill>
                    <a:latin typeface="Microsoft YaHei"/>
                    <a:ea typeface="Microsoft YaHei"/>
                    <a:cs typeface="Microsoft YaHei"/>
                    <a:sym typeface="Microsoft YaHei"/>
                  </a:defRPr>
                </a:pPr>
                <a:r>
                  <a:t>现状：</a:t>
                </a:r>
                <a:r>
                  <a:rPr sz="1000">
                    <a:solidFill>
                      <a:srgbClr val="000000"/>
                    </a:solidFill>
                  </a:rPr>
                  <a:t>每个</a:t>
                </a:r>
                <a:r>
                  <a:rPr sz="1000">
                    <a:solidFill>
                      <a:srgbClr val="000000"/>
                    </a:solidFill>
                  </a:rPr>
                  <a:t>ISV</a:t>
                </a:r>
                <a:r>
                  <a:rPr sz="1000">
                    <a:solidFill>
                      <a:srgbClr val="000000"/>
                    </a:solidFill>
                  </a:rPr>
                  <a:t>提供过的接口都需要各自的认证方式</a:t>
                </a:r>
              </a:p>
            </p:txBody>
          </p:sp>
        </p:grpSp>
        <p:grpSp>
          <p:nvGrpSpPr>
            <p:cNvPr id="261" name="矩形 67"/>
            <p:cNvGrpSpPr/>
            <p:nvPr/>
          </p:nvGrpSpPr>
          <p:grpSpPr>
            <a:xfrm>
              <a:off x="0" y="-1"/>
              <a:ext cx="2270125" cy="357189"/>
              <a:chOff x="0" y="0"/>
              <a:chExt cx="2270125" cy="357188"/>
            </a:xfrm>
          </p:grpSpPr>
          <p:sp>
            <p:nvSpPr>
              <p:cNvPr id="259" name="矩形"/>
              <p:cNvSpPr/>
              <p:nvPr/>
            </p:nvSpPr>
            <p:spPr>
              <a:xfrm>
                <a:off x="0" y="-1"/>
                <a:ext cx="2270125" cy="357190"/>
              </a:xfrm>
              <a:prstGeom prst="rect">
                <a:avLst/>
              </a:prstGeom>
              <a:solidFill>
                <a:srgbClr val="95B3D7"/>
              </a:solidFill>
              <a:ln w="12700" cap="flat">
                <a:noFill/>
                <a:miter lim="400000"/>
              </a:ln>
              <a:effectLst/>
            </p:spPr>
            <p:txBody>
              <a:bodyPr wrap="square" lIns="45718" tIns="45718" rIns="45718" bIns="45718" numCol="1" anchor="ctr">
                <a:noAutofit/>
              </a:bodyPr>
              <a:lstStyle/>
              <a:p>
                <a:pPr algn="ctr">
                  <a:defRPr sz="1400">
                    <a:solidFill>
                      <a:srgbClr val="FFFFFF"/>
                    </a:solidFill>
                    <a:latin typeface="Microsoft YaHei"/>
                    <a:ea typeface="Microsoft YaHei"/>
                    <a:cs typeface="Microsoft YaHei"/>
                    <a:sym typeface="Microsoft YaHei"/>
                  </a:defRPr>
                </a:pPr>
              </a:p>
            </p:txBody>
          </p:sp>
          <p:sp>
            <p:nvSpPr>
              <p:cNvPr id="260" name="建设前面临问题"/>
              <p:cNvSpPr/>
              <p:nvPr/>
            </p:nvSpPr>
            <p:spPr>
              <a:xfrm>
                <a:off x="0" y="12224"/>
                <a:ext cx="2270125" cy="3327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1400">
                    <a:solidFill>
                      <a:srgbClr val="FFFFFF"/>
                    </a:solidFill>
                    <a:latin typeface="Microsoft YaHei"/>
                    <a:ea typeface="Microsoft YaHei"/>
                    <a:cs typeface="Microsoft YaHei"/>
                    <a:sym typeface="Microsoft YaHei"/>
                  </a:defRPr>
                </a:lvl1pPr>
              </a:lstStyle>
              <a:p>
                <a:pPr/>
                <a:r>
                  <a:t>建设前面临问题</a:t>
                </a:r>
              </a:p>
            </p:txBody>
          </p:sp>
        </p:grpSp>
        <p:pic>
          <p:nvPicPr>
            <p:cNvPr id="262" name="Picture 6" descr="Picture 6"/>
            <p:cNvPicPr>
              <a:picLocks noChangeAspect="1"/>
            </p:cNvPicPr>
            <p:nvPr/>
          </p:nvPicPr>
          <p:blipFill>
            <a:blip r:embed="rId3">
              <a:extLst/>
            </a:blip>
            <a:stretch>
              <a:fillRect/>
            </a:stretch>
          </p:blipFill>
          <p:spPr>
            <a:xfrm>
              <a:off x="210590" y="1736014"/>
              <a:ext cx="342868" cy="338651"/>
            </a:xfrm>
            <a:prstGeom prst="rect">
              <a:avLst/>
            </a:prstGeom>
            <a:ln w="12700" cap="flat">
              <a:noFill/>
              <a:miter lim="400000"/>
            </a:ln>
            <a:effectLst/>
          </p:spPr>
        </p:pic>
        <p:sp>
          <p:nvSpPr>
            <p:cNvPr id="263" name="直接箭头连接符 70"/>
            <p:cNvSpPr/>
            <p:nvPr/>
          </p:nvSpPr>
          <p:spPr>
            <a:xfrm>
              <a:off x="509587" y="3115944"/>
              <a:ext cx="982664" cy="1"/>
            </a:xfrm>
            <a:prstGeom prst="line">
              <a:avLst/>
            </a:prstGeom>
            <a:noFill/>
            <a:ln w="9525" cap="flat">
              <a:solidFill>
                <a:srgbClr val="404040"/>
              </a:solidFill>
              <a:prstDash val="solid"/>
              <a:round/>
              <a:tailEnd type="triangle" w="med" len="med"/>
            </a:ln>
            <a:effectLst/>
          </p:spPr>
          <p:txBody>
            <a:bodyPr wrap="square" lIns="45718" tIns="45718" rIns="45718" bIns="45718" numCol="1" anchor="t">
              <a:noAutofit/>
            </a:bodyPr>
            <a:lstStyle/>
            <a:p>
              <a:pPr/>
            </a:p>
          </p:txBody>
        </p:sp>
        <p:sp>
          <p:nvSpPr>
            <p:cNvPr id="264" name="直接箭头连接符 71"/>
            <p:cNvSpPr/>
            <p:nvPr/>
          </p:nvSpPr>
          <p:spPr>
            <a:xfrm>
              <a:off x="506412" y="1905000"/>
              <a:ext cx="1012826" cy="6351"/>
            </a:xfrm>
            <a:prstGeom prst="line">
              <a:avLst/>
            </a:prstGeom>
            <a:noFill/>
            <a:ln w="9525" cap="flat">
              <a:solidFill>
                <a:srgbClr val="404040"/>
              </a:solidFill>
              <a:prstDash val="solid"/>
              <a:round/>
              <a:tailEnd type="triangle" w="med" len="med"/>
            </a:ln>
            <a:effectLst/>
          </p:spPr>
          <p:txBody>
            <a:bodyPr wrap="square" lIns="45718" tIns="45718" rIns="45718" bIns="45718" numCol="1" anchor="t">
              <a:noAutofit/>
            </a:bodyPr>
            <a:lstStyle/>
            <a:p>
              <a:pPr/>
            </a:p>
          </p:txBody>
        </p:sp>
        <p:sp>
          <p:nvSpPr>
            <p:cNvPr id="265" name="Freeform 44"/>
            <p:cNvSpPr/>
            <p:nvPr/>
          </p:nvSpPr>
          <p:spPr>
            <a:xfrm>
              <a:off x="1552574" y="1622425"/>
              <a:ext cx="292101" cy="3079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8332" y="4869"/>
                  </a:moveTo>
                  <a:lnTo>
                    <a:pt x="1057" y="5157"/>
                  </a:lnTo>
                  <a:lnTo>
                    <a:pt x="1093" y="5465"/>
                  </a:lnTo>
                  <a:lnTo>
                    <a:pt x="8368" y="5177"/>
                  </a:lnTo>
                  <a:close/>
                  <a:moveTo>
                    <a:pt x="8240" y="4057"/>
                  </a:moveTo>
                  <a:lnTo>
                    <a:pt x="964" y="4346"/>
                  </a:lnTo>
                  <a:lnTo>
                    <a:pt x="1001" y="4654"/>
                  </a:lnTo>
                  <a:lnTo>
                    <a:pt x="8276" y="4365"/>
                  </a:lnTo>
                  <a:close/>
                  <a:moveTo>
                    <a:pt x="8240" y="3246"/>
                  </a:moveTo>
                  <a:lnTo>
                    <a:pt x="964" y="3534"/>
                  </a:lnTo>
                  <a:lnTo>
                    <a:pt x="1001" y="3843"/>
                  </a:lnTo>
                  <a:lnTo>
                    <a:pt x="8276" y="3554"/>
                  </a:lnTo>
                  <a:close/>
                  <a:moveTo>
                    <a:pt x="9879" y="1"/>
                  </a:moveTo>
                  <a:cubicBezTo>
                    <a:pt x="10090" y="0"/>
                    <a:pt x="10297" y="0"/>
                    <a:pt x="10500" y="5"/>
                  </a:cubicBezTo>
                  <a:lnTo>
                    <a:pt x="10458" y="14"/>
                  </a:lnTo>
                  <a:cubicBezTo>
                    <a:pt x="10214" y="270"/>
                    <a:pt x="9804" y="190"/>
                    <a:pt x="9727" y="966"/>
                  </a:cubicBezTo>
                  <a:cubicBezTo>
                    <a:pt x="9759" y="2745"/>
                    <a:pt x="9646" y="4604"/>
                    <a:pt x="9678" y="6383"/>
                  </a:cubicBezTo>
                  <a:cubicBezTo>
                    <a:pt x="9711" y="7775"/>
                    <a:pt x="9743" y="9167"/>
                    <a:pt x="9776" y="10559"/>
                  </a:cubicBezTo>
                  <a:lnTo>
                    <a:pt x="8996" y="11457"/>
                  </a:lnTo>
                  <a:lnTo>
                    <a:pt x="3054" y="11563"/>
                  </a:lnTo>
                  <a:lnTo>
                    <a:pt x="1057" y="11510"/>
                  </a:lnTo>
                  <a:cubicBezTo>
                    <a:pt x="1446" y="12039"/>
                    <a:pt x="1544" y="12144"/>
                    <a:pt x="1641" y="12937"/>
                  </a:cubicBezTo>
                  <a:cubicBezTo>
                    <a:pt x="2258" y="12682"/>
                    <a:pt x="3301" y="12216"/>
                    <a:pt x="3918" y="12145"/>
                  </a:cubicBezTo>
                  <a:cubicBezTo>
                    <a:pt x="5213" y="11855"/>
                    <a:pt x="6983" y="11959"/>
                    <a:pt x="8704" y="12091"/>
                  </a:cubicBezTo>
                  <a:cubicBezTo>
                    <a:pt x="8590" y="12294"/>
                    <a:pt x="8335" y="12417"/>
                    <a:pt x="8363" y="12699"/>
                  </a:cubicBezTo>
                  <a:cubicBezTo>
                    <a:pt x="8314" y="15183"/>
                    <a:pt x="8314" y="17694"/>
                    <a:pt x="8363" y="20204"/>
                  </a:cubicBezTo>
                  <a:cubicBezTo>
                    <a:pt x="8396" y="20433"/>
                    <a:pt x="8282" y="20715"/>
                    <a:pt x="8509" y="20971"/>
                  </a:cubicBezTo>
                  <a:cubicBezTo>
                    <a:pt x="8655" y="21165"/>
                    <a:pt x="8948" y="21306"/>
                    <a:pt x="9386" y="21394"/>
                  </a:cubicBezTo>
                  <a:lnTo>
                    <a:pt x="12503" y="21367"/>
                  </a:lnTo>
                  <a:cubicBezTo>
                    <a:pt x="12471" y="18425"/>
                    <a:pt x="12438" y="15456"/>
                    <a:pt x="12308" y="12514"/>
                  </a:cubicBezTo>
                  <a:cubicBezTo>
                    <a:pt x="11996" y="11959"/>
                    <a:pt x="11399" y="11457"/>
                    <a:pt x="10945" y="10929"/>
                  </a:cubicBezTo>
                  <a:lnTo>
                    <a:pt x="10555" y="10347"/>
                  </a:lnTo>
                  <a:cubicBezTo>
                    <a:pt x="10490" y="8709"/>
                    <a:pt x="10328" y="2780"/>
                    <a:pt x="10555" y="1098"/>
                  </a:cubicBezTo>
                  <a:cubicBezTo>
                    <a:pt x="10663" y="545"/>
                    <a:pt x="11030" y="270"/>
                    <a:pt x="11498" y="159"/>
                  </a:cubicBezTo>
                  <a:cubicBezTo>
                    <a:pt x="13617" y="1080"/>
                    <a:pt x="18893" y="3514"/>
                    <a:pt x="20394" y="4215"/>
                  </a:cubicBezTo>
                  <a:cubicBezTo>
                    <a:pt x="20750" y="4381"/>
                    <a:pt x="20971" y="4483"/>
                    <a:pt x="21101" y="4543"/>
                  </a:cubicBezTo>
                  <a:lnTo>
                    <a:pt x="21071" y="4537"/>
                  </a:lnTo>
                  <a:cubicBezTo>
                    <a:pt x="21410" y="4727"/>
                    <a:pt x="21568" y="4873"/>
                    <a:pt x="21554" y="4980"/>
                  </a:cubicBezTo>
                  <a:cubicBezTo>
                    <a:pt x="21569" y="10469"/>
                    <a:pt x="21585" y="15780"/>
                    <a:pt x="21600" y="21269"/>
                  </a:cubicBezTo>
                  <a:lnTo>
                    <a:pt x="11831" y="21600"/>
                  </a:lnTo>
                  <a:lnTo>
                    <a:pt x="1123" y="21430"/>
                  </a:lnTo>
                  <a:cubicBezTo>
                    <a:pt x="872" y="21356"/>
                    <a:pt x="713" y="21254"/>
                    <a:pt x="508" y="20965"/>
                  </a:cubicBezTo>
                  <a:cubicBezTo>
                    <a:pt x="523" y="17961"/>
                    <a:pt x="662" y="15065"/>
                    <a:pt x="677" y="12061"/>
                  </a:cubicBezTo>
                  <a:cubicBezTo>
                    <a:pt x="446" y="11754"/>
                    <a:pt x="0" y="11366"/>
                    <a:pt x="0" y="11033"/>
                  </a:cubicBezTo>
                  <a:cubicBezTo>
                    <a:pt x="5" y="7629"/>
                    <a:pt x="195" y="4307"/>
                    <a:pt x="200" y="903"/>
                  </a:cubicBezTo>
                  <a:cubicBezTo>
                    <a:pt x="523" y="525"/>
                    <a:pt x="754" y="441"/>
                    <a:pt x="1308" y="331"/>
                  </a:cubicBezTo>
                  <a:cubicBezTo>
                    <a:pt x="2905" y="201"/>
                    <a:pt x="6775" y="8"/>
                    <a:pt x="9879" y="1"/>
                  </a:cubicBezTo>
                  <a:close/>
                </a:path>
              </a:pathLst>
            </a:custGeom>
            <a:solidFill>
              <a:schemeClr val="accent1"/>
            </a:solidFill>
            <a:ln w="12700" cap="flat">
              <a:noFill/>
              <a:miter lim="400000"/>
            </a:ln>
            <a:effectLst/>
          </p:spPr>
          <p:txBody>
            <a:bodyPr wrap="square" lIns="45718" tIns="45718" rIns="45718" bIns="45718" numCol="1" anchor="b">
              <a:noAutofit/>
            </a:bodyPr>
            <a:lstStyle/>
            <a:p>
              <a:pPr algn="ctr" defTabSz="912494">
                <a:defRPr>
                  <a:latin typeface="Segoe UI"/>
                  <a:ea typeface="Segoe UI"/>
                  <a:cs typeface="Segoe UI"/>
                  <a:sym typeface="Segoe UI"/>
                </a:defRPr>
              </a:pPr>
            </a:p>
          </p:txBody>
        </p:sp>
        <p:sp>
          <p:nvSpPr>
            <p:cNvPr id="266" name="TextBox 16"/>
            <p:cNvSpPr/>
            <p:nvPr/>
          </p:nvSpPr>
          <p:spPr>
            <a:xfrm>
              <a:off x="1355013" y="1923376"/>
              <a:ext cx="685742" cy="3962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lgn="ctr">
                <a:defRPr sz="900">
                  <a:latin typeface="Microsoft YaHei"/>
                  <a:ea typeface="Microsoft YaHei"/>
                  <a:cs typeface="Microsoft YaHei"/>
                  <a:sym typeface="Microsoft YaHei"/>
                </a:defRPr>
              </a:lvl1pPr>
            </a:lstStyle>
            <a:p>
              <a:pPr/>
              <a:r>
                <a:t>身份证实名查询</a:t>
              </a:r>
            </a:p>
          </p:txBody>
        </p:sp>
        <p:sp>
          <p:nvSpPr>
            <p:cNvPr id="267" name="Freeform 44"/>
            <p:cNvSpPr/>
            <p:nvPr/>
          </p:nvSpPr>
          <p:spPr>
            <a:xfrm>
              <a:off x="1554161" y="2363788"/>
              <a:ext cx="290514" cy="3079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8332" y="4869"/>
                  </a:moveTo>
                  <a:lnTo>
                    <a:pt x="1057" y="5157"/>
                  </a:lnTo>
                  <a:lnTo>
                    <a:pt x="1093" y="5465"/>
                  </a:lnTo>
                  <a:lnTo>
                    <a:pt x="8368" y="5177"/>
                  </a:lnTo>
                  <a:close/>
                  <a:moveTo>
                    <a:pt x="8240" y="4057"/>
                  </a:moveTo>
                  <a:lnTo>
                    <a:pt x="964" y="4346"/>
                  </a:lnTo>
                  <a:lnTo>
                    <a:pt x="1001" y="4654"/>
                  </a:lnTo>
                  <a:lnTo>
                    <a:pt x="8276" y="4365"/>
                  </a:lnTo>
                  <a:close/>
                  <a:moveTo>
                    <a:pt x="8240" y="3246"/>
                  </a:moveTo>
                  <a:lnTo>
                    <a:pt x="964" y="3534"/>
                  </a:lnTo>
                  <a:lnTo>
                    <a:pt x="1001" y="3843"/>
                  </a:lnTo>
                  <a:lnTo>
                    <a:pt x="8276" y="3554"/>
                  </a:lnTo>
                  <a:close/>
                  <a:moveTo>
                    <a:pt x="9879" y="1"/>
                  </a:moveTo>
                  <a:cubicBezTo>
                    <a:pt x="10090" y="0"/>
                    <a:pt x="10297" y="0"/>
                    <a:pt x="10500" y="5"/>
                  </a:cubicBezTo>
                  <a:lnTo>
                    <a:pt x="10458" y="14"/>
                  </a:lnTo>
                  <a:cubicBezTo>
                    <a:pt x="10214" y="270"/>
                    <a:pt x="9804" y="190"/>
                    <a:pt x="9727" y="966"/>
                  </a:cubicBezTo>
                  <a:cubicBezTo>
                    <a:pt x="9759" y="2745"/>
                    <a:pt x="9646" y="4604"/>
                    <a:pt x="9678" y="6383"/>
                  </a:cubicBezTo>
                  <a:cubicBezTo>
                    <a:pt x="9711" y="7775"/>
                    <a:pt x="9743" y="9167"/>
                    <a:pt x="9776" y="10559"/>
                  </a:cubicBezTo>
                  <a:lnTo>
                    <a:pt x="8996" y="11457"/>
                  </a:lnTo>
                  <a:lnTo>
                    <a:pt x="3054" y="11563"/>
                  </a:lnTo>
                  <a:lnTo>
                    <a:pt x="1057" y="11510"/>
                  </a:lnTo>
                  <a:cubicBezTo>
                    <a:pt x="1446" y="12039"/>
                    <a:pt x="1544" y="12144"/>
                    <a:pt x="1641" y="12937"/>
                  </a:cubicBezTo>
                  <a:cubicBezTo>
                    <a:pt x="2258" y="12682"/>
                    <a:pt x="3301" y="12216"/>
                    <a:pt x="3918" y="12145"/>
                  </a:cubicBezTo>
                  <a:cubicBezTo>
                    <a:pt x="5213" y="11855"/>
                    <a:pt x="6983" y="11959"/>
                    <a:pt x="8704" y="12091"/>
                  </a:cubicBezTo>
                  <a:cubicBezTo>
                    <a:pt x="8590" y="12294"/>
                    <a:pt x="8335" y="12417"/>
                    <a:pt x="8363" y="12699"/>
                  </a:cubicBezTo>
                  <a:cubicBezTo>
                    <a:pt x="8314" y="15183"/>
                    <a:pt x="8314" y="17694"/>
                    <a:pt x="8363" y="20204"/>
                  </a:cubicBezTo>
                  <a:cubicBezTo>
                    <a:pt x="8396" y="20433"/>
                    <a:pt x="8282" y="20715"/>
                    <a:pt x="8509" y="20971"/>
                  </a:cubicBezTo>
                  <a:cubicBezTo>
                    <a:pt x="8655" y="21165"/>
                    <a:pt x="8948" y="21306"/>
                    <a:pt x="9386" y="21394"/>
                  </a:cubicBezTo>
                  <a:lnTo>
                    <a:pt x="12503" y="21367"/>
                  </a:lnTo>
                  <a:cubicBezTo>
                    <a:pt x="12471" y="18425"/>
                    <a:pt x="12438" y="15456"/>
                    <a:pt x="12308" y="12514"/>
                  </a:cubicBezTo>
                  <a:cubicBezTo>
                    <a:pt x="11996" y="11959"/>
                    <a:pt x="11399" y="11457"/>
                    <a:pt x="10945" y="10929"/>
                  </a:cubicBezTo>
                  <a:lnTo>
                    <a:pt x="10555" y="10347"/>
                  </a:lnTo>
                  <a:cubicBezTo>
                    <a:pt x="10490" y="8709"/>
                    <a:pt x="10328" y="2780"/>
                    <a:pt x="10555" y="1098"/>
                  </a:cubicBezTo>
                  <a:cubicBezTo>
                    <a:pt x="10663" y="545"/>
                    <a:pt x="11030" y="270"/>
                    <a:pt x="11498" y="159"/>
                  </a:cubicBezTo>
                  <a:cubicBezTo>
                    <a:pt x="13617" y="1080"/>
                    <a:pt x="18893" y="3514"/>
                    <a:pt x="20394" y="4215"/>
                  </a:cubicBezTo>
                  <a:cubicBezTo>
                    <a:pt x="20750" y="4381"/>
                    <a:pt x="20971" y="4483"/>
                    <a:pt x="21101" y="4543"/>
                  </a:cubicBezTo>
                  <a:lnTo>
                    <a:pt x="21071" y="4537"/>
                  </a:lnTo>
                  <a:cubicBezTo>
                    <a:pt x="21410" y="4727"/>
                    <a:pt x="21568" y="4873"/>
                    <a:pt x="21554" y="4980"/>
                  </a:cubicBezTo>
                  <a:cubicBezTo>
                    <a:pt x="21569" y="10469"/>
                    <a:pt x="21585" y="15780"/>
                    <a:pt x="21600" y="21269"/>
                  </a:cubicBezTo>
                  <a:lnTo>
                    <a:pt x="11831" y="21600"/>
                  </a:lnTo>
                  <a:lnTo>
                    <a:pt x="1123" y="21430"/>
                  </a:lnTo>
                  <a:cubicBezTo>
                    <a:pt x="872" y="21356"/>
                    <a:pt x="713" y="21254"/>
                    <a:pt x="508" y="20965"/>
                  </a:cubicBezTo>
                  <a:cubicBezTo>
                    <a:pt x="523" y="17961"/>
                    <a:pt x="662" y="15065"/>
                    <a:pt x="677" y="12061"/>
                  </a:cubicBezTo>
                  <a:cubicBezTo>
                    <a:pt x="446" y="11754"/>
                    <a:pt x="0" y="11366"/>
                    <a:pt x="0" y="11033"/>
                  </a:cubicBezTo>
                  <a:cubicBezTo>
                    <a:pt x="5" y="7629"/>
                    <a:pt x="195" y="4307"/>
                    <a:pt x="200" y="903"/>
                  </a:cubicBezTo>
                  <a:cubicBezTo>
                    <a:pt x="523" y="525"/>
                    <a:pt x="754" y="441"/>
                    <a:pt x="1308" y="331"/>
                  </a:cubicBezTo>
                  <a:cubicBezTo>
                    <a:pt x="2905" y="201"/>
                    <a:pt x="6775" y="8"/>
                    <a:pt x="9879" y="1"/>
                  </a:cubicBezTo>
                  <a:close/>
                </a:path>
              </a:pathLst>
            </a:custGeom>
            <a:solidFill>
              <a:schemeClr val="accent1"/>
            </a:solidFill>
            <a:ln w="12700" cap="flat">
              <a:noFill/>
              <a:miter lim="400000"/>
            </a:ln>
            <a:effectLst/>
          </p:spPr>
          <p:txBody>
            <a:bodyPr wrap="square" lIns="45718" tIns="45718" rIns="45718" bIns="45718" numCol="1" anchor="b">
              <a:noAutofit/>
            </a:bodyPr>
            <a:lstStyle/>
            <a:p>
              <a:pPr algn="ctr" defTabSz="912494">
                <a:defRPr>
                  <a:latin typeface="Segoe UI"/>
                  <a:ea typeface="Segoe UI"/>
                  <a:cs typeface="Segoe UI"/>
                  <a:sym typeface="Segoe UI"/>
                </a:defRPr>
              </a:pPr>
            </a:p>
          </p:txBody>
        </p:sp>
        <p:sp>
          <p:nvSpPr>
            <p:cNvPr id="268" name="TextBox 18"/>
            <p:cNvSpPr/>
            <p:nvPr/>
          </p:nvSpPr>
          <p:spPr>
            <a:xfrm>
              <a:off x="1346262" y="2669369"/>
              <a:ext cx="685581" cy="243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lgn="ctr">
                <a:defRPr sz="900">
                  <a:latin typeface="Microsoft YaHei"/>
                  <a:ea typeface="Microsoft YaHei"/>
                  <a:cs typeface="Microsoft YaHei"/>
                  <a:sym typeface="Microsoft YaHei"/>
                </a:defRPr>
              </a:lvl1pPr>
            </a:lstStyle>
            <a:p>
              <a:pPr/>
              <a:r>
                <a:t>天气查询</a:t>
              </a:r>
            </a:p>
          </p:txBody>
        </p:sp>
        <p:sp>
          <p:nvSpPr>
            <p:cNvPr id="269" name="Freeform 44"/>
            <p:cNvSpPr/>
            <p:nvPr/>
          </p:nvSpPr>
          <p:spPr>
            <a:xfrm>
              <a:off x="1501774" y="2952750"/>
              <a:ext cx="288926" cy="30638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8332" y="4869"/>
                  </a:moveTo>
                  <a:lnTo>
                    <a:pt x="1057" y="5157"/>
                  </a:lnTo>
                  <a:lnTo>
                    <a:pt x="1093" y="5465"/>
                  </a:lnTo>
                  <a:lnTo>
                    <a:pt x="8368" y="5177"/>
                  </a:lnTo>
                  <a:close/>
                  <a:moveTo>
                    <a:pt x="8240" y="4057"/>
                  </a:moveTo>
                  <a:lnTo>
                    <a:pt x="964" y="4346"/>
                  </a:lnTo>
                  <a:lnTo>
                    <a:pt x="1001" y="4654"/>
                  </a:lnTo>
                  <a:lnTo>
                    <a:pt x="8276" y="4365"/>
                  </a:lnTo>
                  <a:close/>
                  <a:moveTo>
                    <a:pt x="8240" y="3246"/>
                  </a:moveTo>
                  <a:lnTo>
                    <a:pt x="964" y="3534"/>
                  </a:lnTo>
                  <a:lnTo>
                    <a:pt x="1001" y="3843"/>
                  </a:lnTo>
                  <a:lnTo>
                    <a:pt x="8276" y="3554"/>
                  </a:lnTo>
                  <a:close/>
                  <a:moveTo>
                    <a:pt x="9879" y="1"/>
                  </a:moveTo>
                  <a:cubicBezTo>
                    <a:pt x="10090" y="0"/>
                    <a:pt x="10297" y="0"/>
                    <a:pt x="10500" y="5"/>
                  </a:cubicBezTo>
                  <a:lnTo>
                    <a:pt x="10458" y="14"/>
                  </a:lnTo>
                  <a:cubicBezTo>
                    <a:pt x="10214" y="270"/>
                    <a:pt x="9804" y="190"/>
                    <a:pt x="9727" y="966"/>
                  </a:cubicBezTo>
                  <a:cubicBezTo>
                    <a:pt x="9759" y="2745"/>
                    <a:pt x="9646" y="4604"/>
                    <a:pt x="9678" y="6383"/>
                  </a:cubicBezTo>
                  <a:cubicBezTo>
                    <a:pt x="9711" y="7775"/>
                    <a:pt x="9743" y="9167"/>
                    <a:pt x="9776" y="10559"/>
                  </a:cubicBezTo>
                  <a:lnTo>
                    <a:pt x="8996" y="11457"/>
                  </a:lnTo>
                  <a:lnTo>
                    <a:pt x="3054" y="11563"/>
                  </a:lnTo>
                  <a:lnTo>
                    <a:pt x="1057" y="11510"/>
                  </a:lnTo>
                  <a:cubicBezTo>
                    <a:pt x="1446" y="12039"/>
                    <a:pt x="1544" y="12144"/>
                    <a:pt x="1641" y="12937"/>
                  </a:cubicBezTo>
                  <a:cubicBezTo>
                    <a:pt x="2258" y="12682"/>
                    <a:pt x="3301" y="12216"/>
                    <a:pt x="3918" y="12145"/>
                  </a:cubicBezTo>
                  <a:cubicBezTo>
                    <a:pt x="5213" y="11855"/>
                    <a:pt x="6983" y="11959"/>
                    <a:pt x="8704" y="12091"/>
                  </a:cubicBezTo>
                  <a:cubicBezTo>
                    <a:pt x="8590" y="12294"/>
                    <a:pt x="8335" y="12417"/>
                    <a:pt x="8363" y="12699"/>
                  </a:cubicBezTo>
                  <a:cubicBezTo>
                    <a:pt x="8314" y="15183"/>
                    <a:pt x="8314" y="17694"/>
                    <a:pt x="8363" y="20204"/>
                  </a:cubicBezTo>
                  <a:cubicBezTo>
                    <a:pt x="8396" y="20433"/>
                    <a:pt x="8282" y="20715"/>
                    <a:pt x="8509" y="20971"/>
                  </a:cubicBezTo>
                  <a:cubicBezTo>
                    <a:pt x="8655" y="21165"/>
                    <a:pt x="8948" y="21306"/>
                    <a:pt x="9386" y="21394"/>
                  </a:cubicBezTo>
                  <a:lnTo>
                    <a:pt x="12503" y="21367"/>
                  </a:lnTo>
                  <a:cubicBezTo>
                    <a:pt x="12471" y="18425"/>
                    <a:pt x="12438" y="15456"/>
                    <a:pt x="12308" y="12514"/>
                  </a:cubicBezTo>
                  <a:cubicBezTo>
                    <a:pt x="11996" y="11959"/>
                    <a:pt x="11399" y="11457"/>
                    <a:pt x="10945" y="10929"/>
                  </a:cubicBezTo>
                  <a:lnTo>
                    <a:pt x="10555" y="10347"/>
                  </a:lnTo>
                  <a:cubicBezTo>
                    <a:pt x="10490" y="8709"/>
                    <a:pt x="10328" y="2780"/>
                    <a:pt x="10555" y="1098"/>
                  </a:cubicBezTo>
                  <a:cubicBezTo>
                    <a:pt x="10663" y="545"/>
                    <a:pt x="11030" y="270"/>
                    <a:pt x="11498" y="159"/>
                  </a:cubicBezTo>
                  <a:cubicBezTo>
                    <a:pt x="13617" y="1080"/>
                    <a:pt x="18893" y="3514"/>
                    <a:pt x="20394" y="4215"/>
                  </a:cubicBezTo>
                  <a:cubicBezTo>
                    <a:pt x="20750" y="4381"/>
                    <a:pt x="20971" y="4483"/>
                    <a:pt x="21101" y="4543"/>
                  </a:cubicBezTo>
                  <a:lnTo>
                    <a:pt x="21071" y="4537"/>
                  </a:lnTo>
                  <a:cubicBezTo>
                    <a:pt x="21410" y="4727"/>
                    <a:pt x="21568" y="4873"/>
                    <a:pt x="21554" y="4980"/>
                  </a:cubicBezTo>
                  <a:cubicBezTo>
                    <a:pt x="21569" y="10469"/>
                    <a:pt x="21585" y="15780"/>
                    <a:pt x="21600" y="21269"/>
                  </a:cubicBezTo>
                  <a:lnTo>
                    <a:pt x="11831" y="21600"/>
                  </a:lnTo>
                  <a:lnTo>
                    <a:pt x="1123" y="21430"/>
                  </a:lnTo>
                  <a:cubicBezTo>
                    <a:pt x="872" y="21356"/>
                    <a:pt x="713" y="21254"/>
                    <a:pt x="508" y="20965"/>
                  </a:cubicBezTo>
                  <a:cubicBezTo>
                    <a:pt x="523" y="17961"/>
                    <a:pt x="662" y="15065"/>
                    <a:pt x="677" y="12061"/>
                  </a:cubicBezTo>
                  <a:cubicBezTo>
                    <a:pt x="446" y="11754"/>
                    <a:pt x="0" y="11366"/>
                    <a:pt x="0" y="11033"/>
                  </a:cubicBezTo>
                  <a:cubicBezTo>
                    <a:pt x="5" y="7629"/>
                    <a:pt x="195" y="4307"/>
                    <a:pt x="200" y="903"/>
                  </a:cubicBezTo>
                  <a:cubicBezTo>
                    <a:pt x="523" y="525"/>
                    <a:pt x="754" y="441"/>
                    <a:pt x="1308" y="331"/>
                  </a:cubicBezTo>
                  <a:cubicBezTo>
                    <a:pt x="2905" y="201"/>
                    <a:pt x="6775" y="8"/>
                    <a:pt x="9879" y="1"/>
                  </a:cubicBezTo>
                  <a:close/>
                </a:path>
              </a:pathLst>
            </a:custGeom>
            <a:solidFill>
              <a:schemeClr val="accent1"/>
            </a:solidFill>
            <a:ln w="12700" cap="flat">
              <a:noFill/>
              <a:miter lim="400000"/>
            </a:ln>
            <a:effectLst/>
          </p:spPr>
          <p:txBody>
            <a:bodyPr wrap="square" lIns="45718" tIns="45718" rIns="45718" bIns="45718" numCol="1" anchor="b">
              <a:noAutofit/>
            </a:bodyPr>
            <a:lstStyle/>
            <a:p>
              <a:pPr algn="ctr" defTabSz="912494">
                <a:defRPr>
                  <a:latin typeface="Segoe UI"/>
                  <a:ea typeface="Segoe UI"/>
                  <a:cs typeface="Segoe UI"/>
                  <a:sym typeface="Segoe UI"/>
                </a:defRPr>
              </a:pPr>
            </a:p>
          </p:txBody>
        </p:sp>
        <p:sp>
          <p:nvSpPr>
            <p:cNvPr id="270" name="TextBox 20"/>
            <p:cNvSpPr/>
            <p:nvPr/>
          </p:nvSpPr>
          <p:spPr>
            <a:xfrm>
              <a:off x="1282432" y="3246736"/>
              <a:ext cx="673753" cy="243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lgn="ctr">
                <a:defRPr sz="900">
                  <a:latin typeface="Microsoft YaHei"/>
                  <a:ea typeface="Microsoft YaHei"/>
                  <a:cs typeface="Microsoft YaHei"/>
                  <a:sym typeface="Microsoft YaHei"/>
                </a:defRPr>
              </a:lvl1pPr>
            </a:lstStyle>
            <a:p>
              <a:pPr/>
              <a:r>
                <a:t>股市证券</a:t>
              </a:r>
            </a:p>
          </p:txBody>
        </p:sp>
        <p:sp>
          <p:nvSpPr>
            <p:cNvPr id="271" name="直接箭头连接符 78"/>
            <p:cNvSpPr/>
            <p:nvPr/>
          </p:nvSpPr>
          <p:spPr>
            <a:xfrm>
              <a:off x="517524" y="2551113"/>
              <a:ext cx="974726" cy="1"/>
            </a:xfrm>
            <a:prstGeom prst="line">
              <a:avLst/>
            </a:prstGeom>
            <a:noFill/>
            <a:ln w="9525" cap="flat">
              <a:solidFill>
                <a:srgbClr val="404040"/>
              </a:solidFill>
              <a:prstDash val="solid"/>
              <a:round/>
              <a:tailEnd type="triangle" w="med" len="med"/>
            </a:ln>
            <a:effectLst/>
          </p:spPr>
          <p:txBody>
            <a:bodyPr wrap="square" lIns="45718" tIns="45718" rIns="45718" bIns="45718" numCol="1" anchor="t">
              <a:noAutofit/>
            </a:bodyPr>
            <a:lstStyle/>
            <a:p>
              <a:pPr/>
            </a:p>
          </p:txBody>
        </p:sp>
        <p:pic>
          <p:nvPicPr>
            <p:cNvPr id="272" name="Picture 6" descr="Picture 6"/>
            <p:cNvPicPr>
              <a:picLocks noChangeAspect="1"/>
            </p:cNvPicPr>
            <p:nvPr/>
          </p:nvPicPr>
          <p:blipFill>
            <a:blip r:embed="rId3">
              <a:extLst/>
            </a:blip>
            <a:stretch>
              <a:fillRect/>
            </a:stretch>
          </p:blipFill>
          <p:spPr>
            <a:xfrm>
              <a:off x="175415" y="2381332"/>
              <a:ext cx="342868" cy="338651"/>
            </a:xfrm>
            <a:prstGeom prst="rect">
              <a:avLst/>
            </a:prstGeom>
            <a:ln w="12700" cap="flat">
              <a:noFill/>
              <a:miter lim="400000"/>
            </a:ln>
            <a:effectLst/>
          </p:spPr>
        </p:pic>
        <p:pic>
          <p:nvPicPr>
            <p:cNvPr id="273" name="Picture 6" descr="Picture 6"/>
            <p:cNvPicPr>
              <a:picLocks noChangeAspect="1"/>
            </p:cNvPicPr>
            <p:nvPr/>
          </p:nvPicPr>
          <p:blipFill>
            <a:blip r:embed="rId3">
              <a:extLst/>
            </a:blip>
            <a:stretch>
              <a:fillRect/>
            </a:stretch>
          </p:blipFill>
          <p:spPr>
            <a:xfrm>
              <a:off x="167446" y="2945924"/>
              <a:ext cx="342867" cy="338652"/>
            </a:xfrm>
            <a:prstGeom prst="rect">
              <a:avLst/>
            </a:prstGeom>
            <a:ln w="12700" cap="flat">
              <a:noFill/>
              <a:miter lim="400000"/>
            </a:ln>
            <a:effectLst/>
          </p:spPr>
        </p:pic>
      </p:grpSp>
      <p:grpSp>
        <p:nvGrpSpPr>
          <p:cNvPr id="300" name="组合 79"/>
          <p:cNvGrpSpPr/>
          <p:nvPr/>
        </p:nvGrpSpPr>
        <p:grpSpPr>
          <a:xfrm>
            <a:off x="2744788" y="1204913"/>
            <a:ext cx="3487738" cy="3643313"/>
            <a:chOff x="0" y="0"/>
            <a:chExt cx="3487737" cy="3643312"/>
          </a:xfrm>
        </p:grpSpPr>
        <p:sp>
          <p:nvSpPr>
            <p:cNvPr id="275" name="矩形 80"/>
            <p:cNvSpPr/>
            <p:nvPr/>
          </p:nvSpPr>
          <p:spPr>
            <a:xfrm>
              <a:off x="-1" y="358774"/>
              <a:ext cx="3487739" cy="3284539"/>
            </a:xfrm>
            <a:prstGeom prst="rect">
              <a:avLst/>
            </a:prstGeom>
            <a:solidFill>
              <a:srgbClr val="DCE6F2"/>
            </a:solidFill>
            <a:ln w="12700" cap="flat">
              <a:solidFill>
                <a:schemeClr val="accent1"/>
              </a:solidFill>
              <a:prstDash val="solid"/>
              <a:round/>
            </a:ln>
            <a:effectLst/>
          </p:spPr>
          <p:txBody>
            <a:bodyPr wrap="square" lIns="45718" tIns="45718" rIns="45718" bIns="45718" numCol="1" anchor="t">
              <a:noAutofit/>
            </a:bodyPr>
            <a:lstStyle/>
            <a:p>
              <a:pPr>
                <a:lnSpc>
                  <a:spcPct val="150000"/>
                </a:lnSpc>
                <a:defRPr sz="1400">
                  <a:solidFill>
                    <a:srgbClr val="404040"/>
                  </a:solidFill>
                  <a:latin typeface="Microsoft YaHei"/>
                  <a:ea typeface="Microsoft YaHei"/>
                  <a:cs typeface="Microsoft YaHei"/>
                  <a:sym typeface="Microsoft YaHei"/>
                </a:defRPr>
              </a:pPr>
            </a:p>
          </p:txBody>
        </p:sp>
        <p:grpSp>
          <p:nvGrpSpPr>
            <p:cNvPr id="278" name="矩形 81"/>
            <p:cNvGrpSpPr/>
            <p:nvPr/>
          </p:nvGrpSpPr>
          <p:grpSpPr>
            <a:xfrm>
              <a:off x="-1" y="0"/>
              <a:ext cx="3487739" cy="358776"/>
              <a:chOff x="0" y="0"/>
              <a:chExt cx="3487737" cy="358775"/>
            </a:xfrm>
          </p:grpSpPr>
          <p:sp>
            <p:nvSpPr>
              <p:cNvPr id="276" name="矩形"/>
              <p:cNvSpPr/>
              <p:nvPr/>
            </p:nvSpPr>
            <p:spPr>
              <a:xfrm>
                <a:off x="-1" y="0"/>
                <a:ext cx="3487739" cy="358775"/>
              </a:xfrm>
              <a:prstGeom prst="rect">
                <a:avLst/>
              </a:prstGeom>
              <a:solidFill>
                <a:srgbClr val="1D7EC3"/>
              </a:solidFill>
              <a:ln w="12700" cap="flat">
                <a:solidFill>
                  <a:schemeClr val="accent1"/>
                </a:solidFill>
                <a:prstDash val="solid"/>
                <a:round/>
              </a:ln>
              <a:effectLst/>
            </p:spPr>
            <p:txBody>
              <a:bodyPr wrap="square" lIns="45718" tIns="45718" rIns="45718" bIns="45718" numCol="1" anchor="ctr">
                <a:noAutofit/>
              </a:bodyPr>
              <a:lstStyle/>
              <a:p>
                <a:pPr algn="ctr">
                  <a:defRPr sz="1400">
                    <a:solidFill>
                      <a:srgbClr val="FFFFFF"/>
                    </a:solidFill>
                    <a:latin typeface="Microsoft YaHei"/>
                    <a:ea typeface="Microsoft YaHei"/>
                    <a:cs typeface="Microsoft YaHei"/>
                    <a:sym typeface="Microsoft YaHei"/>
                  </a:defRPr>
                </a:pPr>
              </a:p>
            </p:txBody>
          </p:sp>
          <p:sp>
            <p:nvSpPr>
              <p:cNvPr id="277" name="建设方案"/>
              <p:cNvSpPr/>
              <p:nvPr/>
            </p:nvSpPr>
            <p:spPr>
              <a:xfrm>
                <a:off x="-1" y="13017"/>
                <a:ext cx="3487739" cy="3327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1400">
                    <a:solidFill>
                      <a:srgbClr val="FFFFFF"/>
                    </a:solidFill>
                    <a:latin typeface="Microsoft YaHei"/>
                    <a:ea typeface="Microsoft YaHei"/>
                    <a:cs typeface="Microsoft YaHei"/>
                    <a:sym typeface="Microsoft YaHei"/>
                  </a:defRPr>
                </a:lvl1pPr>
              </a:lstStyle>
              <a:p>
                <a:pPr/>
                <a:r>
                  <a:t>建设方案</a:t>
                </a:r>
              </a:p>
            </p:txBody>
          </p:sp>
        </p:grpSp>
        <p:sp>
          <p:nvSpPr>
            <p:cNvPr id="279" name="矩形 37"/>
            <p:cNvSpPr/>
            <p:nvPr/>
          </p:nvSpPr>
          <p:spPr>
            <a:xfrm>
              <a:off x="79480" y="543437"/>
              <a:ext cx="2763731" cy="3327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p>
              <a:pPr>
                <a:defRPr sz="1200">
                  <a:latin typeface="Microsoft YaHei"/>
                  <a:ea typeface="Microsoft YaHei"/>
                  <a:cs typeface="Microsoft YaHei"/>
                  <a:sym typeface="Microsoft YaHei"/>
                </a:defRPr>
              </a:pPr>
              <a:r>
                <a:t>采用</a:t>
              </a:r>
              <a:r>
                <a:t>IPG</a:t>
              </a:r>
              <a:r>
                <a:t>系统中的</a:t>
              </a:r>
              <a:r>
                <a:rPr sz="1400"/>
                <a:t>API</a:t>
              </a:r>
              <a:r>
                <a:rPr sz="1400"/>
                <a:t>网关</a:t>
              </a:r>
              <a:r>
                <a:t>模块</a:t>
              </a:r>
            </a:p>
          </p:txBody>
        </p:sp>
        <p:sp>
          <p:nvSpPr>
            <p:cNvPr id="280" name="TextBox 40"/>
            <p:cNvSpPr/>
            <p:nvPr/>
          </p:nvSpPr>
          <p:spPr>
            <a:xfrm rot="1990364">
              <a:off x="658311" y="1786355"/>
              <a:ext cx="815138" cy="243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lgn="ctr">
                <a:defRPr sz="900">
                  <a:latin typeface="Microsoft YaHei"/>
                  <a:ea typeface="Microsoft YaHei"/>
                  <a:cs typeface="Microsoft YaHei"/>
                  <a:sym typeface="Microsoft YaHei"/>
                </a:defRPr>
              </a:lvl1pPr>
            </a:lstStyle>
            <a:p>
              <a:pPr/>
              <a:r>
                <a:t>统一认证</a:t>
              </a:r>
            </a:p>
          </p:txBody>
        </p:sp>
        <p:sp>
          <p:nvSpPr>
            <p:cNvPr id="281" name="直接箭头连接符 98"/>
            <p:cNvSpPr/>
            <p:nvPr/>
          </p:nvSpPr>
          <p:spPr>
            <a:xfrm>
              <a:off x="533400" y="1689100"/>
              <a:ext cx="944562" cy="573087"/>
            </a:xfrm>
            <a:prstGeom prst="line">
              <a:avLst/>
            </a:prstGeom>
            <a:noFill/>
            <a:ln w="9525" cap="flat">
              <a:solidFill>
                <a:schemeClr val="accent1"/>
              </a:solidFill>
              <a:prstDash val="solid"/>
              <a:round/>
              <a:tailEnd type="triangle" w="med" len="med"/>
            </a:ln>
            <a:effectLst/>
          </p:spPr>
          <p:txBody>
            <a:bodyPr wrap="square" lIns="45718" tIns="45718" rIns="45718" bIns="45718" numCol="1" anchor="t">
              <a:noAutofit/>
            </a:bodyPr>
            <a:lstStyle/>
            <a:p>
              <a:pPr/>
            </a:p>
          </p:txBody>
        </p:sp>
        <p:sp>
          <p:nvSpPr>
            <p:cNvPr id="282" name="TextBox 42"/>
            <p:cNvSpPr/>
            <p:nvPr/>
          </p:nvSpPr>
          <p:spPr>
            <a:xfrm>
              <a:off x="1402973" y="2421099"/>
              <a:ext cx="736641" cy="243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p>
              <a:pPr algn="ctr">
                <a:defRPr sz="900">
                  <a:latin typeface="Microsoft YaHei"/>
                  <a:ea typeface="Microsoft YaHei"/>
                  <a:cs typeface="Microsoft YaHei"/>
                  <a:sym typeface="Microsoft YaHei"/>
                </a:defRPr>
              </a:pPr>
              <a:r>
                <a:t>API</a:t>
              </a:r>
              <a:r>
                <a:t>网关</a:t>
              </a:r>
            </a:p>
          </p:txBody>
        </p:sp>
        <p:grpSp>
          <p:nvGrpSpPr>
            <p:cNvPr id="285" name="组合 43"/>
            <p:cNvGrpSpPr/>
            <p:nvPr/>
          </p:nvGrpSpPr>
          <p:grpSpPr>
            <a:xfrm>
              <a:off x="2605360" y="1368425"/>
              <a:ext cx="785064" cy="716444"/>
              <a:chOff x="0" y="0"/>
              <a:chExt cx="785063" cy="716442"/>
            </a:xfrm>
          </p:grpSpPr>
          <p:sp>
            <p:nvSpPr>
              <p:cNvPr id="283" name="Freeform 44"/>
              <p:cNvSpPr/>
              <p:nvPr/>
            </p:nvSpPr>
            <p:spPr>
              <a:xfrm>
                <a:off x="237851" y="0"/>
                <a:ext cx="295276" cy="29845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8332" y="4869"/>
                    </a:moveTo>
                    <a:lnTo>
                      <a:pt x="1057" y="5157"/>
                    </a:lnTo>
                    <a:lnTo>
                      <a:pt x="1093" y="5465"/>
                    </a:lnTo>
                    <a:lnTo>
                      <a:pt x="8368" y="5177"/>
                    </a:lnTo>
                    <a:close/>
                    <a:moveTo>
                      <a:pt x="8240" y="4057"/>
                    </a:moveTo>
                    <a:lnTo>
                      <a:pt x="964" y="4346"/>
                    </a:lnTo>
                    <a:lnTo>
                      <a:pt x="1001" y="4654"/>
                    </a:lnTo>
                    <a:lnTo>
                      <a:pt x="8276" y="4365"/>
                    </a:lnTo>
                    <a:close/>
                    <a:moveTo>
                      <a:pt x="8240" y="3246"/>
                    </a:moveTo>
                    <a:lnTo>
                      <a:pt x="964" y="3534"/>
                    </a:lnTo>
                    <a:lnTo>
                      <a:pt x="1001" y="3843"/>
                    </a:lnTo>
                    <a:lnTo>
                      <a:pt x="8276" y="3554"/>
                    </a:lnTo>
                    <a:close/>
                    <a:moveTo>
                      <a:pt x="9879" y="1"/>
                    </a:moveTo>
                    <a:cubicBezTo>
                      <a:pt x="10090" y="0"/>
                      <a:pt x="10297" y="0"/>
                      <a:pt x="10500" y="5"/>
                    </a:cubicBezTo>
                    <a:lnTo>
                      <a:pt x="10458" y="14"/>
                    </a:lnTo>
                    <a:cubicBezTo>
                      <a:pt x="10214" y="270"/>
                      <a:pt x="9804" y="190"/>
                      <a:pt x="9727" y="966"/>
                    </a:cubicBezTo>
                    <a:cubicBezTo>
                      <a:pt x="9759" y="2745"/>
                      <a:pt x="9646" y="4604"/>
                      <a:pt x="9678" y="6383"/>
                    </a:cubicBezTo>
                    <a:cubicBezTo>
                      <a:pt x="9711" y="7775"/>
                      <a:pt x="9743" y="9167"/>
                      <a:pt x="9776" y="10559"/>
                    </a:cubicBezTo>
                    <a:lnTo>
                      <a:pt x="8996" y="11457"/>
                    </a:lnTo>
                    <a:lnTo>
                      <a:pt x="3054" y="11563"/>
                    </a:lnTo>
                    <a:lnTo>
                      <a:pt x="1057" y="11510"/>
                    </a:lnTo>
                    <a:cubicBezTo>
                      <a:pt x="1446" y="12039"/>
                      <a:pt x="1544" y="12144"/>
                      <a:pt x="1641" y="12937"/>
                    </a:cubicBezTo>
                    <a:cubicBezTo>
                      <a:pt x="2258" y="12682"/>
                      <a:pt x="3301" y="12216"/>
                      <a:pt x="3918" y="12145"/>
                    </a:cubicBezTo>
                    <a:cubicBezTo>
                      <a:pt x="5213" y="11855"/>
                      <a:pt x="6983" y="11959"/>
                      <a:pt x="8704" y="12091"/>
                    </a:cubicBezTo>
                    <a:cubicBezTo>
                      <a:pt x="8590" y="12294"/>
                      <a:pt x="8335" y="12417"/>
                      <a:pt x="8363" y="12699"/>
                    </a:cubicBezTo>
                    <a:cubicBezTo>
                      <a:pt x="8314" y="15183"/>
                      <a:pt x="8314" y="17694"/>
                      <a:pt x="8363" y="20204"/>
                    </a:cubicBezTo>
                    <a:cubicBezTo>
                      <a:pt x="8396" y="20433"/>
                      <a:pt x="8282" y="20715"/>
                      <a:pt x="8509" y="20971"/>
                    </a:cubicBezTo>
                    <a:cubicBezTo>
                      <a:pt x="8655" y="21165"/>
                      <a:pt x="8948" y="21306"/>
                      <a:pt x="9386" y="21394"/>
                    </a:cubicBezTo>
                    <a:lnTo>
                      <a:pt x="12503" y="21367"/>
                    </a:lnTo>
                    <a:cubicBezTo>
                      <a:pt x="12471" y="18425"/>
                      <a:pt x="12438" y="15456"/>
                      <a:pt x="12308" y="12514"/>
                    </a:cubicBezTo>
                    <a:cubicBezTo>
                      <a:pt x="11996" y="11959"/>
                      <a:pt x="11399" y="11457"/>
                      <a:pt x="10945" y="10929"/>
                    </a:cubicBezTo>
                    <a:lnTo>
                      <a:pt x="10555" y="10347"/>
                    </a:lnTo>
                    <a:cubicBezTo>
                      <a:pt x="10490" y="8709"/>
                      <a:pt x="10328" y="2780"/>
                      <a:pt x="10555" y="1098"/>
                    </a:cubicBezTo>
                    <a:cubicBezTo>
                      <a:pt x="10663" y="545"/>
                      <a:pt x="11030" y="270"/>
                      <a:pt x="11498" y="159"/>
                    </a:cubicBezTo>
                    <a:cubicBezTo>
                      <a:pt x="13617" y="1080"/>
                      <a:pt x="18893" y="3514"/>
                      <a:pt x="20394" y="4215"/>
                    </a:cubicBezTo>
                    <a:cubicBezTo>
                      <a:pt x="20750" y="4381"/>
                      <a:pt x="20971" y="4483"/>
                      <a:pt x="21101" y="4543"/>
                    </a:cubicBezTo>
                    <a:lnTo>
                      <a:pt x="21071" y="4537"/>
                    </a:lnTo>
                    <a:cubicBezTo>
                      <a:pt x="21410" y="4727"/>
                      <a:pt x="21568" y="4873"/>
                      <a:pt x="21554" y="4980"/>
                    </a:cubicBezTo>
                    <a:cubicBezTo>
                      <a:pt x="21569" y="10469"/>
                      <a:pt x="21585" y="15780"/>
                      <a:pt x="21600" y="21269"/>
                    </a:cubicBezTo>
                    <a:lnTo>
                      <a:pt x="11831" y="21600"/>
                    </a:lnTo>
                    <a:lnTo>
                      <a:pt x="1123" y="21430"/>
                    </a:lnTo>
                    <a:cubicBezTo>
                      <a:pt x="872" y="21356"/>
                      <a:pt x="713" y="21254"/>
                      <a:pt x="508" y="20965"/>
                    </a:cubicBezTo>
                    <a:cubicBezTo>
                      <a:pt x="523" y="17961"/>
                      <a:pt x="662" y="15065"/>
                      <a:pt x="677" y="12061"/>
                    </a:cubicBezTo>
                    <a:cubicBezTo>
                      <a:pt x="446" y="11754"/>
                      <a:pt x="0" y="11366"/>
                      <a:pt x="0" y="11033"/>
                    </a:cubicBezTo>
                    <a:cubicBezTo>
                      <a:pt x="5" y="7629"/>
                      <a:pt x="195" y="4307"/>
                      <a:pt x="200" y="903"/>
                    </a:cubicBezTo>
                    <a:cubicBezTo>
                      <a:pt x="523" y="525"/>
                      <a:pt x="754" y="441"/>
                      <a:pt x="1308" y="331"/>
                    </a:cubicBezTo>
                    <a:cubicBezTo>
                      <a:pt x="2905" y="201"/>
                      <a:pt x="6775" y="8"/>
                      <a:pt x="9879" y="1"/>
                    </a:cubicBezTo>
                    <a:close/>
                  </a:path>
                </a:pathLst>
              </a:custGeom>
              <a:solidFill>
                <a:schemeClr val="accent1"/>
              </a:solidFill>
              <a:ln w="9525" cap="flat">
                <a:solidFill>
                  <a:schemeClr val="accent1"/>
                </a:solidFill>
                <a:prstDash val="solid"/>
                <a:round/>
              </a:ln>
              <a:effectLst/>
            </p:spPr>
            <p:txBody>
              <a:bodyPr wrap="square" lIns="45718" tIns="45718" rIns="45718" bIns="45718" numCol="1" anchor="b">
                <a:noAutofit/>
              </a:bodyPr>
              <a:lstStyle/>
              <a:p>
                <a:pPr algn="ctr" defTabSz="912494">
                  <a:defRPr>
                    <a:latin typeface="Segoe UI"/>
                    <a:ea typeface="Segoe UI"/>
                    <a:cs typeface="Segoe UI"/>
                    <a:sym typeface="Segoe UI"/>
                  </a:defRPr>
                </a:pPr>
              </a:p>
            </p:txBody>
          </p:sp>
          <p:sp>
            <p:nvSpPr>
              <p:cNvPr id="284" name="TextBox 56"/>
              <p:cNvSpPr/>
              <p:nvPr/>
            </p:nvSpPr>
            <p:spPr>
              <a:xfrm>
                <a:off x="0" y="320202"/>
                <a:ext cx="785064" cy="3962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lgn="ctr">
                  <a:defRPr sz="900">
                    <a:latin typeface="Microsoft YaHei"/>
                    <a:ea typeface="Microsoft YaHei"/>
                    <a:cs typeface="Microsoft YaHei"/>
                    <a:sym typeface="Microsoft YaHei"/>
                  </a:defRPr>
                </a:lvl1pPr>
              </a:lstStyle>
              <a:p>
                <a:pPr/>
                <a:r>
                  <a:t>身份证实名查询</a:t>
                </a:r>
              </a:p>
            </p:txBody>
          </p:sp>
        </p:grpSp>
        <p:grpSp>
          <p:nvGrpSpPr>
            <p:cNvPr id="288" name="组合 44"/>
            <p:cNvGrpSpPr/>
            <p:nvPr/>
          </p:nvGrpSpPr>
          <p:grpSpPr>
            <a:xfrm>
              <a:off x="2605360" y="2605087"/>
              <a:ext cx="777009" cy="576608"/>
              <a:chOff x="0" y="0"/>
              <a:chExt cx="777007" cy="576606"/>
            </a:xfrm>
          </p:grpSpPr>
          <p:sp>
            <p:nvSpPr>
              <p:cNvPr id="286" name="Freeform 44"/>
              <p:cNvSpPr/>
              <p:nvPr/>
            </p:nvSpPr>
            <p:spPr>
              <a:xfrm>
                <a:off x="239440" y="0"/>
                <a:ext cx="309562" cy="30797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8332" y="4869"/>
                    </a:moveTo>
                    <a:lnTo>
                      <a:pt x="1057" y="5157"/>
                    </a:lnTo>
                    <a:lnTo>
                      <a:pt x="1093" y="5465"/>
                    </a:lnTo>
                    <a:lnTo>
                      <a:pt x="8368" y="5177"/>
                    </a:lnTo>
                    <a:close/>
                    <a:moveTo>
                      <a:pt x="8240" y="4057"/>
                    </a:moveTo>
                    <a:lnTo>
                      <a:pt x="964" y="4346"/>
                    </a:lnTo>
                    <a:lnTo>
                      <a:pt x="1001" y="4654"/>
                    </a:lnTo>
                    <a:lnTo>
                      <a:pt x="8276" y="4365"/>
                    </a:lnTo>
                    <a:close/>
                    <a:moveTo>
                      <a:pt x="8240" y="3246"/>
                    </a:moveTo>
                    <a:lnTo>
                      <a:pt x="964" y="3534"/>
                    </a:lnTo>
                    <a:lnTo>
                      <a:pt x="1001" y="3843"/>
                    </a:lnTo>
                    <a:lnTo>
                      <a:pt x="8276" y="3554"/>
                    </a:lnTo>
                    <a:close/>
                    <a:moveTo>
                      <a:pt x="9879" y="1"/>
                    </a:moveTo>
                    <a:cubicBezTo>
                      <a:pt x="10090" y="0"/>
                      <a:pt x="10297" y="0"/>
                      <a:pt x="10500" y="5"/>
                    </a:cubicBezTo>
                    <a:lnTo>
                      <a:pt x="10458" y="14"/>
                    </a:lnTo>
                    <a:cubicBezTo>
                      <a:pt x="10214" y="270"/>
                      <a:pt x="9804" y="190"/>
                      <a:pt x="9727" y="966"/>
                    </a:cubicBezTo>
                    <a:cubicBezTo>
                      <a:pt x="9759" y="2745"/>
                      <a:pt x="9646" y="4604"/>
                      <a:pt x="9678" y="6383"/>
                    </a:cubicBezTo>
                    <a:cubicBezTo>
                      <a:pt x="9711" y="7775"/>
                      <a:pt x="9743" y="9167"/>
                      <a:pt x="9776" y="10559"/>
                    </a:cubicBezTo>
                    <a:lnTo>
                      <a:pt x="8996" y="11457"/>
                    </a:lnTo>
                    <a:lnTo>
                      <a:pt x="3054" y="11563"/>
                    </a:lnTo>
                    <a:lnTo>
                      <a:pt x="1057" y="11510"/>
                    </a:lnTo>
                    <a:cubicBezTo>
                      <a:pt x="1446" y="12039"/>
                      <a:pt x="1544" y="12144"/>
                      <a:pt x="1641" y="12937"/>
                    </a:cubicBezTo>
                    <a:cubicBezTo>
                      <a:pt x="2258" y="12682"/>
                      <a:pt x="3301" y="12216"/>
                      <a:pt x="3918" y="12145"/>
                    </a:cubicBezTo>
                    <a:cubicBezTo>
                      <a:pt x="5213" y="11855"/>
                      <a:pt x="6983" y="11959"/>
                      <a:pt x="8704" y="12091"/>
                    </a:cubicBezTo>
                    <a:cubicBezTo>
                      <a:pt x="8590" y="12294"/>
                      <a:pt x="8335" y="12417"/>
                      <a:pt x="8363" y="12699"/>
                    </a:cubicBezTo>
                    <a:cubicBezTo>
                      <a:pt x="8314" y="15183"/>
                      <a:pt x="8314" y="17694"/>
                      <a:pt x="8363" y="20204"/>
                    </a:cubicBezTo>
                    <a:cubicBezTo>
                      <a:pt x="8396" y="20433"/>
                      <a:pt x="8282" y="20715"/>
                      <a:pt x="8509" y="20971"/>
                    </a:cubicBezTo>
                    <a:cubicBezTo>
                      <a:pt x="8655" y="21165"/>
                      <a:pt x="8948" y="21306"/>
                      <a:pt x="9386" y="21394"/>
                    </a:cubicBezTo>
                    <a:lnTo>
                      <a:pt x="12503" y="21367"/>
                    </a:lnTo>
                    <a:cubicBezTo>
                      <a:pt x="12471" y="18425"/>
                      <a:pt x="12438" y="15456"/>
                      <a:pt x="12308" y="12514"/>
                    </a:cubicBezTo>
                    <a:cubicBezTo>
                      <a:pt x="11996" y="11959"/>
                      <a:pt x="11399" y="11457"/>
                      <a:pt x="10945" y="10929"/>
                    </a:cubicBezTo>
                    <a:lnTo>
                      <a:pt x="10555" y="10347"/>
                    </a:lnTo>
                    <a:cubicBezTo>
                      <a:pt x="10490" y="8709"/>
                      <a:pt x="10328" y="2780"/>
                      <a:pt x="10555" y="1098"/>
                    </a:cubicBezTo>
                    <a:cubicBezTo>
                      <a:pt x="10663" y="545"/>
                      <a:pt x="11030" y="270"/>
                      <a:pt x="11498" y="159"/>
                    </a:cubicBezTo>
                    <a:cubicBezTo>
                      <a:pt x="13617" y="1080"/>
                      <a:pt x="18893" y="3514"/>
                      <a:pt x="20394" y="4215"/>
                    </a:cubicBezTo>
                    <a:cubicBezTo>
                      <a:pt x="20750" y="4381"/>
                      <a:pt x="20971" y="4483"/>
                      <a:pt x="21101" y="4543"/>
                    </a:cubicBezTo>
                    <a:lnTo>
                      <a:pt x="21071" y="4537"/>
                    </a:lnTo>
                    <a:cubicBezTo>
                      <a:pt x="21410" y="4727"/>
                      <a:pt x="21568" y="4873"/>
                      <a:pt x="21554" y="4980"/>
                    </a:cubicBezTo>
                    <a:cubicBezTo>
                      <a:pt x="21569" y="10469"/>
                      <a:pt x="21585" y="15780"/>
                      <a:pt x="21600" y="21269"/>
                    </a:cubicBezTo>
                    <a:lnTo>
                      <a:pt x="11831" y="21600"/>
                    </a:lnTo>
                    <a:lnTo>
                      <a:pt x="1123" y="21430"/>
                    </a:lnTo>
                    <a:cubicBezTo>
                      <a:pt x="872" y="21356"/>
                      <a:pt x="713" y="21254"/>
                      <a:pt x="508" y="20965"/>
                    </a:cubicBezTo>
                    <a:cubicBezTo>
                      <a:pt x="523" y="17961"/>
                      <a:pt x="662" y="15065"/>
                      <a:pt x="677" y="12061"/>
                    </a:cubicBezTo>
                    <a:cubicBezTo>
                      <a:pt x="446" y="11754"/>
                      <a:pt x="0" y="11366"/>
                      <a:pt x="0" y="11033"/>
                    </a:cubicBezTo>
                    <a:cubicBezTo>
                      <a:pt x="5" y="7629"/>
                      <a:pt x="195" y="4307"/>
                      <a:pt x="200" y="903"/>
                    </a:cubicBezTo>
                    <a:cubicBezTo>
                      <a:pt x="523" y="525"/>
                      <a:pt x="754" y="441"/>
                      <a:pt x="1308" y="331"/>
                    </a:cubicBezTo>
                    <a:cubicBezTo>
                      <a:pt x="2905" y="201"/>
                      <a:pt x="6775" y="8"/>
                      <a:pt x="9879" y="1"/>
                    </a:cubicBezTo>
                    <a:close/>
                  </a:path>
                </a:pathLst>
              </a:custGeom>
              <a:solidFill>
                <a:schemeClr val="accent1"/>
              </a:solidFill>
              <a:ln w="9525" cap="flat">
                <a:solidFill>
                  <a:schemeClr val="accent1"/>
                </a:solidFill>
                <a:prstDash val="solid"/>
                <a:round/>
              </a:ln>
              <a:effectLst/>
            </p:spPr>
            <p:txBody>
              <a:bodyPr wrap="square" lIns="45718" tIns="45718" rIns="45718" bIns="45718" numCol="1" anchor="b">
                <a:noAutofit/>
              </a:bodyPr>
              <a:lstStyle/>
              <a:p>
                <a:pPr algn="ctr" defTabSz="912494">
                  <a:defRPr>
                    <a:latin typeface="Segoe UI"/>
                    <a:ea typeface="Segoe UI"/>
                    <a:cs typeface="Segoe UI"/>
                    <a:sym typeface="Segoe UI"/>
                  </a:defRPr>
                </a:pPr>
              </a:p>
            </p:txBody>
          </p:sp>
          <p:sp>
            <p:nvSpPr>
              <p:cNvPr id="287" name="TextBox 54"/>
              <p:cNvSpPr/>
              <p:nvPr/>
            </p:nvSpPr>
            <p:spPr>
              <a:xfrm>
                <a:off x="0" y="332766"/>
                <a:ext cx="777008" cy="243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lgn="ctr">
                  <a:defRPr sz="900">
                    <a:latin typeface="Microsoft YaHei"/>
                    <a:ea typeface="Microsoft YaHei"/>
                    <a:cs typeface="Microsoft YaHei"/>
                    <a:sym typeface="Microsoft YaHei"/>
                  </a:defRPr>
                </a:lvl1pPr>
              </a:lstStyle>
              <a:p>
                <a:pPr/>
                <a:r>
                  <a:t>股市证券</a:t>
                </a:r>
              </a:p>
            </p:txBody>
          </p:sp>
        </p:grpSp>
        <p:grpSp>
          <p:nvGrpSpPr>
            <p:cNvPr id="291" name="组合 45"/>
            <p:cNvGrpSpPr/>
            <p:nvPr/>
          </p:nvGrpSpPr>
          <p:grpSpPr>
            <a:xfrm>
              <a:off x="2605360" y="2019300"/>
              <a:ext cx="798608" cy="596912"/>
              <a:chOff x="0" y="0"/>
              <a:chExt cx="798607" cy="596911"/>
            </a:xfrm>
          </p:grpSpPr>
          <p:sp>
            <p:nvSpPr>
              <p:cNvPr id="289" name="Freeform 44"/>
              <p:cNvSpPr/>
              <p:nvPr/>
            </p:nvSpPr>
            <p:spPr>
              <a:xfrm>
                <a:off x="237851" y="0"/>
                <a:ext cx="293690" cy="30797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8332" y="4869"/>
                    </a:moveTo>
                    <a:lnTo>
                      <a:pt x="1057" y="5157"/>
                    </a:lnTo>
                    <a:lnTo>
                      <a:pt x="1093" y="5465"/>
                    </a:lnTo>
                    <a:lnTo>
                      <a:pt x="8368" y="5177"/>
                    </a:lnTo>
                    <a:close/>
                    <a:moveTo>
                      <a:pt x="8240" y="4057"/>
                    </a:moveTo>
                    <a:lnTo>
                      <a:pt x="964" y="4346"/>
                    </a:lnTo>
                    <a:lnTo>
                      <a:pt x="1001" y="4654"/>
                    </a:lnTo>
                    <a:lnTo>
                      <a:pt x="8276" y="4365"/>
                    </a:lnTo>
                    <a:close/>
                    <a:moveTo>
                      <a:pt x="8240" y="3246"/>
                    </a:moveTo>
                    <a:lnTo>
                      <a:pt x="964" y="3534"/>
                    </a:lnTo>
                    <a:lnTo>
                      <a:pt x="1001" y="3843"/>
                    </a:lnTo>
                    <a:lnTo>
                      <a:pt x="8276" y="3554"/>
                    </a:lnTo>
                    <a:close/>
                    <a:moveTo>
                      <a:pt x="9879" y="1"/>
                    </a:moveTo>
                    <a:cubicBezTo>
                      <a:pt x="10090" y="0"/>
                      <a:pt x="10297" y="0"/>
                      <a:pt x="10500" y="5"/>
                    </a:cubicBezTo>
                    <a:lnTo>
                      <a:pt x="10458" y="14"/>
                    </a:lnTo>
                    <a:cubicBezTo>
                      <a:pt x="10214" y="270"/>
                      <a:pt x="9804" y="190"/>
                      <a:pt x="9727" y="966"/>
                    </a:cubicBezTo>
                    <a:cubicBezTo>
                      <a:pt x="9759" y="2745"/>
                      <a:pt x="9646" y="4604"/>
                      <a:pt x="9678" y="6383"/>
                    </a:cubicBezTo>
                    <a:cubicBezTo>
                      <a:pt x="9711" y="7775"/>
                      <a:pt x="9743" y="9167"/>
                      <a:pt x="9776" y="10559"/>
                    </a:cubicBezTo>
                    <a:lnTo>
                      <a:pt x="8996" y="11457"/>
                    </a:lnTo>
                    <a:lnTo>
                      <a:pt x="3054" y="11563"/>
                    </a:lnTo>
                    <a:lnTo>
                      <a:pt x="1057" y="11510"/>
                    </a:lnTo>
                    <a:cubicBezTo>
                      <a:pt x="1446" y="12039"/>
                      <a:pt x="1544" y="12144"/>
                      <a:pt x="1641" y="12937"/>
                    </a:cubicBezTo>
                    <a:cubicBezTo>
                      <a:pt x="2258" y="12682"/>
                      <a:pt x="3301" y="12216"/>
                      <a:pt x="3918" y="12145"/>
                    </a:cubicBezTo>
                    <a:cubicBezTo>
                      <a:pt x="5213" y="11855"/>
                      <a:pt x="6983" y="11959"/>
                      <a:pt x="8704" y="12091"/>
                    </a:cubicBezTo>
                    <a:cubicBezTo>
                      <a:pt x="8590" y="12294"/>
                      <a:pt x="8335" y="12417"/>
                      <a:pt x="8363" y="12699"/>
                    </a:cubicBezTo>
                    <a:cubicBezTo>
                      <a:pt x="8314" y="15183"/>
                      <a:pt x="8314" y="17694"/>
                      <a:pt x="8363" y="20204"/>
                    </a:cubicBezTo>
                    <a:cubicBezTo>
                      <a:pt x="8396" y="20433"/>
                      <a:pt x="8282" y="20715"/>
                      <a:pt x="8509" y="20971"/>
                    </a:cubicBezTo>
                    <a:cubicBezTo>
                      <a:pt x="8655" y="21165"/>
                      <a:pt x="8948" y="21306"/>
                      <a:pt x="9386" y="21394"/>
                    </a:cubicBezTo>
                    <a:lnTo>
                      <a:pt x="12503" y="21367"/>
                    </a:lnTo>
                    <a:cubicBezTo>
                      <a:pt x="12471" y="18425"/>
                      <a:pt x="12438" y="15456"/>
                      <a:pt x="12308" y="12514"/>
                    </a:cubicBezTo>
                    <a:cubicBezTo>
                      <a:pt x="11996" y="11959"/>
                      <a:pt x="11399" y="11457"/>
                      <a:pt x="10945" y="10929"/>
                    </a:cubicBezTo>
                    <a:lnTo>
                      <a:pt x="10555" y="10347"/>
                    </a:lnTo>
                    <a:cubicBezTo>
                      <a:pt x="10490" y="8709"/>
                      <a:pt x="10328" y="2780"/>
                      <a:pt x="10555" y="1098"/>
                    </a:cubicBezTo>
                    <a:cubicBezTo>
                      <a:pt x="10663" y="545"/>
                      <a:pt x="11030" y="270"/>
                      <a:pt x="11498" y="159"/>
                    </a:cubicBezTo>
                    <a:cubicBezTo>
                      <a:pt x="13617" y="1080"/>
                      <a:pt x="18893" y="3514"/>
                      <a:pt x="20394" y="4215"/>
                    </a:cubicBezTo>
                    <a:cubicBezTo>
                      <a:pt x="20750" y="4381"/>
                      <a:pt x="20971" y="4483"/>
                      <a:pt x="21101" y="4543"/>
                    </a:cubicBezTo>
                    <a:lnTo>
                      <a:pt x="21071" y="4537"/>
                    </a:lnTo>
                    <a:cubicBezTo>
                      <a:pt x="21410" y="4727"/>
                      <a:pt x="21568" y="4873"/>
                      <a:pt x="21554" y="4980"/>
                    </a:cubicBezTo>
                    <a:cubicBezTo>
                      <a:pt x="21569" y="10469"/>
                      <a:pt x="21585" y="15780"/>
                      <a:pt x="21600" y="21269"/>
                    </a:cubicBezTo>
                    <a:lnTo>
                      <a:pt x="11831" y="21600"/>
                    </a:lnTo>
                    <a:lnTo>
                      <a:pt x="1123" y="21430"/>
                    </a:lnTo>
                    <a:cubicBezTo>
                      <a:pt x="872" y="21356"/>
                      <a:pt x="713" y="21254"/>
                      <a:pt x="508" y="20965"/>
                    </a:cubicBezTo>
                    <a:cubicBezTo>
                      <a:pt x="523" y="17961"/>
                      <a:pt x="662" y="15065"/>
                      <a:pt x="677" y="12061"/>
                    </a:cubicBezTo>
                    <a:cubicBezTo>
                      <a:pt x="446" y="11754"/>
                      <a:pt x="0" y="11366"/>
                      <a:pt x="0" y="11033"/>
                    </a:cubicBezTo>
                    <a:cubicBezTo>
                      <a:pt x="5" y="7629"/>
                      <a:pt x="195" y="4307"/>
                      <a:pt x="200" y="903"/>
                    </a:cubicBezTo>
                    <a:cubicBezTo>
                      <a:pt x="523" y="525"/>
                      <a:pt x="754" y="441"/>
                      <a:pt x="1308" y="331"/>
                    </a:cubicBezTo>
                    <a:cubicBezTo>
                      <a:pt x="2905" y="201"/>
                      <a:pt x="6775" y="8"/>
                      <a:pt x="9879" y="1"/>
                    </a:cubicBezTo>
                    <a:close/>
                  </a:path>
                </a:pathLst>
              </a:custGeom>
              <a:solidFill>
                <a:schemeClr val="accent1"/>
              </a:solidFill>
              <a:ln w="9525" cap="flat">
                <a:solidFill>
                  <a:schemeClr val="accent1"/>
                </a:solidFill>
                <a:prstDash val="solid"/>
                <a:round/>
              </a:ln>
              <a:effectLst/>
            </p:spPr>
            <p:txBody>
              <a:bodyPr wrap="square" lIns="45718" tIns="45718" rIns="45718" bIns="45718" numCol="1" anchor="b">
                <a:noAutofit/>
              </a:bodyPr>
              <a:lstStyle/>
              <a:p>
                <a:pPr algn="ctr" defTabSz="912494">
                  <a:defRPr>
                    <a:latin typeface="Segoe UI"/>
                    <a:ea typeface="Segoe UI"/>
                    <a:cs typeface="Segoe UI"/>
                    <a:sym typeface="Segoe UI"/>
                  </a:defRPr>
                </a:pPr>
              </a:p>
            </p:txBody>
          </p:sp>
          <p:sp>
            <p:nvSpPr>
              <p:cNvPr id="290" name="TextBox 52"/>
              <p:cNvSpPr/>
              <p:nvPr/>
            </p:nvSpPr>
            <p:spPr>
              <a:xfrm>
                <a:off x="0" y="353071"/>
                <a:ext cx="798608" cy="243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lgn="ctr">
                  <a:defRPr sz="900">
                    <a:latin typeface="Microsoft YaHei"/>
                    <a:ea typeface="Microsoft YaHei"/>
                    <a:cs typeface="Microsoft YaHei"/>
                    <a:sym typeface="Microsoft YaHei"/>
                  </a:defRPr>
                </a:lvl1pPr>
              </a:lstStyle>
              <a:p>
                <a:pPr/>
                <a:r>
                  <a:t>天气查询</a:t>
                </a:r>
              </a:p>
            </p:txBody>
          </p:sp>
        </p:grpSp>
        <p:sp>
          <p:nvSpPr>
            <p:cNvPr id="292" name="直接箭头连接符 103"/>
            <p:cNvSpPr/>
            <p:nvPr/>
          </p:nvSpPr>
          <p:spPr>
            <a:xfrm flipV="1">
              <a:off x="1982786" y="1666876"/>
              <a:ext cx="741363" cy="576262"/>
            </a:xfrm>
            <a:prstGeom prst="line">
              <a:avLst/>
            </a:prstGeom>
            <a:noFill/>
            <a:ln w="9525" cap="flat">
              <a:solidFill>
                <a:schemeClr val="accent1"/>
              </a:solidFill>
              <a:prstDash val="solid"/>
              <a:round/>
              <a:tailEnd type="triangle" w="med" len="med"/>
            </a:ln>
            <a:effectLst/>
          </p:spPr>
          <p:txBody>
            <a:bodyPr wrap="square" lIns="45718" tIns="45718" rIns="45718" bIns="45718" numCol="1" anchor="t">
              <a:noAutofit/>
            </a:bodyPr>
            <a:lstStyle/>
            <a:p>
              <a:pPr/>
            </a:p>
          </p:txBody>
        </p:sp>
        <p:sp>
          <p:nvSpPr>
            <p:cNvPr id="293" name="直接箭头连接符 104"/>
            <p:cNvSpPr/>
            <p:nvPr/>
          </p:nvSpPr>
          <p:spPr>
            <a:xfrm>
              <a:off x="1966912" y="2243137"/>
              <a:ext cx="779464" cy="1"/>
            </a:xfrm>
            <a:prstGeom prst="line">
              <a:avLst/>
            </a:prstGeom>
            <a:noFill/>
            <a:ln w="9525" cap="flat">
              <a:solidFill>
                <a:schemeClr val="accent1"/>
              </a:solidFill>
              <a:prstDash val="solid"/>
              <a:round/>
              <a:tailEnd type="triangle" w="med" len="med"/>
            </a:ln>
            <a:effectLst/>
          </p:spPr>
          <p:txBody>
            <a:bodyPr wrap="square" lIns="45718" tIns="45718" rIns="45718" bIns="45718" numCol="1" anchor="t">
              <a:noAutofit/>
            </a:bodyPr>
            <a:lstStyle/>
            <a:p>
              <a:pPr/>
            </a:p>
          </p:txBody>
        </p:sp>
        <p:sp>
          <p:nvSpPr>
            <p:cNvPr id="294" name="直接箭头连接符 105"/>
            <p:cNvSpPr/>
            <p:nvPr/>
          </p:nvSpPr>
          <p:spPr>
            <a:xfrm>
              <a:off x="1982786" y="2243137"/>
              <a:ext cx="763588" cy="487364"/>
            </a:xfrm>
            <a:prstGeom prst="line">
              <a:avLst/>
            </a:prstGeom>
            <a:noFill/>
            <a:ln w="9525" cap="flat">
              <a:solidFill>
                <a:schemeClr val="accent1"/>
              </a:solidFill>
              <a:prstDash val="solid"/>
              <a:round/>
              <a:tailEnd type="triangle" w="med" len="med"/>
            </a:ln>
            <a:effectLst/>
          </p:spPr>
          <p:txBody>
            <a:bodyPr wrap="square" lIns="45718" tIns="45718" rIns="45718" bIns="45718" numCol="1" anchor="t">
              <a:noAutofit/>
            </a:bodyPr>
            <a:lstStyle/>
            <a:p>
              <a:pPr/>
            </a:p>
          </p:txBody>
        </p:sp>
        <p:pic>
          <p:nvPicPr>
            <p:cNvPr id="295" name="Picture 2" descr="Picture 2"/>
            <p:cNvPicPr>
              <a:picLocks noChangeAspect="1"/>
            </p:cNvPicPr>
            <p:nvPr/>
          </p:nvPicPr>
          <p:blipFill>
            <a:blip r:embed="rId4">
              <a:extLst/>
            </a:blip>
            <a:stretch>
              <a:fillRect/>
            </a:stretch>
          </p:blipFill>
          <p:spPr>
            <a:xfrm>
              <a:off x="1549961" y="2040876"/>
              <a:ext cx="391548" cy="355202"/>
            </a:xfrm>
            <a:prstGeom prst="rect">
              <a:avLst/>
            </a:prstGeom>
            <a:ln w="9525" cap="flat">
              <a:solidFill>
                <a:schemeClr val="accent1"/>
              </a:solidFill>
              <a:prstDash val="solid"/>
              <a:round/>
            </a:ln>
            <a:effectLst/>
          </p:spPr>
        </p:pic>
        <p:sp>
          <p:nvSpPr>
            <p:cNvPr id="296" name="直接箭头连接符 85"/>
            <p:cNvSpPr/>
            <p:nvPr/>
          </p:nvSpPr>
          <p:spPr>
            <a:xfrm>
              <a:off x="533400" y="2327275"/>
              <a:ext cx="944562" cy="1"/>
            </a:xfrm>
            <a:prstGeom prst="line">
              <a:avLst/>
            </a:prstGeom>
            <a:noFill/>
            <a:ln w="9525" cap="flat">
              <a:solidFill>
                <a:schemeClr val="accent1"/>
              </a:solidFill>
              <a:prstDash val="solid"/>
              <a:round/>
              <a:tailEnd type="triangle" w="med" len="med"/>
            </a:ln>
            <a:effectLst/>
          </p:spPr>
          <p:txBody>
            <a:bodyPr wrap="square" lIns="45718" tIns="45718" rIns="45718" bIns="45718" numCol="1" anchor="t">
              <a:noAutofit/>
            </a:bodyPr>
            <a:lstStyle/>
            <a:p>
              <a:pPr/>
            </a:p>
          </p:txBody>
        </p:sp>
        <p:sp>
          <p:nvSpPr>
            <p:cNvPr id="297" name="直接箭头连接符 89"/>
            <p:cNvSpPr/>
            <p:nvPr/>
          </p:nvSpPr>
          <p:spPr>
            <a:xfrm flipV="1">
              <a:off x="495300" y="2420937"/>
              <a:ext cx="982663" cy="457200"/>
            </a:xfrm>
            <a:prstGeom prst="line">
              <a:avLst/>
            </a:prstGeom>
            <a:noFill/>
            <a:ln w="9525" cap="flat">
              <a:solidFill>
                <a:schemeClr val="accent1"/>
              </a:solidFill>
              <a:prstDash val="solid"/>
              <a:round/>
              <a:tailEnd type="triangle" w="med" len="med"/>
            </a:ln>
            <a:effectLst/>
          </p:spPr>
          <p:txBody>
            <a:bodyPr wrap="square" lIns="45718" tIns="45718" rIns="45718" bIns="45718" numCol="1" anchor="t">
              <a:noAutofit/>
            </a:bodyPr>
            <a:lstStyle/>
            <a:p>
              <a:pPr/>
            </a:p>
          </p:txBody>
        </p:sp>
        <p:sp>
          <p:nvSpPr>
            <p:cNvPr id="298" name="TextBox 40"/>
            <p:cNvSpPr/>
            <p:nvPr/>
          </p:nvSpPr>
          <p:spPr>
            <a:xfrm rot="19926216">
              <a:off x="616125" y="2674648"/>
              <a:ext cx="815138" cy="243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lgn="ctr">
                <a:defRPr sz="900">
                  <a:latin typeface="Microsoft YaHei"/>
                  <a:ea typeface="Microsoft YaHei"/>
                  <a:cs typeface="Microsoft YaHei"/>
                  <a:sym typeface="Microsoft YaHei"/>
                </a:defRPr>
              </a:lvl1pPr>
            </a:lstStyle>
            <a:p>
              <a:pPr/>
              <a:r>
                <a:t>统一认证</a:t>
              </a:r>
            </a:p>
          </p:txBody>
        </p:sp>
        <p:sp>
          <p:nvSpPr>
            <p:cNvPr id="299" name="TextBox 40"/>
            <p:cNvSpPr/>
            <p:nvPr/>
          </p:nvSpPr>
          <p:spPr>
            <a:xfrm>
              <a:off x="497012" y="2153933"/>
              <a:ext cx="815137" cy="243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lgn="ctr">
                <a:defRPr sz="900">
                  <a:latin typeface="Microsoft YaHei"/>
                  <a:ea typeface="Microsoft YaHei"/>
                  <a:cs typeface="Microsoft YaHei"/>
                  <a:sym typeface="Microsoft YaHei"/>
                </a:defRPr>
              </a:lvl1pPr>
            </a:lstStyle>
            <a:p>
              <a:pPr/>
              <a:r>
                <a:t>统一认证</a:t>
              </a:r>
            </a:p>
          </p:txBody>
        </p:sp>
      </p:grpSp>
      <p:pic>
        <p:nvPicPr>
          <p:cNvPr id="301" name="Picture 6" descr="Picture 6"/>
          <p:cNvPicPr>
            <a:picLocks noChangeAspect="1"/>
          </p:cNvPicPr>
          <p:nvPr/>
        </p:nvPicPr>
        <p:blipFill>
          <a:blip r:embed="rId3">
            <a:extLst/>
          </a:blip>
          <a:stretch>
            <a:fillRect/>
          </a:stretch>
        </p:blipFill>
        <p:spPr>
          <a:xfrm>
            <a:off x="2935288" y="2700338"/>
            <a:ext cx="342901" cy="338138"/>
          </a:xfrm>
          <a:prstGeom prst="rect">
            <a:avLst/>
          </a:prstGeom>
          <a:ln w="12700">
            <a:miter lim="400000"/>
          </a:ln>
        </p:spPr>
      </p:pic>
      <p:pic>
        <p:nvPicPr>
          <p:cNvPr id="302" name="Picture 6" descr="Picture 6"/>
          <p:cNvPicPr>
            <a:picLocks noChangeAspect="1"/>
          </p:cNvPicPr>
          <p:nvPr/>
        </p:nvPicPr>
        <p:blipFill>
          <a:blip r:embed="rId3">
            <a:extLst/>
          </a:blip>
          <a:stretch>
            <a:fillRect/>
          </a:stretch>
        </p:blipFill>
        <p:spPr>
          <a:xfrm>
            <a:off x="2897188" y="3368675"/>
            <a:ext cx="342901" cy="338139"/>
          </a:xfrm>
          <a:prstGeom prst="rect">
            <a:avLst/>
          </a:prstGeom>
          <a:ln w="12700">
            <a:miter lim="400000"/>
          </a:ln>
        </p:spPr>
      </p:pic>
      <p:pic>
        <p:nvPicPr>
          <p:cNvPr id="303" name="Picture 6" descr="Picture 6"/>
          <p:cNvPicPr>
            <a:picLocks noChangeAspect="1"/>
          </p:cNvPicPr>
          <p:nvPr/>
        </p:nvPicPr>
        <p:blipFill>
          <a:blip r:embed="rId3">
            <a:extLst/>
          </a:blip>
          <a:stretch>
            <a:fillRect/>
          </a:stretch>
        </p:blipFill>
        <p:spPr>
          <a:xfrm>
            <a:off x="2897188" y="3995737"/>
            <a:ext cx="342901" cy="338138"/>
          </a:xfrm>
          <a:prstGeom prst="rect">
            <a:avLst/>
          </a:prstGeom>
          <a:ln w="12700">
            <a:miter lim="400000"/>
          </a:ln>
        </p:spPr>
      </p:pic>
      <p:sp>
        <p:nvSpPr>
          <p:cNvPr id="304" name="标题 1"/>
          <p:cNvSpPr/>
          <p:nvPr/>
        </p:nvSpPr>
        <p:spPr>
          <a:xfrm>
            <a:off x="334963" y="792162"/>
            <a:ext cx="6489701" cy="3962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a:latin typeface="Microsoft YaHei"/>
                <a:ea typeface="Microsoft YaHei"/>
                <a:cs typeface="Microsoft YaHei"/>
                <a:sym typeface="Microsoft YaHei"/>
              </a:defRPr>
            </a:pPr>
            <a:r>
              <a:t>一个账号打通阿里云所有</a:t>
            </a:r>
            <a:r>
              <a:t>API</a:t>
            </a:r>
            <a:r>
              <a:t>服务，采用</a:t>
            </a:r>
            <a:r>
              <a:t>STS</a:t>
            </a:r>
            <a:r>
              <a:t>技术。 </a:t>
            </a:r>
          </a:p>
        </p:txBody>
      </p:sp>
      <p:sp>
        <p:nvSpPr>
          <p:cNvPr id="305" name="Shape 122"/>
          <p:cNvSpPr/>
          <p:nvPr/>
        </p:nvSpPr>
        <p:spPr>
          <a:xfrm>
            <a:off x="0" y="4842194"/>
            <a:ext cx="9144000" cy="2692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sz="1200">
                <a:solidFill>
                  <a:srgbClr val="888888"/>
                </a:solidFill>
                <a:latin typeface="+mj-lt"/>
                <a:ea typeface="+mj-ea"/>
                <a:cs typeface="+mj-cs"/>
                <a:sym typeface="Calibri"/>
              </a:defRPr>
            </a:lvl1pPr>
          </a:lstStyle>
          <a:p>
            <a:pPr/>
            <a:r>
              <a:t>Copyright (c) 2017 IDsManager.com Properties </a:t>
            </a: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09" name="标题 1"/>
          <p:cNvSpPr/>
          <p:nvPr>
            <p:ph type="title"/>
          </p:nvPr>
        </p:nvSpPr>
        <p:spPr>
          <a:xfrm>
            <a:off x="457200" y="85724"/>
            <a:ext cx="8229600" cy="601665"/>
          </a:xfrm>
          <a:prstGeom prst="rect">
            <a:avLst/>
          </a:prstGeom>
        </p:spPr>
        <p:txBody>
          <a:bodyPr/>
          <a:lstStyle/>
          <a:p>
            <a:pPr>
              <a:defRPr sz="2800">
                <a:latin typeface="Microsoft YaHei"/>
                <a:ea typeface="Microsoft YaHei"/>
                <a:cs typeface="Microsoft YaHei"/>
                <a:sym typeface="Microsoft YaHei"/>
              </a:defRPr>
            </a:pPr>
            <a:r>
              <a:t>3.2</a:t>
            </a:r>
            <a:r>
              <a:t> 政企案例</a:t>
            </a:r>
          </a:p>
        </p:txBody>
      </p:sp>
      <p:grpSp>
        <p:nvGrpSpPr>
          <p:cNvPr id="316" name="组合 62"/>
          <p:cNvGrpSpPr/>
          <p:nvPr/>
        </p:nvGrpSpPr>
        <p:grpSpPr>
          <a:xfrm>
            <a:off x="6484937" y="1204913"/>
            <a:ext cx="2428876" cy="3643312"/>
            <a:chOff x="0" y="0"/>
            <a:chExt cx="2428875" cy="3643311"/>
          </a:xfrm>
        </p:grpSpPr>
        <p:grpSp>
          <p:nvGrpSpPr>
            <p:cNvPr id="312" name="矩形 63"/>
            <p:cNvGrpSpPr/>
            <p:nvPr/>
          </p:nvGrpSpPr>
          <p:grpSpPr>
            <a:xfrm>
              <a:off x="0" y="357186"/>
              <a:ext cx="2428875" cy="3286126"/>
              <a:chOff x="0" y="0"/>
              <a:chExt cx="2428875" cy="3286124"/>
            </a:xfrm>
          </p:grpSpPr>
          <p:sp>
            <p:nvSpPr>
              <p:cNvPr id="310" name="矩形"/>
              <p:cNvSpPr/>
              <p:nvPr/>
            </p:nvSpPr>
            <p:spPr>
              <a:xfrm>
                <a:off x="0" y="0"/>
                <a:ext cx="2428875" cy="3286125"/>
              </a:xfrm>
              <a:prstGeom prst="rect">
                <a:avLst/>
              </a:prstGeom>
              <a:noFill/>
              <a:ln w="12700" cap="flat">
                <a:solidFill>
                  <a:schemeClr val="accent1"/>
                </a:solidFill>
                <a:prstDash val="solid"/>
                <a:round/>
              </a:ln>
              <a:effectLst/>
            </p:spPr>
            <p:txBody>
              <a:bodyPr wrap="square" lIns="45718" tIns="45718" rIns="45718" bIns="45718" numCol="1" anchor="t">
                <a:noAutofit/>
              </a:bodyPr>
              <a:lstStyle/>
              <a:p>
                <a:pPr marL="285750" indent="-285750">
                  <a:lnSpc>
                    <a:spcPct val="150000"/>
                  </a:lnSpc>
                  <a:defRPr sz="1100">
                    <a:latin typeface="Microsoft YaHei"/>
                    <a:ea typeface="Microsoft YaHei"/>
                    <a:cs typeface="Microsoft YaHei"/>
                    <a:sym typeface="Microsoft YaHei"/>
                  </a:defRPr>
                </a:pPr>
              </a:p>
            </p:txBody>
          </p:sp>
          <p:sp>
            <p:nvSpPr>
              <p:cNvPr id="311" name="多…"/>
              <p:cNvSpPr/>
              <p:nvPr/>
            </p:nvSpPr>
            <p:spPr>
              <a:xfrm>
                <a:off x="0" y="0"/>
                <a:ext cx="2428875" cy="29253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2000" tIns="72000" rIns="72000" bIns="72000" numCol="1" anchor="t">
                <a:spAutoFit/>
              </a:bodyPr>
              <a:lstStyle/>
              <a:p>
                <a:pPr marL="171450" indent="-171450">
                  <a:lnSpc>
                    <a:spcPct val="150000"/>
                  </a:lnSpc>
                  <a:buClr>
                    <a:srgbClr val="E46C0A"/>
                  </a:buClr>
                  <a:buSzPct val="100000"/>
                  <a:buFont typeface="Arial"/>
                  <a:buChar char="•"/>
                  <a:defRPr sz="1400">
                    <a:solidFill>
                      <a:srgbClr val="FF8000"/>
                    </a:solidFill>
                    <a:latin typeface="Microsoft YaHei"/>
                    <a:ea typeface="Microsoft YaHei"/>
                    <a:cs typeface="Microsoft YaHei"/>
                    <a:sym typeface="Microsoft YaHei"/>
                  </a:defRPr>
                </a:pPr>
                <a:r>
                  <a:t>多</a:t>
                </a:r>
              </a:p>
              <a:p>
                <a:pPr lvl="1" marL="285750" indent="171450">
                  <a:lnSpc>
                    <a:spcPct val="150000"/>
                  </a:lnSpc>
                  <a:defRPr sz="1100">
                    <a:latin typeface="Microsoft YaHei"/>
                    <a:ea typeface="Microsoft YaHei"/>
                    <a:cs typeface="Microsoft YaHei"/>
                    <a:sym typeface="Microsoft YaHei"/>
                  </a:defRPr>
                </a:pPr>
                <a:r>
                  <a:t>多种端登录方式、</a:t>
                </a:r>
              </a:p>
              <a:p>
                <a:pPr lvl="1" marL="285750" indent="171450">
                  <a:lnSpc>
                    <a:spcPct val="150000"/>
                  </a:lnSpc>
                  <a:defRPr sz="1100">
                    <a:latin typeface="Microsoft YaHei"/>
                    <a:ea typeface="Microsoft YaHei"/>
                    <a:cs typeface="Microsoft YaHei"/>
                    <a:sym typeface="Microsoft YaHei"/>
                  </a:defRPr>
                </a:pPr>
                <a:r>
                  <a:t>多种身份认证方式</a:t>
                </a:r>
                <a:endParaRPr sz="1000"/>
              </a:p>
              <a:p>
                <a:pPr marL="171450" indent="-171450">
                  <a:lnSpc>
                    <a:spcPct val="150000"/>
                  </a:lnSpc>
                  <a:buClr>
                    <a:srgbClr val="E46C0A"/>
                  </a:buClr>
                  <a:buSzPct val="100000"/>
                  <a:buFont typeface="Arial"/>
                  <a:buChar char="•"/>
                  <a:defRPr sz="1400">
                    <a:solidFill>
                      <a:srgbClr val="FF8000"/>
                    </a:solidFill>
                    <a:latin typeface="Microsoft YaHei"/>
                    <a:ea typeface="Microsoft YaHei"/>
                    <a:cs typeface="Microsoft YaHei"/>
                    <a:sym typeface="Microsoft YaHei"/>
                  </a:defRPr>
                </a:pPr>
                <a:r>
                  <a:t>快</a:t>
                </a:r>
              </a:p>
              <a:p>
                <a:pPr lvl="1" marL="285750" indent="171450">
                  <a:lnSpc>
                    <a:spcPct val="150000"/>
                  </a:lnSpc>
                  <a:defRPr sz="1100">
                    <a:latin typeface="Microsoft YaHei"/>
                    <a:ea typeface="Microsoft YaHei"/>
                    <a:cs typeface="Microsoft YaHei"/>
                    <a:sym typeface="Microsoft YaHei"/>
                  </a:defRPr>
                </a:pPr>
                <a:r>
                  <a:t>集成快、认证快、效率高</a:t>
                </a:r>
                <a:endParaRPr>
                  <a:solidFill>
                    <a:srgbClr val="404040"/>
                  </a:solidFill>
                </a:endParaRPr>
              </a:p>
              <a:p>
                <a:pPr marL="171450" indent="-171450">
                  <a:lnSpc>
                    <a:spcPct val="150000"/>
                  </a:lnSpc>
                  <a:buClr>
                    <a:srgbClr val="E46C0A"/>
                  </a:buClr>
                  <a:buSzPct val="100000"/>
                  <a:buFont typeface="Arial"/>
                  <a:buChar char="•"/>
                  <a:defRPr sz="1400">
                    <a:solidFill>
                      <a:srgbClr val="FF8000"/>
                    </a:solidFill>
                    <a:latin typeface="Microsoft YaHei"/>
                    <a:ea typeface="Microsoft YaHei"/>
                    <a:cs typeface="Microsoft YaHei"/>
                    <a:sym typeface="Microsoft YaHei"/>
                  </a:defRPr>
                </a:pPr>
                <a:r>
                  <a:t>好</a:t>
                </a:r>
              </a:p>
              <a:p>
                <a:pPr lvl="1" marL="285750" indent="171450">
                  <a:lnSpc>
                    <a:spcPct val="150000"/>
                  </a:lnSpc>
                  <a:defRPr sz="1100">
                    <a:latin typeface="Microsoft YaHei"/>
                    <a:ea typeface="Microsoft YaHei"/>
                    <a:cs typeface="Microsoft YaHei"/>
                    <a:sym typeface="Microsoft YaHei"/>
                  </a:defRPr>
                </a:pPr>
                <a:r>
                  <a:t>安全便捷、降低风险</a:t>
                </a:r>
                <a:endParaRPr sz="1200">
                  <a:solidFill>
                    <a:srgbClr val="E46C0A"/>
                  </a:solidFill>
                </a:endParaRPr>
              </a:p>
              <a:p>
                <a:pPr marL="171450" indent="-171450">
                  <a:lnSpc>
                    <a:spcPct val="150000"/>
                  </a:lnSpc>
                  <a:buClr>
                    <a:srgbClr val="E46C0A"/>
                  </a:buClr>
                  <a:buSzPct val="100000"/>
                  <a:buFont typeface="Arial"/>
                  <a:buChar char="•"/>
                  <a:defRPr sz="1400">
                    <a:solidFill>
                      <a:srgbClr val="FF8000"/>
                    </a:solidFill>
                    <a:latin typeface="Microsoft YaHei"/>
                    <a:ea typeface="Microsoft YaHei"/>
                    <a:cs typeface="Microsoft YaHei"/>
                    <a:sym typeface="Microsoft YaHei"/>
                  </a:defRPr>
                </a:pPr>
                <a:r>
                  <a:t>省</a:t>
                </a:r>
              </a:p>
              <a:p>
                <a:pPr lvl="1" marL="285750" indent="171450">
                  <a:lnSpc>
                    <a:spcPct val="150000"/>
                  </a:lnSpc>
                  <a:defRPr sz="1100">
                    <a:latin typeface="Microsoft YaHei"/>
                    <a:ea typeface="Microsoft YaHei"/>
                    <a:cs typeface="Microsoft YaHei"/>
                    <a:sym typeface="Microsoft YaHei"/>
                  </a:defRPr>
                </a:pPr>
                <a:r>
                  <a:t>降低管理成本</a:t>
                </a:r>
              </a:p>
            </p:txBody>
          </p:sp>
        </p:grpSp>
        <p:grpSp>
          <p:nvGrpSpPr>
            <p:cNvPr id="315" name="矩形 64"/>
            <p:cNvGrpSpPr/>
            <p:nvPr/>
          </p:nvGrpSpPr>
          <p:grpSpPr>
            <a:xfrm>
              <a:off x="0" y="0"/>
              <a:ext cx="2428875" cy="357187"/>
              <a:chOff x="0" y="0"/>
              <a:chExt cx="2428875" cy="357185"/>
            </a:xfrm>
          </p:grpSpPr>
          <p:sp>
            <p:nvSpPr>
              <p:cNvPr id="313" name="矩形"/>
              <p:cNvSpPr/>
              <p:nvPr/>
            </p:nvSpPr>
            <p:spPr>
              <a:xfrm>
                <a:off x="0" y="0"/>
                <a:ext cx="2428875" cy="357186"/>
              </a:xfrm>
              <a:prstGeom prst="rect">
                <a:avLst/>
              </a:prstGeom>
              <a:solidFill>
                <a:srgbClr val="95B3D7"/>
              </a:solidFill>
              <a:ln w="12700" cap="flat">
                <a:noFill/>
                <a:miter lim="400000"/>
              </a:ln>
              <a:effectLst/>
            </p:spPr>
            <p:txBody>
              <a:bodyPr wrap="square" lIns="45718" tIns="45718" rIns="45718" bIns="45718" numCol="1" anchor="ctr">
                <a:noAutofit/>
              </a:bodyPr>
              <a:lstStyle/>
              <a:p>
                <a:pPr algn="ctr">
                  <a:defRPr sz="1400">
                    <a:solidFill>
                      <a:srgbClr val="FFFFFF"/>
                    </a:solidFill>
                    <a:latin typeface="Microsoft YaHei"/>
                    <a:ea typeface="Microsoft YaHei"/>
                    <a:cs typeface="Microsoft YaHei"/>
                    <a:sym typeface="Microsoft YaHei"/>
                  </a:defRPr>
                </a:pPr>
              </a:p>
            </p:txBody>
          </p:sp>
          <p:sp>
            <p:nvSpPr>
              <p:cNvPr id="314" name="价值"/>
              <p:cNvSpPr/>
              <p:nvPr/>
            </p:nvSpPr>
            <p:spPr>
              <a:xfrm>
                <a:off x="0" y="12223"/>
                <a:ext cx="2428875" cy="3327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1400">
                    <a:solidFill>
                      <a:srgbClr val="FFFFFF"/>
                    </a:solidFill>
                    <a:latin typeface="Microsoft YaHei"/>
                    <a:ea typeface="Microsoft YaHei"/>
                    <a:cs typeface="Microsoft YaHei"/>
                    <a:sym typeface="Microsoft YaHei"/>
                  </a:defRPr>
                </a:lvl1pPr>
              </a:lstStyle>
              <a:p>
                <a:pPr/>
                <a:r>
                  <a:t>价值</a:t>
                </a:r>
              </a:p>
            </p:txBody>
          </p:sp>
        </p:grpSp>
      </p:grpSp>
      <p:grpSp>
        <p:nvGrpSpPr>
          <p:cNvPr id="334" name="组合 65"/>
          <p:cNvGrpSpPr/>
          <p:nvPr/>
        </p:nvGrpSpPr>
        <p:grpSpPr>
          <a:xfrm>
            <a:off x="334963" y="1204912"/>
            <a:ext cx="2270126" cy="3633788"/>
            <a:chOff x="0" y="0"/>
            <a:chExt cx="2270125" cy="3633786"/>
          </a:xfrm>
        </p:grpSpPr>
        <p:grpSp>
          <p:nvGrpSpPr>
            <p:cNvPr id="319" name="矩形 66"/>
            <p:cNvGrpSpPr/>
            <p:nvPr/>
          </p:nvGrpSpPr>
          <p:grpSpPr>
            <a:xfrm>
              <a:off x="0" y="357186"/>
              <a:ext cx="2270125" cy="3276601"/>
              <a:chOff x="0" y="0"/>
              <a:chExt cx="2270125" cy="3276599"/>
            </a:xfrm>
          </p:grpSpPr>
          <p:sp>
            <p:nvSpPr>
              <p:cNvPr id="317" name="矩形"/>
              <p:cNvSpPr/>
              <p:nvPr/>
            </p:nvSpPr>
            <p:spPr>
              <a:xfrm>
                <a:off x="0" y="0"/>
                <a:ext cx="2270125" cy="3276600"/>
              </a:xfrm>
              <a:prstGeom prst="rect">
                <a:avLst/>
              </a:prstGeom>
              <a:noFill/>
              <a:ln w="12700" cap="flat">
                <a:solidFill>
                  <a:schemeClr val="accent1"/>
                </a:solidFill>
                <a:prstDash val="solid"/>
                <a:round/>
              </a:ln>
              <a:effectLst/>
            </p:spPr>
            <p:txBody>
              <a:bodyPr wrap="square" lIns="45718" tIns="45718" rIns="45718" bIns="45718" numCol="1" anchor="t">
                <a:noAutofit/>
              </a:bodyPr>
              <a:lstStyle/>
              <a:p>
                <a:pPr>
                  <a:lnSpc>
                    <a:spcPct val="150000"/>
                  </a:lnSpc>
                  <a:defRPr sz="1000">
                    <a:latin typeface="Microsoft YaHei"/>
                    <a:ea typeface="Microsoft YaHei"/>
                    <a:cs typeface="Microsoft YaHei"/>
                    <a:sym typeface="Microsoft YaHei"/>
                  </a:defRPr>
                </a:pPr>
              </a:p>
            </p:txBody>
          </p:sp>
          <p:sp>
            <p:nvSpPr>
              <p:cNvPr id="318" name="现状：不同时期建设近20个业务系统…"/>
              <p:cNvSpPr/>
              <p:nvPr/>
            </p:nvSpPr>
            <p:spPr>
              <a:xfrm>
                <a:off x="0" y="0"/>
                <a:ext cx="2270125" cy="197915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2000" tIns="72000" rIns="72000" bIns="72000" numCol="1" anchor="t">
                <a:spAutoFit/>
              </a:bodyPr>
              <a:lstStyle/>
              <a:p>
                <a:pPr marL="171450" indent="-171450">
                  <a:lnSpc>
                    <a:spcPct val="150000"/>
                  </a:lnSpc>
                  <a:buClr>
                    <a:srgbClr val="E46C0A"/>
                  </a:buClr>
                  <a:buSzPct val="100000"/>
                  <a:buFont typeface="Arial"/>
                  <a:buChar char="•"/>
                  <a:defRPr sz="1100">
                    <a:solidFill>
                      <a:srgbClr val="E46C0A"/>
                    </a:solidFill>
                    <a:latin typeface="Microsoft YaHei"/>
                    <a:ea typeface="Microsoft YaHei"/>
                    <a:cs typeface="Microsoft YaHei"/>
                    <a:sym typeface="Microsoft YaHei"/>
                  </a:defRPr>
                </a:pPr>
                <a:r>
                  <a:t>现状：</a:t>
                </a:r>
                <a:r>
                  <a:rPr sz="1000">
                    <a:solidFill>
                      <a:srgbClr val="000000"/>
                    </a:solidFill>
                  </a:rPr>
                  <a:t>不同时期建设近</a:t>
                </a:r>
                <a:r>
                  <a:rPr sz="1000"/>
                  <a:t>20</a:t>
                </a:r>
                <a:r>
                  <a:rPr sz="1000"/>
                  <a:t>个</a:t>
                </a:r>
                <a:r>
                  <a:rPr sz="1000">
                    <a:solidFill>
                      <a:srgbClr val="000000"/>
                    </a:solidFill>
                  </a:rPr>
                  <a:t>业务系统</a:t>
                </a:r>
                <a:endParaRPr sz="1000"/>
              </a:p>
              <a:p>
                <a:pPr marL="171450" indent="-171450">
                  <a:lnSpc>
                    <a:spcPct val="150000"/>
                  </a:lnSpc>
                  <a:buClr>
                    <a:srgbClr val="E46C0A"/>
                  </a:buClr>
                  <a:buSzPct val="100000"/>
                  <a:buFont typeface="Arial"/>
                  <a:buChar char="•"/>
                  <a:defRPr sz="1100">
                    <a:solidFill>
                      <a:srgbClr val="E46C0A"/>
                    </a:solidFill>
                    <a:latin typeface="Microsoft YaHei"/>
                    <a:ea typeface="Microsoft YaHei"/>
                    <a:cs typeface="Microsoft YaHei"/>
                    <a:sym typeface="Microsoft YaHei"/>
                  </a:defRPr>
                </a:pPr>
                <a:r>
                  <a:t>账号独立管理：</a:t>
                </a:r>
                <a:r>
                  <a:rPr sz="1000">
                    <a:solidFill>
                      <a:srgbClr val="000000"/>
                    </a:solidFill>
                  </a:rPr>
                  <a:t>业务账号无法统一，降低管理效率</a:t>
                </a:r>
                <a:endParaRPr sz="1000"/>
              </a:p>
              <a:p>
                <a:pPr marL="171450" indent="-171450">
                  <a:lnSpc>
                    <a:spcPct val="150000"/>
                  </a:lnSpc>
                  <a:buClr>
                    <a:srgbClr val="E46C0A"/>
                  </a:buClr>
                  <a:buSzPct val="100000"/>
                  <a:buFont typeface="Arial"/>
                  <a:buChar char="•"/>
                  <a:defRPr sz="1100">
                    <a:solidFill>
                      <a:srgbClr val="E46C0A"/>
                    </a:solidFill>
                    <a:latin typeface="Microsoft YaHei"/>
                    <a:ea typeface="Microsoft YaHei"/>
                    <a:cs typeface="Microsoft YaHei"/>
                    <a:sym typeface="Microsoft YaHei"/>
                  </a:defRPr>
                </a:pPr>
                <a:r>
                  <a:t>身份认证问题：</a:t>
                </a:r>
                <a:r>
                  <a:rPr sz="1000">
                    <a:solidFill>
                      <a:srgbClr val="000000"/>
                    </a:solidFill>
                  </a:rPr>
                  <a:t>独立的认证机制，用户需要频繁登录，影响工作效率</a:t>
                </a:r>
              </a:p>
            </p:txBody>
          </p:sp>
        </p:grpSp>
        <p:grpSp>
          <p:nvGrpSpPr>
            <p:cNvPr id="322" name="矩形 67"/>
            <p:cNvGrpSpPr/>
            <p:nvPr/>
          </p:nvGrpSpPr>
          <p:grpSpPr>
            <a:xfrm>
              <a:off x="0" y="-1"/>
              <a:ext cx="2270125" cy="357187"/>
              <a:chOff x="0" y="0"/>
              <a:chExt cx="2270125" cy="357185"/>
            </a:xfrm>
          </p:grpSpPr>
          <p:sp>
            <p:nvSpPr>
              <p:cNvPr id="320" name="矩形"/>
              <p:cNvSpPr/>
              <p:nvPr/>
            </p:nvSpPr>
            <p:spPr>
              <a:xfrm>
                <a:off x="0" y="0"/>
                <a:ext cx="2270125" cy="357186"/>
              </a:xfrm>
              <a:prstGeom prst="rect">
                <a:avLst/>
              </a:prstGeom>
              <a:solidFill>
                <a:srgbClr val="95B3D7"/>
              </a:solidFill>
              <a:ln w="12700" cap="flat">
                <a:noFill/>
                <a:miter lim="400000"/>
              </a:ln>
              <a:effectLst/>
            </p:spPr>
            <p:txBody>
              <a:bodyPr wrap="square" lIns="45718" tIns="45718" rIns="45718" bIns="45718" numCol="1" anchor="ctr">
                <a:noAutofit/>
              </a:bodyPr>
              <a:lstStyle/>
              <a:p>
                <a:pPr algn="ctr">
                  <a:defRPr sz="1400">
                    <a:solidFill>
                      <a:srgbClr val="FFFFFF"/>
                    </a:solidFill>
                    <a:latin typeface="Microsoft YaHei"/>
                    <a:ea typeface="Microsoft YaHei"/>
                    <a:cs typeface="Microsoft YaHei"/>
                    <a:sym typeface="Microsoft YaHei"/>
                  </a:defRPr>
                </a:pPr>
              </a:p>
            </p:txBody>
          </p:sp>
          <p:sp>
            <p:nvSpPr>
              <p:cNvPr id="321" name="建设前面临问题"/>
              <p:cNvSpPr/>
              <p:nvPr/>
            </p:nvSpPr>
            <p:spPr>
              <a:xfrm>
                <a:off x="0" y="12223"/>
                <a:ext cx="2270125" cy="3327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1400">
                    <a:solidFill>
                      <a:srgbClr val="FFFFFF"/>
                    </a:solidFill>
                    <a:latin typeface="Microsoft YaHei"/>
                    <a:ea typeface="Microsoft YaHei"/>
                    <a:cs typeface="Microsoft YaHei"/>
                    <a:sym typeface="Microsoft YaHei"/>
                  </a:defRPr>
                </a:lvl1pPr>
              </a:lstStyle>
              <a:p>
                <a:pPr/>
                <a:r>
                  <a:t>建设前面临问题</a:t>
                </a:r>
              </a:p>
            </p:txBody>
          </p:sp>
        </p:grpSp>
        <p:pic>
          <p:nvPicPr>
            <p:cNvPr id="323" name="Picture 6" descr="Picture 6"/>
            <p:cNvPicPr>
              <a:picLocks noChangeAspect="1"/>
            </p:cNvPicPr>
            <p:nvPr/>
          </p:nvPicPr>
          <p:blipFill>
            <a:blip r:embed="rId3">
              <a:extLst/>
            </a:blip>
            <a:stretch>
              <a:fillRect/>
            </a:stretch>
          </p:blipFill>
          <p:spPr>
            <a:xfrm>
              <a:off x="173359" y="2435574"/>
              <a:ext cx="342867" cy="338504"/>
            </a:xfrm>
            <a:prstGeom prst="rect">
              <a:avLst/>
            </a:prstGeom>
            <a:ln w="12700" cap="flat">
              <a:noFill/>
              <a:miter lim="400000"/>
            </a:ln>
            <a:effectLst/>
          </p:spPr>
        </p:pic>
        <p:sp>
          <p:nvSpPr>
            <p:cNvPr id="324" name="TextBox 12"/>
            <p:cNvSpPr/>
            <p:nvPr/>
          </p:nvSpPr>
          <p:spPr>
            <a:xfrm>
              <a:off x="27278" y="2714181"/>
              <a:ext cx="675556" cy="3962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p>
              <a:pPr algn="ctr">
                <a:defRPr sz="900">
                  <a:latin typeface="Microsoft YaHei"/>
                  <a:ea typeface="Microsoft YaHei"/>
                  <a:cs typeface="Microsoft YaHei"/>
                  <a:sym typeface="Microsoft YaHei"/>
                </a:defRPr>
              </a:pPr>
              <a:r>
                <a:t>企业员工</a:t>
              </a:r>
              <a:r>
                <a:t>/</a:t>
              </a:r>
            </a:p>
            <a:p>
              <a:pPr algn="ctr">
                <a:defRPr sz="900">
                  <a:latin typeface="Microsoft YaHei"/>
                  <a:ea typeface="Microsoft YaHei"/>
                  <a:cs typeface="Microsoft YaHei"/>
                  <a:sym typeface="Microsoft YaHei"/>
                </a:defRPr>
              </a:pPr>
              <a:r>
                <a:t>管理员</a:t>
              </a:r>
            </a:p>
          </p:txBody>
        </p:sp>
        <p:sp>
          <p:nvSpPr>
            <p:cNvPr id="325" name="直接箭头连接符 70"/>
            <p:cNvSpPr/>
            <p:nvPr/>
          </p:nvSpPr>
          <p:spPr>
            <a:xfrm flipV="1">
              <a:off x="515936" y="2151062"/>
              <a:ext cx="820738" cy="454025"/>
            </a:xfrm>
            <a:prstGeom prst="line">
              <a:avLst/>
            </a:prstGeom>
            <a:noFill/>
            <a:ln w="9525" cap="flat">
              <a:solidFill>
                <a:srgbClr val="404040"/>
              </a:solidFill>
              <a:prstDash val="solid"/>
              <a:round/>
              <a:tailEnd type="triangle" w="med" len="med"/>
            </a:ln>
            <a:effectLst/>
          </p:spPr>
          <p:txBody>
            <a:bodyPr wrap="square" lIns="45718" tIns="45718" rIns="45718" bIns="45718" numCol="1" anchor="t">
              <a:noAutofit/>
            </a:bodyPr>
            <a:lstStyle/>
            <a:p>
              <a:pPr/>
            </a:p>
          </p:txBody>
        </p:sp>
        <p:sp>
          <p:nvSpPr>
            <p:cNvPr id="326" name="直接箭头连接符 71"/>
            <p:cNvSpPr/>
            <p:nvPr/>
          </p:nvSpPr>
          <p:spPr>
            <a:xfrm>
              <a:off x="469900" y="2640012"/>
              <a:ext cx="1012826" cy="4764"/>
            </a:xfrm>
            <a:prstGeom prst="line">
              <a:avLst/>
            </a:prstGeom>
            <a:noFill/>
            <a:ln w="9525" cap="flat">
              <a:solidFill>
                <a:srgbClr val="404040"/>
              </a:solidFill>
              <a:prstDash val="solid"/>
              <a:round/>
              <a:tailEnd type="triangle" w="med" len="med"/>
            </a:ln>
            <a:effectLst/>
          </p:spPr>
          <p:txBody>
            <a:bodyPr wrap="square" lIns="45718" tIns="45718" rIns="45718" bIns="45718" numCol="1" anchor="t">
              <a:noAutofit/>
            </a:bodyPr>
            <a:lstStyle/>
            <a:p>
              <a:pPr/>
            </a:p>
          </p:txBody>
        </p:sp>
        <p:sp>
          <p:nvSpPr>
            <p:cNvPr id="327" name="Freeform 44"/>
            <p:cNvSpPr/>
            <p:nvPr/>
          </p:nvSpPr>
          <p:spPr>
            <a:xfrm>
              <a:off x="1363661" y="1984374"/>
              <a:ext cx="292101" cy="30638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8332" y="4869"/>
                  </a:moveTo>
                  <a:lnTo>
                    <a:pt x="1057" y="5157"/>
                  </a:lnTo>
                  <a:lnTo>
                    <a:pt x="1093" y="5465"/>
                  </a:lnTo>
                  <a:lnTo>
                    <a:pt x="8368" y="5177"/>
                  </a:lnTo>
                  <a:close/>
                  <a:moveTo>
                    <a:pt x="8240" y="4057"/>
                  </a:moveTo>
                  <a:lnTo>
                    <a:pt x="964" y="4346"/>
                  </a:lnTo>
                  <a:lnTo>
                    <a:pt x="1001" y="4654"/>
                  </a:lnTo>
                  <a:lnTo>
                    <a:pt x="8276" y="4365"/>
                  </a:lnTo>
                  <a:close/>
                  <a:moveTo>
                    <a:pt x="8240" y="3246"/>
                  </a:moveTo>
                  <a:lnTo>
                    <a:pt x="964" y="3534"/>
                  </a:lnTo>
                  <a:lnTo>
                    <a:pt x="1001" y="3843"/>
                  </a:lnTo>
                  <a:lnTo>
                    <a:pt x="8276" y="3554"/>
                  </a:lnTo>
                  <a:close/>
                  <a:moveTo>
                    <a:pt x="9879" y="1"/>
                  </a:moveTo>
                  <a:cubicBezTo>
                    <a:pt x="10090" y="0"/>
                    <a:pt x="10297" y="0"/>
                    <a:pt x="10500" y="5"/>
                  </a:cubicBezTo>
                  <a:lnTo>
                    <a:pt x="10458" y="14"/>
                  </a:lnTo>
                  <a:cubicBezTo>
                    <a:pt x="10214" y="270"/>
                    <a:pt x="9804" y="190"/>
                    <a:pt x="9727" y="966"/>
                  </a:cubicBezTo>
                  <a:cubicBezTo>
                    <a:pt x="9759" y="2745"/>
                    <a:pt x="9646" y="4604"/>
                    <a:pt x="9678" y="6383"/>
                  </a:cubicBezTo>
                  <a:cubicBezTo>
                    <a:pt x="9711" y="7775"/>
                    <a:pt x="9743" y="9167"/>
                    <a:pt x="9776" y="10559"/>
                  </a:cubicBezTo>
                  <a:lnTo>
                    <a:pt x="8996" y="11457"/>
                  </a:lnTo>
                  <a:lnTo>
                    <a:pt x="3054" y="11563"/>
                  </a:lnTo>
                  <a:lnTo>
                    <a:pt x="1057" y="11510"/>
                  </a:lnTo>
                  <a:cubicBezTo>
                    <a:pt x="1446" y="12039"/>
                    <a:pt x="1544" y="12144"/>
                    <a:pt x="1641" y="12937"/>
                  </a:cubicBezTo>
                  <a:cubicBezTo>
                    <a:pt x="2258" y="12682"/>
                    <a:pt x="3301" y="12216"/>
                    <a:pt x="3918" y="12145"/>
                  </a:cubicBezTo>
                  <a:cubicBezTo>
                    <a:pt x="5213" y="11855"/>
                    <a:pt x="6983" y="11959"/>
                    <a:pt x="8704" y="12091"/>
                  </a:cubicBezTo>
                  <a:cubicBezTo>
                    <a:pt x="8590" y="12294"/>
                    <a:pt x="8335" y="12417"/>
                    <a:pt x="8363" y="12699"/>
                  </a:cubicBezTo>
                  <a:cubicBezTo>
                    <a:pt x="8314" y="15183"/>
                    <a:pt x="8314" y="17694"/>
                    <a:pt x="8363" y="20204"/>
                  </a:cubicBezTo>
                  <a:cubicBezTo>
                    <a:pt x="8396" y="20433"/>
                    <a:pt x="8282" y="20715"/>
                    <a:pt x="8509" y="20971"/>
                  </a:cubicBezTo>
                  <a:cubicBezTo>
                    <a:pt x="8655" y="21165"/>
                    <a:pt x="8948" y="21306"/>
                    <a:pt x="9386" y="21394"/>
                  </a:cubicBezTo>
                  <a:lnTo>
                    <a:pt x="12503" y="21367"/>
                  </a:lnTo>
                  <a:cubicBezTo>
                    <a:pt x="12471" y="18425"/>
                    <a:pt x="12438" y="15456"/>
                    <a:pt x="12308" y="12514"/>
                  </a:cubicBezTo>
                  <a:cubicBezTo>
                    <a:pt x="11996" y="11959"/>
                    <a:pt x="11399" y="11457"/>
                    <a:pt x="10945" y="10929"/>
                  </a:cubicBezTo>
                  <a:lnTo>
                    <a:pt x="10555" y="10347"/>
                  </a:lnTo>
                  <a:cubicBezTo>
                    <a:pt x="10490" y="8709"/>
                    <a:pt x="10328" y="2780"/>
                    <a:pt x="10555" y="1098"/>
                  </a:cubicBezTo>
                  <a:cubicBezTo>
                    <a:pt x="10663" y="545"/>
                    <a:pt x="11030" y="270"/>
                    <a:pt x="11498" y="159"/>
                  </a:cubicBezTo>
                  <a:cubicBezTo>
                    <a:pt x="13617" y="1080"/>
                    <a:pt x="18893" y="3514"/>
                    <a:pt x="20394" y="4215"/>
                  </a:cubicBezTo>
                  <a:cubicBezTo>
                    <a:pt x="20750" y="4381"/>
                    <a:pt x="20971" y="4483"/>
                    <a:pt x="21101" y="4543"/>
                  </a:cubicBezTo>
                  <a:lnTo>
                    <a:pt x="21071" y="4537"/>
                  </a:lnTo>
                  <a:cubicBezTo>
                    <a:pt x="21410" y="4727"/>
                    <a:pt x="21568" y="4873"/>
                    <a:pt x="21554" y="4980"/>
                  </a:cubicBezTo>
                  <a:cubicBezTo>
                    <a:pt x="21569" y="10469"/>
                    <a:pt x="21585" y="15780"/>
                    <a:pt x="21600" y="21269"/>
                  </a:cubicBezTo>
                  <a:lnTo>
                    <a:pt x="11831" y="21600"/>
                  </a:lnTo>
                  <a:lnTo>
                    <a:pt x="1123" y="21430"/>
                  </a:lnTo>
                  <a:cubicBezTo>
                    <a:pt x="872" y="21356"/>
                    <a:pt x="713" y="21254"/>
                    <a:pt x="508" y="20965"/>
                  </a:cubicBezTo>
                  <a:cubicBezTo>
                    <a:pt x="523" y="17961"/>
                    <a:pt x="662" y="15065"/>
                    <a:pt x="677" y="12061"/>
                  </a:cubicBezTo>
                  <a:cubicBezTo>
                    <a:pt x="446" y="11754"/>
                    <a:pt x="0" y="11366"/>
                    <a:pt x="0" y="11033"/>
                  </a:cubicBezTo>
                  <a:cubicBezTo>
                    <a:pt x="5" y="7629"/>
                    <a:pt x="195" y="4307"/>
                    <a:pt x="200" y="903"/>
                  </a:cubicBezTo>
                  <a:cubicBezTo>
                    <a:pt x="523" y="525"/>
                    <a:pt x="754" y="441"/>
                    <a:pt x="1308" y="331"/>
                  </a:cubicBezTo>
                  <a:cubicBezTo>
                    <a:pt x="2905" y="201"/>
                    <a:pt x="6775" y="8"/>
                    <a:pt x="9879" y="1"/>
                  </a:cubicBezTo>
                  <a:close/>
                </a:path>
              </a:pathLst>
            </a:custGeom>
            <a:solidFill>
              <a:schemeClr val="accent1"/>
            </a:solidFill>
            <a:ln w="12700" cap="flat">
              <a:noFill/>
              <a:miter lim="400000"/>
            </a:ln>
            <a:effectLst/>
          </p:spPr>
          <p:txBody>
            <a:bodyPr wrap="square" lIns="45718" tIns="45718" rIns="45718" bIns="45718" numCol="1" anchor="b">
              <a:noAutofit/>
            </a:bodyPr>
            <a:lstStyle/>
            <a:p>
              <a:pPr algn="ctr" defTabSz="912494">
                <a:defRPr>
                  <a:latin typeface="Segoe UI"/>
                  <a:ea typeface="Segoe UI"/>
                  <a:cs typeface="Segoe UI"/>
                  <a:sym typeface="Segoe UI"/>
                </a:defRPr>
              </a:pPr>
            </a:p>
          </p:txBody>
        </p:sp>
        <p:sp>
          <p:nvSpPr>
            <p:cNvPr id="328" name="TextBox 16"/>
            <p:cNvSpPr/>
            <p:nvPr/>
          </p:nvSpPr>
          <p:spPr>
            <a:xfrm>
              <a:off x="1167567" y="2284330"/>
              <a:ext cx="685742" cy="243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lgn="ctr">
                <a:defRPr sz="900">
                  <a:latin typeface="Microsoft YaHei"/>
                  <a:ea typeface="Microsoft YaHei"/>
                  <a:cs typeface="Microsoft YaHei"/>
                  <a:sym typeface="Microsoft YaHei"/>
                </a:defRPr>
              </a:lvl1pPr>
            </a:lstStyle>
            <a:p>
              <a:pPr/>
              <a:r>
                <a:t>渔政系统</a:t>
              </a:r>
            </a:p>
          </p:txBody>
        </p:sp>
        <p:sp>
          <p:nvSpPr>
            <p:cNvPr id="329" name="Freeform 44"/>
            <p:cNvSpPr/>
            <p:nvPr/>
          </p:nvSpPr>
          <p:spPr>
            <a:xfrm>
              <a:off x="1611311" y="2473325"/>
              <a:ext cx="290514" cy="3079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8332" y="4869"/>
                  </a:moveTo>
                  <a:lnTo>
                    <a:pt x="1057" y="5157"/>
                  </a:lnTo>
                  <a:lnTo>
                    <a:pt x="1093" y="5465"/>
                  </a:lnTo>
                  <a:lnTo>
                    <a:pt x="8368" y="5177"/>
                  </a:lnTo>
                  <a:close/>
                  <a:moveTo>
                    <a:pt x="8240" y="4057"/>
                  </a:moveTo>
                  <a:lnTo>
                    <a:pt x="964" y="4346"/>
                  </a:lnTo>
                  <a:lnTo>
                    <a:pt x="1001" y="4654"/>
                  </a:lnTo>
                  <a:lnTo>
                    <a:pt x="8276" y="4365"/>
                  </a:lnTo>
                  <a:close/>
                  <a:moveTo>
                    <a:pt x="8240" y="3246"/>
                  </a:moveTo>
                  <a:lnTo>
                    <a:pt x="964" y="3534"/>
                  </a:lnTo>
                  <a:lnTo>
                    <a:pt x="1001" y="3843"/>
                  </a:lnTo>
                  <a:lnTo>
                    <a:pt x="8276" y="3554"/>
                  </a:lnTo>
                  <a:close/>
                  <a:moveTo>
                    <a:pt x="9879" y="1"/>
                  </a:moveTo>
                  <a:cubicBezTo>
                    <a:pt x="10090" y="0"/>
                    <a:pt x="10297" y="0"/>
                    <a:pt x="10500" y="5"/>
                  </a:cubicBezTo>
                  <a:lnTo>
                    <a:pt x="10458" y="14"/>
                  </a:lnTo>
                  <a:cubicBezTo>
                    <a:pt x="10214" y="270"/>
                    <a:pt x="9804" y="190"/>
                    <a:pt x="9727" y="966"/>
                  </a:cubicBezTo>
                  <a:cubicBezTo>
                    <a:pt x="9759" y="2745"/>
                    <a:pt x="9646" y="4604"/>
                    <a:pt x="9678" y="6383"/>
                  </a:cubicBezTo>
                  <a:cubicBezTo>
                    <a:pt x="9711" y="7775"/>
                    <a:pt x="9743" y="9167"/>
                    <a:pt x="9776" y="10559"/>
                  </a:cubicBezTo>
                  <a:lnTo>
                    <a:pt x="8996" y="11457"/>
                  </a:lnTo>
                  <a:lnTo>
                    <a:pt x="3054" y="11563"/>
                  </a:lnTo>
                  <a:lnTo>
                    <a:pt x="1057" y="11510"/>
                  </a:lnTo>
                  <a:cubicBezTo>
                    <a:pt x="1446" y="12039"/>
                    <a:pt x="1544" y="12144"/>
                    <a:pt x="1641" y="12937"/>
                  </a:cubicBezTo>
                  <a:cubicBezTo>
                    <a:pt x="2258" y="12682"/>
                    <a:pt x="3301" y="12216"/>
                    <a:pt x="3918" y="12145"/>
                  </a:cubicBezTo>
                  <a:cubicBezTo>
                    <a:pt x="5213" y="11855"/>
                    <a:pt x="6983" y="11959"/>
                    <a:pt x="8704" y="12091"/>
                  </a:cubicBezTo>
                  <a:cubicBezTo>
                    <a:pt x="8590" y="12294"/>
                    <a:pt x="8335" y="12417"/>
                    <a:pt x="8363" y="12699"/>
                  </a:cubicBezTo>
                  <a:cubicBezTo>
                    <a:pt x="8314" y="15183"/>
                    <a:pt x="8314" y="17694"/>
                    <a:pt x="8363" y="20204"/>
                  </a:cubicBezTo>
                  <a:cubicBezTo>
                    <a:pt x="8396" y="20433"/>
                    <a:pt x="8282" y="20715"/>
                    <a:pt x="8509" y="20971"/>
                  </a:cubicBezTo>
                  <a:cubicBezTo>
                    <a:pt x="8655" y="21165"/>
                    <a:pt x="8948" y="21306"/>
                    <a:pt x="9386" y="21394"/>
                  </a:cubicBezTo>
                  <a:lnTo>
                    <a:pt x="12503" y="21367"/>
                  </a:lnTo>
                  <a:cubicBezTo>
                    <a:pt x="12471" y="18425"/>
                    <a:pt x="12438" y="15456"/>
                    <a:pt x="12308" y="12514"/>
                  </a:cubicBezTo>
                  <a:cubicBezTo>
                    <a:pt x="11996" y="11959"/>
                    <a:pt x="11399" y="11457"/>
                    <a:pt x="10945" y="10929"/>
                  </a:cubicBezTo>
                  <a:lnTo>
                    <a:pt x="10555" y="10347"/>
                  </a:lnTo>
                  <a:cubicBezTo>
                    <a:pt x="10490" y="8709"/>
                    <a:pt x="10328" y="2780"/>
                    <a:pt x="10555" y="1098"/>
                  </a:cubicBezTo>
                  <a:cubicBezTo>
                    <a:pt x="10663" y="545"/>
                    <a:pt x="11030" y="270"/>
                    <a:pt x="11498" y="159"/>
                  </a:cubicBezTo>
                  <a:cubicBezTo>
                    <a:pt x="13617" y="1080"/>
                    <a:pt x="18893" y="3514"/>
                    <a:pt x="20394" y="4215"/>
                  </a:cubicBezTo>
                  <a:cubicBezTo>
                    <a:pt x="20750" y="4381"/>
                    <a:pt x="20971" y="4483"/>
                    <a:pt x="21101" y="4543"/>
                  </a:cubicBezTo>
                  <a:lnTo>
                    <a:pt x="21071" y="4537"/>
                  </a:lnTo>
                  <a:cubicBezTo>
                    <a:pt x="21410" y="4727"/>
                    <a:pt x="21568" y="4873"/>
                    <a:pt x="21554" y="4980"/>
                  </a:cubicBezTo>
                  <a:cubicBezTo>
                    <a:pt x="21569" y="10469"/>
                    <a:pt x="21585" y="15780"/>
                    <a:pt x="21600" y="21269"/>
                  </a:cubicBezTo>
                  <a:lnTo>
                    <a:pt x="11831" y="21600"/>
                  </a:lnTo>
                  <a:lnTo>
                    <a:pt x="1123" y="21430"/>
                  </a:lnTo>
                  <a:cubicBezTo>
                    <a:pt x="872" y="21356"/>
                    <a:pt x="713" y="21254"/>
                    <a:pt x="508" y="20965"/>
                  </a:cubicBezTo>
                  <a:cubicBezTo>
                    <a:pt x="523" y="17961"/>
                    <a:pt x="662" y="15065"/>
                    <a:pt x="677" y="12061"/>
                  </a:cubicBezTo>
                  <a:cubicBezTo>
                    <a:pt x="446" y="11754"/>
                    <a:pt x="0" y="11366"/>
                    <a:pt x="0" y="11033"/>
                  </a:cubicBezTo>
                  <a:cubicBezTo>
                    <a:pt x="5" y="7629"/>
                    <a:pt x="195" y="4307"/>
                    <a:pt x="200" y="903"/>
                  </a:cubicBezTo>
                  <a:cubicBezTo>
                    <a:pt x="523" y="525"/>
                    <a:pt x="754" y="441"/>
                    <a:pt x="1308" y="331"/>
                  </a:cubicBezTo>
                  <a:cubicBezTo>
                    <a:pt x="2905" y="201"/>
                    <a:pt x="6775" y="8"/>
                    <a:pt x="9879" y="1"/>
                  </a:cubicBezTo>
                  <a:close/>
                </a:path>
              </a:pathLst>
            </a:custGeom>
            <a:solidFill>
              <a:schemeClr val="accent1"/>
            </a:solidFill>
            <a:ln w="12700" cap="flat">
              <a:noFill/>
              <a:miter lim="400000"/>
            </a:ln>
            <a:effectLst/>
          </p:spPr>
          <p:txBody>
            <a:bodyPr wrap="square" lIns="45718" tIns="45718" rIns="45718" bIns="45718" numCol="1" anchor="b">
              <a:noAutofit/>
            </a:bodyPr>
            <a:lstStyle/>
            <a:p>
              <a:pPr algn="ctr" defTabSz="912494">
                <a:defRPr>
                  <a:latin typeface="Segoe UI"/>
                  <a:ea typeface="Segoe UI"/>
                  <a:cs typeface="Segoe UI"/>
                  <a:sym typeface="Segoe UI"/>
                </a:defRPr>
              </a:pPr>
            </a:p>
          </p:txBody>
        </p:sp>
        <p:sp>
          <p:nvSpPr>
            <p:cNvPr id="330" name="TextBox 18"/>
            <p:cNvSpPr/>
            <p:nvPr/>
          </p:nvSpPr>
          <p:spPr>
            <a:xfrm>
              <a:off x="1404138" y="2737653"/>
              <a:ext cx="685581" cy="243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lgn="ctr">
                <a:defRPr sz="900">
                  <a:latin typeface="Microsoft YaHei"/>
                  <a:ea typeface="Microsoft YaHei"/>
                  <a:cs typeface="Microsoft YaHei"/>
                  <a:sym typeface="Microsoft YaHei"/>
                </a:defRPr>
              </a:lvl1pPr>
            </a:lstStyle>
            <a:p>
              <a:pPr/>
              <a:r>
                <a:t>渔船系统</a:t>
              </a:r>
            </a:p>
          </p:txBody>
        </p:sp>
        <p:sp>
          <p:nvSpPr>
            <p:cNvPr id="331" name="Freeform 44"/>
            <p:cNvSpPr/>
            <p:nvPr/>
          </p:nvSpPr>
          <p:spPr>
            <a:xfrm>
              <a:off x="1447800" y="2949575"/>
              <a:ext cx="288926" cy="3079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8332" y="4869"/>
                  </a:moveTo>
                  <a:lnTo>
                    <a:pt x="1057" y="5157"/>
                  </a:lnTo>
                  <a:lnTo>
                    <a:pt x="1093" y="5465"/>
                  </a:lnTo>
                  <a:lnTo>
                    <a:pt x="8368" y="5177"/>
                  </a:lnTo>
                  <a:close/>
                  <a:moveTo>
                    <a:pt x="8240" y="4057"/>
                  </a:moveTo>
                  <a:lnTo>
                    <a:pt x="964" y="4346"/>
                  </a:lnTo>
                  <a:lnTo>
                    <a:pt x="1001" y="4654"/>
                  </a:lnTo>
                  <a:lnTo>
                    <a:pt x="8276" y="4365"/>
                  </a:lnTo>
                  <a:close/>
                  <a:moveTo>
                    <a:pt x="8240" y="3246"/>
                  </a:moveTo>
                  <a:lnTo>
                    <a:pt x="964" y="3534"/>
                  </a:lnTo>
                  <a:lnTo>
                    <a:pt x="1001" y="3843"/>
                  </a:lnTo>
                  <a:lnTo>
                    <a:pt x="8276" y="3554"/>
                  </a:lnTo>
                  <a:close/>
                  <a:moveTo>
                    <a:pt x="9879" y="1"/>
                  </a:moveTo>
                  <a:cubicBezTo>
                    <a:pt x="10090" y="0"/>
                    <a:pt x="10297" y="0"/>
                    <a:pt x="10500" y="5"/>
                  </a:cubicBezTo>
                  <a:lnTo>
                    <a:pt x="10458" y="14"/>
                  </a:lnTo>
                  <a:cubicBezTo>
                    <a:pt x="10214" y="270"/>
                    <a:pt x="9804" y="190"/>
                    <a:pt x="9727" y="966"/>
                  </a:cubicBezTo>
                  <a:cubicBezTo>
                    <a:pt x="9759" y="2745"/>
                    <a:pt x="9646" y="4604"/>
                    <a:pt x="9678" y="6383"/>
                  </a:cubicBezTo>
                  <a:cubicBezTo>
                    <a:pt x="9711" y="7775"/>
                    <a:pt x="9743" y="9167"/>
                    <a:pt x="9776" y="10559"/>
                  </a:cubicBezTo>
                  <a:lnTo>
                    <a:pt x="8996" y="11457"/>
                  </a:lnTo>
                  <a:lnTo>
                    <a:pt x="3054" y="11563"/>
                  </a:lnTo>
                  <a:lnTo>
                    <a:pt x="1057" y="11510"/>
                  </a:lnTo>
                  <a:cubicBezTo>
                    <a:pt x="1446" y="12039"/>
                    <a:pt x="1544" y="12144"/>
                    <a:pt x="1641" y="12937"/>
                  </a:cubicBezTo>
                  <a:cubicBezTo>
                    <a:pt x="2258" y="12682"/>
                    <a:pt x="3301" y="12216"/>
                    <a:pt x="3918" y="12145"/>
                  </a:cubicBezTo>
                  <a:cubicBezTo>
                    <a:pt x="5213" y="11855"/>
                    <a:pt x="6983" y="11959"/>
                    <a:pt x="8704" y="12091"/>
                  </a:cubicBezTo>
                  <a:cubicBezTo>
                    <a:pt x="8590" y="12294"/>
                    <a:pt x="8335" y="12417"/>
                    <a:pt x="8363" y="12699"/>
                  </a:cubicBezTo>
                  <a:cubicBezTo>
                    <a:pt x="8314" y="15183"/>
                    <a:pt x="8314" y="17694"/>
                    <a:pt x="8363" y="20204"/>
                  </a:cubicBezTo>
                  <a:cubicBezTo>
                    <a:pt x="8396" y="20433"/>
                    <a:pt x="8282" y="20715"/>
                    <a:pt x="8509" y="20971"/>
                  </a:cubicBezTo>
                  <a:cubicBezTo>
                    <a:pt x="8655" y="21165"/>
                    <a:pt x="8948" y="21306"/>
                    <a:pt x="9386" y="21394"/>
                  </a:cubicBezTo>
                  <a:lnTo>
                    <a:pt x="12503" y="21367"/>
                  </a:lnTo>
                  <a:cubicBezTo>
                    <a:pt x="12471" y="18425"/>
                    <a:pt x="12438" y="15456"/>
                    <a:pt x="12308" y="12514"/>
                  </a:cubicBezTo>
                  <a:cubicBezTo>
                    <a:pt x="11996" y="11959"/>
                    <a:pt x="11399" y="11457"/>
                    <a:pt x="10945" y="10929"/>
                  </a:cubicBezTo>
                  <a:lnTo>
                    <a:pt x="10555" y="10347"/>
                  </a:lnTo>
                  <a:cubicBezTo>
                    <a:pt x="10490" y="8709"/>
                    <a:pt x="10328" y="2780"/>
                    <a:pt x="10555" y="1098"/>
                  </a:cubicBezTo>
                  <a:cubicBezTo>
                    <a:pt x="10663" y="545"/>
                    <a:pt x="11030" y="270"/>
                    <a:pt x="11498" y="159"/>
                  </a:cubicBezTo>
                  <a:cubicBezTo>
                    <a:pt x="13617" y="1080"/>
                    <a:pt x="18893" y="3514"/>
                    <a:pt x="20394" y="4215"/>
                  </a:cubicBezTo>
                  <a:cubicBezTo>
                    <a:pt x="20750" y="4381"/>
                    <a:pt x="20971" y="4483"/>
                    <a:pt x="21101" y="4543"/>
                  </a:cubicBezTo>
                  <a:lnTo>
                    <a:pt x="21071" y="4537"/>
                  </a:lnTo>
                  <a:cubicBezTo>
                    <a:pt x="21410" y="4727"/>
                    <a:pt x="21568" y="4873"/>
                    <a:pt x="21554" y="4980"/>
                  </a:cubicBezTo>
                  <a:cubicBezTo>
                    <a:pt x="21569" y="10469"/>
                    <a:pt x="21585" y="15780"/>
                    <a:pt x="21600" y="21269"/>
                  </a:cubicBezTo>
                  <a:lnTo>
                    <a:pt x="11831" y="21600"/>
                  </a:lnTo>
                  <a:lnTo>
                    <a:pt x="1123" y="21430"/>
                  </a:lnTo>
                  <a:cubicBezTo>
                    <a:pt x="872" y="21356"/>
                    <a:pt x="713" y="21254"/>
                    <a:pt x="508" y="20965"/>
                  </a:cubicBezTo>
                  <a:cubicBezTo>
                    <a:pt x="523" y="17961"/>
                    <a:pt x="662" y="15065"/>
                    <a:pt x="677" y="12061"/>
                  </a:cubicBezTo>
                  <a:cubicBezTo>
                    <a:pt x="446" y="11754"/>
                    <a:pt x="0" y="11366"/>
                    <a:pt x="0" y="11033"/>
                  </a:cubicBezTo>
                  <a:cubicBezTo>
                    <a:pt x="5" y="7629"/>
                    <a:pt x="195" y="4307"/>
                    <a:pt x="200" y="903"/>
                  </a:cubicBezTo>
                  <a:cubicBezTo>
                    <a:pt x="523" y="525"/>
                    <a:pt x="754" y="441"/>
                    <a:pt x="1308" y="331"/>
                  </a:cubicBezTo>
                  <a:cubicBezTo>
                    <a:pt x="2905" y="201"/>
                    <a:pt x="6775" y="8"/>
                    <a:pt x="9879" y="1"/>
                  </a:cubicBezTo>
                  <a:close/>
                </a:path>
              </a:pathLst>
            </a:custGeom>
            <a:solidFill>
              <a:schemeClr val="accent1"/>
            </a:solidFill>
            <a:ln w="12700" cap="flat">
              <a:noFill/>
              <a:miter lim="400000"/>
            </a:ln>
            <a:effectLst/>
          </p:spPr>
          <p:txBody>
            <a:bodyPr wrap="square" lIns="45718" tIns="45718" rIns="45718" bIns="45718" numCol="1" anchor="b">
              <a:noAutofit/>
            </a:bodyPr>
            <a:lstStyle/>
            <a:p>
              <a:pPr algn="ctr" defTabSz="912494">
                <a:defRPr>
                  <a:latin typeface="Segoe UI"/>
                  <a:ea typeface="Segoe UI"/>
                  <a:cs typeface="Segoe UI"/>
                  <a:sym typeface="Segoe UI"/>
                </a:defRPr>
              </a:pPr>
            </a:p>
          </p:txBody>
        </p:sp>
        <p:sp>
          <p:nvSpPr>
            <p:cNvPr id="332" name="TextBox 20"/>
            <p:cNvSpPr/>
            <p:nvPr/>
          </p:nvSpPr>
          <p:spPr>
            <a:xfrm>
              <a:off x="1228797" y="3244203"/>
              <a:ext cx="673753" cy="243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lgn="ctr">
                <a:defRPr sz="900">
                  <a:latin typeface="Microsoft YaHei"/>
                  <a:ea typeface="Microsoft YaHei"/>
                  <a:cs typeface="Microsoft YaHei"/>
                  <a:sym typeface="Microsoft YaHei"/>
                </a:defRPr>
              </a:lvl1pPr>
            </a:lstStyle>
            <a:p>
              <a:pPr/>
              <a:r>
                <a:t>其它系统</a:t>
              </a:r>
            </a:p>
          </p:txBody>
        </p:sp>
        <p:sp>
          <p:nvSpPr>
            <p:cNvPr id="333" name="直接箭头连接符 78"/>
            <p:cNvSpPr/>
            <p:nvPr/>
          </p:nvSpPr>
          <p:spPr>
            <a:xfrm>
              <a:off x="477836" y="2651125"/>
              <a:ext cx="858838" cy="511176"/>
            </a:xfrm>
            <a:prstGeom prst="line">
              <a:avLst/>
            </a:prstGeom>
            <a:noFill/>
            <a:ln w="9525" cap="flat">
              <a:solidFill>
                <a:srgbClr val="404040"/>
              </a:solidFill>
              <a:prstDash val="solid"/>
              <a:round/>
              <a:tailEnd type="triangle" w="med" len="med"/>
            </a:ln>
            <a:effectLst/>
          </p:spPr>
          <p:txBody>
            <a:bodyPr wrap="square" lIns="45718" tIns="45718" rIns="45718" bIns="45718" numCol="1" anchor="t">
              <a:noAutofit/>
            </a:bodyPr>
            <a:lstStyle/>
            <a:p>
              <a:pPr/>
            </a:p>
          </p:txBody>
        </p:sp>
      </p:grpSp>
      <p:grpSp>
        <p:nvGrpSpPr>
          <p:cNvPr id="377" name="组合 79"/>
          <p:cNvGrpSpPr/>
          <p:nvPr/>
        </p:nvGrpSpPr>
        <p:grpSpPr>
          <a:xfrm>
            <a:off x="2743200" y="1204913"/>
            <a:ext cx="3489325" cy="3648348"/>
            <a:chOff x="0" y="0"/>
            <a:chExt cx="3489324" cy="3648347"/>
          </a:xfrm>
        </p:grpSpPr>
        <p:sp>
          <p:nvSpPr>
            <p:cNvPr id="335" name="矩形 80"/>
            <p:cNvSpPr/>
            <p:nvPr/>
          </p:nvSpPr>
          <p:spPr>
            <a:xfrm>
              <a:off x="1587" y="358774"/>
              <a:ext cx="3487738" cy="3284539"/>
            </a:xfrm>
            <a:prstGeom prst="rect">
              <a:avLst/>
            </a:prstGeom>
            <a:solidFill>
              <a:srgbClr val="DCE6F2"/>
            </a:solidFill>
            <a:ln w="12700" cap="flat">
              <a:solidFill>
                <a:schemeClr val="accent1"/>
              </a:solidFill>
              <a:prstDash val="solid"/>
              <a:round/>
            </a:ln>
            <a:effectLst/>
          </p:spPr>
          <p:txBody>
            <a:bodyPr wrap="square" lIns="45718" tIns="45718" rIns="45718" bIns="45718" numCol="1" anchor="t">
              <a:noAutofit/>
            </a:bodyPr>
            <a:lstStyle/>
            <a:p>
              <a:pPr>
                <a:lnSpc>
                  <a:spcPct val="150000"/>
                </a:lnSpc>
                <a:defRPr sz="1400">
                  <a:solidFill>
                    <a:srgbClr val="404040"/>
                  </a:solidFill>
                  <a:latin typeface="Microsoft YaHei"/>
                  <a:ea typeface="Microsoft YaHei"/>
                  <a:cs typeface="Microsoft YaHei"/>
                  <a:sym typeface="Microsoft YaHei"/>
                </a:defRPr>
              </a:pPr>
            </a:p>
          </p:txBody>
        </p:sp>
        <p:grpSp>
          <p:nvGrpSpPr>
            <p:cNvPr id="338" name="矩形 81"/>
            <p:cNvGrpSpPr/>
            <p:nvPr/>
          </p:nvGrpSpPr>
          <p:grpSpPr>
            <a:xfrm>
              <a:off x="1587" y="0"/>
              <a:ext cx="3487738" cy="358775"/>
              <a:chOff x="0" y="0"/>
              <a:chExt cx="3487737" cy="358775"/>
            </a:xfrm>
          </p:grpSpPr>
          <p:sp>
            <p:nvSpPr>
              <p:cNvPr id="336" name="矩形"/>
              <p:cNvSpPr/>
              <p:nvPr/>
            </p:nvSpPr>
            <p:spPr>
              <a:xfrm>
                <a:off x="-1" y="0"/>
                <a:ext cx="3487739" cy="358775"/>
              </a:xfrm>
              <a:prstGeom prst="rect">
                <a:avLst/>
              </a:prstGeom>
              <a:solidFill>
                <a:srgbClr val="1D7EC3"/>
              </a:solidFill>
              <a:ln w="12700" cap="flat">
                <a:solidFill>
                  <a:schemeClr val="accent1"/>
                </a:solidFill>
                <a:prstDash val="solid"/>
                <a:round/>
              </a:ln>
              <a:effectLst/>
            </p:spPr>
            <p:txBody>
              <a:bodyPr wrap="square" lIns="45718" tIns="45718" rIns="45718" bIns="45718" numCol="1" anchor="ctr">
                <a:noAutofit/>
              </a:bodyPr>
              <a:lstStyle/>
              <a:p>
                <a:pPr algn="ctr">
                  <a:defRPr sz="1400">
                    <a:solidFill>
                      <a:srgbClr val="FFFFFF"/>
                    </a:solidFill>
                    <a:latin typeface="Microsoft YaHei"/>
                    <a:ea typeface="Microsoft YaHei"/>
                    <a:cs typeface="Microsoft YaHei"/>
                    <a:sym typeface="Microsoft YaHei"/>
                  </a:defRPr>
                </a:pPr>
              </a:p>
            </p:txBody>
          </p:sp>
          <p:sp>
            <p:nvSpPr>
              <p:cNvPr id="337" name="建设方案"/>
              <p:cNvSpPr/>
              <p:nvPr/>
            </p:nvSpPr>
            <p:spPr>
              <a:xfrm>
                <a:off x="-1" y="13017"/>
                <a:ext cx="3487739" cy="3327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1400">
                    <a:solidFill>
                      <a:srgbClr val="FFFFFF"/>
                    </a:solidFill>
                    <a:latin typeface="Microsoft YaHei"/>
                    <a:ea typeface="Microsoft YaHei"/>
                    <a:cs typeface="Microsoft YaHei"/>
                    <a:sym typeface="Microsoft YaHei"/>
                  </a:defRPr>
                </a:lvl1pPr>
              </a:lstStyle>
              <a:p>
                <a:pPr/>
                <a:r>
                  <a:t>建设方案</a:t>
                </a:r>
              </a:p>
            </p:txBody>
          </p:sp>
        </p:grpSp>
        <p:sp>
          <p:nvSpPr>
            <p:cNvPr id="339" name="矩形 25"/>
            <p:cNvSpPr/>
            <p:nvPr/>
          </p:nvSpPr>
          <p:spPr>
            <a:xfrm>
              <a:off x="123834" y="2138074"/>
              <a:ext cx="2483113" cy="3327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p>
              <a:pPr>
                <a:defRPr sz="1200">
                  <a:latin typeface="Microsoft YaHei"/>
                  <a:ea typeface="Microsoft YaHei"/>
                  <a:cs typeface="Microsoft YaHei"/>
                  <a:sym typeface="Microsoft YaHei"/>
                </a:defRPr>
              </a:pPr>
              <a:r>
                <a:t>采用</a:t>
              </a:r>
              <a:r>
                <a:t>IDP</a:t>
              </a:r>
              <a:r>
                <a:t>系统中的</a:t>
              </a:r>
              <a:r>
                <a:rPr sz="1400">
                  <a:solidFill>
                    <a:srgbClr val="FF8000"/>
                  </a:solidFill>
                </a:rPr>
                <a:t>单点登录</a:t>
              </a:r>
              <a:r>
                <a:t>模块</a:t>
              </a:r>
            </a:p>
          </p:txBody>
        </p:sp>
        <p:sp>
          <p:nvSpPr>
            <p:cNvPr id="340" name="直接箭头连接符 83"/>
            <p:cNvSpPr/>
            <p:nvPr/>
          </p:nvSpPr>
          <p:spPr>
            <a:xfrm>
              <a:off x="806450" y="2838449"/>
              <a:ext cx="722313" cy="1"/>
            </a:xfrm>
            <a:prstGeom prst="line">
              <a:avLst/>
            </a:prstGeom>
            <a:noFill/>
            <a:ln w="9525" cap="flat">
              <a:solidFill>
                <a:schemeClr val="accent1"/>
              </a:solidFill>
              <a:prstDash val="solid"/>
              <a:round/>
              <a:tailEnd type="triangle" w="med" len="med"/>
            </a:ln>
            <a:effectLst/>
          </p:spPr>
          <p:txBody>
            <a:bodyPr wrap="square" lIns="45718" tIns="45718" rIns="45718" bIns="45718" numCol="1" anchor="t">
              <a:noAutofit/>
            </a:bodyPr>
            <a:lstStyle/>
            <a:p>
              <a:pPr/>
            </a:p>
          </p:txBody>
        </p:sp>
        <p:sp>
          <p:nvSpPr>
            <p:cNvPr id="341" name="TextBox 27"/>
            <p:cNvSpPr/>
            <p:nvPr/>
          </p:nvSpPr>
          <p:spPr>
            <a:xfrm>
              <a:off x="1372981" y="3013227"/>
              <a:ext cx="768222" cy="243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p>
              <a:pPr algn="ctr">
                <a:defRPr sz="900">
                  <a:latin typeface="Microsoft YaHei"/>
                  <a:ea typeface="Microsoft YaHei"/>
                  <a:cs typeface="Microsoft YaHei"/>
                  <a:sym typeface="Microsoft YaHei"/>
                </a:defRPr>
              </a:pPr>
              <a:r>
                <a:t>IDP</a:t>
              </a:r>
              <a:r>
                <a:t>系统</a:t>
              </a:r>
            </a:p>
          </p:txBody>
        </p:sp>
        <p:sp>
          <p:nvSpPr>
            <p:cNvPr id="342" name="TextBox 28"/>
            <p:cNvSpPr/>
            <p:nvPr/>
          </p:nvSpPr>
          <p:spPr>
            <a:xfrm>
              <a:off x="0" y="3003670"/>
              <a:ext cx="830799" cy="243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lgn="ctr">
                <a:defRPr sz="900">
                  <a:latin typeface="Microsoft YaHei"/>
                  <a:ea typeface="Microsoft YaHei"/>
                  <a:cs typeface="Microsoft YaHei"/>
                  <a:sym typeface="Microsoft YaHei"/>
                </a:defRPr>
              </a:lvl1pPr>
            </a:lstStyle>
            <a:p>
              <a:pPr/>
              <a:r>
                <a:t>企业员工</a:t>
              </a:r>
            </a:p>
          </p:txBody>
        </p:sp>
        <p:sp>
          <p:nvSpPr>
            <p:cNvPr id="343" name="直接箭头连接符 86"/>
            <p:cNvSpPr/>
            <p:nvPr/>
          </p:nvSpPr>
          <p:spPr>
            <a:xfrm flipV="1">
              <a:off x="1943100" y="2374900"/>
              <a:ext cx="781051" cy="447675"/>
            </a:xfrm>
            <a:prstGeom prst="line">
              <a:avLst/>
            </a:prstGeom>
            <a:noFill/>
            <a:ln w="9525" cap="flat">
              <a:solidFill>
                <a:schemeClr val="accent1"/>
              </a:solidFill>
              <a:prstDash val="solid"/>
              <a:round/>
              <a:tailEnd type="triangle" w="med" len="med"/>
            </a:ln>
            <a:effectLst/>
          </p:spPr>
          <p:txBody>
            <a:bodyPr wrap="square" lIns="45718" tIns="45718" rIns="45718" bIns="45718" numCol="1" anchor="t">
              <a:noAutofit/>
            </a:bodyPr>
            <a:lstStyle/>
            <a:p>
              <a:pPr/>
            </a:p>
          </p:txBody>
        </p:sp>
        <p:pic>
          <p:nvPicPr>
            <p:cNvPr id="344" name="Picture 2" descr="Picture 2"/>
            <p:cNvPicPr>
              <a:picLocks noChangeAspect="1"/>
            </p:cNvPicPr>
            <p:nvPr/>
          </p:nvPicPr>
          <p:blipFill>
            <a:blip r:embed="rId4">
              <a:extLst/>
            </a:blip>
            <a:stretch>
              <a:fillRect/>
            </a:stretch>
          </p:blipFill>
          <p:spPr>
            <a:xfrm>
              <a:off x="1551548" y="2644273"/>
              <a:ext cx="391548" cy="355201"/>
            </a:xfrm>
            <a:prstGeom prst="rect">
              <a:avLst/>
            </a:prstGeom>
            <a:ln w="9525" cap="flat">
              <a:solidFill>
                <a:schemeClr val="accent1"/>
              </a:solidFill>
              <a:prstDash val="solid"/>
              <a:round/>
            </a:ln>
            <a:effectLst/>
          </p:spPr>
        </p:pic>
        <p:sp>
          <p:nvSpPr>
            <p:cNvPr id="345" name="直接箭头连接符 88"/>
            <p:cNvSpPr/>
            <p:nvPr/>
          </p:nvSpPr>
          <p:spPr>
            <a:xfrm>
              <a:off x="1943100" y="2822574"/>
              <a:ext cx="804863" cy="1"/>
            </a:xfrm>
            <a:prstGeom prst="line">
              <a:avLst/>
            </a:prstGeom>
            <a:noFill/>
            <a:ln w="9525" cap="flat">
              <a:solidFill>
                <a:schemeClr val="accent1"/>
              </a:solidFill>
              <a:prstDash val="solid"/>
              <a:round/>
              <a:tailEnd type="triangle" w="med" len="med"/>
            </a:ln>
            <a:effectLst/>
          </p:spPr>
          <p:txBody>
            <a:bodyPr wrap="square" lIns="45718" tIns="45718" rIns="45718" bIns="45718" numCol="1" anchor="t">
              <a:noAutofit/>
            </a:bodyPr>
            <a:lstStyle/>
            <a:p>
              <a:pPr/>
            </a:p>
          </p:txBody>
        </p:sp>
        <p:sp>
          <p:nvSpPr>
            <p:cNvPr id="346" name="TextBox 32"/>
            <p:cNvSpPr/>
            <p:nvPr/>
          </p:nvSpPr>
          <p:spPr>
            <a:xfrm>
              <a:off x="721555" y="2630263"/>
              <a:ext cx="815110" cy="243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lgn="ctr">
                <a:defRPr sz="900">
                  <a:latin typeface="Microsoft YaHei"/>
                  <a:ea typeface="Microsoft YaHei"/>
                  <a:cs typeface="Microsoft YaHei"/>
                  <a:sym typeface="Microsoft YaHei"/>
                </a:defRPr>
              </a:lvl1pPr>
            </a:lstStyle>
            <a:p>
              <a:pPr/>
              <a:r>
                <a:t>单点登录</a:t>
              </a:r>
            </a:p>
          </p:txBody>
        </p:sp>
        <p:grpSp>
          <p:nvGrpSpPr>
            <p:cNvPr id="349" name="组合 33"/>
            <p:cNvGrpSpPr/>
            <p:nvPr/>
          </p:nvGrpSpPr>
          <p:grpSpPr>
            <a:xfrm>
              <a:off x="2606948" y="2151061"/>
              <a:ext cx="776329" cy="495265"/>
              <a:chOff x="0" y="0"/>
              <a:chExt cx="776327" cy="495263"/>
            </a:xfrm>
          </p:grpSpPr>
          <p:sp>
            <p:nvSpPr>
              <p:cNvPr id="347" name="Freeform 44"/>
              <p:cNvSpPr/>
              <p:nvPr/>
            </p:nvSpPr>
            <p:spPr>
              <a:xfrm>
                <a:off x="237851" y="0"/>
                <a:ext cx="296865" cy="27146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8332" y="4869"/>
                    </a:moveTo>
                    <a:lnTo>
                      <a:pt x="1057" y="5157"/>
                    </a:lnTo>
                    <a:lnTo>
                      <a:pt x="1093" y="5465"/>
                    </a:lnTo>
                    <a:lnTo>
                      <a:pt x="8368" y="5177"/>
                    </a:lnTo>
                    <a:close/>
                    <a:moveTo>
                      <a:pt x="8240" y="4057"/>
                    </a:moveTo>
                    <a:lnTo>
                      <a:pt x="964" y="4346"/>
                    </a:lnTo>
                    <a:lnTo>
                      <a:pt x="1001" y="4654"/>
                    </a:lnTo>
                    <a:lnTo>
                      <a:pt x="8276" y="4365"/>
                    </a:lnTo>
                    <a:close/>
                    <a:moveTo>
                      <a:pt x="8240" y="3246"/>
                    </a:moveTo>
                    <a:lnTo>
                      <a:pt x="964" y="3534"/>
                    </a:lnTo>
                    <a:lnTo>
                      <a:pt x="1001" y="3843"/>
                    </a:lnTo>
                    <a:lnTo>
                      <a:pt x="8276" y="3554"/>
                    </a:lnTo>
                    <a:close/>
                    <a:moveTo>
                      <a:pt x="9879" y="1"/>
                    </a:moveTo>
                    <a:cubicBezTo>
                      <a:pt x="10090" y="0"/>
                      <a:pt x="10297" y="0"/>
                      <a:pt x="10500" y="5"/>
                    </a:cubicBezTo>
                    <a:lnTo>
                      <a:pt x="10458" y="14"/>
                    </a:lnTo>
                    <a:cubicBezTo>
                      <a:pt x="10214" y="270"/>
                      <a:pt x="9804" y="190"/>
                      <a:pt x="9727" y="966"/>
                    </a:cubicBezTo>
                    <a:cubicBezTo>
                      <a:pt x="9759" y="2745"/>
                      <a:pt x="9646" y="4604"/>
                      <a:pt x="9678" y="6383"/>
                    </a:cubicBezTo>
                    <a:cubicBezTo>
                      <a:pt x="9711" y="7775"/>
                      <a:pt x="9743" y="9167"/>
                      <a:pt x="9776" y="10559"/>
                    </a:cubicBezTo>
                    <a:lnTo>
                      <a:pt x="8996" y="11457"/>
                    </a:lnTo>
                    <a:lnTo>
                      <a:pt x="3054" y="11563"/>
                    </a:lnTo>
                    <a:lnTo>
                      <a:pt x="1057" y="11510"/>
                    </a:lnTo>
                    <a:cubicBezTo>
                      <a:pt x="1446" y="12039"/>
                      <a:pt x="1544" y="12144"/>
                      <a:pt x="1641" y="12937"/>
                    </a:cubicBezTo>
                    <a:cubicBezTo>
                      <a:pt x="2258" y="12682"/>
                      <a:pt x="3301" y="12216"/>
                      <a:pt x="3918" y="12145"/>
                    </a:cubicBezTo>
                    <a:cubicBezTo>
                      <a:pt x="5213" y="11855"/>
                      <a:pt x="6983" y="11959"/>
                      <a:pt x="8704" y="12091"/>
                    </a:cubicBezTo>
                    <a:cubicBezTo>
                      <a:pt x="8590" y="12294"/>
                      <a:pt x="8335" y="12417"/>
                      <a:pt x="8363" y="12699"/>
                    </a:cubicBezTo>
                    <a:cubicBezTo>
                      <a:pt x="8314" y="15183"/>
                      <a:pt x="8314" y="17694"/>
                      <a:pt x="8363" y="20204"/>
                    </a:cubicBezTo>
                    <a:cubicBezTo>
                      <a:pt x="8396" y="20433"/>
                      <a:pt x="8282" y="20715"/>
                      <a:pt x="8509" y="20971"/>
                    </a:cubicBezTo>
                    <a:cubicBezTo>
                      <a:pt x="8655" y="21165"/>
                      <a:pt x="8948" y="21306"/>
                      <a:pt x="9386" y="21394"/>
                    </a:cubicBezTo>
                    <a:lnTo>
                      <a:pt x="12503" y="21367"/>
                    </a:lnTo>
                    <a:cubicBezTo>
                      <a:pt x="12471" y="18425"/>
                      <a:pt x="12438" y="15456"/>
                      <a:pt x="12308" y="12514"/>
                    </a:cubicBezTo>
                    <a:cubicBezTo>
                      <a:pt x="11996" y="11959"/>
                      <a:pt x="11399" y="11457"/>
                      <a:pt x="10945" y="10929"/>
                    </a:cubicBezTo>
                    <a:lnTo>
                      <a:pt x="10555" y="10347"/>
                    </a:lnTo>
                    <a:cubicBezTo>
                      <a:pt x="10490" y="8709"/>
                      <a:pt x="10328" y="2780"/>
                      <a:pt x="10555" y="1098"/>
                    </a:cubicBezTo>
                    <a:cubicBezTo>
                      <a:pt x="10663" y="545"/>
                      <a:pt x="11030" y="270"/>
                      <a:pt x="11498" y="159"/>
                    </a:cubicBezTo>
                    <a:cubicBezTo>
                      <a:pt x="13617" y="1080"/>
                      <a:pt x="18893" y="3514"/>
                      <a:pt x="20394" y="4215"/>
                    </a:cubicBezTo>
                    <a:cubicBezTo>
                      <a:pt x="20750" y="4381"/>
                      <a:pt x="20971" y="4483"/>
                      <a:pt x="21101" y="4543"/>
                    </a:cubicBezTo>
                    <a:lnTo>
                      <a:pt x="21071" y="4537"/>
                    </a:lnTo>
                    <a:cubicBezTo>
                      <a:pt x="21410" y="4727"/>
                      <a:pt x="21568" y="4873"/>
                      <a:pt x="21554" y="4980"/>
                    </a:cubicBezTo>
                    <a:cubicBezTo>
                      <a:pt x="21569" y="10469"/>
                      <a:pt x="21585" y="15780"/>
                      <a:pt x="21600" y="21269"/>
                    </a:cubicBezTo>
                    <a:lnTo>
                      <a:pt x="11831" y="21600"/>
                    </a:lnTo>
                    <a:lnTo>
                      <a:pt x="1123" y="21430"/>
                    </a:lnTo>
                    <a:cubicBezTo>
                      <a:pt x="872" y="21356"/>
                      <a:pt x="713" y="21254"/>
                      <a:pt x="508" y="20965"/>
                    </a:cubicBezTo>
                    <a:cubicBezTo>
                      <a:pt x="523" y="17961"/>
                      <a:pt x="662" y="15065"/>
                      <a:pt x="677" y="12061"/>
                    </a:cubicBezTo>
                    <a:cubicBezTo>
                      <a:pt x="446" y="11754"/>
                      <a:pt x="0" y="11366"/>
                      <a:pt x="0" y="11033"/>
                    </a:cubicBezTo>
                    <a:cubicBezTo>
                      <a:pt x="5" y="7629"/>
                      <a:pt x="195" y="4307"/>
                      <a:pt x="200" y="903"/>
                    </a:cubicBezTo>
                    <a:cubicBezTo>
                      <a:pt x="523" y="525"/>
                      <a:pt x="754" y="441"/>
                      <a:pt x="1308" y="331"/>
                    </a:cubicBezTo>
                    <a:cubicBezTo>
                      <a:pt x="2905" y="201"/>
                      <a:pt x="6775" y="8"/>
                      <a:pt x="9879" y="1"/>
                    </a:cubicBezTo>
                    <a:close/>
                  </a:path>
                </a:pathLst>
              </a:custGeom>
              <a:solidFill>
                <a:schemeClr val="accent1"/>
              </a:solidFill>
              <a:ln w="9525" cap="flat">
                <a:solidFill>
                  <a:schemeClr val="accent1"/>
                </a:solidFill>
                <a:prstDash val="solid"/>
                <a:round/>
              </a:ln>
              <a:effectLst/>
            </p:spPr>
            <p:txBody>
              <a:bodyPr wrap="square" lIns="45718" tIns="45718" rIns="45718" bIns="45718" numCol="1" anchor="b">
                <a:noAutofit/>
              </a:bodyPr>
              <a:lstStyle/>
              <a:p>
                <a:pPr algn="ctr" defTabSz="912494">
                  <a:defRPr>
                    <a:latin typeface="Segoe UI"/>
                    <a:ea typeface="Segoe UI"/>
                    <a:cs typeface="Segoe UI"/>
                    <a:sym typeface="Segoe UI"/>
                  </a:defRPr>
                </a:pPr>
              </a:p>
            </p:txBody>
          </p:sp>
          <p:sp>
            <p:nvSpPr>
              <p:cNvPr id="348" name="TextBox 62"/>
              <p:cNvSpPr/>
              <p:nvPr/>
            </p:nvSpPr>
            <p:spPr>
              <a:xfrm>
                <a:off x="0" y="251423"/>
                <a:ext cx="776328" cy="243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lgn="ctr">
                  <a:defRPr sz="900">
                    <a:latin typeface="Microsoft YaHei"/>
                    <a:ea typeface="Microsoft YaHei"/>
                    <a:cs typeface="Microsoft YaHei"/>
                    <a:sym typeface="Microsoft YaHei"/>
                  </a:defRPr>
                </a:lvl1pPr>
              </a:lstStyle>
              <a:p>
                <a:pPr/>
                <a:r>
                  <a:t>渔政系统</a:t>
                </a:r>
              </a:p>
            </p:txBody>
          </p:sp>
        </p:grpSp>
        <p:grpSp>
          <p:nvGrpSpPr>
            <p:cNvPr id="352" name="组合 34"/>
            <p:cNvGrpSpPr/>
            <p:nvPr/>
          </p:nvGrpSpPr>
          <p:grpSpPr>
            <a:xfrm>
              <a:off x="2606948" y="2628899"/>
              <a:ext cx="776329" cy="542221"/>
              <a:chOff x="0" y="0"/>
              <a:chExt cx="776327" cy="542220"/>
            </a:xfrm>
          </p:grpSpPr>
          <p:sp>
            <p:nvSpPr>
              <p:cNvPr id="350" name="Freeform 44"/>
              <p:cNvSpPr/>
              <p:nvPr/>
            </p:nvSpPr>
            <p:spPr>
              <a:xfrm>
                <a:off x="237851" y="0"/>
                <a:ext cx="296865" cy="29686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8332" y="4869"/>
                    </a:moveTo>
                    <a:lnTo>
                      <a:pt x="1057" y="5157"/>
                    </a:lnTo>
                    <a:lnTo>
                      <a:pt x="1093" y="5465"/>
                    </a:lnTo>
                    <a:lnTo>
                      <a:pt x="8368" y="5177"/>
                    </a:lnTo>
                    <a:close/>
                    <a:moveTo>
                      <a:pt x="8240" y="4057"/>
                    </a:moveTo>
                    <a:lnTo>
                      <a:pt x="964" y="4346"/>
                    </a:lnTo>
                    <a:lnTo>
                      <a:pt x="1001" y="4654"/>
                    </a:lnTo>
                    <a:lnTo>
                      <a:pt x="8276" y="4365"/>
                    </a:lnTo>
                    <a:close/>
                    <a:moveTo>
                      <a:pt x="8240" y="3246"/>
                    </a:moveTo>
                    <a:lnTo>
                      <a:pt x="964" y="3534"/>
                    </a:lnTo>
                    <a:lnTo>
                      <a:pt x="1001" y="3843"/>
                    </a:lnTo>
                    <a:lnTo>
                      <a:pt x="8276" y="3554"/>
                    </a:lnTo>
                    <a:close/>
                    <a:moveTo>
                      <a:pt x="9879" y="1"/>
                    </a:moveTo>
                    <a:cubicBezTo>
                      <a:pt x="10090" y="0"/>
                      <a:pt x="10297" y="0"/>
                      <a:pt x="10500" y="5"/>
                    </a:cubicBezTo>
                    <a:lnTo>
                      <a:pt x="10458" y="14"/>
                    </a:lnTo>
                    <a:cubicBezTo>
                      <a:pt x="10214" y="270"/>
                      <a:pt x="9804" y="190"/>
                      <a:pt x="9727" y="966"/>
                    </a:cubicBezTo>
                    <a:cubicBezTo>
                      <a:pt x="9759" y="2745"/>
                      <a:pt x="9646" y="4604"/>
                      <a:pt x="9678" y="6383"/>
                    </a:cubicBezTo>
                    <a:cubicBezTo>
                      <a:pt x="9711" y="7775"/>
                      <a:pt x="9743" y="9167"/>
                      <a:pt x="9776" y="10559"/>
                    </a:cubicBezTo>
                    <a:lnTo>
                      <a:pt x="8996" y="11457"/>
                    </a:lnTo>
                    <a:lnTo>
                      <a:pt x="3054" y="11563"/>
                    </a:lnTo>
                    <a:lnTo>
                      <a:pt x="1057" y="11510"/>
                    </a:lnTo>
                    <a:cubicBezTo>
                      <a:pt x="1446" y="12039"/>
                      <a:pt x="1544" y="12144"/>
                      <a:pt x="1641" y="12937"/>
                    </a:cubicBezTo>
                    <a:cubicBezTo>
                      <a:pt x="2258" y="12682"/>
                      <a:pt x="3301" y="12216"/>
                      <a:pt x="3918" y="12145"/>
                    </a:cubicBezTo>
                    <a:cubicBezTo>
                      <a:pt x="5213" y="11855"/>
                      <a:pt x="6983" y="11959"/>
                      <a:pt x="8704" y="12091"/>
                    </a:cubicBezTo>
                    <a:cubicBezTo>
                      <a:pt x="8590" y="12294"/>
                      <a:pt x="8335" y="12417"/>
                      <a:pt x="8363" y="12699"/>
                    </a:cubicBezTo>
                    <a:cubicBezTo>
                      <a:pt x="8314" y="15183"/>
                      <a:pt x="8314" y="17694"/>
                      <a:pt x="8363" y="20204"/>
                    </a:cubicBezTo>
                    <a:cubicBezTo>
                      <a:pt x="8396" y="20433"/>
                      <a:pt x="8282" y="20715"/>
                      <a:pt x="8509" y="20971"/>
                    </a:cubicBezTo>
                    <a:cubicBezTo>
                      <a:pt x="8655" y="21165"/>
                      <a:pt x="8948" y="21306"/>
                      <a:pt x="9386" y="21394"/>
                    </a:cubicBezTo>
                    <a:lnTo>
                      <a:pt x="12503" y="21367"/>
                    </a:lnTo>
                    <a:cubicBezTo>
                      <a:pt x="12471" y="18425"/>
                      <a:pt x="12438" y="15456"/>
                      <a:pt x="12308" y="12514"/>
                    </a:cubicBezTo>
                    <a:cubicBezTo>
                      <a:pt x="11996" y="11959"/>
                      <a:pt x="11399" y="11457"/>
                      <a:pt x="10945" y="10929"/>
                    </a:cubicBezTo>
                    <a:lnTo>
                      <a:pt x="10555" y="10347"/>
                    </a:lnTo>
                    <a:cubicBezTo>
                      <a:pt x="10490" y="8709"/>
                      <a:pt x="10328" y="2780"/>
                      <a:pt x="10555" y="1098"/>
                    </a:cubicBezTo>
                    <a:cubicBezTo>
                      <a:pt x="10663" y="545"/>
                      <a:pt x="11030" y="270"/>
                      <a:pt x="11498" y="159"/>
                    </a:cubicBezTo>
                    <a:cubicBezTo>
                      <a:pt x="13617" y="1080"/>
                      <a:pt x="18893" y="3514"/>
                      <a:pt x="20394" y="4215"/>
                    </a:cubicBezTo>
                    <a:cubicBezTo>
                      <a:pt x="20750" y="4381"/>
                      <a:pt x="20971" y="4483"/>
                      <a:pt x="21101" y="4543"/>
                    </a:cubicBezTo>
                    <a:lnTo>
                      <a:pt x="21071" y="4537"/>
                    </a:lnTo>
                    <a:cubicBezTo>
                      <a:pt x="21410" y="4727"/>
                      <a:pt x="21568" y="4873"/>
                      <a:pt x="21554" y="4980"/>
                    </a:cubicBezTo>
                    <a:cubicBezTo>
                      <a:pt x="21569" y="10469"/>
                      <a:pt x="21585" y="15780"/>
                      <a:pt x="21600" y="21269"/>
                    </a:cubicBezTo>
                    <a:lnTo>
                      <a:pt x="11831" y="21600"/>
                    </a:lnTo>
                    <a:lnTo>
                      <a:pt x="1123" y="21430"/>
                    </a:lnTo>
                    <a:cubicBezTo>
                      <a:pt x="872" y="21356"/>
                      <a:pt x="713" y="21254"/>
                      <a:pt x="508" y="20965"/>
                    </a:cubicBezTo>
                    <a:cubicBezTo>
                      <a:pt x="523" y="17961"/>
                      <a:pt x="662" y="15065"/>
                      <a:pt x="677" y="12061"/>
                    </a:cubicBezTo>
                    <a:cubicBezTo>
                      <a:pt x="446" y="11754"/>
                      <a:pt x="0" y="11366"/>
                      <a:pt x="0" y="11033"/>
                    </a:cubicBezTo>
                    <a:cubicBezTo>
                      <a:pt x="5" y="7629"/>
                      <a:pt x="195" y="4307"/>
                      <a:pt x="200" y="903"/>
                    </a:cubicBezTo>
                    <a:cubicBezTo>
                      <a:pt x="523" y="525"/>
                      <a:pt x="754" y="441"/>
                      <a:pt x="1308" y="331"/>
                    </a:cubicBezTo>
                    <a:cubicBezTo>
                      <a:pt x="2905" y="201"/>
                      <a:pt x="6775" y="8"/>
                      <a:pt x="9879" y="1"/>
                    </a:cubicBezTo>
                    <a:close/>
                  </a:path>
                </a:pathLst>
              </a:custGeom>
              <a:solidFill>
                <a:schemeClr val="accent1"/>
              </a:solidFill>
              <a:ln w="9525" cap="flat">
                <a:solidFill>
                  <a:schemeClr val="accent1"/>
                </a:solidFill>
                <a:prstDash val="solid"/>
                <a:round/>
              </a:ln>
              <a:effectLst/>
            </p:spPr>
            <p:txBody>
              <a:bodyPr wrap="square" lIns="45718" tIns="45718" rIns="45718" bIns="45718" numCol="1" anchor="b">
                <a:noAutofit/>
              </a:bodyPr>
              <a:lstStyle/>
              <a:p>
                <a:pPr algn="ctr" defTabSz="912494">
                  <a:defRPr>
                    <a:latin typeface="Segoe UI"/>
                    <a:ea typeface="Segoe UI"/>
                    <a:cs typeface="Segoe UI"/>
                    <a:sym typeface="Segoe UI"/>
                  </a:defRPr>
                </a:pPr>
              </a:p>
            </p:txBody>
          </p:sp>
          <p:sp>
            <p:nvSpPr>
              <p:cNvPr id="351" name="TextBox 60"/>
              <p:cNvSpPr/>
              <p:nvPr/>
            </p:nvSpPr>
            <p:spPr>
              <a:xfrm>
                <a:off x="0" y="298380"/>
                <a:ext cx="776328" cy="243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lgn="ctr">
                  <a:defRPr sz="900">
                    <a:latin typeface="Microsoft YaHei"/>
                    <a:ea typeface="Microsoft YaHei"/>
                    <a:cs typeface="Microsoft YaHei"/>
                    <a:sym typeface="Microsoft YaHei"/>
                  </a:defRPr>
                </a:lvl1pPr>
              </a:lstStyle>
              <a:p>
                <a:pPr/>
                <a:r>
                  <a:t>渔船系统</a:t>
                </a:r>
              </a:p>
            </p:txBody>
          </p:sp>
        </p:grpSp>
        <p:grpSp>
          <p:nvGrpSpPr>
            <p:cNvPr id="355" name="组合 35"/>
            <p:cNvGrpSpPr/>
            <p:nvPr/>
          </p:nvGrpSpPr>
          <p:grpSpPr>
            <a:xfrm>
              <a:off x="2606948" y="3162299"/>
              <a:ext cx="776329" cy="486049"/>
              <a:chOff x="0" y="0"/>
              <a:chExt cx="776327" cy="486047"/>
            </a:xfrm>
          </p:grpSpPr>
          <p:sp>
            <p:nvSpPr>
              <p:cNvPr id="353" name="Freeform 44"/>
              <p:cNvSpPr/>
              <p:nvPr/>
            </p:nvSpPr>
            <p:spPr>
              <a:xfrm>
                <a:off x="237851" y="0"/>
                <a:ext cx="296865" cy="2635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8332" y="4869"/>
                    </a:moveTo>
                    <a:lnTo>
                      <a:pt x="1057" y="5157"/>
                    </a:lnTo>
                    <a:lnTo>
                      <a:pt x="1093" y="5465"/>
                    </a:lnTo>
                    <a:lnTo>
                      <a:pt x="8368" y="5177"/>
                    </a:lnTo>
                    <a:close/>
                    <a:moveTo>
                      <a:pt x="8240" y="4057"/>
                    </a:moveTo>
                    <a:lnTo>
                      <a:pt x="964" y="4346"/>
                    </a:lnTo>
                    <a:lnTo>
                      <a:pt x="1001" y="4654"/>
                    </a:lnTo>
                    <a:lnTo>
                      <a:pt x="8276" y="4365"/>
                    </a:lnTo>
                    <a:close/>
                    <a:moveTo>
                      <a:pt x="8240" y="3246"/>
                    </a:moveTo>
                    <a:lnTo>
                      <a:pt x="964" y="3534"/>
                    </a:lnTo>
                    <a:lnTo>
                      <a:pt x="1001" y="3843"/>
                    </a:lnTo>
                    <a:lnTo>
                      <a:pt x="8276" y="3554"/>
                    </a:lnTo>
                    <a:close/>
                    <a:moveTo>
                      <a:pt x="9879" y="1"/>
                    </a:moveTo>
                    <a:cubicBezTo>
                      <a:pt x="10090" y="0"/>
                      <a:pt x="10297" y="0"/>
                      <a:pt x="10500" y="5"/>
                    </a:cubicBezTo>
                    <a:lnTo>
                      <a:pt x="10458" y="14"/>
                    </a:lnTo>
                    <a:cubicBezTo>
                      <a:pt x="10214" y="270"/>
                      <a:pt x="9804" y="190"/>
                      <a:pt x="9727" y="966"/>
                    </a:cubicBezTo>
                    <a:cubicBezTo>
                      <a:pt x="9759" y="2745"/>
                      <a:pt x="9646" y="4604"/>
                      <a:pt x="9678" y="6383"/>
                    </a:cubicBezTo>
                    <a:cubicBezTo>
                      <a:pt x="9711" y="7775"/>
                      <a:pt x="9743" y="9167"/>
                      <a:pt x="9776" y="10559"/>
                    </a:cubicBezTo>
                    <a:lnTo>
                      <a:pt x="8996" y="11457"/>
                    </a:lnTo>
                    <a:lnTo>
                      <a:pt x="3054" y="11563"/>
                    </a:lnTo>
                    <a:lnTo>
                      <a:pt x="1057" y="11510"/>
                    </a:lnTo>
                    <a:cubicBezTo>
                      <a:pt x="1446" y="12039"/>
                      <a:pt x="1544" y="12144"/>
                      <a:pt x="1641" y="12937"/>
                    </a:cubicBezTo>
                    <a:cubicBezTo>
                      <a:pt x="2258" y="12682"/>
                      <a:pt x="3301" y="12216"/>
                      <a:pt x="3918" y="12145"/>
                    </a:cubicBezTo>
                    <a:cubicBezTo>
                      <a:pt x="5213" y="11855"/>
                      <a:pt x="6983" y="11959"/>
                      <a:pt x="8704" y="12091"/>
                    </a:cubicBezTo>
                    <a:cubicBezTo>
                      <a:pt x="8590" y="12294"/>
                      <a:pt x="8335" y="12417"/>
                      <a:pt x="8363" y="12699"/>
                    </a:cubicBezTo>
                    <a:cubicBezTo>
                      <a:pt x="8314" y="15183"/>
                      <a:pt x="8314" y="17694"/>
                      <a:pt x="8363" y="20204"/>
                    </a:cubicBezTo>
                    <a:cubicBezTo>
                      <a:pt x="8396" y="20433"/>
                      <a:pt x="8282" y="20715"/>
                      <a:pt x="8509" y="20971"/>
                    </a:cubicBezTo>
                    <a:cubicBezTo>
                      <a:pt x="8655" y="21165"/>
                      <a:pt x="8948" y="21306"/>
                      <a:pt x="9386" y="21394"/>
                    </a:cubicBezTo>
                    <a:lnTo>
                      <a:pt x="12503" y="21367"/>
                    </a:lnTo>
                    <a:cubicBezTo>
                      <a:pt x="12471" y="18425"/>
                      <a:pt x="12438" y="15456"/>
                      <a:pt x="12308" y="12514"/>
                    </a:cubicBezTo>
                    <a:cubicBezTo>
                      <a:pt x="11996" y="11959"/>
                      <a:pt x="11399" y="11457"/>
                      <a:pt x="10945" y="10929"/>
                    </a:cubicBezTo>
                    <a:lnTo>
                      <a:pt x="10555" y="10347"/>
                    </a:lnTo>
                    <a:cubicBezTo>
                      <a:pt x="10490" y="8709"/>
                      <a:pt x="10328" y="2780"/>
                      <a:pt x="10555" y="1098"/>
                    </a:cubicBezTo>
                    <a:cubicBezTo>
                      <a:pt x="10663" y="545"/>
                      <a:pt x="11030" y="270"/>
                      <a:pt x="11498" y="159"/>
                    </a:cubicBezTo>
                    <a:cubicBezTo>
                      <a:pt x="13617" y="1080"/>
                      <a:pt x="18893" y="3514"/>
                      <a:pt x="20394" y="4215"/>
                    </a:cubicBezTo>
                    <a:cubicBezTo>
                      <a:pt x="20750" y="4381"/>
                      <a:pt x="20971" y="4483"/>
                      <a:pt x="21101" y="4543"/>
                    </a:cubicBezTo>
                    <a:lnTo>
                      <a:pt x="21071" y="4537"/>
                    </a:lnTo>
                    <a:cubicBezTo>
                      <a:pt x="21410" y="4727"/>
                      <a:pt x="21568" y="4873"/>
                      <a:pt x="21554" y="4980"/>
                    </a:cubicBezTo>
                    <a:cubicBezTo>
                      <a:pt x="21569" y="10469"/>
                      <a:pt x="21585" y="15780"/>
                      <a:pt x="21600" y="21269"/>
                    </a:cubicBezTo>
                    <a:lnTo>
                      <a:pt x="11831" y="21600"/>
                    </a:lnTo>
                    <a:lnTo>
                      <a:pt x="1123" y="21430"/>
                    </a:lnTo>
                    <a:cubicBezTo>
                      <a:pt x="872" y="21356"/>
                      <a:pt x="713" y="21254"/>
                      <a:pt x="508" y="20965"/>
                    </a:cubicBezTo>
                    <a:cubicBezTo>
                      <a:pt x="523" y="17961"/>
                      <a:pt x="662" y="15065"/>
                      <a:pt x="677" y="12061"/>
                    </a:cubicBezTo>
                    <a:cubicBezTo>
                      <a:pt x="446" y="11754"/>
                      <a:pt x="0" y="11366"/>
                      <a:pt x="0" y="11033"/>
                    </a:cubicBezTo>
                    <a:cubicBezTo>
                      <a:pt x="5" y="7629"/>
                      <a:pt x="195" y="4307"/>
                      <a:pt x="200" y="903"/>
                    </a:cubicBezTo>
                    <a:cubicBezTo>
                      <a:pt x="523" y="525"/>
                      <a:pt x="754" y="441"/>
                      <a:pt x="1308" y="331"/>
                    </a:cubicBezTo>
                    <a:cubicBezTo>
                      <a:pt x="2905" y="201"/>
                      <a:pt x="6775" y="8"/>
                      <a:pt x="9879" y="1"/>
                    </a:cubicBezTo>
                    <a:close/>
                  </a:path>
                </a:pathLst>
              </a:custGeom>
              <a:solidFill>
                <a:schemeClr val="accent1"/>
              </a:solidFill>
              <a:ln w="9525" cap="flat">
                <a:solidFill>
                  <a:schemeClr val="accent1"/>
                </a:solidFill>
                <a:prstDash val="solid"/>
                <a:round/>
              </a:ln>
              <a:effectLst/>
            </p:spPr>
            <p:txBody>
              <a:bodyPr wrap="square" lIns="45718" tIns="45718" rIns="45718" bIns="45718" numCol="1" anchor="b">
                <a:noAutofit/>
              </a:bodyPr>
              <a:lstStyle/>
              <a:p>
                <a:pPr algn="ctr" defTabSz="912494">
                  <a:defRPr>
                    <a:latin typeface="Segoe UI"/>
                    <a:ea typeface="Segoe UI"/>
                    <a:cs typeface="Segoe UI"/>
                    <a:sym typeface="Segoe UI"/>
                  </a:defRPr>
                </a:pPr>
              </a:p>
            </p:txBody>
          </p:sp>
          <p:sp>
            <p:nvSpPr>
              <p:cNvPr id="354" name="TextBox 58"/>
              <p:cNvSpPr/>
              <p:nvPr/>
            </p:nvSpPr>
            <p:spPr>
              <a:xfrm>
                <a:off x="0" y="242207"/>
                <a:ext cx="776328" cy="243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lgn="ctr">
                  <a:defRPr sz="900">
                    <a:latin typeface="Microsoft YaHei"/>
                    <a:ea typeface="Microsoft YaHei"/>
                    <a:cs typeface="Microsoft YaHei"/>
                    <a:sym typeface="Microsoft YaHei"/>
                  </a:defRPr>
                </a:lvl1pPr>
              </a:lstStyle>
              <a:p>
                <a:pPr/>
                <a:r>
                  <a:t>其它系统</a:t>
                </a:r>
              </a:p>
            </p:txBody>
          </p:sp>
        </p:grpSp>
        <p:sp>
          <p:nvSpPr>
            <p:cNvPr id="356" name="直接箭头连接符 93"/>
            <p:cNvSpPr/>
            <p:nvPr/>
          </p:nvSpPr>
          <p:spPr>
            <a:xfrm>
              <a:off x="1943100" y="2822574"/>
              <a:ext cx="803276" cy="514350"/>
            </a:xfrm>
            <a:prstGeom prst="line">
              <a:avLst/>
            </a:prstGeom>
            <a:noFill/>
            <a:ln w="9525" cap="flat">
              <a:solidFill>
                <a:schemeClr val="accent1"/>
              </a:solidFill>
              <a:prstDash val="solid"/>
              <a:round/>
              <a:tailEnd type="triangle" w="med" len="med"/>
            </a:ln>
            <a:effectLst/>
          </p:spPr>
          <p:txBody>
            <a:bodyPr wrap="square" lIns="45718" tIns="45718" rIns="45718" bIns="45718" numCol="1" anchor="t">
              <a:noAutofit/>
            </a:bodyPr>
            <a:lstStyle/>
            <a:p>
              <a:pPr/>
            </a:p>
          </p:txBody>
        </p:sp>
        <p:sp>
          <p:nvSpPr>
            <p:cNvPr id="357" name="矩形 37"/>
            <p:cNvSpPr/>
            <p:nvPr/>
          </p:nvSpPr>
          <p:spPr>
            <a:xfrm>
              <a:off x="81068" y="418198"/>
              <a:ext cx="2763731" cy="3327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p>
              <a:pPr>
                <a:defRPr sz="1200">
                  <a:latin typeface="Microsoft YaHei"/>
                  <a:ea typeface="Microsoft YaHei"/>
                  <a:cs typeface="Microsoft YaHei"/>
                  <a:sym typeface="Microsoft YaHei"/>
                </a:defRPr>
              </a:pPr>
              <a:r>
                <a:t>采用</a:t>
              </a:r>
              <a:r>
                <a:t>IPG(IDP)</a:t>
              </a:r>
              <a:r>
                <a:t>系统中的</a:t>
              </a:r>
              <a:r>
                <a:rPr sz="1400">
                  <a:solidFill>
                    <a:srgbClr val="FF8000"/>
                  </a:solidFill>
                </a:rPr>
                <a:t>统一账户</a:t>
              </a:r>
              <a:r>
                <a:t>模块</a:t>
              </a:r>
            </a:p>
          </p:txBody>
        </p:sp>
        <p:pic>
          <p:nvPicPr>
            <p:cNvPr id="358" name="Picture 7" descr="Picture 7"/>
            <p:cNvPicPr>
              <a:picLocks noChangeAspect="1"/>
            </p:cNvPicPr>
            <p:nvPr/>
          </p:nvPicPr>
          <p:blipFill>
            <a:blip r:embed="rId5">
              <a:extLst/>
            </a:blip>
            <a:stretch>
              <a:fillRect/>
            </a:stretch>
          </p:blipFill>
          <p:spPr>
            <a:xfrm>
              <a:off x="187974" y="1015797"/>
              <a:ext cx="491497" cy="343864"/>
            </a:xfrm>
            <a:prstGeom prst="rect">
              <a:avLst/>
            </a:prstGeom>
            <a:ln w="9525" cap="flat">
              <a:solidFill>
                <a:schemeClr val="accent1"/>
              </a:solidFill>
              <a:prstDash val="solid"/>
              <a:miter lim="800000"/>
            </a:ln>
            <a:effectLst/>
          </p:spPr>
        </p:pic>
        <p:sp>
          <p:nvSpPr>
            <p:cNvPr id="359" name="TextBox 39"/>
            <p:cNvSpPr/>
            <p:nvPr/>
          </p:nvSpPr>
          <p:spPr>
            <a:xfrm>
              <a:off x="73132" y="1359660"/>
              <a:ext cx="718113" cy="243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lgn="ctr">
                <a:defRPr sz="900">
                  <a:latin typeface="Microsoft YaHei"/>
                  <a:ea typeface="Microsoft YaHei"/>
                  <a:cs typeface="Microsoft YaHei"/>
                  <a:sym typeface="Microsoft YaHei"/>
                </a:defRPr>
              </a:lvl1pPr>
            </a:lstStyle>
            <a:p>
              <a:pPr/>
              <a:r>
                <a:t>管理员</a:t>
              </a:r>
            </a:p>
          </p:txBody>
        </p:sp>
        <p:sp>
          <p:nvSpPr>
            <p:cNvPr id="360" name="TextBox 40"/>
            <p:cNvSpPr/>
            <p:nvPr/>
          </p:nvSpPr>
          <p:spPr>
            <a:xfrm>
              <a:off x="709951" y="1042536"/>
              <a:ext cx="815138" cy="243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lgn="ctr">
                <a:defRPr sz="900">
                  <a:latin typeface="Microsoft YaHei"/>
                  <a:ea typeface="Microsoft YaHei"/>
                  <a:cs typeface="Microsoft YaHei"/>
                  <a:sym typeface="Microsoft YaHei"/>
                </a:defRPr>
              </a:lvl1pPr>
            </a:lstStyle>
            <a:p>
              <a:pPr/>
              <a:r>
                <a:t>统一管理</a:t>
              </a:r>
            </a:p>
          </p:txBody>
        </p:sp>
        <p:sp>
          <p:nvSpPr>
            <p:cNvPr id="361" name="直接箭头连接符 98"/>
            <p:cNvSpPr/>
            <p:nvPr/>
          </p:nvSpPr>
          <p:spPr>
            <a:xfrm>
              <a:off x="771524" y="1233486"/>
              <a:ext cx="708025" cy="1"/>
            </a:xfrm>
            <a:prstGeom prst="line">
              <a:avLst/>
            </a:prstGeom>
            <a:noFill/>
            <a:ln w="9525" cap="flat">
              <a:solidFill>
                <a:schemeClr val="accent1"/>
              </a:solidFill>
              <a:prstDash val="solid"/>
              <a:round/>
              <a:tailEnd type="triangle" w="med" len="med"/>
            </a:ln>
            <a:effectLst/>
          </p:spPr>
          <p:txBody>
            <a:bodyPr wrap="square" lIns="45718" tIns="45718" rIns="45718" bIns="45718" numCol="1" anchor="t">
              <a:noAutofit/>
            </a:bodyPr>
            <a:lstStyle/>
            <a:p>
              <a:pPr/>
            </a:p>
          </p:txBody>
        </p:sp>
        <p:sp>
          <p:nvSpPr>
            <p:cNvPr id="362" name="TextBox 42"/>
            <p:cNvSpPr/>
            <p:nvPr/>
          </p:nvSpPr>
          <p:spPr>
            <a:xfrm>
              <a:off x="1404560" y="1392598"/>
              <a:ext cx="736641" cy="243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p>
              <a:pPr algn="ctr">
                <a:defRPr sz="900">
                  <a:latin typeface="Microsoft YaHei"/>
                  <a:ea typeface="Microsoft YaHei"/>
                  <a:cs typeface="Microsoft YaHei"/>
                  <a:sym typeface="Microsoft YaHei"/>
                </a:defRPr>
              </a:pPr>
              <a:r>
                <a:t>IDP</a:t>
              </a:r>
              <a:r>
                <a:t>系统</a:t>
              </a:r>
            </a:p>
          </p:txBody>
        </p:sp>
        <p:grpSp>
          <p:nvGrpSpPr>
            <p:cNvPr id="365" name="组合 43"/>
            <p:cNvGrpSpPr/>
            <p:nvPr/>
          </p:nvGrpSpPr>
          <p:grpSpPr>
            <a:xfrm>
              <a:off x="2606948" y="520699"/>
              <a:ext cx="785064" cy="540136"/>
              <a:chOff x="0" y="0"/>
              <a:chExt cx="785063" cy="540134"/>
            </a:xfrm>
          </p:grpSpPr>
          <p:sp>
            <p:nvSpPr>
              <p:cNvPr id="363" name="Freeform 44"/>
              <p:cNvSpPr/>
              <p:nvPr/>
            </p:nvSpPr>
            <p:spPr>
              <a:xfrm>
                <a:off x="237851" y="0"/>
                <a:ext cx="295276" cy="29845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8332" y="4869"/>
                    </a:moveTo>
                    <a:lnTo>
                      <a:pt x="1057" y="5157"/>
                    </a:lnTo>
                    <a:lnTo>
                      <a:pt x="1093" y="5465"/>
                    </a:lnTo>
                    <a:lnTo>
                      <a:pt x="8368" y="5177"/>
                    </a:lnTo>
                    <a:close/>
                    <a:moveTo>
                      <a:pt x="8240" y="4057"/>
                    </a:moveTo>
                    <a:lnTo>
                      <a:pt x="964" y="4346"/>
                    </a:lnTo>
                    <a:lnTo>
                      <a:pt x="1001" y="4654"/>
                    </a:lnTo>
                    <a:lnTo>
                      <a:pt x="8276" y="4365"/>
                    </a:lnTo>
                    <a:close/>
                    <a:moveTo>
                      <a:pt x="8240" y="3246"/>
                    </a:moveTo>
                    <a:lnTo>
                      <a:pt x="964" y="3534"/>
                    </a:lnTo>
                    <a:lnTo>
                      <a:pt x="1001" y="3843"/>
                    </a:lnTo>
                    <a:lnTo>
                      <a:pt x="8276" y="3554"/>
                    </a:lnTo>
                    <a:close/>
                    <a:moveTo>
                      <a:pt x="9879" y="1"/>
                    </a:moveTo>
                    <a:cubicBezTo>
                      <a:pt x="10090" y="0"/>
                      <a:pt x="10297" y="0"/>
                      <a:pt x="10500" y="5"/>
                    </a:cubicBezTo>
                    <a:lnTo>
                      <a:pt x="10458" y="14"/>
                    </a:lnTo>
                    <a:cubicBezTo>
                      <a:pt x="10214" y="270"/>
                      <a:pt x="9804" y="190"/>
                      <a:pt x="9727" y="966"/>
                    </a:cubicBezTo>
                    <a:cubicBezTo>
                      <a:pt x="9759" y="2745"/>
                      <a:pt x="9646" y="4604"/>
                      <a:pt x="9678" y="6383"/>
                    </a:cubicBezTo>
                    <a:cubicBezTo>
                      <a:pt x="9711" y="7775"/>
                      <a:pt x="9743" y="9167"/>
                      <a:pt x="9776" y="10559"/>
                    </a:cubicBezTo>
                    <a:lnTo>
                      <a:pt x="8996" y="11457"/>
                    </a:lnTo>
                    <a:lnTo>
                      <a:pt x="3054" y="11563"/>
                    </a:lnTo>
                    <a:lnTo>
                      <a:pt x="1057" y="11510"/>
                    </a:lnTo>
                    <a:cubicBezTo>
                      <a:pt x="1446" y="12039"/>
                      <a:pt x="1544" y="12144"/>
                      <a:pt x="1641" y="12937"/>
                    </a:cubicBezTo>
                    <a:cubicBezTo>
                      <a:pt x="2258" y="12682"/>
                      <a:pt x="3301" y="12216"/>
                      <a:pt x="3918" y="12145"/>
                    </a:cubicBezTo>
                    <a:cubicBezTo>
                      <a:pt x="5213" y="11855"/>
                      <a:pt x="6983" y="11959"/>
                      <a:pt x="8704" y="12091"/>
                    </a:cubicBezTo>
                    <a:cubicBezTo>
                      <a:pt x="8590" y="12294"/>
                      <a:pt x="8335" y="12417"/>
                      <a:pt x="8363" y="12699"/>
                    </a:cubicBezTo>
                    <a:cubicBezTo>
                      <a:pt x="8314" y="15183"/>
                      <a:pt x="8314" y="17694"/>
                      <a:pt x="8363" y="20204"/>
                    </a:cubicBezTo>
                    <a:cubicBezTo>
                      <a:pt x="8396" y="20433"/>
                      <a:pt x="8282" y="20715"/>
                      <a:pt x="8509" y="20971"/>
                    </a:cubicBezTo>
                    <a:cubicBezTo>
                      <a:pt x="8655" y="21165"/>
                      <a:pt x="8948" y="21306"/>
                      <a:pt x="9386" y="21394"/>
                    </a:cubicBezTo>
                    <a:lnTo>
                      <a:pt x="12503" y="21367"/>
                    </a:lnTo>
                    <a:cubicBezTo>
                      <a:pt x="12471" y="18425"/>
                      <a:pt x="12438" y="15456"/>
                      <a:pt x="12308" y="12514"/>
                    </a:cubicBezTo>
                    <a:cubicBezTo>
                      <a:pt x="11996" y="11959"/>
                      <a:pt x="11399" y="11457"/>
                      <a:pt x="10945" y="10929"/>
                    </a:cubicBezTo>
                    <a:lnTo>
                      <a:pt x="10555" y="10347"/>
                    </a:lnTo>
                    <a:cubicBezTo>
                      <a:pt x="10490" y="8709"/>
                      <a:pt x="10328" y="2780"/>
                      <a:pt x="10555" y="1098"/>
                    </a:cubicBezTo>
                    <a:cubicBezTo>
                      <a:pt x="10663" y="545"/>
                      <a:pt x="11030" y="270"/>
                      <a:pt x="11498" y="159"/>
                    </a:cubicBezTo>
                    <a:cubicBezTo>
                      <a:pt x="13617" y="1080"/>
                      <a:pt x="18893" y="3514"/>
                      <a:pt x="20394" y="4215"/>
                    </a:cubicBezTo>
                    <a:cubicBezTo>
                      <a:pt x="20750" y="4381"/>
                      <a:pt x="20971" y="4483"/>
                      <a:pt x="21101" y="4543"/>
                    </a:cubicBezTo>
                    <a:lnTo>
                      <a:pt x="21071" y="4537"/>
                    </a:lnTo>
                    <a:cubicBezTo>
                      <a:pt x="21410" y="4727"/>
                      <a:pt x="21568" y="4873"/>
                      <a:pt x="21554" y="4980"/>
                    </a:cubicBezTo>
                    <a:cubicBezTo>
                      <a:pt x="21569" y="10469"/>
                      <a:pt x="21585" y="15780"/>
                      <a:pt x="21600" y="21269"/>
                    </a:cubicBezTo>
                    <a:lnTo>
                      <a:pt x="11831" y="21600"/>
                    </a:lnTo>
                    <a:lnTo>
                      <a:pt x="1123" y="21430"/>
                    </a:lnTo>
                    <a:cubicBezTo>
                      <a:pt x="872" y="21356"/>
                      <a:pt x="713" y="21254"/>
                      <a:pt x="508" y="20965"/>
                    </a:cubicBezTo>
                    <a:cubicBezTo>
                      <a:pt x="523" y="17961"/>
                      <a:pt x="662" y="15065"/>
                      <a:pt x="677" y="12061"/>
                    </a:cubicBezTo>
                    <a:cubicBezTo>
                      <a:pt x="446" y="11754"/>
                      <a:pt x="0" y="11366"/>
                      <a:pt x="0" y="11033"/>
                    </a:cubicBezTo>
                    <a:cubicBezTo>
                      <a:pt x="5" y="7629"/>
                      <a:pt x="195" y="4307"/>
                      <a:pt x="200" y="903"/>
                    </a:cubicBezTo>
                    <a:cubicBezTo>
                      <a:pt x="523" y="525"/>
                      <a:pt x="754" y="441"/>
                      <a:pt x="1308" y="331"/>
                    </a:cubicBezTo>
                    <a:cubicBezTo>
                      <a:pt x="2905" y="201"/>
                      <a:pt x="6775" y="8"/>
                      <a:pt x="9879" y="1"/>
                    </a:cubicBezTo>
                    <a:close/>
                  </a:path>
                </a:pathLst>
              </a:custGeom>
              <a:solidFill>
                <a:schemeClr val="accent1"/>
              </a:solidFill>
              <a:ln w="9525" cap="flat">
                <a:solidFill>
                  <a:schemeClr val="accent1"/>
                </a:solidFill>
                <a:prstDash val="solid"/>
                <a:round/>
              </a:ln>
              <a:effectLst/>
            </p:spPr>
            <p:txBody>
              <a:bodyPr wrap="square" lIns="45718" tIns="45718" rIns="45718" bIns="45718" numCol="1" anchor="b">
                <a:noAutofit/>
              </a:bodyPr>
              <a:lstStyle/>
              <a:p>
                <a:pPr algn="ctr" defTabSz="912494">
                  <a:defRPr>
                    <a:latin typeface="Segoe UI"/>
                    <a:ea typeface="Segoe UI"/>
                    <a:cs typeface="Segoe UI"/>
                    <a:sym typeface="Segoe UI"/>
                  </a:defRPr>
                </a:pPr>
              </a:p>
            </p:txBody>
          </p:sp>
          <p:sp>
            <p:nvSpPr>
              <p:cNvPr id="364" name="TextBox 56"/>
              <p:cNvSpPr/>
              <p:nvPr/>
            </p:nvSpPr>
            <p:spPr>
              <a:xfrm>
                <a:off x="0" y="296294"/>
                <a:ext cx="785064" cy="243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lgn="ctr">
                  <a:defRPr sz="900">
                    <a:latin typeface="Microsoft YaHei"/>
                    <a:ea typeface="Microsoft YaHei"/>
                    <a:cs typeface="Microsoft YaHei"/>
                    <a:sym typeface="Microsoft YaHei"/>
                  </a:defRPr>
                </a:lvl1pPr>
              </a:lstStyle>
              <a:p>
                <a:pPr/>
                <a:r>
                  <a:t>渔政系统</a:t>
                </a:r>
              </a:p>
            </p:txBody>
          </p:sp>
        </p:grpSp>
        <p:grpSp>
          <p:nvGrpSpPr>
            <p:cNvPr id="368" name="组合 44"/>
            <p:cNvGrpSpPr/>
            <p:nvPr/>
          </p:nvGrpSpPr>
          <p:grpSpPr>
            <a:xfrm>
              <a:off x="2606948" y="1576386"/>
              <a:ext cx="777010" cy="530518"/>
              <a:chOff x="0" y="0"/>
              <a:chExt cx="777009" cy="530516"/>
            </a:xfrm>
          </p:grpSpPr>
          <p:sp>
            <p:nvSpPr>
              <p:cNvPr id="366" name="Freeform 44"/>
              <p:cNvSpPr/>
              <p:nvPr/>
            </p:nvSpPr>
            <p:spPr>
              <a:xfrm>
                <a:off x="239440" y="0"/>
                <a:ext cx="309562" cy="30956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8332" y="4869"/>
                    </a:moveTo>
                    <a:lnTo>
                      <a:pt x="1057" y="5157"/>
                    </a:lnTo>
                    <a:lnTo>
                      <a:pt x="1093" y="5465"/>
                    </a:lnTo>
                    <a:lnTo>
                      <a:pt x="8368" y="5177"/>
                    </a:lnTo>
                    <a:close/>
                    <a:moveTo>
                      <a:pt x="8240" y="4057"/>
                    </a:moveTo>
                    <a:lnTo>
                      <a:pt x="964" y="4346"/>
                    </a:lnTo>
                    <a:lnTo>
                      <a:pt x="1001" y="4654"/>
                    </a:lnTo>
                    <a:lnTo>
                      <a:pt x="8276" y="4365"/>
                    </a:lnTo>
                    <a:close/>
                    <a:moveTo>
                      <a:pt x="8240" y="3246"/>
                    </a:moveTo>
                    <a:lnTo>
                      <a:pt x="964" y="3534"/>
                    </a:lnTo>
                    <a:lnTo>
                      <a:pt x="1001" y="3843"/>
                    </a:lnTo>
                    <a:lnTo>
                      <a:pt x="8276" y="3554"/>
                    </a:lnTo>
                    <a:close/>
                    <a:moveTo>
                      <a:pt x="9879" y="1"/>
                    </a:moveTo>
                    <a:cubicBezTo>
                      <a:pt x="10090" y="0"/>
                      <a:pt x="10297" y="0"/>
                      <a:pt x="10500" y="5"/>
                    </a:cubicBezTo>
                    <a:lnTo>
                      <a:pt x="10458" y="14"/>
                    </a:lnTo>
                    <a:cubicBezTo>
                      <a:pt x="10214" y="270"/>
                      <a:pt x="9804" y="190"/>
                      <a:pt x="9727" y="966"/>
                    </a:cubicBezTo>
                    <a:cubicBezTo>
                      <a:pt x="9759" y="2745"/>
                      <a:pt x="9646" y="4604"/>
                      <a:pt x="9678" y="6383"/>
                    </a:cubicBezTo>
                    <a:cubicBezTo>
                      <a:pt x="9711" y="7775"/>
                      <a:pt x="9743" y="9167"/>
                      <a:pt x="9776" y="10559"/>
                    </a:cubicBezTo>
                    <a:lnTo>
                      <a:pt x="8996" y="11457"/>
                    </a:lnTo>
                    <a:lnTo>
                      <a:pt x="3054" y="11563"/>
                    </a:lnTo>
                    <a:lnTo>
                      <a:pt x="1057" y="11510"/>
                    </a:lnTo>
                    <a:cubicBezTo>
                      <a:pt x="1446" y="12039"/>
                      <a:pt x="1544" y="12144"/>
                      <a:pt x="1641" y="12937"/>
                    </a:cubicBezTo>
                    <a:cubicBezTo>
                      <a:pt x="2258" y="12682"/>
                      <a:pt x="3301" y="12216"/>
                      <a:pt x="3918" y="12145"/>
                    </a:cubicBezTo>
                    <a:cubicBezTo>
                      <a:pt x="5213" y="11855"/>
                      <a:pt x="6983" y="11959"/>
                      <a:pt x="8704" y="12091"/>
                    </a:cubicBezTo>
                    <a:cubicBezTo>
                      <a:pt x="8590" y="12294"/>
                      <a:pt x="8335" y="12417"/>
                      <a:pt x="8363" y="12699"/>
                    </a:cubicBezTo>
                    <a:cubicBezTo>
                      <a:pt x="8314" y="15183"/>
                      <a:pt x="8314" y="17694"/>
                      <a:pt x="8363" y="20204"/>
                    </a:cubicBezTo>
                    <a:cubicBezTo>
                      <a:pt x="8396" y="20433"/>
                      <a:pt x="8282" y="20715"/>
                      <a:pt x="8509" y="20971"/>
                    </a:cubicBezTo>
                    <a:cubicBezTo>
                      <a:pt x="8655" y="21165"/>
                      <a:pt x="8948" y="21306"/>
                      <a:pt x="9386" y="21394"/>
                    </a:cubicBezTo>
                    <a:lnTo>
                      <a:pt x="12503" y="21367"/>
                    </a:lnTo>
                    <a:cubicBezTo>
                      <a:pt x="12471" y="18425"/>
                      <a:pt x="12438" y="15456"/>
                      <a:pt x="12308" y="12514"/>
                    </a:cubicBezTo>
                    <a:cubicBezTo>
                      <a:pt x="11996" y="11959"/>
                      <a:pt x="11399" y="11457"/>
                      <a:pt x="10945" y="10929"/>
                    </a:cubicBezTo>
                    <a:lnTo>
                      <a:pt x="10555" y="10347"/>
                    </a:lnTo>
                    <a:cubicBezTo>
                      <a:pt x="10490" y="8709"/>
                      <a:pt x="10328" y="2780"/>
                      <a:pt x="10555" y="1098"/>
                    </a:cubicBezTo>
                    <a:cubicBezTo>
                      <a:pt x="10663" y="545"/>
                      <a:pt x="11030" y="270"/>
                      <a:pt x="11498" y="159"/>
                    </a:cubicBezTo>
                    <a:cubicBezTo>
                      <a:pt x="13617" y="1080"/>
                      <a:pt x="18893" y="3514"/>
                      <a:pt x="20394" y="4215"/>
                    </a:cubicBezTo>
                    <a:cubicBezTo>
                      <a:pt x="20750" y="4381"/>
                      <a:pt x="20971" y="4483"/>
                      <a:pt x="21101" y="4543"/>
                    </a:cubicBezTo>
                    <a:lnTo>
                      <a:pt x="21071" y="4537"/>
                    </a:lnTo>
                    <a:cubicBezTo>
                      <a:pt x="21410" y="4727"/>
                      <a:pt x="21568" y="4873"/>
                      <a:pt x="21554" y="4980"/>
                    </a:cubicBezTo>
                    <a:cubicBezTo>
                      <a:pt x="21569" y="10469"/>
                      <a:pt x="21585" y="15780"/>
                      <a:pt x="21600" y="21269"/>
                    </a:cubicBezTo>
                    <a:lnTo>
                      <a:pt x="11831" y="21600"/>
                    </a:lnTo>
                    <a:lnTo>
                      <a:pt x="1123" y="21430"/>
                    </a:lnTo>
                    <a:cubicBezTo>
                      <a:pt x="872" y="21356"/>
                      <a:pt x="713" y="21254"/>
                      <a:pt x="508" y="20965"/>
                    </a:cubicBezTo>
                    <a:cubicBezTo>
                      <a:pt x="523" y="17961"/>
                      <a:pt x="662" y="15065"/>
                      <a:pt x="677" y="12061"/>
                    </a:cubicBezTo>
                    <a:cubicBezTo>
                      <a:pt x="446" y="11754"/>
                      <a:pt x="0" y="11366"/>
                      <a:pt x="0" y="11033"/>
                    </a:cubicBezTo>
                    <a:cubicBezTo>
                      <a:pt x="5" y="7629"/>
                      <a:pt x="195" y="4307"/>
                      <a:pt x="200" y="903"/>
                    </a:cubicBezTo>
                    <a:cubicBezTo>
                      <a:pt x="523" y="525"/>
                      <a:pt x="754" y="441"/>
                      <a:pt x="1308" y="331"/>
                    </a:cubicBezTo>
                    <a:cubicBezTo>
                      <a:pt x="2905" y="201"/>
                      <a:pt x="6775" y="8"/>
                      <a:pt x="9879" y="1"/>
                    </a:cubicBezTo>
                    <a:close/>
                  </a:path>
                </a:pathLst>
              </a:custGeom>
              <a:solidFill>
                <a:schemeClr val="accent1"/>
              </a:solidFill>
              <a:ln w="9525" cap="flat">
                <a:solidFill>
                  <a:schemeClr val="accent1"/>
                </a:solidFill>
                <a:prstDash val="solid"/>
                <a:round/>
              </a:ln>
              <a:effectLst/>
            </p:spPr>
            <p:txBody>
              <a:bodyPr wrap="square" lIns="45718" tIns="45718" rIns="45718" bIns="45718" numCol="1" anchor="b">
                <a:noAutofit/>
              </a:bodyPr>
              <a:lstStyle/>
              <a:p>
                <a:pPr algn="ctr" defTabSz="912494">
                  <a:defRPr>
                    <a:latin typeface="Segoe UI"/>
                    <a:ea typeface="Segoe UI"/>
                    <a:cs typeface="Segoe UI"/>
                    <a:sym typeface="Segoe UI"/>
                  </a:defRPr>
                </a:pPr>
              </a:p>
            </p:txBody>
          </p:sp>
          <p:sp>
            <p:nvSpPr>
              <p:cNvPr id="367" name="TextBox 54"/>
              <p:cNvSpPr/>
              <p:nvPr/>
            </p:nvSpPr>
            <p:spPr>
              <a:xfrm>
                <a:off x="0" y="286676"/>
                <a:ext cx="777010" cy="243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lgn="ctr">
                  <a:defRPr sz="900">
                    <a:latin typeface="Microsoft YaHei"/>
                    <a:ea typeface="Microsoft YaHei"/>
                    <a:cs typeface="Microsoft YaHei"/>
                    <a:sym typeface="Microsoft YaHei"/>
                  </a:defRPr>
                </a:lvl1pPr>
              </a:lstStyle>
              <a:p>
                <a:pPr/>
                <a:r>
                  <a:t>其它系统</a:t>
                </a:r>
              </a:p>
            </p:txBody>
          </p:sp>
        </p:grpSp>
        <p:grpSp>
          <p:nvGrpSpPr>
            <p:cNvPr id="371" name="组合 45"/>
            <p:cNvGrpSpPr/>
            <p:nvPr/>
          </p:nvGrpSpPr>
          <p:grpSpPr>
            <a:xfrm>
              <a:off x="2606948" y="1050924"/>
              <a:ext cx="798609" cy="542404"/>
              <a:chOff x="0" y="0"/>
              <a:chExt cx="798607" cy="542402"/>
            </a:xfrm>
          </p:grpSpPr>
          <p:sp>
            <p:nvSpPr>
              <p:cNvPr id="369" name="Freeform 44"/>
              <p:cNvSpPr/>
              <p:nvPr/>
            </p:nvSpPr>
            <p:spPr>
              <a:xfrm>
                <a:off x="237851" y="0"/>
                <a:ext cx="293690" cy="30797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8332" y="4869"/>
                    </a:moveTo>
                    <a:lnTo>
                      <a:pt x="1057" y="5157"/>
                    </a:lnTo>
                    <a:lnTo>
                      <a:pt x="1093" y="5465"/>
                    </a:lnTo>
                    <a:lnTo>
                      <a:pt x="8368" y="5177"/>
                    </a:lnTo>
                    <a:close/>
                    <a:moveTo>
                      <a:pt x="8240" y="4057"/>
                    </a:moveTo>
                    <a:lnTo>
                      <a:pt x="964" y="4346"/>
                    </a:lnTo>
                    <a:lnTo>
                      <a:pt x="1001" y="4654"/>
                    </a:lnTo>
                    <a:lnTo>
                      <a:pt x="8276" y="4365"/>
                    </a:lnTo>
                    <a:close/>
                    <a:moveTo>
                      <a:pt x="8240" y="3246"/>
                    </a:moveTo>
                    <a:lnTo>
                      <a:pt x="964" y="3534"/>
                    </a:lnTo>
                    <a:lnTo>
                      <a:pt x="1001" y="3843"/>
                    </a:lnTo>
                    <a:lnTo>
                      <a:pt x="8276" y="3554"/>
                    </a:lnTo>
                    <a:close/>
                    <a:moveTo>
                      <a:pt x="9879" y="1"/>
                    </a:moveTo>
                    <a:cubicBezTo>
                      <a:pt x="10090" y="0"/>
                      <a:pt x="10297" y="0"/>
                      <a:pt x="10500" y="5"/>
                    </a:cubicBezTo>
                    <a:lnTo>
                      <a:pt x="10458" y="14"/>
                    </a:lnTo>
                    <a:cubicBezTo>
                      <a:pt x="10214" y="270"/>
                      <a:pt x="9804" y="190"/>
                      <a:pt x="9727" y="966"/>
                    </a:cubicBezTo>
                    <a:cubicBezTo>
                      <a:pt x="9759" y="2745"/>
                      <a:pt x="9646" y="4604"/>
                      <a:pt x="9678" y="6383"/>
                    </a:cubicBezTo>
                    <a:cubicBezTo>
                      <a:pt x="9711" y="7775"/>
                      <a:pt x="9743" y="9167"/>
                      <a:pt x="9776" y="10559"/>
                    </a:cubicBezTo>
                    <a:lnTo>
                      <a:pt x="8996" y="11457"/>
                    </a:lnTo>
                    <a:lnTo>
                      <a:pt x="3054" y="11563"/>
                    </a:lnTo>
                    <a:lnTo>
                      <a:pt x="1057" y="11510"/>
                    </a:lnTo>
                    <a:cubicBezTo>
                      <a:pt x="1446" y="12039"/>
                      <a:pt x="1544" y="12144"/>
                      <a:pt x="1641" y="12937"/>
                    </a:cubicBezTo>
                    <a:cubicBezTo>
                      <a:pt x="2258" y="12682"/>
                      <a:pt x="3301" y="12216"/>
                      <a:pt x="3918" y="12145"/>
                    </a:cubicBezTo>
                    <a:cubicBezTo>
                      <a:pt x="5213" y="11855"/>
                      <a:pt x="6983" y="11959"/>
                      <a:pt x="8704" y="12091"/>
                    </a:cubicBezTo>
                    <a:cubicBezTo>
                      <a:pt x="8590" y="12294"/>
                      <a:pt x="8335" y="12417"/>
                      <a:pt x="8363" y="12699"/>
                    </a:cubicBezTo>
                    <a:cubicBezTo>
                      <a:pt x="8314" y="15183"/>
                      <a:pt x="8314" y="17694"/>
                      <a:pt x="8363" y="20204"/>
                    </a:cubicBezTo>
                    <a:cubicBezTo>
                      <a:pt x="8396" y="20433"/>
                      <a:pt x="8282" y="20715"/>
                      <a:pt x="8509" y="20971"/>
                    </a:cubicBezTo>
                    <a:cubicBezTo>
                      <a:pt x="8655" y="21165"/>
                      <a:pt x="8948" y="21306"/>
                      <a:pt x="9386" y="21394"/>
                    </a:cubicBezTo>
                    <a:lnTo>
                      <a:pt x="12503" y="21367"/>
                    </a:lnTo>
                    <a:cubicBezTo>
                      <a:pt x="12471" y="18425"/>
                      <a:pt x="12438" y="15456"/>
                      <a:pt x="12308" y="12514"/>
                    </a:cubicBezTo>
                    <a:cubicBezTo>
                      <a:pt x="11996" y="11959"/>
                      <a:pt x="11399" y="11457"/>
                      <a:pt x="10945" y="10929"/>
                    </a:cubicBezTo>
                    <a:lnTo>
                      <a:pt x="10555" y="10347"/>
                    </a:lnTo>
                    <a:cubicBezTo>
                      <a:pt x="10490" y="8709"/>
                      <a:pt x="10328" y="2780"/>
                      <a:pt x="10555" y="1098"/>
                    </a:cubicBezTo>
                    <a:cubicBezTo>
                      <a:pt x="10663" y="545"/>
                      <a:pt x="11030" y="270"/>
                      <a:pt x="11498" y="159"/>
                    </a:cubicBezTo>
                    <a:cubicBezTo>
                      <a:pt x="13617" y="1080"/>
                      <a:pt x="18893" y="3514"/>
                      <a:pt x="20394" y="4215"/>
                    </a:cubicBezTo>
                    <a:cubicBezTo>
                      <a:pt x="20750" y="4381"/>
                      <a:pt x="20971" y="4483"/>
                      <a:pt x="21101" y="4543"/>
                    </a:cubicBezTo>
                    <a:lnTo>
                      <a:pt x="21071" y="4537"/>
                    </a:lnTo>
                    <a:cubicBezTo>
                      <a:pt x="21410" y="4727"/>
                      <a:pt x="21568" y="4873"/>
                      <a:pt x="21554" y="4980"/>
                    </a:cubicBezTo>
                    <a:cubicBezTo>
                      <a:pt x="21569" y="10469"/>
                      <a:pt x="21585" y="15780"/>
                      <a:pt x="21600" y="21269"/>
                    </a:cubicBezTo>
                    <a:lnTo>
                      <a:pt x="11831" y="21600"/>
                    </a:lnTo>
                    <a:lnTo>
                      <a:pt x="1123" y="21430"/>
                    </a:lnTo>
                    <a:cubicBezTo>
                      <a:pt x="872" y="21356"/>
                      <a:pt x="713" y="21254"/>
                      <a:pt x="508" y="20965"/>
                    </a:cubicBezTo>
                    <a:cubicBezTo>
                      <a:pt x="523" y="17961"/>
                      <a:pt x="662" y="15065"/>
                      <a:pt x="677" y="12061"/>
                    </a:cubicBezTo>
                    <a:cubicBezTo>
                      <a:pt x="446" y="11754"/>
                      <a:pt x="0" y="11366"/>
                      <a:pt x="0" y="11033"/>
                    </a:cubicBezTo>
                    <a:cubicBezTo>
                      <a:pt x="5" y="7629"/>
                      <a:pt x="195" y="4307"/>
                      <a:pt x="200" y="903"/>
                    </a:cubicBezTo>
                    <a:cubicBezTo>
                      <a:pt x="523" y="525"/>
                      <a:pt x="754" y="441"/>
                      <a:pt x="1308" y="331"/>
                    </a:cubicBezTo>
                    <a:cubicBezTo>
                      <a:pt x="2905" y="201"/>
                      <a:pt x="6775" y="8"/>
                      <a:pt x="9879" y="1"/>
                    </a:cubicBezTo>
                    <a:close/>
                  </a:path>
                </a:pathLst>
              </a:custGeom>
              <a:solidFill>
                <a:schemeClr val="accent1"/>
              </a:solidFill>
              <a:ln w="9525" cap="flat">
                <a:solidFill>
                  <a:schemeClr val="accent1"/>
                </a:solidFill>
                <a:prstDash val="solid"/>
                <a:round/>
              </a:ln>
              <a:effectLst/>
            </p:spPr>
            <p:txBody>
              <a:bodyPr wrap="square" lIns="45718" tIns="45718" rIns="45718" bIns="45718" numCol="1" anchor="b">
                <a:noAutofit/>
              </a:bodyPr>
              <a:lstStyle/>
              <a:p>
                <a:pPr algn="ctr" defTabSz="912494">
                  <a:defRPr>
                    <a:latin typeface="Segoe UI"/>
                    <a:ea typeface="Segoe UI"/>
                    <a:cs typeface="Segoe UI"/>
                    <a:sym typeface="Segoe UI"/>
                  </a:defRPr>
                </a:pPr>
              </a:p>
            </p:txBody>
          </p:sp>
          <p:sp>
            <p:nvSpPr>
              <p:cNvPr id="370" name="TextBox 52"/>
              <p:cNvSpPr/>
              <p:nvPr/>
            </p:nvSpPr>
            <p:spPr>
              <a:xfrm>
                <a:off x="0" y="298562"/>
                <a:ext cx="798608" cy="243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lgn="ctr">
                  <a:defRPr sz="900">
                    <a:latin typeface="Microsoft YaHei"/>
                    <a:ea typeface="Microsoft YaHei"/>
                    <a:cs typeface="Microsoft YaHei"/>
                    <a:sym typeface="Microsoft YaHei"/>
                  </a:defRPr>
                </a:lvl1pPr>
              </a:lstStyle>
              <a:p>
                <a:pPr/>
                <a:r>
                  <a:t>渔船系统</a:t>
                </a:r>
              </a:p>
            </p:txBody>
          </p:sp>
        </p:grpSp>
        <p:sp>
          <p:nvSpPr>
            <p:cNvPr id="372" name="直接箭头连接符 103"/>
            <p:cNvSpPr/>
            <p:nvPr/>
          </p:nvSpPr>
          <p:spPr>
            <a:xfrm flipV="1">
              <a:off x="1984375" y="768350"/>
              <a:ext cx="741363" cy="446088"/>
            </a:xfrm>
            <a:prstGeom prst="line">
              <a:avLst/>
            </a:prstGeom>
            <a:noFill/>
            <a:ln w="9525" cap="flat">
              <a:solidFill>
                <a:schemeClr val="accent1"/>
              </a:solidFill>
              <a:prstDash val="solid"/>
              <a:round/>
              <a:tailEnd type="triangle" w="med" len="med"/>
            </a:ln>
            <a:effectLst/>
          </p:spPr>
          <p:txBody>
            <a:bodyPr wrap="square" lIns="45718" tIns="45718" rIns="45718" bIns="45718" numCol="1" anchor="t">
              <a:noAutofit/>
            </a:bodyPr>
            <a:lstStyle/>
            <a:p>
              <a:pPr/>
            </a:p>
          </p:txBody>
        </p:sp>
        <p:sp>
          <p:nvSpPr>
            <p:cNvPr id="373" name="直接箭头连接符 104"/>
            <p:cNvSpPr/>
            <p:nvPr/>
          </p:nvSpPr>
          <p:spPr>
            <a:xfrm>
              <a:off x="1968500" y="1214437"/>
              <a:ext cx="779464" cy="1"/>
            </a:xfrm>
            <a:prstGeom prst="line">
              <a:avLst/>
            </a:prstGeom>
            <a:noFill/>
            <a:ln w="9525" cap="flat">
              <a:solidFill>
                <a:schemeClr val="accent1"/>
              </a:solidFill>
              <a:prstDash val="solid"/>
              <a:round/>
              <a:tailEnd type="triangle" w="med" len="med"/>
            </a:ln>
            <a:effectLst/>
          </p:spPr>
          <p:txBody>
            <a:bodyPr wrap="square" lIns="45718" tIns="45718" rIns="45718" bIns="45718" numCol="1" anchor="t">
              <a:noAutofit/>
            </a:bodyPr>
            <a:lstStyle/>
            <a:p>
              <a:pPr/>
            </a:p>
          </p:txBody>
        </p:sp>
        <p:sp>
          <p:nvSpPr>
            <p:cNvPr id="374" name="直接箭头连接符 105"/>
            <p:cNvSpPr/>
            <p:nvPr/>
          </p:nvSpPr>
          <p:spPr>
            <a:xfrm>
              <a:off x="1984375" y="1214437"/>
              <a:ext cx="763588" cy="487364"/>
            </a:xfrm>
            <a:prstGeom prst="line">
              <a:avLst/>
            </a:prstGeom>
            <a:noFill/>
            <a:ln w="9525" cap="flat">
              <a:solidFill>
                <a:schemeClr val="accent1"/>
              </a:solidFill>
              <a:prstDash val="solid"/>
              <a:round/>
              <a:tailEnd type="triangle" w="med" len="med"/>
            </a:ln>
            <a:effectLst/>
          </p:spPr>
          <p:txBody>
            <a:bodyPr wrap="square" lIns="45718" tIns="45718" rIns="45718" bIns="45718" numCol="1" anchor="t">
              <a:noAutofit/>
            </a:bodyPr>
            <a:lstStyle/>
            <a:p>
              <a:pPr/>
            </a:p>
          </p:txBody>
        </p:sp>
        <p:pic>
          <p:nvPicPr>
            <p:cNvPr id="375" name="Picture 2" descr="Picture 2"/>
            <p:cNvPicPr>
              <a:picLocks noChangeAspect="1"/>
            </p:cNvPicPr>
            <p:nvPr/>
          </p:nvPicPr>
          <p:blipFill>
            <a:blip r:embed="rId4">
              <a:extLst/>
            </a:blip>
            <a:stretch>
              <a:fillRect/>
            </a:stretch>
          </p:blipFill>
          <p:spPr>
            <a:xfrm>
              <a:off x="1551548" y="1012375"/>
              <a:ext cx="391548" cy="355201"/>
            </a:xfrm>
            <a:prstGeom prst="rect">
              <a:avLst/>
            </a:prstGeom>
            <a:ln w="9525" cap="flat">
              <a:solidFill>
                <a:schemeClr val="accent1"/>
              </a:solidFill>
              <a:prstDash val="solid"/>
              <a:round/>
            </a:ln>
            <a:effectLst/>
          </p:spPr>
        </p:pic>
        <p:pic>
          <p:nvPicPr>
            <p:cNvPr id="376" name="Picture 2" descr="Picture 2"/>
            <p:cNvPicPr>
              <a:picLocks noChangeAspect="1"/>
            </p:cNvPicPr>
            <p:nvPr/>
          </p:nvPicPr>
          <p:blipFill>
            <a:blip r:embed="rId6">
              <a:extLst/>
            </a:blip>
            <a:stretch>
              <a:fillRect/>
            </a:stretch>
          </p:blipFill>
          <p:spPr>
            <a:xfrm>
              <a:off x="168385" y="2607409"/>
              <a:ext cx="541594" cy="378914"/>
            </a:xfrm>
            <a:prstGeom prst="rect">
              <a:avLst/>
            </a:prstGeom>
            <a:ln w="9525" cap="flat">
              <a:solidFill>
                <a:schemeClr val="accent1"/>
              </a:solidFill>
              <a:prstDash val="solid"/>
              <a:miter lim="800000"/>
            </a:ln>
            <a:effectLst/>
          </p:spPr>
        </p:pic>
      </p:grpSp>
      <p:sp>
        <p:nvSpPr>
          <p:cNvPr id="378" name="标题 1"/>
          <p:cNvSpPr/>
          <p:nvPr/>
        </p:nvSpPr>
        <p:spPr>
          <a:xfrm>
            <a:off x="334963" y="792162"/>
            <a:ext cx="6489701" cy="3962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a:latin typeface="Microsoft YaHei"/>
                <a:ea typeface="Microsoft YaHei"/>
                <a:cs typeface="Microsoft YaHei"/>
                <a:sym typeface="Microsoft YaHei"/>
              </a:defRPr>
            </a:pPr>
            <a:r>
              <a:t>一个账号打通所有业务应用，采用</a:t>
            </a:r>
            <a:r>
              <a:t>SSO</a:t>
            </a:r>
            <a:r>
              <a:t>技术。 </a:t>
            </a:r>
          </a:p>
        </p:txBody>
      </p:sp>
      <p:sp>
        <p:nvSpPr>
          <p:cNvPr id="379" name="Shape 122"/>
          <p:cNvSpPr/>
          <p:nvPr/>
        </p:nvSpPr>
        <p:spPr>
          <a:xfrm>
            <a:off x="0" y="4842194"/>
            <a:ext cx="9144000" cy="2692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sz="1200">
                <a:solidFill>
                  <a:srgbClr val="888888"/>
                </a:solidFill>
                <a:latin typeface="+mj-lt"/>
                <a:ea typeface="+mj-ea"/>
                <a:cs typeface="+mj-cs"/>
                <a:sym typeface="Calibri"/>
              </a:defRPr>
            </a:lvl1pPr>
          </a:lstStyle>
          <a:p>
            <a:pPr/>
            <a:r>
              <a:t>Copyright (c) 2017 IDsManager.com Properties </a:t>
            </a:r>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83" name="标题 1"/>
          <p:cNvSpPr/>
          <p:nvPr>
            <p:ph type="title"/>
          </p:nvPr>
        </p:nvSpPr>
        <p:spPr>
          <a:xfrm>
            <a:off x="457200" y="85724"/>
            <a:ext cx="8229600" cy="601665"/>
          </a:xfrm>
          <a:prstGeom prst="rect">
            <a:avLst/>
          </a:prstGeom>
        </p:spPr>
        <p:txBody>
          <a:bodyPr/>
          <a:lstStyle/>
          <a:p>
            <a:pPr>
              <a:defRPr sz="2800">
                <a:latin typeface="Microsoft YaHei"/>
                <a:ea typeface="Microsoft YaHei"/>
                <a:cs typeface="Microsoft YaHei"/>
                <a:sym typeface="Microsoft YaHei"/>
              </a:defRPr>
            </a:pPr>
            <a:r>
              <a:t>3.3</a:t>
            </a:r>
            <a:r>
              <a:t> 银行案例</a:t>
            </a:r>
          </a:p>
        </p:txBody>
      </p:sp>
      <p:sp>
        <p:nvSpPr>
          <p:cNvPr id="384" name="Shape 122"/>
          <p:cNvSpPr/>
          <p:nvPr/>
        </p:nvSpPr>
        <p:spPr>
          <a:xfrm>
            <a:off x="0" y="4842194"/>
            <a:ext cx="9144000" cy="2692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sz="1200">
                <a:solidFill>
                  <a:srgbClr val="888888"/>
                </a:solidFill>
                <a:latin typeface="+mj-lt"/>
                <a:ea typeface="+mj-ea"/>
                <a:cs typeface="+mj-cs"/>
                <a:sym typeface="Calibri"/>
              </a:defRPr>
            </a:lvl1pPr>
          </a:lstStyle>
          <a:p>
            <a:pPr/>
            <a:r>
              <a:t>Copyright (c) 2017 IDsManager.com Properties </a:t>
            </a:r>
          </a:p>
        </p:txBody>
      </p:sp>
      <p:pic>
        <p:nvPicPr>
          <p:cNvPr id="385" name="Picture 2" descr="Picture 2"/>
          <p:cNvPicPr>
            <a:picLocks noChangeAspect="1"/>
          </p:cNvPicPr>
          <p:nvPr/>
        </p:nvPicPr>
        <p:blipFill>
          <a:blip r:embed="rId3">
            <a:extLst/>
          </a:blip>
          <a:stretch>
            <a:fillRect/>
          </a:stretch>
        </p:blipFill>
        <p:spPr>
          <a:xfrm>
            <a:off x="4588328" y="1338942"/>
            <a:ext cx="4248835" cy="3524654"/>
          </a:xfrm>
          <a:prstGeom prst="rect">
            <a:avLst/>
          </a:prstGeom>
          <a:ln w="12700">
            <a:miter lim="400000"/>
          </a:ln>
        </p:spPr>
      </p:pic>
      <p:sp>
        <p:nvSpPr>
          <p:cNvPr id="386" name="标题 1"/>
          <p:cNvSpPr/>
          <p:nvPr/>
        </p:nvSpPr>
        <p:spPr>
          <a:xfrm>
            <a:off x="391196" y="875369"/>
            <a:ext cx="8351848" cy="3962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a:latin typeface="Microsoft YaHei"/>
                <a:ea typeface="Microsoft YaHei"/>
                <a:cs typeface="Microsoft YaHei"/>
                <a:sym typeface="Microsoft YaHei"/>
              </a:defRPr>
            </a:pPr>
            <a:r>
              <a:t>针对平安银行多应用现状，实现一个账号打通所有业务应用，采用</a:t>
            </a:r>
            <a:r>
              <a:t>SSO</a:t>
            </a:r>
            <a:r>
              <a:t>技术。 </a:t>
            </a:r>
          </a:p>
        </p:txBody>
      </p:sp>
      <p:sp>
        <p:nvSpPr>
          <p:cNvPr id="387" name="标题 1"/>
          <p:cNvSpPr/>
          <p:nvPr/>
        </p:nvSpPr>
        <p:spPr>
          <a:xfrm>
            <a:off x="447652" y="1492477"/>
            <a:ext cx="4124348" cy="25044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indent="457200">
              <a:lnSpc>
                <a:spcPct val="150000"/>
              </a:lnSpc>
              <a:defRPr sz="1400">
                <a:latin typeface="Microsoft YaHei"/>
                <a:ea typeface="Microsoft YaHei"/>
                <a:cs typeface="Microsoft YaHei"/>
                <a:sym typeface="Microsoft YaHei"/>
              </a:defRPr>
            </a:pPr>
            <a:r>
              <a:t>旨在将业务应用系统进行一定的整合和改造，并与银行门户进行单点登录集成，对应用系统就认证、访问、授权及管理等方面进行设计，充分满足银行信息化建设的要求。在满足便捷、高效的原则基础上，建立安全可控机制，确保平台应用系统稳定运行。 </a:t>
            </a:r>
            <a:br/>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91" name="标题 1"/>
          <p:cNvSpPr/>
          <p:nvPr>
            <p:ph type="title"/>
          </p:nvPr>
        </p:nvSpPr>
        <p:spPr>
          <a:xfrm>
            <a:off x="457200" y="85724"/>
            <a:ext cx="8229600" cy="601665"/>
          </a:xfrm>
          <a:prstGeom prst="rect">
            <a:avLst/>
          </a:prstGeom>
        </p:spPr>
        <p:txBody>
          <a:bodyPr/>
          <a:lstStyle/>
          <a:p>
            <a:pPr>
              <a:defRPr sz="2800">
                <a:latin typeface="Microsoft YaHei"/>
                <a:ea typeface="Microsoft YaHei"/>
                <a:cs typeface="Microsoft YaHei"/>
                <a:sym typeface="Microsoft YaHei"/>
              </a:defRPr>
            </a:pPr>
            <a:r>
              <a:t>3.4</a:t>
            </a:r>
            <a:r>
              <a:t> 移动 </a:t>
            </a:r>
            <a:r>
              <a:t>WIFI</a:t>
            </a:r>
            <a:r>
              <a:t>案例</a:t>
            </a:r>
          </a:p>
        </p:txBody>
      </p:sp>
      <p:sp>
        <p:nvSpPr>
          <p:cNvPr id="392" name="Shape 122"/>
          <p:cNvSpPr/>
          <p:nvPr/>
        </p:nvSpPr>
        <p:spPr>
          <a:xfrm>
            <a:off x="0" y="4842194"/>
            <a:ext cx="9144000" cy="2692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sz="1200">
                <a:solidFill>
                  <a:srgbClr val="888888"/>
                </a:solidFill>
                <a:latin typeface="+mj-lt"/>
                <a:ea typeface="+mj-ea"/>
                <a:cs typeface="+mj-cs"/>
                <a:sym typeface="Calibri"/>
              </a:defRPr>
            </a:lvl1pPr>
          </a:lstStyle>
          <a:p>
            <a:pPr/>
            <a:r>
              <a:t>Copyright (c) 2017 IDsManager.com Properties </a:t>
            </a:r>
          </a:p>
        </p:txBody>
      </p:sp>
      <p:sp>
        <p:nvSpPr>
          <p:cNvPr id="393" name="标题 1"/>
          <p:cNvSpPr/>
          <p:nvPr/>
        </p:nvSpPr>
        <p:spPr>
          <a:xfrm>
            <a:off x="403221" y="799346"/>
            <a:ext cx="8351847" cy="3962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a:latin typeface="Microsoft YaHei"/>
                <a:ea typeface="Microsoft YaHei"/>
                <a:cs typeface="Microsoft YaHei"/>
                <a:sym typeface="Microsoft YaHei"/>
              </a:defRPr>
            </a:pPr>
            <a:r>
              <a:t>针对企业内</a:t>
            </a:r>
            <a:r>
              <a:t>WIFI</a:t>
            </a:r>
            <a:r>
              <a:t>进行力度管控，确保接入人员信息明确，溯源可控。</a:t>
            </a:r>
          </a:p>
        </p:txBody>
      </p:sp>
      <p:sp>
        <p:nvSpPr>
          <p:cNvPr id="394" name="标题 1"/>
          <p:cNvSpPr/>
          <p:nvPr/>
        </p:nvSpPr>
        <p:spPr>
          <a:xfrm>
            <a:off x="543894" y="1331277"/>
            <a:ext cx="4262015" cy="39522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indent="457200">
              <a:lnSpc>
                <a:spcPct val="150000"/>
              </a:lnSpc>
              <a:defRPr sz="1400">
                <a:latin typeface="Microsoft YaHei"/>
                <a:ea typeface="Microsoft YaHei"/>
                <a:cs typeface="Microsoft YaHei"/>
                <a:sym typeface="Microsoft YaHei"/>
              </a:defRPr>
            </a:pPr>
            <a:r>
              <a:t>针对企业员工上网行为</a:t>
            </a:r>
            <a:r>
              <a:t>wifi</a:t>
            </a:r>
            <a:r>
              <a:t>热点管控而产生。 最终用户只需要选择需要连接的热点， 启用</a:t>
            </a:r>
            <a:r>
              <a:t>CA</a:t>
            </a:r>
            <a:r>
              <a:t>证书认证， 后台会自动记录上网人员信息及上网行为， 并自动登录移动门户。无论几百人还是几万人， </a:t>
            </a:r>
            <a:r>
              <a:t>IT</a:t>
            </a:r>
            <a:r>
              <a:t>管理员只需要几分钟， 就可以把</a:t>
            </a:r>
            <a:r>
              <a:t>WLAN</a:t>
            </a:r>
            <a:r>
              <a:t>在后台设置好， 并分配用户使用权限。针对</a:t>
            </a:r>
            <a:r>
              <a:t>2C</a:t>
            </a:r>
            <a:r>
              <a:t>场景， 上述技术更可以用于商场， 酒店等</a:t>
            </a:r>
            <a:r>
              <a:t>WIFI</a:t>
            </a:r>
            <a:r>
              <a:t>接入方案，替代现有的微信，短信，帐号密码，在实名认证的基础上，不仅能更好的保护隐私，更给用户带来更多便利。 </a:t>
            </a:r>
            <a:br/>
            <a:br/>
          </a:p>
        </p:txBody>
      </p:sp>
      <p:pic>
        <p:nvPicPr>
          <p:cNvPr id="395" name="Picture 2" descr="Picture 2"/>
          <p:cNvPicPr>
            <a:picLocks noChangeAspect="1"/>
          </p:cNvPicPr>
          <p:nvPr/>
        </p:nvPicPr>
        <p:blipFill>
          <a:blip r:embed="rId3">
            <a:extLst/>
          </a:blip>
          <a:stretch>
            <a:fillRect/>
          </a:stretch>
        </p:blipFill>
        <p:spPr>
          <a:xfrm>
            <a:off x="5061856" y="1161494"/>
            <a:ext cx="3635829" cy="3744331"/>
          </a:xfrm>
          <a:prstGeom prst="rect">
            <a:avLst/>
          </a:prstGeom>
          <a:ln w="12700">
            <a:miter lim="400000"/>
          </a:ln>
        </p:spPr>
      </p:pic>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99" name="矩形 24"/>
          <p:cNvSpPr/>
          <p:nvPr/>
        </p:nvSpPr>
        <p:spPr>
          <a:xfrm>
            <a:off x="0" y="4019550"/>
            <a:ext cx="9144000" cy="1123950"/>
          </a:xfrm>
          <a:prstGeom prst="rect">
            <a:avLst/>
          </a:prstGeom>
          <a:solidFill>
            <a:srgbClr val="2383E6"/>
          </a:solidFill>
          <a:ln>
            <a:solidFill>
              <a:srgbClr val="0A5AB2"/>
            </a:solidFill>
            <a:miter/>
          </a:ln>
          <a:effectLst>
            <a:outerShdw sx="100000" sy="100000" kx="0" ky="0" algn="b" rotWithShape="0" blurRad="38100" dist="23000" dir="5400000">
              <a:srgbClr val="808080">
                <a:alpha val="34998"/>
              </a:srgbClr>
            </a:outerShdw>
          </a:effectLst>
        </p:spPr>
        <p:txBody>
          <a:bodyPr lIns="45718" tIns="45718" rIns="45718" bIns="45718" anchor="ctr"/>
          <a:lstStyle/>
          <a:p>
            <a:pPr algn="ctr">
              <a:defRPr>
                <a:solidFill>
                  <a:srgbClr val="FFFFFF"/>
                </a:solidFill>
              </a:defRPr>
            </a:pPr>
          </a:p>
        </p:txBody>
      </p:sp>
      <p:pic>
        <p:nvPicPr>
          <p:cNvPr id="400" name="图片 26" descr="图片 26"/>
          <p:cNvPicPr>
            <a:picLocks noChangeAspect="1"/>
          </p:cNvPicPr>
          <p:nvPr/>
        </p:nvPicPr>
        <p:blipFill>
          <a:blip r:embed="rId2">
            <a:extLst/>
          </a:blip>
          <a:stretch>
            <a:fillRect/>
          </a:stretch>
        </p:blipFill>
        <p:spPr>
          <a:xfrm>
            <a:off x="23812" y="4171950"/>
            <a:ext cx="762001" cy="762000"/>
          </a:xfrm>
          <a:prstGeom prst="rect">
            <a:avLst/>
          </a:prstGeom>
          <a:ln w="12700">
            <a:miter lim="400000"/>
          </a:ln>
        </p:spPr>
      </p:pic>
      <p:pic>
        <p:nvPicPr>
          <p:cNvPr id="401" name="图片 28" descr="图片 28"/>
          <p:cNvPicPr>
            <a:picLocks noChangeAspect="1"/>
          </p:cNvPicPr>
          <p:nvPr/>
        </p:nvPicPr>
        <p:blipFill>
          <a:blip r:embed="rId3">
            <a:extLst/>
          </a:blip>
          <a:stretch>
            <a:fillRect/>
          </a:stretch>
        </p:blipFill>
        <p:spPr>
          <a:xfrm>
            <a:off x="3789362" y="4171950"/>
            <a:ext cx="762001" cy="762000"/>
          </a:xfrm>
          <a:prstGeom prst="rect">
            <a:avLst/>
          </a:prstGeom>
          <a:ln w="12700">
            <a:miter lim="400000"/>
          </a:ln>
        </p:spPr>
      </p:pic>
      <p:sp>
        <p:nvSpPr>
          <p:cNvPr id="402" name="文本框 29"/>
          <p:cNvSpPr/>
          <p:nvPr/>
        </p:nvSpPr>
        <p:spPr>
          <a:xfrm>
            <a:off x="557212" y="4400550"/>
            <a:ext cx="1251073" cy="307340"/>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1400">
                <a:solidFill>
                  <a:srgbClr val="FFFFFF"/>
                </a:solidFill>
              </a:defRPr>
            </a:lvl1pPr>
          </a:lstStyle>
          <a:p>
            <a:pPr/>
            <a:r>
              <a:t>010-58732285</a:t>
            </a:r>
          </a:p>
        </p:txBody>
      </p:sp>
      <p:sp>
        <p:nvSpPr>
          <p:cNvPr id="403" name="文本框 30"/>
          <p:cNvSpPr/>
          <p:nvPr/>
        </p:nvSpPr>
        <p:spPr>
          <a:xfrm>
            <a:off x="2447925" y="4400550"/>
            <a:ext cx="1191863" cy="307340"/>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1400">
                <a:solidFill>
                  <a:srgbClr val="FFFFFF"/>
                </a:solidFill>
              </a:defRPr>
            </a:lvl1pPr>
          </a:lstStyle>
          <a:p>
            <a:pPr/>
            <a:r>
              <a:t>13718170871</a:t>
            </a:r>
          </a:p>
        </p:txBody>
      </p:sp>
      <p:sp>
        <p:nvSpPr>
          <p:cNvPr id="404" name="文本框 31"/>
          <p:cNvSpPr/>
          <p:nvPr/>
        </p:nvSpPr>
        <p:spPr>
          <a:xfrm>
            <a:off x="4322762" y="4400550"/>
            <a:ext cx="3492586" cy="307340"/>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defRPr sz="1400">
                <a:solidFill>
                  <a:srgbClr val="FFFFFF"/>
                </a:solidFill>
              </a:defRPr>
            </a:pPr>
            <a:r>
              <a:rPr>
                <a:latin typeface="宋体"/>
                <a:ea typeface="宋体"/>
                <a:cs typeface="宋体"/>
                <a:sym typeface="宋体"/>
              </a:rPr>
              <a:t>北京市海淀区知春路盈都大厦</a:t>
            </a:r>
            <a:r>
              <a:t>C</a:t>
            </a:r>
            <a:r>
              <a:rPr>
                <a:latin typeface="宋体"/>
                <a:ea typeface="宋体"/>
                <a:cs typeface="宋体"/>
                <a:sym typeface="宋体"/>
              </a:rPr>
              <a:t>座</a:t>
            </a:r>
            <a:r>
              <a:t>4</a:t>
            </a:r>
            <a:r>
              <a:rPr>
                <a:latin typeface="宋体"/>
                <a:ea typeface="宋体"/>
                <a:cs typeface="宋体"/>
                <a:sym typeface="宋体"/>
              </a:rPr>
              <a:t>单元</a:t>
            </a:r>
            <a:r>
              <a:t>16E</a:t>
            </a:r>
          </a:p>
        </p:txBody>
      </p:sp>
      <p:sp>
        <p:nvSpPr>
          <p:cNvPr id="405" name="Shape 122"/>
          <p:cNvSpPr/>
          <p:nvPr/>
        </p:nvSpPr>
        <p:spPr>
          <a:xfrm>
            <a:off x="1519237" y="4873944"/>
            <a:ext cx="6105526" cy="2692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sz="1200">
                <a:solidFill>
                  <a:srgbClr val="FFFFFF"/>
                </a:solidFill>
                <a:latin typeface="+mj-lt"/>
                <a:ea typeface="+mj-ea"/>
                <a:cs typeface="+mj-cs"/>
                <a:sym typeface="Calibri"/>
              </a:defRPr>
            </a:lvl1pPr>
          </a:lstStyle>
          <a:p>
            <a:pPr/>
            <a:r>
              <a:t>Copyright (c) 2017 IDsManager.com Properties </a:t>
            </a:r>
          </a:p>
        </p:txBody>
      </p:sp>
      <p:pic>
        <p:nvPicPr>
          <p:cNvPr id="406" name="Picture 5" descr="Picture 5"/>
          <p:cNvPicPr>
            <a:picLocks noChangeAspect="1"/>
          </p:cNvPicPr>
          <p:nvPr/>
        </p:nvPicPr>
        <p:blipFill>
          <a:blip r:embed="rId4">
            <a:extLst/>
          </a:blip>
          <a:stretch>
            <a:fillRect/>
          </a:stretch>
        </p:blipFill>
        <p:spPr>
          <a:xfrm>
            <a:off x="8072438" y="4102100"/>
            <a:ext cx="984251" cy="954088"/>
          </a:xfrm>
          <a:prstGeom prst="rect">
            <a:avLst/>
          </a:prstGeom>
          <a:ln w="12700">
            <a:miter lim="400000"/>
          </a:ln>
        </p:spPr>
      </p:pic>
      <p:pic>
        <p:nvPicPr>
          <p:cNvPr id="407" name="图片 2" descr="图片 2"/>
          <p:cNvPicPr>
            <a:picLocks noChangeAspect="1"/>
          </p:cNvPicPr>
          <p:nvPr/>
        </p:nvPicPr>
        <p:blipFill>
          <a:blip r:embed="rId5">
            <a:extLst/>
          </a:blip>
          <a:stretch>
            <a:fillRect/>
          </a:stretch>
        </p:blipFill>
        <p:spPr>
          <a:xfrm>
            <a:off x="2139950" y="4387850"/>
            <a:ext cx="366714" cy="366714"/>
          </a:xfrm>
          <a:prstGeom prst="rect">
            <a:avLst/>
          </a:prstGeom>
          <a:ln w="12700">
            <a:miter lim="400000"/>
          </a:ln>
        </p:spPr>
      </p:pic>
      <p:pic>
        <p:nvPicPr>
          <p:cNvPr id="408" name="图片 34" descr="图片 34"/>
          <p:cNvPicPr>
            <a:picLocks noChangeAspect="1"/>
          </p:cNvPicPr>
          <p:nvPr/>
        </p:nvPicPr>
        <p:blipFill>
          <a:blip r:embed="rId6">
            <a:extLst/>
          </a:blip>
          <a:stretch>
            <a:fillRect/>
          </a:stretch>
        </p:blipFill>
        <p:spPr>
          <a:xfrm>
            <a:off x="0" y="798512"/>
            <a:ext cx="9144000" cy="3209926"/>
          </a:xfrm>
          <a:prstGeom prst="rect">
            <a:avLst/>
          </a:prstGeom>
          <a:ln w="12700">
            <a:miter lim="400000"/>
          </a:ln>
        </p:spPr>
      </p:pic>
      <p:sp>
        <p:nvSpPr>
          <p:cNvPr id="409" name="文本框 38"/>
          <p:cNvSpPr/>
          <p:nvPr/>
        </p:nvSpPr>
        <p:spPr>
          <a:xfrm>
            <a:off x="3797300" y="1989138"/>
            <a:ext cx="1503720" cy="9042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lgn="just">
              <a:defRPr sz="4800">
                <a:solidFill>
                  <a:srgbClr val="2383E6"/>
                </a:solidFill>
                <a:latin typeface="Microsoft YaHei"/>
                <a:ea typeface="Microsoft YaHei"/>
                <a:cs typeface="Microsoft YaHei"/>
                <a:sym typeface="Microsoft YaHei"/>
              </a:defRPr>
            </a:pPr>
            <a:r>
              <a:t>谢</a:t>
            </a:r>
            <a:r>
              <a:t> </a:t>
            </a:r>
            <a:r>
              <a:t>谢</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8" name="标题 1"/>
          <p:cNvSpPr/>
          <p:nvPr>
            <p:ph type="title"/>
          </p:nvPr>
        </p:nvSpPr>
        <p:spPr>
          <a:xfrm>
            <a:off x="457200" y="85724"/>
            <a:ext cx="8229600" cy="601665"/>
          </a:xfrm>
          <a:prstGeom prst="rect">
            <a:avLst/>
          </a:prstGeom>
        </p:spPr>
        <p:txBody>
          <a:bodyPr/>
          <a:lstStyle>
            <a:lvl1pPr>
              <a:defRPr sz="2800">
                <a:latin typeface="Microsoft YaHei"/>
                <a:ea typeface="Microsoft YaHei"/>
                <a:cs typeface="Microsoft YaHei"/>
                <a:sym typeface="Microsoft YaHei"/>
              </a:defRPr>
            </a:lvl1pPr>
          </a:lstStyle>
          <a:p>
            <a:pPr/>
            <a:r>
              <a:t>目录</a:t>
            </a:r>
          </a:p>
        </p:txBody>
      </p:sp>
      <p:sp>
        <p:nvSpPr>
          <p:cNvPr id="139" name="Shape 122"/>
          <p:cNvSpPr/>
          <p:nvPr/>
        </p:nvSpPr>
        <p:spPr>
          <a:xfrm>
            <a:off x="2289174" y="4842194"/>
            <a:ext cx="6103940" cy="2692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sz="1200">
                <a:solidFill>
                  <a:srgbClr val="888888"/>
                </a:solidFill>
                <a:latin typeface="+mj-lt"/>
                <a:ea typeface="+mj-ea"/>
                <a:cs typeface="+mj-cs"/>
                <a:sym typeface="Calibri"/>
              </a:defRPr>
            </a:lvl1pPr>
          </a:lstStyle>
          <a:p>
            <a:pPr/>
            <a:r>
              <a:t>Copyright (c) 2017 IDsManager.com Properties </a:t>
            </a:r>
          </a:p>
        </p:txBody>
      </p:sp>
      <p:sp>
        <p:nvSpPr>
          <p:cNvPr id="140" name="文本占位符 2"/>
          <p:cNvSpPr/>
          <p:nvPr>
            <p:ph type="body" sz="quarter" idx="1"/>
          </p:nvPr>
        </p:nvSpPr>
        <p:spPr>
          <a:xfrm>
            <a:off x="512763" y="1138238"/>
            <a:ext cx="2459037" cy="1912936"/>
          </a:xfrm>
          <a:prstGeom prst="rect">
            <a:avLst/>
          </a:prstGeom>
        </p:spPr>
        <p:txBody>
          <a:bodyPr/>
          <a:lstStyle/>
          <a:p>
            <a:pPr lvl="1" marL="0" indent="0">
              <a:lnSpc>
                <a:spcPct val="140000"/>
              </a:lnSpc>
              <a:buSzTx/>
              <a:buNone/>
              <a:defRPr sz="2000">
                <a:latin typeface="Microsoft YaHei"/>
                <a:ea typeface="Microsoft YaHei"/>
                <a:cs typeface="Microsoft YaHei"/>
                <a:sym typeface="Microsoft YaHei"/>
              </a:defRPr>
            </a:pPr>
            <a:r>
              <a:t>一、公司概况</a:t>
            </a:r>
          </a:p>
          <a:p>
            <a:pPr lvl="1" marL="0" indent="0">
              <a:lnSpc>
                <a:spcPct val="140000"/>
              </a:lnSpc>
              <a:buSzTx/>
              <a:buNone/>
              <a:defRPr sz="1400">
                <a:solidFill>
                  <a:srgbClr val="404040"/>
                </a:solidFill>
                <a:latin typeface="Microsoft YaHei"/>
                <a:ea typeface="Microsoft YaHei"/>
                <a:cs typeface="Microsoft YaHei"/>
                <a:sym typeface="Microsoft YaHei"/>
              </a:defRPr>
            </a:pPr>
            <a:r>
              <a:t>          1.1  </a:t>
            </a:r>
            <a:r>
              <a:t>公司简介</a:t>
            </a:r>
          </a:p>
          <a:p>
            <a:pPr lvl="1" marL="0" indent="0">
              <a:lnSpc>
                <a:spcPct val="140000"/>
              </a:lnSpc>
              <a:buSzTx/>
              <a:buNone/>
              <a:defRPr sz="1400">
                <a:solidFill>
                  <a:srgbClr val="404040"/>
                </a:solidFill>
                <a:latin typeface="Microsoft YaHei"/>
                <a:ea typeface="Microsoft YaHei"/>
                <a:cs typeface="Microsoft YaHei"/>
                <a:sym typeface="Microsoft YaHei"/>
              </a:defRPr>
            </a:pPr>
            <a:r>
              <a:t>          1.2  </a:t>
            </a:r>
            <a:r>
              <a:t>行业客户</a:t>
            </a:r>
          </a:p>
        </p:txBody>
      </p:sp>
      <p:pic>
        <p:nvPicPr>
          <p:cNvPr id="141" name="图片 4" descr="图片 4"/>
          <p:cNvPicPr>
            <a:picLocks noChangeAspect="1"/>
          </p:cNvPicPr>
          <p:nvPr/>
        </p:nvPicPr>
        <p:blipFill>
          <a:blip r:embed="rId3">
            <a:extLst/>
          </a:blip>
          <a:stretch>
            <a:fillRect/>
          </a:stretch>
        </p:blipFill>
        <p:spPr>
          <a:xfrm>
            <a:off x="6135687" y="2784710"/>
            <a:ext cx="3008313" cy="2358790"/>
          </a:xfrm>
          <a:prstGeom prst="rect">
            <a:avLst/>
          </a:prstGeom>
          <a:ln w="12700">
            <a:miter lim="400000"/>
          </a:ln>
        </p:spPr>
      </p:pic>
      <p:sp>
        <p:nvSpPr>
          <p:cNvPr id="142" name="文本占位符 2"/>
          <p:cNvSpPr/>
          <p:nvPr/>
        </p:nvSpPr>
        <p:spPr>
          <a:xfrm>
            <a:off x="3306762" y="1142999"/>
            <a:ext cx="3008313" cy="356107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lvl="1" indent="0">
              <a:lnSpc>
                <a:spcPct val="140000"/>
              </a:lnSpc>
              <a:spcBef>
                <a:spcPts val="500"/>
              </a:spcBef>
              <a:defRPr sz="2000">
                <a:latin typeface="Microsoft YaHei"/>
                <a:ea typeface="Microsoft YaHei"/>
                <a:cs typeface="Microsoft YaHei"/>
                <a:sym typeface="Microsoft YaHei"/>
              </a:defRPr>
            </a:pPr>
            <a:r>
              <a:t>二、产品技术</a:t>
            </a:r>
          </a:p>
          <a:p>
            <a:pPr lvl="1" indent="0">
              <a:lnSpc>
                <a:spcPct val="140000"/>
              </a:lnSpc>
              <a:spcBef>
                <a:spcPts val="500"/>
              </a:spcBef>
              <a:defRPr sz="1400">
                <a:solidFill>
                  <a:srgbClr val="404040"/>
                </a:solidFill>
                <a:latin typeface="Microsoft YaHei"/>
                <a:ea typeface="Microsoft YaHei"/>
                <a:cs typeface="Microsoft YaHei"/>
                <a:sym typeface="Microsoft YaHei"/>
              </a:defRPr>
            </a:pPr>
            <a:r>
              <a:t>          2.1  </a:t>
            </a:r>
            <a:r>
              <a:t>行业趋势</a:t>
            </a:r>
          </a:p>
          <a:p>
            <a:pPr lvl="1" indent="0">
              <a:lnSpc>
                <a:spcPct val="140000"/>
              </a:lnSpc>
              <a:spcBef>
                <a:spcPts val="500"/>
              </a:spcBef>
              <a:defRPr sz="1400">
                <a:solidFill>
                  <a:srgbClr val="404040"/>
                </a:solidFill>
                <a:latin typeface="Microsoft YaHei"/>
                <a:ea typeface="Microsoft YaHei"/>
                <a:cs typeface="Microsoft YaHei"/>
                <a:sym typeface="Microsoft YaHei"/>
              </a:defRPr>
            </a:pPr>
            <a:r>
              <a:t>          2.2  </a:t>
            </a:r>
            <a:r>
              <a:t>产品总体架构设计</a:t>
            </a:r>
          </a:p>
          <a:p>
            <a:pPr lvl="1" indent="0">
              <a:lnSpc>
                <a:spcPct val="140000"/>
              </a:lnSpc>
              <a:spcBef>
                <a:spcPts val="500"/>
              </a:spcBef>
              <a:defRPr sz="1400">
                <a:solidFill>
                  <a:srgbClr val="404040"/>
                </a:solidFill>
                <a:latin typeface="Microsoft YaHei"/>
                <a:ea typeface="Microsoft YaHei"/>
                <a:cs typeface="Microsoft YaHei"/>
                <a:sym typeface="Microsoft YaHei"/>
              </a:defRPr>
            </a:pPr>
            <a:r>
              <a:t>          2.3 </a:t>
            </a:r>
            <a:r>
              <a:t>产品设计理念</a:t>
            </a:r>
          </a:p>
          <a:p>
            <a:pPr lvl="1" indent="0">
              <a:lnSpc>
                <a:spcPct val="140000"/>
              </a:lnSpc>
              <a:spcBef>
                <a:spcPts val="500"/>
              </a:spcBef>
              <a:defRPr sz="1000">
                <a:solidFill>
                  <a:srgbClr val="404040"/>
                </a:solidFill>
                <a:latin typeface="Microsoft YaHei"/>
                <a:ea typeface="Microsoft YaHei"/>
                <a:cs typeface="Microsoft YaHei"/>
                <a:sym typeface="Microsoft YaHei"/>
              </a:defRPr>
            </a:pPr>
            <a:r>
              <a:t>              2.3.1  </a:t>
            </a:r>
            <a:r>
              <a:t>企业</a:t>
            </a:r>
            <a:r>
              <a:t>内控统一身份认证私有云平台</a:t>
            </a:r>
          </a:p>
          <a:p>
            <a:pPr lvl="1" indent="0">
              <a:lnSpc>
                <a:spcPct val="140000"/>
              </a:lnSpc>
              <a:spcBef>
                <a:spcPts val="500"/>
              </a:spcBef>
              <a:defRPr sz="1000">
                <a:solidFill>
                  <a:srgbClr val="404040"/>
                </a:solidFill>
                <a:latin typeface="Microsoft YaHei"/>
                <a:ea typeface="Microsoft YaHei"/>
                <a:cs typeface="Microsoft YaHei"/>
                <a:sym typeface="Microsoft YaHei"/>
              </a:defRPr>
            </a:pPr>
            <a:r>
              <a:t>              2.3.2  </a:t>
            </a:r>
            <a:r>
              <a:t>关键技术</a:t>
            </a:r>
          </a:p>
          <a:p>
            <a:pPr lvl="1" indent="0">
              <a:lnSpc>
                <a:spcPct val="140000"/>
              </a:lnSpc>
              <a:spcBef>
                <a:spcPts val="500"/>
              </a:spcBef>
              <a:defRPr sz="1000">
                <a:solidFill>
                  <a:srgbClr val="404040"/>
                </a:solidFill>
                <a:latin typeface="Microsoft YaHei"/>
                <a:ea typeface="Microsoft YaHei"/>
                <a:cs typeface="Microsoft YaHei"/>
                <a:sym typeface="Microsoft YaHei"/>
              </a:defRPr>
            </a:pPr>
            <a:r>
              <a:t>              2.3.3  </a:t>
            </a:r>
            <a:r>
              <a:t>竞争优势</a:t>
            </a:r>
          </a:p>
          <a:p>
            <a:pPr lvl="1" indent="0">
              <a:lnSpc>
                <a:spcPct val="140000"/>
              </a:lnSpc>
              <a:spcBef>
                <a:spcPts val="500"/>
              </a:spcBef>
              <a:defRPr sz="1000">
                <a:solidFill>
                  <a:srgbClr val="404040"/>
                </a:solidFill>
                <a:latin typeface="Microsoft YaHei"/>
                <a:ea typeface="Microsoft YaHei"/>
                <a:cs typeface="Microsoft YaHei"/>
                <a:sym typeface="Microsoft YaHei"/>
              </a:defRPr>
            </a:pPr>
            <a:r>
              <a:t>              2.3.4 </a:t>
            </a:r>
            <a:r>
              <a:t>联动机制</a:t>
            </a:r>
          </a:p>
          <a:p>
            <a:pPr lvl="1" indent="0">
              <a:lnSpc>
                <a:spcPct val="140000"/>
              </a:lnSpc>
              <a:spcBef>
                <a:spcPts val="500"/>
              </a:spcBef>
              <a:defRPr sz="1000">
                <a:solidFill>
                  <a:srgbClr val="404040"/>
                </a:solidFill>
                <a:latin typeface="Microsoft YaHei"/>
                <a:ea typeface="Microsoft YaHei"/>
                <a:cs typeface="Microsoft YaHei"/>
                <a:sym typeface="Microsoft YaHei"/>
              </a:defRPr>
            </a:pPr>
            <a:r>
              <a:t>              2.3.5 </a:t>
            </a:r>
            <a:r>
              <a:t>产品展示</a:t>
            </a:r>
          </a:p>
          <a:p>
            <a:pPr lvl="1" indent="0">
              <a:lnSpc>
                <a:spcPct val="140000"/>
              </a:lnSpc>
              <a:spcBef>
                <a:spcPts val="500"/>
              </a:spcBef>
              <a:defRPr sz="1000">
                <a:solidFill>
                  <a:srgbClr val="404040"/>
                </a:solidFill>
                <a:latin typeface="Microsoft YaHei"/>
                <a:ea typeface="Microsoft YaHei"/>
                <a:cs typeface="Microsoft YaHei"/>
                <a:sym typeface="Microsoft YaHei"/>
              </a:defRPr>
            </a:pPr>
            <a:r>
              <a:t>              2.3.6 对外业务统一身份管理IDaaS平台</a:t>
            </a:r>
          </a:p>
        </p:txBody>
      </p:sp>
      <p:sp>
        <p:nvSpPr>
          <p:cNvPr id="143" name="文本占位符 2"/>
          <p:cNvSpPr/>
          <p:nvPr/>
        </p:nvSpPr>
        <p:spPr>
          <a:xfrm>
            <a:off x="6326187" y="1154112"/>
            <a:ext cx="2320926" cy="206247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lvl="1" indent="0">
              <a:lnSpc>
                <a:spcPct val="140000"/>
              </a:lnSpc>
              <a:spcBef>
                <a:spcPts val="500"/>
              </a:spcBef>
              <a:defRPr sz="2000">
                <a:latin typeface="Microsoft YaHei"/>
                <a:ea typeface="Microsoft YaHei"/>
                <a:cs typeface="Microsoft YaHei"/>
                <a:sym typeface="Microsoft YaHei"/>
              </a:defRPr>
            </a:pPr>
            <a:r>
              <a:t>三、成功案例</a:t>
            </a:r>
          </a:p>
          <a:p>
            <a:pPr lvl="1" indent="0">
              <a:lnSpc>
                <a:spcPct val="140000"/>
              </a:lnSpc>
              <a:spcBef>
                <a:spcPts val="500"/>
              </a:spcBef>
              <a:defRPr sz="1400">
                <a:solidFill>
                  <a:srgbClr val="404040"/>
                </a:solidFill>
                <a:latin typeface="Microsoft YaHei"/>
                <a:ea typeface="Microsoft YaHei"/>
                <a:cs typeface="Microsoft YaHei"/>
                <a:sym typeface="Microsoft YaHei"/>
              </a:defRPr>
            </a:pPr>
            <a:r>
              <a:t>          3.1  </a:t>
            </a:r>
            <a:r>
              <a:t>互联网案例</a:t>
            </a:r>
          </a:p>
          <a:p>
            <a:pPr lvl="1" indent="0">
              <a:lnSpc>
                <a:spcPct val="140000"/>
              </a:lnSpc>
              <a:spcBef>
                <a:spcPts val="500"/>
              </a:spcBef>
              <a:defRPr sz="1400">
                <a:solidFill>
                  <a:srgbClr val="404040"/>
                </a:solidFill>
                <a:latin typeface="Microsoft YaHei"/>
                <a:ea typeface="Microsoft YaHei"/>
                <a:cs typeface="Microsoft YaHei"/>
                <a:sym typeface="Microsoft YaHei"/>
              </a:defRPr>
            </a:pPr>
            <a:r>
              <a:t>          3.2  </a:t>
            </a:r>
            <a:r>
              <a:t>政企案例</a:t>
            </a:r>
          </a:p>
          <a:p>
            <a:pPr lvl="1" indent="0">
              <a:lnSpc>
                <a:spcPct val="140000"/>
              </a:lnSpc>
              <a:spcBef>
                <a:spcPts val="500"/>
              </a:spcBef>
              <a:defRPr sz="1400">
                <a:solidFill>
                  <a:srgbClr val="404040"/>
                </a:solidFill>
                <a:latin typeface="Microsoft YaHei"/>
                <a:ea typeface="Microsoft YaHei"/>
                <a:cs typeface="Microsoft YaHei"/>
                <a:sym typeface="Microsoft YaHei"/>
              </a:defRPr>
            </a:pPr>
            <a:r>
              <a:t>          3.3  </a:t>
            </a:r>
            <a:r>
              <a:t>金融案例</a:t>
            </a:r>
          </a:p>
          <a:p>
            <a:pPr lvl="1" indent="0">
              <a:lnSpc>
                <a:spcPct val="140000"/>
              </a:lnSpc>
              <a:spcBef>
                <a:spcPts val="500"/>
              </a:spcBef>
              <a:defRPr sz="1400">
                <a:solidFill>
                  <a:srgbClr val="404040"/>
                </a:solidFill>
                <a:latin typeface="Microsoft YaHei"/>
                <a:ea typeface="Microsoft YaHei"/>
                <a:cs typeface="Microsoft YaHei"/>
                <a:sym typeface="Microsoft YaHei"/>
              </a:defRPr>
            </a:pPr>
            <a:r>
              <a:t>          3.4  </a:t>
            </a:r>
            <a:r>
              <a:t>移动</a:t>
            </a:r>
            <a:r>
              <a:t>wifi</a:t>
            </a:r>
            <a:r>
              <a:t>案例</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7" name="标题 1"/>
          <p:cNvSpPr/>
          <p:nvPr>
            <p:ph type="title"/>
          </p:nvPr>
        </p:nvSpPr>
        <p:spPr>
          <a:xfrm>
            <a:off x="457200" y="-21273"/>
            <a:ext cx="8229600" cy="601664"/>
          </a:xfrm>
          <a:prstGeom prst="rect">
            <a:avLst/>
          </a:prstGeom>
        </p:spPr>
        <p:txBody>
          <a:bodyPr/>
          <a:lstStyle/>
          <a:p>
            <a:pPr>
              <a:defRPr sz="2800">
                <a:latin typeface="Microsoft YaHei"/>
                <a:ea typeface="Microsoft YaHei"/>
                <a:cs typeface="Microsoft YaHei"/>
                <a:sym typeface="Microsoft YaHei"/>
              </a:defRPr>
            </a:pPr>
            <a:r>
              <a:t>1.1 </a:t>
            </a:r>
            <a:r>
              <a:t>公司简介</a:t>
            </a:r>
          </a:p>
        </p:txBody>
      </p:sp>
      <p:grpSp>
        <p:nvGrpSpPr>
          <p:cNvPr id="150" name="单圆角矩形 6"/>
          <p:cNvGrpSpPr/>
          <p:nvPr/>
        </p:nvGrpSpPr>
        <p:grpSpPr>
          <a:xfrm>
            <a:off x="4527549" y="1400174"/>
            <a:ext cx="1331916" cy="334965"/>
            <a:chOff x="0" y="0"/>
            <a:chExt cx="1331914" cy="334963"/>
          </a:xfrm>
        </p:grpSpPr>
        <p:sp>
          <p:nvSpPr>
            <p:cNvPr id="148" name="形状"/>
            <p:cNvSpPr/>
            <p:nvPr/>
          </p:nvSpPr>
          <p:spPr>
            <a:xfrm>
              <a:off x="-1" y="-1"/>
              <a:ext cx="1331915" cy="33496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18884" y="0"/>
                  </a:lnTo>
                  <a:cubicBezTo>
                    <a:pt x="20384" y="0"/>
                    <a:pt x="21600" y="4835"/>
                    <a:pt x="21600" y="10800"/>
                  </a:cubicBezTo>
                  <a:lnTo>
                    <a:pt x="21600" y="21600"/>
                  </a:lnTo>
                  <a:lnTo>
                    <a:pt x="0" y="21600"/>
                  </a:lnTo>
                  <a:close/>
                </a:path>
              </a:pathLst>
            </a:custGeom>
            <a:solidFill>
              <a:srgbClr val="0070C0"/>
            </a:solidFill>
            <a:ln w="12700" cap="flat">
              <a:noFill/>
              <a:miter lim="400000"/>
            </a:ln>
            <a:effectLst/>
          </p:spPr>
          <p:txBody>
            <a:bodyPr wrap="square" lIns="45718" tIns="45718" rIns="45718" bIns="45718" numCol="1" anchor="ctr">
              <a:noAutofit/>
            </a:bodyPr>
            <a:lstStyle/>
            <a:p>
              <a:pPr algn="ctr">
                <a:defRPr sz="1400">
                  <a:solidFill>
                    <a:srgbClr val="FFFFFF"/>
                  </a:solidFill>
                  <a:latin typeface="Microsoft YaHei"/>
                  <a:ea typeface="Microsoft YaHei"/>
                  <a:cs typeface="Microsoft YaHei"/>
                  <a:sym typeface="Microsoft YaHei"/>
                </a:defRPr>
              </a:pPr>
            </a:p>
          </p:txBody>
        </p:sp>
        <p:sp>
          <p:nvSpPr>
            <p:cNvPr id="149" name="企业愿景"/>
            <p:cNvSpPr/>
            <p:nvPr/>
          </p:nvSpPr>
          <p:spPr>
            <a:xfrm>
              <a:off x="-1" y="1111"/>
              <a:ext cx="1282861" cy="3327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1400">
                  <a:solidFill>
                    <a:srgbClr val="FFFFFF"/>
                  </a:solidFill>
                  <a:latin typeface="Microsoft YaHei"/>
                  <a:ea typeface="Microsoft YaHei"/>
                  <a:cs typeface="Microsoft YaHei"/>
                  <a:sym typeface="Microsoft YaHei"/>
                </a:defRPr>
              </a:lvl1pPr>
            </a:lstStyle>
            <a:p>
              <a:pPr/>
              <a:r>
                <a:t>企业愿景</a:t>
              </a:r>
            </a:p>
          </p:txBody>
        </p:sp>
      </p:grpSp>
      <p:sp>
        <p:nvSpPr>
          <p:cNvPr id="151" name="矩形 7"/>
          <p:cNvSpPr/>
          <p:nvPr/>
        </p:nvSpPr>
        <p:spPr>
          <a:xfrm>
            <a:off x="4632325" y="1688632"/>
            <a:ext cx="4308475" cy="694673"/>
          </a:xfrm>
          <a:prstGeom prst="rect">
            <a:avLst/>
          </a:prstGeom>
          <a:ln w="12700">
            <a:miter lim="400000"/>
          </a:ln>
          <a:extLst>
            <a:ext uri="{C572A759-6A51-4108-AA02-DFA0A04FC94B}">
              <ma14:wrappingTextBoxFlag xmlns:ma14="http://schemas.microsoft.com/office/mac/drawingml/2011/main" val="1"/>
            </a:ext>
          </a:extLst>
        </p:spPr>
        <p:txBody>
          <a:bodyPr lIns="45710" tIns="45710" rIns="45710" bIns="45710" anchor="ctr">
            <a:spAutoFit/>
          </a:bodyPr>
          <a:lstStyle>
            <a:lvl1pPr>
              <a:lnSpc>
                <a:spcPct val="150000"/>
              </a:lnSpc>
              <a:defRPr sz="1400">
                <a:solidFill>
                  <a:srgbClr val="404040"/>
                </a:solidFill>
                <a:latin typeface="Microsoft YaHei"/>
                <a:ea typeface="Microsoft YaHei"/>
                <a:cs typeface="Microsoft YaHei"/>
                <a:sym typeface="Microsoft YaHei"/>
              </a:defRPr>
            </a:lvl1pPr>
          </a:lstStyle>
          <a:p>
            <a:pPr/>
            <a:r>
              <a:t>任何地点，任何设备，登录一次，打开任何应用不要再次登录 </a:t>
            </a:r>
          </a:p>
        </p:txBody>
      </p:sp>
      <p:grpSp>
        <p:nvGrpSpPr>
          <p:cNvPr id="154" name="单圆角矩形 11"/>
          <p:cNvGrpSpPr/>
          <p:nvPr/>
        </p:nvGrpSpPr>
        <p:grpSpPr>
          <a:xfrm>
            <a:off x="4527549" y="2414588"/>
            <a:ext cx="1331915" cy="334963"/>
            <a:chOff x="0" y="0"/>
            <a:chExt cx="1331913" cy="334962"/>
          </a:xfrm>
        </p:grpSpPr>
        <p:sp>
          <p:nvSpPr>
            <p:cNvPr id="152" name="形状"/>
            <p:cNvSpPr/>
            <p:nvPr/>
          </p:nvSpPr>
          <p:spPr>
            <a:xfrm>
              <a:off x="0" y="-1"/>
              <a:ext cx="1331914" cy="33496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18884" y="0"/>
                  </a:lnTo>
                  <a:cubicBezTo>
                    <a:pt x="20384" y="0"/>
                    <a:pt x="21600" y="4835"/>
                    <a:pt x="21600" y="10800"/>
                  </a:cubicBezTo>
                  <a:lnTo>
                    <a:pt x="21600" y="21600"/>
                  </a:lnTo>
                  <a:lnTo>
                    <a:pt x="0" y="21600"/>
                  </a:lnTo>
                  <a:close/>
                </a:path>
              </a:pathLst>
            </a:custGeom>
            <a:solidFill>
              <a:srgbClr val="0070C0"/>
            </a:solidFill>
            <a:ln w="12700" cap="flat">
              <a:noFill/>
              <a:miter lim="400000"/>
            </a:ln>
            <a:effectLst/>
          </p:spPr>
          <p:txBody>
            <a:bodyPr wrap="square" lIns="45718" tIns="45718" rIns="45718" bIns="45718" numCol="1" anchor="ctr">
              <a:noAutofit/>
            </a:bodyPr>
            <a:lstStyle/>
            <a:p>
              <a:pPr algn="ctr">
                <a:defRPr sz="1400">
                  <a:solidFill>
                    <a:srgbClr val="FFFFFF"/>
                  </a:solidFill>
                  <a:latin typeface="Microsoft YaHei"/>
                  <a:ea typeface="Microsoft YaHei"/>
                  <a:cs typeface="Microsoft YaHei"/>
                  <a:sym typeface="Microsoft YaHei"/>
                </a:defRPr>
              </a:pPr>
            </a:p>
          </p:txBody>
        </p:sp>
        <p:sp>
          <p:nvSpPr>
            <p:cNvPr id="153" name="企业使命"/>
            <p:cNvSpPr/>
            <p:nvPr/>
          </p:nvSpPr>
          <p:spPr>
            <a:xfrm>
              <a:off x="-1" y="1111"/>
              <a:ext cx="1282861" cy="3327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1400">
                  <a:solidFill>
                    <a:srgbClr val="FFFFFF"/>
                  </a:solidFill>
                  <a:latin typeface="Microsoft YaHei"/>
                  <a:ea typeface="Microsoft YaHei"/>
                  <a:cs typeface="Microsoft YaHei"/>
                  <a:sym typeface="Microsoft YaHei"/>
                </a:defRPr>
              </a:lvl1pPr>
            </a:lstStyle>
            <a:p>
              <a:pPr/>
              <a:r>
                <a:t>企业使命</a:t>
              </a:r>
            </a:p>
          </p:txBody>
        </p:sp>
      </p:grpSp>
      <p:sp>
        <p:nvSpPr>
          <p:cNvPr id="155" name="矩形 12"/>
          <p:cNvSpPr/>
          <p:nvPr/>
        </p:nvSpPr>
        <p:spPr>
          <a:xfrm>
            <a:off x="4632325" y="2861795"/>
            <a:ext cx="4154488" cy="332723"/>
          </a:xfrm>
          <a:prstGeom prst="rect">
            <a:avLst/>
          </a:prstGeom>
          <a:ln w="12700">
            <a:miter lim="400000"/>
          </a:ln>
          <a:extLst>
            <a:ext uri="{C572A759-6A51-4108-AA02-DFA0A04FC94B}">
              <ma14:wrappingTextBoxFlag xmlns:ma14="http://schemas.microsoft.com/office/mac/drawingml/2011/main" val="1"/>
            </a:ext>
          </a:extLst>
        </p:spPr>
        <p:txBody>
          <a:bodyPr lIns="45710" tIns="45710" rIns="45710" bIns="45710" anchor="ctr">
            <a:spAutoFit/>
          </a:bodyPr>
          <a:lstStyle/>
          <a:p>
            <a:pPr>
              <a:lnSpc>
                <a:spcPct val="150000"/>
              </a:lnSpc>
              <a:defRPr sz="1400">
                <a:solidFill>
                  <a:srgbClr val="404040"/>
                </a:solidFill>
                <a:latin typeface="Microsoft YaHei"/>
                <a:ea typeface="Microsoft YaHei"/>
                <a:cs typeface="Microsoft YaHei"/>
                <a:sym typeface="Microsoft YaHei"/>
              </a:defRPr>
            </a:pPr>
            <a:r>
              <a:t>帮助企业</a:t>
            </a:r>
            <a:r>
              <a:t>/</a:t>
            </a:r>
            <a:r>
              <a:t>个人安全便捷使用云计算</a:t>
            </a:r>
            <a:r>
              <a:t>/</a:t>
            </a:r>
            <a:r>
              <a:t>物联网</a:t>
            </a:r>
          </a:p>
        </p:txBody>
      </p:sp>
      <p:grpSp>
        <p:nvGrpSpPr>
          <p:cNvPr id="158" name="单圆角矩形 13"/>
          <p:cNvGrpSpPr/>
          <p:nvPr/>
        </p:nvGrpSpPr>
        <p:grpSpPr>
          <a:xfrm>
            <a:off x="4527549" y="3411537"/>
            <a:ext cx="1331915" cy="334963"/>
            <a:chOff x="0" y="0"/>
            <a:chExt cx="1331913" cy="334962"/>
          </a:xfrm>
        </p:grpSpPr>
        <p:sp>
          <p:nvSpPr>
            <p:cNvPr id="156" name="形状"/>
            <p:cNvSpPr/>
            <p:nvPr/>
          </p:nvSpPr>
          <p:spPr>
            <a:xfrm>
              <a:off x="0" y="-1"/>
              <a:ext cx="1331914" cy="33496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18884" y="0"/>
                  </a:lnTo>
                  <a:cubicBezTo>
                    <a:pt x="20384" y="0"/>
                    <a:pt x="21600" y="4835"/>
                    <a:pt x="21600" y="10800"/>
                  </a:cubicBezTo>
                  <a:lnTo>
                    <a:pt x="21600" y="21600"/>
                  </a:lnTo>
                  <a:lnTo>
                    <a:pt x="0" y="21600"/>
                  </a:lnTo>
                  <a:close/>
                </a:path>
              </a:pathLst>
            </a:custGeom>
            <a:solidFill>
              <a:srgbClr val="0070C0"/>
            </a:solidFill>
            <a:ln w="12700" cap="flat">
              <a:noFill/>
              <a:miter lim="400000"/>
            </a:ln>
            <a:effectLst/>
          </p:spPr>
          <p:txBody>
            <a:bodyPr wrap="square" lIns="45718" tIns="45718" rIns="45718" bIns="45718" numCol="1" anchor="ctr">
              <a:noAutofit/>
            </a:bodyPr>
            <a:lstStyle/>
            <a:p>
              <a:pPr algn="ctr">
                <a:defRPr sz="1400">
                  <a:solidFill>
                    <a:srgbClr val="FFFFFF"/>
                  </a:solidFill>
                  <a:latin typeface="Microsoft YaHei"/>
                  <a:ea typeface="Microsoft YaHei"/>
                  <a:cs typeface="Microsoft YaHei"/>
                  <a:sym typeface="Microsoft YaHei"/>
                </a:defRPr>
              </a:pPr>
            </a:p>
          </p:txBody>
        </p:sp>
        <p:sp>
          <p:nvSpPr>
            <p:cNvPr id="157" name="核心价值观"/>
            <p:cNvSpPr/>
            <p:nvPr/>
          </p:nvSpPr>
          <p:spPr>
            <a:xfrm>
              <a:off x="-1" y="1111"/>
              <a:ext cx="1282861" cy="3327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1400">
                  <a:solidFill>
                    <a:srgbClr val="FFFFFF"/>
                  </a:solidFill>
                  <a:latin typeface="Microsoft YaHei"/>
                  <a:ea typeface="Microsoft YaHei"/>
                  <a:cs typeface="Microsoft YaHei"/>
                  <a:sym typeface="Microsoft YaHei"/>
                </a:defRPr>
              </a:lvl1pPr>
            </a:lstStyle>
            <a:p>
              <a:pPr/>
              <a:r>
                <a:t>核心价值观</a:t>
              </a:r>
            </a:p>
          </p:txBody>
        </p:sp>
      </p:grpSp>
      <p:sp>
        <p:nvSpPr>
          <p:cNvPr id="159" name="矩形 14"/>
          <p:cNvSpPr/>
          <p:nvPr/>
        </p:nvSpPr>
        <p:spPr>
          <a:xfrm>
            <a:off x="4632325" y="3881764"/>
            <a:ext cx="3997325" cy="332723"/>
          </a:xfrm>
          <a:prstGeom prst="rect">
            <a:avLst/>
          </a:prstGeom>
          <a:ln w="12700">
            <a:miter lim="400000"/>
          </a:ln>
          <a:extLst>
            <a:ext uri="{C572A759-6A51-4108-AA02-DFA0A04FC94B}">
              <ma14:wrappingTextBoxFlag xmlns:ma14="http://schemas.microsoft.com/office/mac/drawingml/2011/main" val="1"/>
            </a:ext>
          </a:extLst>
        </p:spPr>
        <p:txBody>
          <a:bodyPr lIns="45710" tIns="45710" rIns="45710" bIns="45710" anchor="ctr">
            <a:spAutoFit/>
          </a:bodyPr>
          <a:lstStyle>
            <a:lvl1pPr>
              <a:lnSpc>
                <a:spcPct val="150000"/>
              </a:lnSpc>
              <a:defRPr sz="1400">
                <a:solidFill>
                  <a:srgbClr val="404040"/>
                </a:solidFill>
                <a:latin typeface="Microsoft YaHei"/>
                <a:ea typeface="Microsoft YaHei"/>
                <a:cs typeface="Microsoft YaHei"/>
                <a:sym typeface="Microsoft YaHei"/>
              </a:defRPr>
            </a:lvl1pPr>
          </a:lstStyle>
          <a:p>
            <a:pPr/>
            <a:r>
              <a:t>安全、便捷、开放</a:t>
            </a:r>
          </a:p>
        </p:txBody>
      </p:sp>
      <p:sp>
        <p:nvSpPr>
          <p:cNvPr id="160" name="矩形 10"/>
          <p:cNvSpPr/>
          <p:nvPr/>
        </p:nvSpPr>
        <p:spPr>
          <a:xfrm>
            <a:off x="334962" y="1116012"/>
            <a:ext cx="3967164" cy="3323573"/>
          </a:xfrm>
          <a:prstGeom prst="rect">
            <a:avLst/>
          </a:prstGeom>
          <a:ln w="12700">
            <a:miter lim="400000"/>
          </a:ln>
          <a:extLst>
            <a:ext uri="{C572A759-6A51-4108-AA02-DFA0A04FC94B}">
              <ma14:wrappingTextBoxFlag xmlns:ma14="http://schemas.microsoft.com/office/mac/drawingml/2011/main" val="1"/>
            </a:ext>
          </a:extLst>
        </p:spPr>
        <p:txBody>
          <a:bodyPr lIns="45710" tIns="45710" rIns="45710" bIns="45710">
            <a:spAutoFit/>
          </a:bodyPr>
          <a:lstStyle/>
          <a:p>
            <a:pPr>
              <a:lnSpc>
                <a:spcPct val="150000"/>
              </a:lnSpc>
              <a:defRPr>
                <a:solidFill>
                  <a:srgbClr val="0070C0"/>
                </a:solidFill>
                <a:latin typeface="Microsoft YaHei"/>
                <a:ea typeface="Microsoft YaHei"/>
                <a:cs typeface="Microsoft YaHei"/>
                <a:sym typeface="Microsoft YaHei"/>
              </a:defRPr>
            </a:pPr>
            <a:r>
              <a:t>公司介绍</a:t>
            </a:r>
          </a:p>
          <a:p>
            <a:pPr>
              <a:lnSpc>
                <a:spcPct val="150000"/>
              </a:lnSpc>
              <a:defRPr sz="1400">
                <a:latin typeface="Microsoft YaHei"/>
                <a:ea typeface="Microsoft YaHei"/>
                <a:cs typeface="Microsoft YaHei"/>
                <a:sym typeface="Microsoft YaHei"/>
              </a:defRPr>
            </a:pPr>
            <a:r>
              <a:t>九州云腾是一家专门针对云计算与移动应用的下一代统一身份认证和管理的解决方案提供商。公司专注于解决国家机构、事业单位、各类企业机构的员工、合作方以及其服务对象、客户等人群在访问私有云、公有云、内网自有业务、互联网及移动互联网业务等多种复杂应用场景下的身份认证及业务安全问题。</a:t>
            </a:r>
          </a:p>
          <a:p>
            <a:pPr>
              <a:lnSpc>
                <a:spcPct val="150000"/>
              </a:lnSpc>
              <a:defRPr sz="1400">
                <a:latin typeface="Microsoft YaHei"/>
                <a:ea typeface="Microsoft YaHei"/>
                <a:cs typeface="Microsoft YaHei"/>
                <a:sym typeface="Microsoft YaHei"/>
              </a:defRPr>
            </a:pPr>
            <a:r>
              <a:t>公司获得了国信灵通和绿盟的投资背书： </a:t>
            </a:r>
          </a:p>
        </p:txBody>
      </p:sp>
      <p:pic>
        <p:nvPicPr>
          <p:cNvPr id="161" name="Picture 2" descr="Picture 2"/>
          <p:cNvPicPr>
            <a:picLocks noChangeAspect="1"/>
          </p:cNvPicPr>
          <p:nvPr/>
        </p:nvPicPr>
        <p:blipFill>
          <a:blip r:embed="rId4">
            <a:extLst/>
          </a:blip>
          <a:stretch>
            <a:fillRect/>
          </a:stretch>
        </p:blipFill>
        <p:spPr>
          <a:xfrm>
            <a:off x="438150" y="4276725"/>
            <a:ext cx="2116139" cy="371475"/>
          </a:xfrm>
          <a:prstGeom prst="rect">
            <a:avLst/>
          </a:prstGeom>
          <a:ln w="12700">
            <a:miter lim="400000"/>
          </a:ln>
        </p:spPr>
      </p:pic>
      <p:pic>
        <p:nvPicPr>
          <p:cNvPr id="162" name="Picture 3" descr="Picture 3"/>
          <p:cNvPicPr>
            <a:picLocks noChangeAspect="1"/>
          </p:cNvPicPr>
          <p:nvPr/>
        </p:nvPicPr>
        <p:blipFill>
          <a:blip r:embed="rId5">
            <a:extLst/>
          </a:blip>
          <a:stretch>
            <a:fillRect/>
          </a:stretch>
        </p:blipFill>
        <p:spPr>
          <a:xfrm>
            <a:off x="2859088" y="4148137"/>
            <a:ext cx="1152526" cy="714376"/>
          </a:xfrm>
          <a:prstGeom prst="rect">
            <a:avLst/>
          </a:prstGeom>
          <a:ln w="12700">
            <a:miter lim="400000"/>
          </a:ln>
        </p:spPr>
      </p:pic>
      <p:sp>
        <p:nvSpPr>
          <p:cNvPr id="163" name="Shape 122"/>
          <p:cNvSpPr/>
          <p:nvPr/>
        </p:nvSpPr>
        <p:spPr>
          <a:xfrm>
            <a:off x="0" y="4842194"/>
            <a:ext cx="9144000" cy="2692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sz="1200">
                <a:solidFill>
                  <a:srgbClr val="888888"/>
                </a:solidFill>
                <a:latin typeface="+mj-lt"/>
                <a:ea typeface="+mj-ea"/>
                <a:cs typeface="+mj-cs"/>
                <a:sym typeface="Calibri"/>
              </a:defRPr>
            </a:lvl1pPr>
          </a:lstStyle>
          <a:p>
            <a:pPr/>
            <a:r>
              <a:t>Copyright (c) 2017 IDsManager.com Properties </a:t>
            </a:r>
          </a:p>
        </p:txBody>
      </p:sp>
      <p:sp>
        <p:nvSpPr>
          <p:cNvPr id="164" name="矩形 1"/>
          <p:cNvSpPr/>
          <p:nvPr/>
        </p:nvSpPr>
        <p:spPr>
          <a:xfrm>
            <a:off x="334963" y="792162"/>
            <a:ext cx="7121526" cy="3962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a:latin typeface="Microsoft YaHei"/>
                <a:ea typeface="Microsoft YaHei"/>
                <a:cs typeface="Microsoft YaHei"/>
                <a:sym typeface="Microsoft YaHei"/>
              </a:defRPr>
            </a:pPr>
            <a:r>
              <a:t>我们专注于“云大物移”的统一身份认证，提供</a:t>
            </a:r>
            <a:r>
              <a:t>IDaaS</a:t>
            </a:r>
            <a:r>
              <a:t>解决方案。</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8" name="标题 1"/>
          <p:cNvSpPr/>
          <p:nvPr>
            <p:ph type="title"/>
          </p:nvPr>
        </p:nvSpPr>
        <p:spPr>
          <a:xfrm>
            <a:off x="457200" y="85724"/>
            <a:ext cx="8229600" cy="601665"/>
          </a:xfrm>
          <a:prstGeom prst="rect">
            <a:avLst/>
          </a:prstGeom>
        </p:spPr>
        <p:txBody>
          <a:bodyPr/>
          <a:lstStyle/>
          <a:p>
            <a:pPr>
              <a:defRPr sz="2800">
                <a:latin typeface="Microsoft YaHei"/>
                <a:ea typeface="Microsoft YaHei"/>
                <a:cs typeface="Microsoft YaHei"/>
                <a:sym typeface="Microsoft YaHei"/>
              </a:defRPr>
            </a:pPr>
            <a:r>
              <a:t>1.2 </a:t>
            </a:r>
            <a:r>
              <a:t>行业客户</a:t>
            </a:r>
          </a:p>
        </p:txBody>
      </p:sp>
      <p:sp>
        <p:nvSpPr>
          <p:cNvPr id="169" name="Shape 122"/>
          <p:cNvSpPr/>
          <p:nvPr/>
        </p:nvSpPr>
        <p:spPr>
          <a:xfrm>
            <a:off x="0" y="4832669"/>
            <a:ext cx="9144000" cy="2692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sz="1200">
                <a:solidFill>
                  <a:srgbClr val="888888"/>
                </a:solidFill>
                <a:latin typeface="+mj-lt"/>
                <a:ea typeface="+mj-ea"/>
                <a:cs typeface="+mj-cs"/>
                <a:sym typeface="Calibri"/>
              </a:defRPr>
            </a:lvl1pPr>
          </a:lstStyle>
          <a:p>
            <a:pPr/>
            <a:r>
              <a:t>Copyright (c) 2017 IDsManager.com Properties </a:t>
            </a:r>
          </a:p>
        </p:txBody>
      </p:sp>
      <p:sp>
        <p:nvSpPr>
          <p:cNvPr id="170" name="矩形 1"/>
          <p:cNvSpPr/>
          <p:nvPr/>
        </p:nvSpPr>
        <p:spPr>
          <a:xfrm>
            <a:off x="334963" y="792162"/>
            <a:ext cx="6662736" cy="3962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a:latin typeface="Microsoft YaHei"/>
                <a:ea typeface="Microsoft YaHei"/>
                <a:cs typeface="Microsoft YaHei"/>
                <a:sym typeface="Microsoft YaHei"/>
              </a:defRPr>
            </a:pPr>
            <a:r>
              <a:t>公司主打的统一身份认证产品已上线，有互联网和政企</a:t>
            </a:r>
            <a:r>
              <a:t>2</a:t>
            </a:r>
            <a:r>
              <a:t>个场景</a:t>
            </a:r>
          </a:p>
        </p:txBody>
      </p:sp>
      <p:graphicFrame>
        <p:nvGraphicFramePr>
          <p:cNvPr id="171" name="表格 5"/>
          <p:cNvGraphicFramePr/>
          <p:nvPr/>
        </p:nvGraphicFramePr>
        <p:xfrm>
          <a:off x="334963" y="1238250"/>
          <a:ext cx="8285162" cy="3590931"/>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511300"/>
                <a:gridCol w="1609725"/>
                <a:gridCol w="1851025"/>
                <a:gridCol w="1427162"/>
                <a:gridCol w="1885950"/>
              </a:tblGrid>
              <a:tr h="404813">
                <a:tc>
                  <a:txBody>
                    <a:bodyPr/>
                    <a:lstStyle/>
                    <a:p>
                      <a:pPr algn="ctr">
                        <a:defRPr b="1">
                          <a:solidFill>
                            <a:srgbClr val="FFFFFF"/>
                          </a:solidFill>
                          <a:sym typeface="Helvetica"/>
                        </a:defRPr>
                      </a:pPr>
                      <a:r>
                        <a:rPr b="0">
                          <a:latin typeface="宋体"/>
                          <a:ea typeface="宋体"/>
                          <a:cs typeface="宋体"/>
                          <a:sym typeface="宋体"/>
                        </a:rPr>
                        <a:t>所属行业</a:t>
                      </a:r>
                    </a:p>
                  </a:txBody>
                  <a:tcPr marL="45722" marR="45722" marT="45722" marB="45722" anchor="ctr" anchorCtr="0" horzOverflow="overflow">
                    <a:lnL w="12700">
                      <a:solidFill>
                        <a:srgbClr val="000000"/>
                      </a:solidFill>
                    </a:lnL>
                    <a:lnR w="12700">
                      <a:solidFill>
                        <a:srgbClr val="CACACA"/>
                      </a:solidFill>
                    </a:lnR>
                    <a:lnT w="12700">
                      <a:solidFill>
                        <a:srgbClr val="000000"/>
                      </a:solidFill>
                    </a:lnT>
                    <a:lnB w="12700">
                      <a:solidFill>
                        <a:srgbClr val="000000"/>
                      </a:solidFill>
                    </a:lnB>
                    <a:solidFill>
                      <a:srgbClr val="1D7EC3"/>
                    </a:solidFill>
                  </a:tcPr>
                </a:tc>
                <a:tc>
                  <a:txBody>
                    <a:bodyPr/>
                    <a:lstStyle/>
                    <a:p>
                      <a:pPr algn="ctr">
                        <a:defRPr b="1">
                          <a:solidFill>
                            <a:srgbClr val="FFFFFF"/>
                          </a:solidFill>
                          <a:sym typeface="Helvetica"/>
                        </a:defRPr>
                      </a:pPr>
                      <a:r>
                        <a:rPr b="0">
                          <a:latin typeface="宋体"/>
                          <a:ea typeface="宋体"/>
                          <a:cs typeface="宋体"/>
                          <a:sym typeface="宋体"/>
                        </a:rPr>
                        <a:t>用户名称</a:t>
                      </a:r>
                    </a:p>
                  </a:txBody>
                  <a:tcPr marL="45722" marR="45722" marT="45722" marB="45722" anchor="ctr" anchorCtr="0" horzOverflow="overflow">
                    <a:lnL w="12700">
                      <a:solidFill>
                        <a:srgbClr val="CACACA"/>
                      </a:solidFill>
                    </a:lnL>
                    <a:lnR w="12700">
                      <a:solidFill>
                        <a:srgbClr val="CACACA"/>
                      </a:solidFill>
                    </a:lnR>
                    <a:lnT w="12700">
                      <a:solidFill>
                        <a:srgbClr val="000000"/>
                      </a:solidFill>
                    </a:lnT>
                    <a:lnB w="12700">
                      <a:solidFill>
                        <a:srgbClr val="000000"/>
                      </a:solidFill>
                    </a:lnB>
                    <a:solidFill>
                      <a:srgbClr val="1D7EC3"/>
                    </a:solidFill>
                  </a:tcPr>
                </a:tc>
                <a:tc>
                  <a:txBody>
                    <a:bodyPr/>
                    <a:lstStyle/>
                    <a:p>
                      <a:pPr algn="ctr">
                        <a:defRPr b="1">
                          <a:solidFill>
                            <a:srgbClr val="FFFFFF"/>
                          </a:solidFill>
                          <a:sym typeface="Helvetica"/>
                        </a:defRPr>
                      </a:pPr>
                      <a:r>
                        <a:rPr b="0">
                          <a:latin typeface="宋体"/>
                          <a:ea typeface="宋体"/>
                          <a:cs typeface="宋体"/>
                          <a:sym typeface="宋体"/>
                        </a:rPr>
                        <a:t>使用产品模块</a:t>
                      </a:r>
                    </a:p>
                  </a:txBody>
                  <a:tcPr marL="45722" marR="45722" marT="45722" marB="45722" anchor="ctr" anchorCtr="0" horzOverflow="overflow">
                    <a:lnL w="12700">
                      <a:solidFill>
                        <a:srgbClr val="CACACA"/>
                      </a:solidFill>
                    </a:lnL>
                    <a:lnR w="12700">
                      <a:solidFill>
                        <a:srgbClr val="CACACA"/>
                      </a:solidFill>
                    </a:lnR>
                    <a:lnT w="12700">
                      <a:solidFill>
                        <a:srgbClr val="000000"/>
                      </a:solidFill>
                    </a:lnT>
                    <a:lnB w="12700">
                      <a:solidFill>
                        <a:srgbClr val="000000"/>
                      </a:solidFill>
                    </a:lnB>
                    <a:solidFill>
                      <a:srgbClr val="1D7EC3"/>
                    </a:solidFill>
                  </a:tcPr>
                </a:tc>
                <a:tc>
                  <a:txBody>
                    <a:bodyPr/>
                    <a:lstStyle/>
                    <a:p>
                      <a:pPr algn="ctr">
                        <a:defRPr b="1">
                          <a:solidFill>
                            <a:srgbClr val="FFFFFF"/>
                          </a:solidFill>
                          <a:sym typeface="Helvetica"/>
                        </a:defRPr>
                      </a:pPr>
                      <a:r>
                        <a:rPr b="0">
                          <a:latin typeface="宋体"/>
                          <a:ea typeface="宋体"/>
                          <a:cs typeface="宋体"/>
                          <a:sym typeface="宋体"/>
                        </a:rPr>
                        <a:t>实施状态</a:t>
                      </a:r>
                    </a:p>
                  </a:txBody>
                  <a:tcPr marL="45722" marR="45722" marT="45722" marB="45722" anchor="ctr" anchorCtr="0" horzOverflow="overflow">
                    <a:lnL w="12700">
                      <a:solidFill>
                        <a:srgbClr val="CACACA"/>
                      </a:solidFill>
                    </a:lnL>
                    <a:lnR w="12700">
                      <a:solidFill>
                        <a:srgbClr val="CACACA"/>
                      </a:solidFill>
                    </a:lnR>
                    <a:lnT w="12700">
                      <a:solidFill>
                        <a:srgbClr val="000000"/>
                      </a:solidFill>
                    </a:lnT>
                    <a:lnB w="12700">
                      <a:solidFill>
                        <a:srgbClr val="000000"/>
                      </a:solidFill>
                    </a:lnB>
                    <a:solidFill>
                      <a:srgbClr val="1D7EC3"/>
                    </a:solidFill>
                  </a:tcPr>
                </a:tc>
                <a:tc>
                  <a:txBody>
                    <a:bodyPr/>
                    <a:lstStyle/>
                    <a:p>
                      <a:pPr algn="ctr">
                        <a:defRPr b="1">
                          <a:solidFill>
                            <a:srgbClr val="FFFFFF"/>
                          </a:solidFill>
                          <a:sym typeface="Helvetica"/>
                        </a:defRPr>
                      </a:pPr>
                      <a:r>
                        <a:rPr b="0">
                          <a:latin typeface="宋体"/>
                          <a:ea typeface="宋体"/>
                          <a:cs typeface="宋体"/>
                          <a:sym typeface="宋体"/>
                        </a:rPr>
                        <a:t>实施周期</a:t>
                      </a:r>
                    </a:p>
                  </a:txBody>
                  <a:tcPr marL="45722" marR="45722" marT="45722" marB="45722" anchor="ctr" anchorCtr="0" horzOverflow="overflow">
                    <a:lnL w="12700">
                      <a:solidFill>
                        <a:srgbClr val="CACACA"/>
                      </a:solidFill>
                    </a:lnL>
                    <a:lnR w="12700">
                      <a:solidFill>
                        <a:srgbClr val="000000"/>
                      </a:solidFill>
                    </a:lnR>
                    <a:lnT w="12700">
                      <a:solidFill>
                        <a:srgbClr val="000000"/>
                      </a:solidFill>
                    </a:lnT>
                    <a:lnB w="12700">
                      <a:solidFill>
                        <a:srgbClr val="000000"/>
                      </a:solidFill>
                    </a:lnB>
                    <a:solidFill>
                      <a:srgbClr val="1D7EC3"/>
                    </a:solidFill>
                  </a:tcPr>
                </a:tc>
              </a:tr>
              <a:tr h="354013">
                <a:tc rowSpan="2">
                  <a:txBody>
                    <a:bodyPr/>
                    <a:lstStyle/>
                    <a:p>
                      <a:pPr algn="ctr">
                        <a:defRPr>
                          <a:sym typeface="Helvetica"/>
                        </a:defRPr>
                      </a:pPr>
                      <a:r>
                        <a:rPr>
                          <a:latin typeface="宋体"/>
                          <a:ea typeface="宋体"/>
                          <a:cs typeface="宋体"/>
                          <a:sym typeface="宋体"/>
                        </a:rPr>
                        <a:t>互联网</a:t>
                      </a:r>
                    </a:p>
                  </a:txBody>
                  <a:tcPr marL="45722" marR="45722" marT="45722" marB="45722" anchor="ctr" anchorCtr="0" horzOverflow="overflow">
                    <a:lnL w="12700">
                      <a:solidFill>
                        <a:srgbClr val="000000"/>
                      </a:solidFill>
                    </a:lnL>
                    <a:lnR w="12700">
                      <a:solidFill>
                        <a:srgbClr val="CACACA"/>
                      </a:solidFill>
                      <a:prstDash val="sysDot"/>
                    </a:lnR>
                    <a:lnT w="12700">
                      <a:solidFill>
                        <a:srgbClr val="000000"/>
                      </a:solidFill>
                    </a:lnT>
                    <a:lnB w="12700">
                      <a:solidFill>
                        <a:srgbClr val="000000"/>
                      </a:solidFill>
                    </a:lnB>
                    <a:noFill/>
                  </a:tcPr>
                </a:tc>
                <a:tc>
                  <a:txBody>
                    <a:bodyPr/>
                    <a:lstStyle/>
                    <a:p>
                      <a:pPr algn="ctr">
                        <a:defRPr>
                          <a:sym typeface="Helvetica"/>
                        </a:defRPr>
                      </a:pPr>
                      <a:r>
                        <a:rPr>
                          <a:latin typeface="宋体"/>
                          <a:ea typeface="宋体"/>
                          <a:cs typeface="宋体"/>
                          <a:sym typeface="宋体"/>
                        </a:rPr>
                        <a:t>腾讯</a:t>
                      </a:r>
                    </a:p>
                  </a:txBody>
                  <a:tcPr marL="45722" marR="45722" marT="45722" marB="45722" anchor="ctr" anchorCtr="0" horzOverflow="overflow">
                    <a:lnL w="12700">
                      <a:solidFill>
                        <a:srgbClr val="CACACA"/>
                      </a:solidFill>
                      <a:prstDash val="sysDot"/>
                    </a:lnL>
                    <a:lnR w="12700">
                      <a:solidFill>
                        <a:srgbClr val="CACACA"/>
                      </a:solidFill>
                      <a:prstDash val="sysDot"/>
                    </a:lnR>
                    <a:lnT w="12700">
                      <a:solidFill>
                        <a:srgbClr val="000000"/>
                      </a:solidFill>
                    </a:lnT>
                    <a:lnB w="12700">
                      <a:solidFill>
                        <a:srgbClr val="CACACA"/>
                      </a:solidFill>
                      <a:prstDash val="sysDot"/>
                    </a:lnB>
                    <a:noFill/>
                  </a:tcPr>
                </a:tc>
                <a:tc>
                  <a:txBody>
                    <a:bodyPr/>
                    <a:lstStyle/>
                    <a:p>
                      <a:pPr algn="l">
                        <a:defRPr>
                          <a:sym typeface="Helvetica"/>
                        </a:defRPr>
                      </a:pPr>
                      <a:r>
                        <a:t>FIDO</a:t>
                      </a:r>
                      <a:r>
                        <a:rPr>
                          <a:latin typeface="宋体"/>
                          <a:ea typeface="宋体"/>
                          <a:cs typeface="宋体"/>
                          <a:sym typeface="宋体"/>
                        </a:rPr>
                        <a:t>认证</a:t>
                      </a:r>
                    </a:p>
                  </a:txBody>
                  <a:tcPr marL="45722" marR="45722" marT="45722" marB="45722" anchor="ctr" anchorCtr="0" horzOverflow="overflow">
                    <a:lnL w="12700">
                      <a:solidFill>
                        <a:srgbClr val="CACACA"/>
                      </a:solidFill>
                      <a:prstDash val="sysDot"/>
                    </a:lnL>
                    <a:lnR w="12700">
                      <a:solidFill>
                        <a:srgbClr val="CACACA"/>
                      </a:solidFill>
                      <a:prstDash val="sysDot"/>
                    </a:lnR>
                    <a:lnT w="12700">
                      <a:solidFill>
                        <a:srgbClr val="000000"/>
                      </a:solidFill>
                    </a:lnT>
                    <a:lnB w="12700">
                      <a:solidFill>
                        <a:srgbClr val="CACACA"/>
                      </a:solidFill>
                      <a:prstDash val="sysDot"/>
                    </a:lnB>
                    <a:noFill/>
                  </a:tcPr>
                </a:tc>
                <a:tc>
                  <a:txBody>
                    <a:bodyPr/>
                    <a:lstStyle/>
                    <a:p>
                      <a:pPr algn="ctr">
                        <a:defRPr>
                          <a:sym typeface="Helvetica"/>
                        </a:defRPr>
                      </a:pPr>
                      <a:r>
                        <a:rPr>
                          <a:latin typeface="宋体"/>
                          <a:ea typeface="宋体"/>
                          <a:cs typeface="宋体"/>
                          <a:sym typeface="宋体"/>
                        </a:rPr>
                        <a:t>已验收</a:t>
                      </a:r>
                    </a:p>
                  </a:txBody>
                  <a:tcPr marL="45722" marR="45722" marT="45722" marB="45722" anchor="ctr" anchorCtr="0" horzOverflow="overflow">
                    <a:lnL w="12700">
                      <a:solidFill>
                        <a:srgbClr val="CACACA"/>
                      </a:solidFill>
                      <a:prstDash val="sysDot"/>
                    </a:lnL>
                    <a:lnR w="12700">
                      <a:solidFill>
                        <a:srgbClr val="CACACA"/>
                      </a:solidFill>
                      <a:prstDash val="sysDot"/>
                    </a:lnR>
                    <a:lnT w="12700">
                      <a:solidFill>
                        <a:srgbClr val="000000"/>
                      </a:solidFill>
                    </a:lnT>
                    <a:lnB w="12700">
                      <a:solidFill>
                        <a:srgbClr val="CACACA"/>
                      </a:solidFill>
                      <a:prstDash val="sysDot"/>
                    </a:lnB>
                    <a:noFill/>
                  </a:tcPr>
                </a:tc>
                <a:tc>
                  <a:txBody>
                    <a:bodyPr/>
                    <a:lstStyle/>
                    <a:p>
                      <a:pPr algn="ctr">
                        <a:defRPr sz="1800"/>
                      </a:pPr>
                      <a:r>
                        <a:rPr sz="1200">
                          <a:sym typeface="Helvetica"/>
                        </a:rPr>
                        <a:t>2016.3</a:t>
                      </a:r>
                    </a:p>
                  </a:txBody>
                  <a:tcPr marL="45722" marR="45722" marT="45722" marB="45722" anchor="ctr" anchorCtr="0" horzOverflow="overflow">
                    <a:lnL w="12700">
                      <a:solidFill>
                        <a:srgbClr val="CACACA"/>
                      </a:solidFill>
                      <a:prstDash val="sysDot"/>
                    </a:lnL>
                    <a:lnR w="12700">
                      <a:solidFill>
                        <a:srgbClr val="000000"/>
                      </a:solidFill>
                    </a:lnR>
                    <a:lnT w="12700">
                      <a:solidFill>
                        <a:srgbClr val="000000"/>
                      </a:solidFill>
                    </a:lnT>
                    <a:lnB w="12700">
                      <a:solidFill>
                        <a:srgbClr val="CACACA"/>
                      </a:solidFill>
                      <a:prstDash val="sysDot"/>
                    </a:lnB>
                    <a:noFill/>
                  </a:tcPr>
                </a:tc>
              </a:tr>
              <a:tr h="354013">
                <a:tc vMerge="1">
                  <a:tcPr/>
                </a:tc>
                <a:tc>
                  <a:txBody>
                    <a:bodyPr/>
                    <a:lstStyle/>
                    <a:p>
                      <a:pPr algn="ctr">
                        <a:defRPr>
                          <a:sym typeface="Helvetica"/>
                        </a:defRPr>
                      </a:pPr>
                      <a:r>
                        <a:rPr>
                          <a:latin typeface="宋体"/>
                          <a:ea typeface="宋体"/>
                          <a:cs typeface="宋体"/>
                          <a:sym typeface="宋体"/>
                        </a:rPr>
                        <a:t>阿里云</a:t>
                      </a:r>
                    </a:p>
                  </a:txBody>
                  <a:tcPr marL="45722" marR="45722" marT="45722" marB="45722" anchor="ctr" anchorCtr="0" horzOverflow="overflow">
                    <a:lnL w="12700">
                      <a:solidFill>
                        <a:srgbClr val="CACACA"/>
                      </a:solidFill>
                      <a:prstDash val="sysDot"/>
                    </a:lnL>
                    <a:lnR w="12700">
                      <a:solidFill>
                        <a:srgbClr val="CACACA"/>
                      </a:solidFill>
                      <a:prstDash val="sysDot"/>
                    </a:lnR>
                    <a:lnT w="12700">
                      <a:solidFill>
                        <a:srgbClr val="CACACA"/>
                      </a:solidFill>
                      <a:prstDash val="sysDot"/>
                    </a:lnT>
                    <a:lnB w="12700">
                      <a:solidFill>
                        <a:srgbClr val="000000"/>
                      </a:solidFill>
                    </a:lnB>
                    <a:noFill/>
                  </a:tcPr>
                </a:tc>
                <a:tc>
                  <a:txBody>
                    <a:bodyPr/>
                    <a:lstStyle/>
                    <a:p>
                      <a:pPr algn="l">
                        <a:defRPr>
                          <a:sym typeface="Helvetica"/>
                        </a:defRPr>
                      </a:pPr>
                      <a:r>
                        <a:t>IPG(API)</a:t>
                      </a:r>
                      <a:r>
                        <a:rPr>
                          <a:latin typeface="宋体"/>
                          <a:ea typeface="宋体"/>
                          <a:cs typeface="宋体"/>
                          <a:sym typeface="宋体"/>
                        </a:rPr>
                        <a:t>网关认证</a:t>
                      </a:r>
                    </a:p>
                  </a:txBody>
                  <a:tcPr marL="45722" marR="45722" marT="45722" marB="45722" anchor="ctr" anchorCtr="0" horzOverflow="overflow">
                    <a:lnL w="12700">
                      <a:solidFill>
                        <a:srgbClr val="CACACA"/>
                      </a:solidFill>
                      <a:prstDash val="sysDot"/>
                    </a:lnL>
                    <a:lnR w="12700">
                      <a:solidFill>
                        <a:srgbClr val="CACACA"/>
                      </a:solidFill>
                      <a:prstDash val="sysDot"/>
                    </a:lnR>
                    <a:lnT w="12700">
                      <a:solidFill>
                        <a:srgbClr val="CACACA"/>
                      </a:solidFill>
                      <a:prstDash val="sysDot"/>
                    </a:lnT>
                    <a:lnB w="12700">
                      <a:solidFill>
                        <a:srgbClr val="000000"/>
                      </a:solidFill>
                    </a:lnB>
                    <a:noFill/>
                  </a:tcPr>
                </a:tc>
                <a:tc>
                  <a:txBody>
                    <a:bodyPr/>
                    <a:lstStyle/>
                    <a:p>
                      <a:pPr algn="ctr">
                        <a:defRPr>
                          <a:sym typeface="Helvetica"/>
                        </a:defRPr>
                      </a:pPr>
                      <a:r>
                        <a:rPr>
                          <a:latin typeface="宋体"/>
                          <a:ea typeface="宋体"/>
                          <a:cs typeface="宋体"/>
                          <a:sym typeface="宋体"/>
                        </a:rPr>
                        <a:t>已验收</a:t>
                      </a:r>
                    </a:p>
                  </a:txBody>
                  <a:tcPr marL="45722" marR="45722" marT="45722" marB="45722" anchor="ctr" anchorCtr="0" horzOverflow="overflow">
                    <a:lnL w="12700">
                      <a:solidFill>
                        <a:srgbClr val="CACACA"/>
                      </a:solidFill>
                      <a:prstDash val="sysDot"/>
                    </a:lnL>
                    <a:lnR w="12700">
                      <a:solidFill>
                        <a:srgbClr val="CACACA"/>
                      </a:solidFill>
                      <a:prstDash val="sysDot"/>
                    </a:lnR>
                    <a:lnT w="12700">
                      <a:solidFill>
                        <a:srgbClr val="CACACA"/>
                      </a:solidFill>
                      <a:prstDash val="sysDot"/>
                    </a:lnT>
                    <a:lnB w="12700">
                      <a:solidFill>
                        <a:srgbClr val="000000"/>
                      </a:solidFill>
                    </a:lnB>
                    <a:noFill/>
                  </a:tcPr>
                </a:tc>
                <a:tc>
                  <a:txBody>
                    <a:bodyPr/>
                    <a:lstStyle/>
                    <a:p>
                      <a:pPr algn="ctr">
                        <a:defRPr sz="1800"/>
                      </a:pPr>
                      <a:r>
                        <a:rPr sz="1200">
                          <a:sym typeface="Helvetica"/>
                        </a:rPr>
                        <a:t>2016.11</a:t>
                      </a:r>
                    </a:p>
                  </a:txBody>
                  <a:tcPr marL="45722" marR="45722" marT="45722" marB="45722" anchor="ctr" anchorCtr="0" horzOverflow="overflow">
                    <a:lnL w="12700">
                      <a:solidFill>
                        <a:srgbClr val="CACACA"/>
                      </a:solidFill>
                      <a:prstDash val="sysDot"/>
                    </a:lnL>
                    <a:lnR w="12700">
                      <a:solidFill>
                        <a:srgbClr val="000000"/>
                      </a:solidFill>
                    </a:lnR>
                    <a:lnT w="12700">
                      <a:solidFill>
                        <a:srgbClr val="CACACA"/>
                      </a:solidFill>
                      <a:prstDash val="sysDot"/>
                    </a:lnT>
                    <a:lnB w="12700">
                      <a:solidFill>
                        <a:srgbClr val="000000"/>
                      </a:solidFill>
                    </a:lnB>
                    <a:noFill/>
                  </a:tcPr>
                </a:tc>
              </a:tr>
              <a:tr h="354013">
                <a:tc rowSpan="7">
                  <a:txBody>
                    <a:bodyPr/>
                    <a:lstStyle/>
                    <a:p>
                      <a:pPr algn="ctr">
                        <a:defRPr>
                          <a:sym typeface="Helvetica"/>
                        </a:defRPr>
                      </a:pPr>
                      <a:r>
                        <a:rPr>
                          <a:latin typeface="宋体"/>
                          <a:ea typeface="宋体"/>
                          <a:cs typeface="宋体"/>
                          <a:sym typeface="宋体"/>
                        </a:rPr>
                        <a:t>政企</a:t>
                      </a:r>
                    </a:p>
                  </a:txBody>
                  <a:tcPr marL="45722" marR="45722" marT="45722" marB="45722" anchor="ctr" anchorCtr="0" horzOverflow="overflow">
                    <a:lnL w="12700">
                      <a:solidFill>
                        <a:srgbClr val="000000"/>
                      </a:solidFill>
                    </a:lnL>
                    <a:lnR w="12700">
                      <a:solidFill>
                        <a:srgbClr val="CACACA"/>
                      </a:solidFill>
                      <a:prstDash val="sysDot"/>
                    </a:lnR>
                    <a:lnT w="12700">
                      <a:solidFill>
                        <a:srgbClr val="000000"/>
                      </a:solidFill>
                    </a:lnT>
                    <a:lnB w="12700">
                      <a:solidFill>
                        <a:srgbClr val="000000"/>
                      </a:solidFill>
                    </a:lnB>
                    <a:noFill/>
                  </a:tcPr>
                </a:tc>
                <a:tc>
                  <a:txBody>
                    <a:bodyPr/>
                    <a:lstStyle/>
                    <a:p>
                      <a:pPr algn="ctr">
                        <a:defRPr>
                          <a:sym typeface="Helvetica"/>
                        </a:defRPr>
                      </a:pPr>
                      <a:r>
                        <a:rPr>
                          <a:latin typeface="宋体"/>
                          <a:ea typeface="宋体"/>
                          <a:cs typeface="宋体"/>
                          <a:sym typeface="宋体"/>
                        </a:rPr>
                        <a:t>中国渔政</a:t>
                      </a:r>
                    </a:p>
                  </a:txBody>
                  <a:tcPr marL="45722" marR="45722" marT="45722" marB="45722" anchor="ctr" anchorCtr="0" horzOverflow="overflow">
                    <a:lnL w="12700">
                      <a:solidFill>
                        <a:srgbClr val="CACACA"/>
                      </a:solidFill>
                      <a:prstDash val="sysDot"/>
                    </a:lnL>
                    <a:lnR w="12700">
                      <a:solidFill>
                        <a:srgbClr val="CACACA"/>
                      </a:solidFill>
                      <a:prstDash val="sysDot"/>
                    </a:lnR>
                    <a:lnT w="12700">
                      <a:solidFill>
                        <a:srgbClr val="000000"/>
                      </a:solidFill>
                    </a:lnT>
                    <a:lnB w="12700">
                      <a:solidFill>
                        <a:srgbClr val="CACACA"/>
                      </a:solidFill>
                      <a:prstDash val="sysDot"/>
                    </a:lnB>
                    <a:noFill/>
                  </a:tcPr>
                </a:tc>
                <a:tc>
                  <a:txBody>
                    <a:bodyPr/>
                    <a:lstStyle/>
                    <a:p>
                      <a:pPr algn="l">
                        <a:defRPr>
                          <a:sym typeface="Helvetica"/>
                        </a:defRPr>
                      </a:pPr>
                      <a:r>
                        <a:t>IPG(IDP)</a:t>
                      </a:r>
                      <a:r>
                        <a:rPr>
                          <a:latin typeface="宋体"/>
                          <a:ea typeface="宋体"/>
                          <a:cs typeface="宋体"/>
                          <a:sym typeface="宋体"/>
                        </a:rPr>
                        <a:t>身份认证</a:t>
                      </a:r>
                    </a:p>
                  </a:txBody>
                  <a:tcPr marL="45722" marR="45722" marT="45722" marB="45722" anchor="ctr" anchorCtr="0" horzOverflow="overflow">
                    <a:lnL w="12700">
                      <a:solidFill>
                        <a:srgbClr val="CACACA"/>
                      </a:solidFill>
                      <a:prstDash val="sysDot"/>
                    </a:lnL>
                    <a:lnR w="12700">
                      <a:solidFill>
                        <a:srgbClr val="CACACA"/>
                      </a:solidFill>
                      <a:prstDash val="sysDot"/>
                    </a:lnR>
                    <a:lnT w="12700">
                      <a:solidFill>
                        <a:srgbClr val="000000"/>
                      </a:solidFill>
                    </a:lnT>
                    <a:lnB w="12700">
                      <a:solidFill>
                        <a:srgbClr val="CACACA"/>
                      </a:solidFill>
                      <a:prstDash val="sysDot"/>
                    </a:lnB>
                    <a:noFill/>
                  </a:tcPr>
                </a:tc>
                <a:tc>
                  <a:txBody>
                    <a:bodyPr/>
                    <a:lstStyle/>
                    <a:p>
                      <a:pPr algn="ctr">
                        <a:defRPr>
                          <a:sym typeface="Helvetica"/>
                        </a:defRPr>
                      </a:pPr>
                      <a:r>
                        <a:rPr>
                          <a:latin typeface="宋体"/>
                          <a:ea typeface="宋体"/>
                          <a:cs typeface="宋体"/>
                          <a:sym typeface="宋体"/>
                        </a:rPr>
                        <a:t>已验收</a:t>
                      </a:r>
                    </a:p>
                  </a:txBody>
                  <a:tcPr marL="45722" marR="45722" marT="45722" marB="45722" anchor="ctr" anchorCtr="0" horzOverflow="overflow">
                    <a:lnL w="12700">
                      <a:solidFill>
                        <a:srgbClr val="CACACA"/>
                      </a:solidFill>
                      <a:prstDash val="sysDot"/>
                    </a:lnL>
                    <a:lnR w="12700">
                      <a:solidFill>
                        <a:srgbClr val="CACACA"/>
                      </a:solidFill>
                      <a:prstDash val="sysDot"/>
                    </a:lnR>
                    <a:lnT w="12700">
                      <a:solidFill>
                        <a:srgbClr val="000000"/>
                      </a:solidFill>
                    </a:lnT>
                    <a:lnB w="12700">
                      <a:solidFill>
                        <a:srgbClr val="CACACA"/>
                      </a:solidFill>
                      <a:prstDash val="sysDot"/>
                    </a:lnB>
                    <a:noFill/>
                  </a:tcPr>
                </a:tc>
                <a:tc>
                  <a:txBody>
                    <a:bodyPr/>
                    <a:lstStyle/>
                    <a:p>
                      <a:pPr algn="ctr">
                        <a:defRPr sz="1800"/>
                      </a:pPr>
                      <a:r>
                        <a:rPr sz="1200">
                          <a:sym typeface="Helvetica"/>
                        </a:rPr>
                        <a:t>2016.4</a:t>
                      </a:r>
                    </a:p>
                  </a:txBody>
                  <a:tcPr marL="45722" marR="45722" marT="45722" marB="45722" anchor="ctr" anchorCtr="0" horzOverflow="overflow">
                    <a:lnL w="12700">
                      <a:solidFill>
                        <a:srgbClr val="CACACA"/>
                      </a:solidFill>
                      <a:prstDash val="sysDot"/>
                    </a:lnL>
                    <a:lnR w="12700">
                      <a:solidFill>
                        <a:srgbClr val="000000"/>
                      </a:solidFill>
                    </a:lnR>
                    <a:lnT w="12700">
                      <a:solidFill>
                        <a:srgbClr val="000000"/>
                      </a:solidFill>
                    </a:lnT>
                    <a:lnB w="12700">
                      <a:solidFill>
                        <a:srgbClr val="CACACA"/>
                      </a:solidFill>
                      <a:prstDash val="sysDot"/>
                    </a:lnB>
                    <a:noFill/>
                  </a:tcPr>
                </a:tc>
              </a:tr>
              <a:tr h="354013">
                <a:tc vMerge="1">
                  <a:tcPr/>
                </a:tc>
                <a:tc>
                  <a:txBody>
                    <a:bodyPr/>
                    <a:lstStyle/>
                    <a:p>
                      <a:pPr algn="ctr">
                        <a:defRPr>
                          <a:sym typeface="Helvetica"/>
                        </a:defRPr>
                      </a:pPr>
                      <a:r>
                        <a:rPr>
                          <a:latin typeface="宋体"/>
                          <a:ea typeface="宋体"/>
                          <a:cs typeface="宋体"/>
                          <a:sym typeface="宋体"/>
                        </a:rPr>
                        <a:t>南方电网</a:t>
                      </a:r>
                    </a:p>
                  </a:txBody>
                  <a:tcPr marL="45722" marR="45722" marT="45722" marB="45722" anchor="ctr" anchorCtr="0" horzOverflow="overflow">
                    <a:lnL w="12700">
                      <a:solidFill>
                        <a:srgbClr val="CACACA"/>
                      </a:solidFill>
                      <a:prstDash val="sysDot"/>
                    </a:lnL>
                    <a:lnR w="12700">
                      <a:solidFill>
                        <a:srgbClr val="CACACA"/>
                      </a:solidFill>
                      <a:prstDash val="sysDot"/>
                    </a:lnR>
                    <a:lnT w="12700">
                      <a:solidFill>
                        <a:srgbClr val="CACACA"/>
                      </a:solidFill>
                      <a:prstDash val="sysDot"/>
                    </a:lnT>
                    <a:lnB w="12700">
                      <a:solidFill>
                        <a:srgbClr val="CACACA"/>
                      </a:solidFill>
                      <a:prstDash val="sysDot"/>
                    </a:lnB>
                    <a:noFill/>
                  </a:tcPr>
                </a:tc>
                <a:tc>
                  <a:txBody>
                    <a:bodyPr/>
                    <a:lstStyle/>
                    <a:p>
                      <a:pPr algn="l">
                        <a:defRPr>
                          <a:sym typeface="Helvetica"/>
                        </a:defRPr>
                      </a:pPr>
                      <a:r>
                        <a:t>IPG(WIFI)</a:t>
                      </a:r>
                      <a:r>
                        <a:rPr>
                          <a:latin typeface="宋体"/>
                          <a:ea typeface="宋体"/>
                          <a:cs typeface="宋体"/>
                          <a:sym typeface="宋体"/>
                        </a:rPr>
                        <a:t>认证</a:t>
                      </a:r>
                    </a:p>
                  </a:txBody>
                  <a:tcPr marL="45722" marR="45722" marT="45722" marB="45722" anchor="ctr" anchorCtr="0" horzOverflow="overflow">
                    <a:lnL w="12700">
                      <a:solidFill>
                        <a:srgbClr val="CACACA"/>
                      </a:solidFill>
                      <a:prstDash val="sysDot"/>
                    </a:lnL>
                    <a:lnR w="12700">
                      <a:solidFill>
                        <a:srgbClr val="CACACA"/>
                      </a:solidFill>
                      <a:prstDash val="sysDot"/>
                    </a:lnR>
                    <a:lnT w="12700">
                      <a:solidFill>
                        <a:srgbClr val="CACACA"/>
                      </a:solidFill>
                      <a:prstDash val="sysDot"/>
                    </a:lnT>
                    <a:lnB w="12700">
                      <a:solidFill>
                        <a:srgbClr val="CACACA"/>
                      </a:solidFill>
                      <a:prstDash val="sysDot"/>
                    </a:lnB>
                    <a:noFill/>
                  </a:tcPr>
                </a:tc>
                <a:tc>
                  <a:txBody>
                    <a:bodyPr/>
                    <a:lstStyle/>
                    <a:p>
                      <a:pPr algn="ctr">
                        <a:defRPr>
                          <a:sym typeface="Helvetica"/>
                        </a:defRPr>
                      </a:pPr>
                      <a:r>
                        <a:rPr>
                          <a:latin typeface="宋体"/>
                          <a:ea typeface="宋体"/>
                          <a:cs typeface="宋体"/>
                          <a:sym typeface="宋体"/>
                        </a:rPr>
                        <a:t>已验收</a:t>
                      </a:r>
                    </a:p>
                  </a:txBody>
                  <a:tcPr marL="45722" marR="45722" marT="45722" marB="45722" anchor="ctr" anchorCtr="0" horzOverflow="overflow">
                    <a:lnL w="12700">
                      <a:solidFill>
                        <a:srgbClr val="CACACA"/>
                      </a:solidFill>
                      <a:prstDash val="sysDot"/>
                    </a:lnL>
                    <a:lnR w="12700">
                      <a:solidFill>
                        <a:srgbClr val="CACACA"/>
                      </a:solidFill>
                      <a:prstDash val="sysDot"/>
                    </a:lnR>
                    <a:lnT w="12700">
                      <a:solidFill>
                        <a:srgbClr val="CACACA"/>
                      </a:solidFill>
                      <a:prstDash val="sysDot"/>
                    </a:lnT>
                    <a:lnB w="12700">
                      <a:solidFill>
                        <a:srgbClr val="CACACA"/>
                      </a:solidFill>
                      <a:prstDash val="sysDot"/>
                    </a:lnB>
                    <a:noFill/>
                  </a:tcPr>
                </a:tc>
                <a:tc>
                  <a:txBody>
                    <a:bodyPr/>
                    <a:lstStyle/>
                    <a:p>
                      <a:pPr algn="ctr">
                        <a:defRPr sz="1800"/>
                      </a:pPr>
                      <a:r>
                        <a:rPr sz="1200">
                          <a:sym typeface="Helvetica"/>
                        </a:rPr>
                        <a:t>2016.10</a:t>
                      </a:r>
                    </a:p>
                  </a:txBody>
                  <a:tcPr marL="45722" marR="45722" marT="45722" marB="45722" anchor="ctr" anchorCtr="0" horzOverflow="overflow">
                    <a:lnL w="12700">
                      <a:solidFill>
                        <a:srgbClr val="CACACA"/>
                      </a:solidFill>
                      <a:prstDash val="sysDot"/>
                    </a:lnL>
                    <a:lnR w="12700">
                      <a:solidFill>
                        <a:srgbClr val="000000"/>
                      </a:solidFill>
                    </a:lnR>
                    <a:lnT w="12700">
                      <a:solidFill>
                        <a:srgbClr val="CACACA"/>
                      </a:solidFill>
                      <a:prstDash val="sysDot"/>
                    </a:lnT>
                    <a:lnB w="12700">
                      <a:solidFill>
                        <a:srgbClr val="CACACA"/>
                      </a:solidFill>
                      <a:prstDash val="sysDot"/>
                    </a:lnB>
                    <a:noFill/>
                  </a:tcPr>
                </a:tc>
              </a:tr>
              <a:tr h="354013">
                <a:tc vMerge="1">
                  <a:tcPr/>
                </a:tc>
                <a:tc>
                  <a:txBody>
                    <a:bodyPr/>
                    <a:lstStyle/>
                    <a:p>
                      <a:pPr algn="ctr">
                        <a:defRPr>
                          <a:sym typeface="Helvetica"/>
                        </a:defRPr>
                      </a:pPr>
                      <a:r>
                        <a:rPr>
                          <a:latin typeface="宋体"/>
                          <a:ea typeface="宋体"/>
                          <a:cs typeface="宋体"/>
                          <a:sym typeface="宋体"/>
                        </a:rPr>
                        <a:t>平安银行</a:t>
                      </a:r>
                    </a:p>
                  </a:txBody>
                  <a:tcPr marL="45722" marR="45722" marT="45722" marB="45722" anchor="ctr" anchorCtr="0" horzOverflow="overflow">
                    <a:lnL w="12700">
                      <a:solidFill>
                        <a:srgbClr val="CACACA"/>
                      </a:solidFill>
                      <a:prstDash val="sysDot"/>
                    </a:lnL>
                    <a:lnR w="12700">
                      <a:solidFill>
                        <a:srgbClr val="CACACA"/>
                      </a:solidFill>
                      <a:prstDash val="sysDot"/>
                    </a:lnR>
                    <a:lnT w="12700">
                      <a:solidFill>
                        <a:srgbClr val="CACACA"/>
                      </a:solidFill>
                      <a:prstDash val="sysDot"/>
                    </a:lnT>
                    <a:lnB w="12700">
                      <a:solidFill>
                        <a:srgbClr val="CACACA"/>
                      </a:solidFill>
                      <a:prstDash val="sysDot"/>
                    </a:lnB>
                    <a:noFill/>
                  </a:tcPr>
                </a:tc>
                <a:tc>
                  <a:txBody>
                    <a:bodyPr/>
                    <a:lstStyle/>
                    <a:p>
                      <a:pPr algn="l">
                        <a:defRPr>
                          <a:sym typeface="Helvetica"/>
                        </a:defRPr>
                      </a:pPr>
                      <a:r>
                        <a:t>IPG(IDS)</a:t>
                      </a:r>
                      <a:r>
                        <a:rPr>
                          <a:latin typeface="宋体"/>
                          <a:ea typeface="宋体"/>
                          <a:cs typeface="宋体"/>
                          <a:sym typeface="宋体"/>
                        </a:rPr>
                        <a:t>移动身份认证</a:t>
                      </a:r>
                    </a:p>
                  </a:txBody>
                  <a:tcPr marL="45722" marR="45722" marT="45722" marB="45722" anchor="ctr" anchorCtr="0" horzOverflow="overflow">
                    <a:lnL w="12700">
                      <a:solidFill>
                        <a:srgbClr val="CACACA"/>
                      </a:solidFill>
                      <a:prstDash val="sysDot"/>
                    </a:lnL>
                    <a:lnR w="12700">
                      <a:solidFill>
                        <a:srgbClr val="CACACA"/>
                      </a:solidFill>
                      <a:prstDash val="sysDot"/>
                    </a:lnR>
                    <a:lnT w="12700">
                      <a:solidFill>
                        <a:srgbClr val="CACACA"/>
                      </a:solidFill>
                      <a:prstDash val="sysDot"/>
                    </a:lnT>
                    <a:lnB w="12700">
                      <a:solidFill>
                        <a:srgbClr val="CACACA"/>
                      </a:solidFill>
                      <a:prstDash val="sysDot"/>
                    </a:lnB>
                    <a:noFill/>
                  </a:tcPr>
                </a:tc>
                <a:tc>
                  <a:txBody>
                    <a:bodyPr/>
                    <a:lstStyle/>
                    <a:p>
                      <a:pPr algn="ctr">
                        <a:defRPr>
                          <a:sym typeface="Helvetica"/>
                        </a:defRPr>
                      </a:pPr>
                      <a:r>
                        <a:rPr>
                          <a:latin typeface="宋体"/>
                          <a:ea typeface="宋体"/>
                          <a:cs typeface="宋体"/>
                          <a:sym typeface="宋体"/>
                        </a:rPr>
                        <a:t>已验收</a:t>
                      </a:r>
                    </a:p>
                  </a:txBody>
                  <a:tcPr marL="45722" marR="45722" marT="45722" marB="45722" anchor="ctr" anchorCtr="0" horzOverflow="overflow">
                    <a:lnL w="12700">
                      <a:solidFill>
                        <a:srgbClr val="CACACA"/>
                      </a:solidFill>
                      <a:prstDash val="sysDot"/>
                    </a:lnL>
                    <a:lnR w="12700">
                      <a:solidFill>
                        <a:srgbClr val="CACACA"/>
                      </a:solidFill>
                      <a:prstDash val="sysDot"/>
                    </a:lnR>
                    <a:lnT w="12700">
                      <a:solidFill>
                        <a:srgbClr val="CACACA"/>
                      </a:solidFill>
                      <a:prstDash val="sysDot"/>
                    </a:lnT>
                    <a:lnB w="12700">
                      <a:solidFill>
                        <a:srgbClr val="CACACA"/>
                      </a:solidFill>
                      <a:prstDash val="sysDot"/>
                    </a:lnB>
                    <a:noFill/>
                  </a:tcPr>
                </a:tc>
                <a:tc>
                  <a:txBody>
                    <a:bodyPr/>
                    <a:lstStyle/>
                    <a:p>
                      <a:pPr algn="ctr">
                        <a:defRPr sz="1800"/>
                      </a:pPr>
                      <a:r>
                        <a:rPr sz="1200">
                          <a:sym typeface="Helvetica"/>
                        </a:rPr>
                        <a:t>2016.12</a:t>
                      </a:r>
                    </a:p>
                  </a:txBody>
                  <a:tcPr marL="45722" marR="45722" marT="45722" marB="45722" anchor="ctr" anchorCtr="0" horzOverflow="overflow">
                    <a:lnL w="12700">
                      <a:solidFill>
                        <a:srgbClr val="CACACA"/>
                      </a:solidFill>
                      <a:prstDash val="sysDot"/>
                    </a:lnL>
                    <a:lnR w="12700">
                      <a:solidFill>
                        <a:srgbClr val="000000"/>
                      </a:solidFill>
                    </a:lnR>
                    <a:lnT w="12700">
                      <a:solidFill>
                        <a:srgbClr val="CACACA"/>
                      </a:solidFill>
                      <a:prstDash val="sysDot"/>
                    </a:lnT>
                    <a:lnB w="12700">
                      <a:solidFill>
                        <a:srgbClr val="CACACA"/>
                      </a:solidFill>
                      <a:prstDash val="sysDot"/>
                    </a:lnB>
                    <a:noFill/>
                  </a:tcPr>
                </a:tc>
              </a:tr>
              <a:tr h="354013">
                <a:tc vMerge="1">
                  <a:tcPr/>
                </a:tc>
                <a:tc>
                  <a:txBody>
                    <a:bodyPr/>
                    <a:lstStyle/>
                    <a:p>
                      <a:pPr algn="ctr">
                        <a:defRPr>
                          <a:sym typeface="Helvetica"/>
                        </a:defRPr>
                      </a:pPr>
                      <a:r>
                        <a:rPr>
                          <a:latin typeface="宋体"/>
                          <a:ea typeface="宋体"/>
                          <a:cs typeface="宋体"/>
                          <a:sym typeface="宋体"/>
                        </a:rPr>
                        <a:t>厦门银行</a:t>
                      </a:r>
                    </a:p>
                  </a:txBody>
                  <a:tcPr marL="45722" marR="45722" marT="45722" marB="45722" anchor="ctr" anchorCtr="0" horzOverflow="overflow">
                    <a:lnL w="12700">
                      <a:solidFill>
                        <a:srgbClr val="CACACA"/>
                      </a:solidFill>
                      <a:prstDash val="sysDot"/>
                    </a:lnL>
                    <a:lnR w="12700">
                      <a:solidFill>
                        <a:srgbClr val="CACACA"/>
                      </a:solidFill>
                      <a:prstDash val="sysDot"/>
                    </a:lnR>
                    <a:lnT w="12700">
                      <a:solidFill>
                        <a:srgbClr val="CACACA"/>
                      </a:solidFill>
                      <a:prstDash val="sysDot"/>
                    </a:lnT>
                    <a:lnB w="12700">
                      <a:solidFill>
                        <a:srgbClr val="CACACA"/>
                      </a:solidFill>
                      <a:prstDash val="sysDot"/>
                    </a:lnB>
                    <a:noFill/>
                  </a:tcPr>
                </a:tc>
                <a:tc>
                  <a:txBody>
                    <a:bodyPr/>
                    <a:lstStyle/>
                    <a:p>
                      <a:pPr algn="l">
                        <a:defRPr>
                          <a:sym typeface="Helvetica"/>
                        </a:defRPr>
                      </a:pPr>
                      <a:r>
                        <a:t>IPG(IDS)</a:t>
                      </a:r>
                      <a:r>
                        <a:rPr>
                          <a:latin typeface="宋体"/>
                          <a:ea typeface="宋体"/>
                          <a:cs typeface="宋体"/>
                          <a:sym typeface="宋体"/>
                        </a:rPr>
                        <a:t>移动身份认证</a:t>
                      </a:r>
                    </a:p>
                  </a:txBody>
                  <a:tcPr marL="45722" marR="45722" marT="45722" marB="45722" anchor="ctr" anchorCtr="0" horzOverflow="overflow">
                    <a:lnL w="12700">
                      <a:solidFill>
                        <a:srgbClr val="CACACA"/>
                      </a:solidFill>
                      <a:prstDash val="sysDot"/>
                    </a:lnL>
                    <a:lnR w="12700">
                      <a:solidFill>
                        <a:srgbClr val="CACACA"/>
                      </a:solidFill>
                      <a:prstDash val="sysDot"/>
                    </a:lnR>
                    <a:lnT w="12700">
                      <a:solidFill>
                        <a:srgbClr val="CACACA"/>
                      </a:solidFill>
                      <a:prstDash val="sysDot"/>
                    </a:lnT>
                    <a:lnB w="12700">
                      <a:solidFill>
                        <a:srgbClr val="CACACA"/>
                      </a:solidFill>
                      <a:prstDash val="sysDot"/>
                    </a:lnB>
                    <a:noFill/>
                  </a:tcPr>
                </a:tc>
                <a:tc>
                  <a:txBody>
                    <a:bodyPr/>
                    <a:lstStyle/>
                    <a:p>
                      <a:pPr algn="ctr">
                        <a:defRPr>
                          <a:sym typeface="Helvetica"/>
                        </a:defRPr>
                      </a:pPr>
                      <a:r>
                        <a:rPr>
                          <a:latin typeface="宋体"/>
                          <a:ea typeface="宋体"/>
                          <a:cs typeface="宋体"/>
                          <a:sym typeface="宋体"/>
                        </a:rPr>
                        <a:t>已验收</a:t>
                      </a:r>
                    </a:p>
                  </a:txBody>
                  <a:tcPr marL="45722" marR="45722" marT="45722" marB="45722" anchor="ctr" anchorCtr="0" horzOverflow="overflow">
                    <a:lnL w="12700">
                      <a:solidFill>
                        <a:srgbClr val="CACACA"/>
                      </a:solidFill>
                      <a:prstDash val="sysDot"/>
                    </a:lnL>
                    <a:lnR w="12700">
                      <a:solidFill>
                        <a:srgbClr val="CACACA"/>
                      </a:solidFill>
                      <a:prstDash val="sysDot"/>
                    </a:lnR>
                    <a:lnT w="12700">
                      <a:solidFill>
                        <a:srgbClr val="CACACA"/>
                      </a:solidFill>
                      <a:prstDash val="sysDot"/>
                    </a:lnT>
                    <a:lnB w="12700">
                      <a:solidFill>
                        <a:srgbClr val="CACACA"/>
                      </a:solidFill>
                      <a:prstDash val="sysDot"/>
                    </a:lnB>
                    <a:noFill/>
                  </a:tcPr>
                </a:tc>
                <a:tc>
                  <a:txBody>
                    <a:bodyPr/>
                    <a:lstStyle/>
                    <a:p>
                      <a:pPr algn="ctr">
                        <a:defRPr sz="1800"/>
                      </a:pPr>
                      <a:r>
                        <a:rPr sz="1200">
                          <a:sym typeface="Helvetica"/>
                        </a:rPr>
                        <a:t>2016.8</a:t>
                      </a:r>
                    </a:p>
                  </a:txBody>
                  <a:tcPr marL="45722" marR="45722" marT="45722" marB="45722" anchor="ctr" anchorCtr="0" horzOverflow="overflow">
                    <a:lnL w="12700">
                      <a:solidFill>
                        <a:srgbClr val="CACACA"/>
                      </a:solidFill>
                      <a:prstDash val="sysDot"/>
                    </a:lnL>
                    <a:lnR w="12700">
                      <a:solidFill>
                        <a:srgbClr val="000000"/>
                      </a:solidFill>
                    </a:lnR>
                    <a:lnT w="12700">
                      <a:solidFill>
                        <a:srgbClr val="CACACA"/>
                      </a:solidFill>
                      <a:prstDash val="sysDot"/>
                    </a:lnT>
                    <a:lnB w="12700">
                      <a:solidFill>
                        <a:srgbClr val="CACACA"/>
                      </a:solidFill>
                      <a:prstDash val="sysDot"/>
                    </a:lnB>
                    <a:noFill/>
                  </a:tcPr>
                </a:tc>
              </a:tr>
              <a:tr h="354013">
                <a:tc vMerge="1">
                  <a:tcPr/>
                </a:tc>
                <a:tc>
                  <a:txBody>
                    <a:bodyPr/>
                    <a:lstStyle/>
                    <a:p>
                      <a:pPr algn="ctr">
                        <a:defRPr>
                          <a:sym typeface="Helvetica"/>
                        </a:defRPr>
                      </a:pPr>
                      <a:r>
                        <a:rPr>
                          <a:latin typeface="宋体"/>
                          <a:ea typeface="宋体"/>
                          <a:cs typeface="宋体"/>
                          <a:sym typeface="宋体"/>
                        </a:rPr>
                        <a:t>恒丰银行</a:t>
                      </a:r>
                    </a:p>
                  </a:txBody>
                  <a:tcPr marL="45722" marR="45722" marT="45722" marB="45722" anchor="ctr" anchorCtr="0" horzOverflow="overflow">
                    <a:lnL w="12700">
                      <a:solidFill>
                        <a:srgbClr val="CACACA"/>
                      </a:solidFill>
                      <a:prstDash val="sysDot"/>
                    </a:lnL>
                    <a:lnR w="12700">
                      <a:solidFill>
                        <a:srgbClr val="CACACA"/>
                      </a:solidFill>
                      <a:prstDash val="sysDot"/>
                    </a:lnR>
                    <a:lnT w="12700">
                      <a:solidFill>
                        <a:srgbClr val="CACACA"/>
                      </a:solidFill>
                      <a:prstDash val="sysDot"/>
                    </a:lnT>
                    <a:lnB w="12700">
                      <a:solidFill>
                        <a:srgbClr val="CACACA"/>
                      </a:solidFill>
                      <a:prstDash val="sysDot"/>
                    </a:lnB>
                    <a:noFill/>
                  </a:tcPr>
                </a:tc>
                <a:tc>
                  <a:txBody>
                    <a:bodyPr/>
                    <a:lstStyle/>
                    <a:p>
                      <a:pPr algn="l">
                        <a:defRPr>
                          <a:sym typeface="Helvetica"/>
                        </a:defRPr>
                      </a:pPr>
                      <a:r>
                        <a:t>IPG(IDS)</a:t>
                      </a:r>
                      <a:r>
                        <a:rPr>
                          <a:latin typeface="宋体"/>
                          <a:ea typeface="宋体"/>
                          <a:cs typeface="宋体"/>
                          <a:sym typeface="宋体"/>
                        </a:rPr>
                        <a:t>移动身份认证</a:t>
                      </a:r>
                    </a:p>
                  </a:txBody>
                  <a:tcPr marL="45722" marR="45722" marT="45722" marB="45722" anchor="ctr" anchorCtr="0" horzOverflow="overflow">
                    <a:lnL w="12700">
                      <a:solidFill>
                        <a:srgbClr val="CACACA"/>
                      </a:solidFill>
                      <a:prstDash val="sysDot"/>
                    </a:lnL>
                    <a:lnR w="12700">
                      <a:solidFill>
                        <a:srgbClr val="CACACA"/>
                      </a:solidFill>
                      <a:prstDash val="sysDot"/>
                    </a:lnR>
                    <a:lnT w="12700">
                      <a:solidFill>
                        <a:srgbClr val="CACACA"/>
                      </a:solidFill>
                      <a:prstDash val="sysDot"/>
                    </a:lnT>
                    <a:lnB w="12700">
                      <a:solidFill>
                        <a:srgbClr val="CACACA"/>
                      </a:solidFill>
                      <a:prstDash val="sysDot"/>
                    </a:lnB>
                    <a:noFill/>
                  </a:tcPr>
                </a:tc>
                <a:tc>
                  <a:txBody>
                    <a:bodyPr/>
                    <a:lstStyle/>
                    <a:p>
                      <a:pPr algn="ctr">
                        <a:defRPr>
                          <a:sym typeface="Helvetica"/>
                        </a:defRPr>
                      </a:pPr>
                      <a:r>
                        <a:rPr>
                          <a:latin typeface="宋体"/>
                          <a:ea typeface="宋体"/>
                          <a:cs typeface="宋体"/>
                          <a:sym typeface="宋体"/>
                        </a:rPr>
                        <a:t>已验收</a:t>
                      </a:r>
                    </a:p>
                  </a:txBody>
                  <a:tcPr marL="45722" marR="45722" marT="45722" marB="45722" anchor="ctr" anchorCtr="0" horzOverflow="overflow">
                    <a:lnL w="12700">
                      <a:solidFill>
                        <a:srgbClr val="CACACA"/>
                      </a:solidFill>
                      <a:prstDash val="sysDot"/>
                    </a:lnL>
                    <a:lnR w="12700">
                      <a:solidFill>
                        <a:srgbClr val="CACACA"/>
                      </a:solidFill>
                      <a:prstDash val="sysDot"/>
                    </a:lnR>
                    <a:lnT w="12700">
                      <a:solidFill>
                        <a:srgbClr val="CACACA"/>
                      </a:solidFill>
                      <a:prstDash val="sysDot"/>
                    </a:lnT>
                    <a:lnB w="12700">
                      <a:solidFill>
                        <a:srgbClr val="CACACA"/>
                      </a:solidFill>
                      <a:prstDash val="sysDot"/>
                    </a:lnB>
                    <a:noFill/>
                  </a:tcPr>
                </a:tc>
                <a:tc>
                  <a:txBody>
                    <a:bodyPr/>
                    <a:lstStyle/>
                    <a:p>
                      <a:pPr algn="ctr">
                        <a:defRPr sz="1800"/>
                      </a:pPr>
                      <a:r>
                        <a:rPr sz="1200">
                          <a:sym typeface="Helvetica"/>
                        </a:rPr>
                        <a:t>2016.11</a:t>
                      </a:r>
                    </a:p>
                  </a:txBody>
                  <a:tcPr marL="45722" marR="45722" marT="45722" marB="45722" anchor="ctr" anchorCtr="0" horzOverflow="overflow">
                    <a:lnL w="12700">
                      <a:solidFill>
                        <a:srgbClr val="CACACA"/>
                      </a:solidFill>
                      <a:prstDash val="sysDot"/>
                    </a:lnL>
                    <a:lnR w="12700">
                      <a:solidFill>
                        <a:srgbClr val="000000"/>
                      </a:solidFill>
                    </a:lnR>
                    <a:lnT w="12700">
                      <a:solidFill>
                        <a:srgbClr val="CACACA"/>
                      </a:solidFill>
                      <a:prstDash val="sysDot"/>
                    </a:lnT>
                    <a:lnB w="12700">
                      <a:solidFill>
                        <a:srgbClr val="CACACA"/>
                      </a:solidFill>
                      <a:prstDash val="sysDot"/>
                    </a:lnB>
                    <a:noFill/>
                  </a:tcPr>
                </a:tc>
              </a:tr>
              <a:tr h="354013">
                <a:tc vMerge="1">
                  <a:tcPr/>
                </a:tc>
                <a:tc>
                  <a:txBody>
                    <a:bodyPr/>
                    <a:lstStyle/>
                    <a:p>
                      <a:pPr algn="ctr">
                        <a:defRPr>
                          <a:sym typeface="Helvetica"/>
                        </a:defRPr>
                      </a:pPr>
                      <a:r>
                        <a:rPr>
                          <a:latin typeface="宋体"/>
                          <a:ea typeface="宋体"/>
                          <a:cs typeface="宋体"/>
                          <a:sym typeface="宋体"/>
                        </a:rPr>
                        <a:t>重庆三峡银行</a:t>
                      </a:r>
                    </a:p>
                  </a:txBody>
                  <a:tcPr marL="45722" marR="45722" marT="45722" marB="45722" anchor="ctr" anchorCtr="0" horzOverflow="overflow">
                    <a:lnL w="12700">
                      <a:solidFill>
                        <a:srgbClr val="CACACA"/>
                      </a:solidFill>
                      <a:prstDash val="sysDot"/>
                    </a:lnL>
                    <a:lnR w="12700">
                      <a:solidFill>
                        <a:srgbClr val="CACACA"/>
                      </a:solidFill>
                      <a:prstDash val="sysDot"/>
                    </a:lnR>
                    <a:lnT w="12700">
                      <a:solidFill>
                        <a:srgbClr val="CACACA"/>
                      </a:solidFill>
                      <a:prstDash val="sysDot"/>
                    </a:lnT>
                    <a:lnB w="12700">
                      <a:solidFill>
                        <a:srgbClr val="CACACA"/>
                      </a:solidFill>
                      <a:prstDash val="sysDot"/>
                    </a:lnB>
                    <a:noFill/>
                  </a:tcPr>
                </a:tc>
                <a:tc>
                  <a:txBody>
                    <a:bodyPr/>
                    <a:lstStyle/>
                    <a:p>
                      <a:pPr algn="l">
                        <a:defRPr>
                          <a:sym typeface="Helvetica"/>
                        </a:defRPr>
                      </a:pPr>
                      <a:r>
                        <a:t>IPG(IDS)</a:t>
                      </a:r>
                      <a:r>
                        <a:rPr>
                          <a:latin typeface="宋体"/>
                          <a:ea typeface="宋体"/>
                          <a:cs typeface="宋体"/>
                          <a:sym typeface="宋体"/>
                        </a:rPr>
                        <a:t>移动身份认证</a:t>
                      </a:r>
                    </a:p>
                  </a:txBody>
                  <a:tcPr marL="45722" marR="45722" marT="45722" marB="45722" anchor="ctr" anchorCtr="0" horzOverflow="overflow">
                    <a:lnL w="12700">
                      <a:solidFill>
                        <a:srgbClr val="CACACA"/>
                      </a:solidFill>
                      <a:prstDash val="sysDot"/>
                    </a:lnL>
                    <a:lnR w="12700">
                      <a:solidFill>
                        <a:srgbClr val="CACACA"/>
                      </a:solidFill>
                      <a:prstDash val="sysDot"/>
                    </a:lnR>
                    <a:lnT w="12700">
                      <a:solidFill>
                        <a:srgbClr val="CACACA"/>
                      </a:solidFill>
                      <a:prstDash val="sysDot"/>
                    </a:lnT>
                    <a:lnB w="12700">
                      <a:solidFill>
                        <a:srgbClr val="CACACA"/>
                      </a:solidFill>
                      <a:prstDash val="sysDot"/>
                    </a:lnB>
                    <a:noFill/>
                  </a:tcPr>
                </a:tc>
                <a:tc>
                  <a:txBody>
                    <a:bodyPr/>
                    <a:lstStyle/>
                    <a:p>
                      <a:pPr algn="ctr">
                        <a:defRPr>
                          <a:sym typeface="Helvetica"/>
                        </a:defRPr>
                      </a:pPr>
                      <a:r>
                        <a:rPr>
                          <a:latin typeface="宋体"/>
                          <a:ea typeface="宋体"/>
                          <a:cs typeface="宋体"/>
                          <a:sym typeface="宋体"/>
                        </a:rPr>
                        <a:t>已验收</a:t>
                      </a:r>
                    </a:p>
                  </a:txBody>
                  <a:tcPr marL="45722" marR="45722" marT="45722" marB="45722" anchor="ctr" anchorCtr="0" horzOverflow="overflow">
                    <a:lnL w="12700">
                      <a:solidFill>
                        <a:srgbClr val="CACACA"/>
                      </a:solidFill>
                      <a:prstDash val="sysDot"/>
                    </a:lnL>
                    <a:lnR w="12700">
                      <a:solidFill>
                        <a:srgbClr val="CACACA"/>
                      </a:solidFill>
                      <a:prstDash val="sysDot"/>
                    </a:lnR>
                    <a:lnT w="12700">
                      <a:solidFill>
                        <a:srgbClr val="CACACA"/>
                      </a:solidFill>
                      <a:prstDash val="sysDot"/>
                    </a:lnT>
                    <a:lnB w="12700">
                      <a:solidFill>
                        <a:srgbClr val="CACACA"/>
                      </a:solidFill>
                      <a:prstDash val="sysDot"/>
                    </a:lnB>
                    <a:noFill/>
                  </a:tcPr>
                </a:tc>
                <a:tc>
                  <a:txBody>
                    <a:bodyPr/>
                    <a:lstStyle/>
                    <a:p>
                      <a:pPr algn="ctr">
                        <a:defRPr sz="1800"/>
                      </a:pPr>
                      <a:r>
                        <a:rPr sz="1200">
                          <a:sym typeface="Helvetica"/>
                        </a:rPr>
                        <a:t>2017.1</a:t>
                      </a:r>
                    </a:p>
                  </a:txBody>
                  <a:tcPr marL="45722" marR="45722" marT="45722" marB="45722" anchor="ctr" anchorCtr="0" horzOverflow="overflow">
                    <a:lnL w="12700">
                      <a:solidFill>
                        <a:srgbClr val="CACACA"/>
                      </a:solidFill>
                      <a:prstDash val="sysDot"/>
                    </a:lnL>
                    <a:lnR w="12700">
                      <a:solidFill>
                        <a:srgbClr val="000000"/>
                      </a:solidFill>
                    </a:lnR>
                    <a:lnT w="12700">
                      <a:solidFill>
                        <a:srgbClr val="CACACA"/>
                      </a:solidFill>
                      <a:prstDash val="sysDot"/>
                    </a:lnT>
                    <a:lnB w="12700">
                      <a:solidFill>
                        <a:srgbClr val="CACACA"/>
                      </a:solidFill>
                      <a:prstDash val="sysDot"/>
                    </a:lnB>
                    <a:noFill/>
                  </a:tcPr>
                </a:tc>
              </a:tr>
              <a:tr h="354013">
                <a:tc vMerge="1">
                  <a:tcPr/>
                </a:tc>
                <a:tc>
                  <a:txBody>
                    <a:bodyPr/>
                    <a:lstStyle/>
                    <a:p>
                      <a:pPr algn="ctr">
                        <a:defRPr>
                          <a:sym typeface="Helvetica"/>
                        </a:defRPr>
                      </a:pPr>
                      <a:r>
                        <a:rPr>
                          <a:latin typeface="宋体"/>
                          <a:ea typeface="宋体"/>
                          <a:cs typeface="宋体"/>
                          <a:sym typeface="宋体"/>
                        </a:rPr>
                        <a:t>北森</a:t>
                      </a:r>
                    </a:p>
                  </a:txBody>
                  <a:tcPr marL="45722" marR="45722" marT="45722" marB="45722" anchor="ctr" anchorCtr="0" horzOverflow="overflow">
                    <a:lnL w="12700">
                      <a:solidFill>
                        <a:srgbClr val="CACACA"/>
                      </a:solidFill>
                      <a:prstDash val="sysDot"/>
                    </a:lnL>
                    <a:lnR w="12700">
                      <a:solidFill>
                        <a:srgbClr val="CACACA"/>
                      </a:solidFill>
                      <a:prstDash val="sysDot"/>
                    </a:lnR>
                    <a:lnT w="12700">
                      <a:solidFill>
                        <a:srgbClr val="CACACA"/>
                      </a:solidFill>
                      <a:prstDash val="sysDot"/>
                    </a:lnT>
                    <a:lnB w="12700">
                      <a:solidFill>
                        <a:srgbClr val="000000"/>
                      </a:solidFill>
                    </a:lnB>
                    <a:noFill/>
                  </a:tcPr>
                </a:tc>
                <a:tc>
                  <a:txBody>
                    <a:bodyPr/>
                    <a:lstStyle/>
                    <a:p>
                      <a:pPr algn="l">
                        <a:defRPr>
                          <a:sym typeface="Helvetica"/>
                        </a:defRPr>
                      </a:pPr>
                      <a:r>
                        <a:t>IPG(IDP)</a:t>
                      </a:r>
                      <a:r>
                        <a:rPr>
                          <a:latin typeface="宋体"/>
                          <a:ea typeface="宋体"/>
                          <a:cs typeface="宋体"/>
                          <a:sym typeface="宋体"/>
                        </a:rPr>
                        <a:t>身份认证</a:t>
                      </a:r>
                    </a:p>
                  </a:txBody>
                  <a:tcPr marL="45722" marR="45722" marT="45722" marB="45722" anchor="ctr" anchorCtr="0" horzOverflow="overflow">
                    <a:lnL w="12700">
                      <a:solidFill>
                        <a:srgbClr val="CACACA"/>
                      </a:solidFill>
                      <a:prstDash val="sysDot"/>
                    </a:lnL>
                    <a:lnR w="12700">
                      <a:solidFill>
                        <a:srgbClr val="CACACA"/>
                      </a:solidFill>
                      <a:prstDash val="sysDot"/>
                    </a:lnR>
                    <a:lnT w="12700">
                      <a:solidFill>
                        <a:srgbClr val="CACACA"/>
                      </a:solidFill>
                      <a:prstDash val="sysDot"/>
                    </a:lnT>
                    <a:lnB w="12700">
                      <a:solidFill>
                        <a:srgbClr val="000000"/>
                      </a:solidFill>
                    </a:lnB>
                    <a:noFill/>
                  </a:tcPr>
                </a:tc>
                <a:tc>
                  <a:txBody>
                    <a:bodyPr/>
                    <a:lstStyle/>
                    <a:p>
                      <a:pPr algn="ctr">
                        <a:defRPr>
                          <a:sym typeface="Helvetica"/>
                        </a:defRPr>
                      </a:pPr>
                      <a:r>
                        <a:rPr>
                          <a:latin typeface="宋体"/>
                          <a:ea typeface="宋体"/>
                          <a:cs typeface="宋体"/>
                          <a:sym typeface="宋体"/>
                        </a:rPr>
                        <a:t>已验收</a:t>
                      </a:r>
                    </a:p>
                  </a:txBody>
                  <a:tcPr marL="45722" marR="45722" marT="45722" marB="45722" anchor="ctr" anchorCtr="0" horzOverflow="overflow">
                    <a:lnL w="12700">
                      <a:solidFill>
                        <a:srgbClr val="CACACA"/>
                      </a:solidFill>
                      <a:prstDash val="sysDot"/>
                    </a:lnL>
                    <a:lnR w="12700">
                      <a:solidFill>
                        <a:srgbClr val="CACACA"/>
                      </a:solidFill>
                      <a:prstDash val="sysDot"/>
                    </a:lnR>
                    <a:lnT w="12700">
                      <a:solidFill>
                        <a:srgbClr val="CACACA"/>
                      </a:solidFill>
                      <a:prstDash val="sysDot"/>
                    </a:lnT>
                    <a:lnB w="12700">
                      <a:solidFill>
                        <a:srgbClr val="000000"/>
                      </a:solidFill>
                    </a:lnB>
                    <a:noFill/>
                  </a:tcPr>
                </a:tc>
                <a:tc>
                  <a:txBody>
                    <a:bodyPr/>
                    <a:lstStyle/>
                    <a:p>
                      <a:pPr algn="ctr">
                        <a:defRPr sz="1800"/>
                      </a:pPr>
                      <a:r>
                        <a:rPr sz="1200">
                          <a:sym typeface="Helvetica"/>
                        </a:rPr>
                        <a:t>2015.5</a:t>
                      </a:r>
                    </a:p>
                  </a:txBody>
                  <a:tcPr marL="45722" marR="45722" marT="45722" marB="45722" anchor="ctr" anchorCtr="0" horzOverflow="overflow">
                    <a:lnL w="12700">
                      <a:solidFill>
                        <a:srgbClr val="CACACA"/>
                      </a:solidFill>
                      <a:prstDash val="sysDot"/>
                    </a:lnL>
                    <a:lnR w="12700">
                      <a:solidFill>
                        <a:srgbClr val="000000"/>
                      </a:solidFill>
                    </a:lnR>
                    <a:lnT w="12700">
                      <a:solidFill>
                        <a:srgbClr val="CACACA"/>
                      </a:solidFill>
                      <a:prstDash val="sysDot"/>
                    </a:lnT>
                    <a:lnB w="12700">
                      <a:solidFill>
                        <a:srgbClr val="000000"/>
                      </a:solidFill>
                    </a:lnB>
                    <a:noFill/>
                  </a:tcPr>
                </a:tc>
              </a:tr>
            </a:tbl>
          </a:graphicData>
        </a:graphic>
      </p:graphicFrame>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ntr" nodeType="afterEffect" presetSubtype="16" presetID="23" grpId="1" fill="hold">
                                  <p:stCondLst>
                                    <p:cond delay="0"/>
                                  </p:stCondLst>
                                  <p:iterate type="el" backwards="0">
                                    <p:tmAbs val="0"/>
                                  </p:iterate>
                                  <p:childTnLst>
                                    <p:set>
                                      <p:cBhvr>
                                        <p:cTn id="6" fill="hold"/>
                                        <p:tgtEl>
                                          <p:spTgt spid="171"/>
                                        </p:tgtEl>
                                        <p:attrNameLst>
                                          <p:attrName>style.visibility</p:attrName>
                                        </p:attrNameLst>
                                      </p:cBhvr>
                                      <p:to>
                                        <p:strVal val="visible"/>
                                      </p:to>
                                    </p:set>
                                    <p:anim calcmode="lin" valueType="num">
                                      <p:cBhvr>
                                        <p:cTn id="7" dur="500" fill="hold"/>
                                        <p:tgtEl>
                                          <p:spTgt spid="171"/>
                                        </p:tgtEl>
                                        <p:attrNameLst>
                                          <p:attrName>ppt_w</p:attrName>
                                        </p:attrNameLst>
                                      </p:cBhvr>
                                      <p:tavLst>
                                        <p:tav tm="0">
                                          <p:val>
                                            <p:fltVal val="0"/>
                                          </p:val>
                                        </p:tav>
                                        <p:tav tm="100000">
                                          <p:val>
                                            <p:strVal val="#ppt_w"/>
                                          </p:val>
                                        </p:tav>
                                      </p:tavLst>
                                    </p:anim>
                                    <p:anim calcmode="lin" valueType="num">
                                      <p:cBhvr>
                                        <p:cTn id="8" dur="500" fill="hold"/>
                                        <p:tgtEl>
                                          <p:spTgt spid="171"/>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71" grpId="1"/>
    </p:bldLst>
  </p:timing>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75" name="Picture 4" descr="Picture 4"/>
          <p:cNvPicPr>
            <a:picLocks noChangeAspect="1"/>
          </p:cNvPicPr>
          <p:nvPr/>
        </p:nvPicPr>
        <p:blipFill>
          <a:blip r:embed="rId3">
            <a:extLst/>
          </a:blip>
          <a:stretch>
            <a:fillRect/>
          </a:stretch>
        </p:blipFill>
        <p:spPr>
          <a:xfrm>
            <a:off x="3368675" y="1274762"/>
            <a:ext cx="5526088" cy="3414714"/>
          </a:xfrm>
          <a:prstGeom prst="rect">
            <a:avLst/>
          </a:prstGeom>
          <a:ln w="12700">
            <a:miter lim="400000"/>
          </a:ln>
        </p:spPr>
      </p:pic>
      <p:sp>
        <p:nvSpPr>
          <p:cNvPr id="176" name="标题 1"/>
          <p:cNvSpPr/>
          <p:nvPr>
            <p:ph type="title"/>
          </p:nvPr>
        </p:nvSpPr>
        <p:spPr>
          <a:xfrm>
            <a:off x="457200" y="85724"/>
            <a:ext cx="8229600" cy="601665"/>
          </a:xfrm>
          <a:prstGeom prst="rect">
            <a:avLst/>
          </a:prstGeom>
        </p:spPr>
        <p:txBody>
          <a:bodyPr/>
          <a:lstStyle/>
          <a:p>
            <a:pPr>
              <a:defRPr sz="2800">
                <a:latin typeface="Microsoft YaHei"/>
                <a:ea typeface="Microsoft YaHei"/>
                <a:cs typeface="Microsoft YaHei"/>
                <a:sym typeface="Microsoft YaHei"/>
              </a:defRPr>
            </a:pPr>
            <a:r>
              <a:t>2.1</a:t>
            </a:r>
            <a:r>
              <a:t> 行业趋势</a:t>
            </a:r>
          </a:p>
        </p:txBody>
      </p:sp>
      <p:sp>
        <p:nvSpPr>
          <p:cNvPr id="177" name="文本占位符 2"/>
          <p:cNvSpPr/>
          <p:nvPr>
            <p:ph type="body" sz="half" idx="1"/>
          </p:nvPr>
        </p:nvSpPr>
        <p:spPr>
          <a:xfrm>
            <a:off x="334963" y="1400174"/>
            <a:ext cx="3098801" cy="3176590"/>
          </a:xfrm>
          <a:prstGeom prst="rect">
            <a:avLst/>
          </a:prstGeom>
        </p:spPr>
        <p:txBody>
          <a:bodyPr/>
          <a:lstStyle/>
          <a:p>
            <a:pPr marL="0" indent="97155">
              <a:lnSpc>
                <a:spcPct val="150000"/>
              </a:lnSpc>
              <a:buSzTx/>
              <a:buNone/>
              <a:defRPr sz="1400">
                <a:latin typeface="Microsoft YaHei"/>
                <a:ea typeface="Microsoft YaHei"/>
                <a:cs typeface="Microsoft YaHei"/>
                <a:sym typeface="Microsoft YaHei"/>
              </a:defRPr>
            </a:pPr>
            <a:r>
              <a:t>传统企业采用防火墙等物理设施作为安全边界，云服务及设备均在边界的外部，需要新的安全边界。</a:t>
            </a:r>
          </a:p>
          <a:p>
            <a:pPr marL="0" indent="97155">
              <a:lnSpc>
                <a:spcPct val="150000"/>
              </a:lnSpc>
              <a:buSzTx/>
              <a:buNone/>
              <a:defRPr sz="1400">
                <a:latin typeface="Microsoft YaHei"/>
                <a:ea typeface="Microsoft YaHei"/>
                <a:cs typeface="Microsoft YaHei"/>
                <a:sym typeface="Microsoft YaHei"/>
              </a:defRPr>
            </a:pPr>
            <a:r>
              <a:t>谷歌在</a:t>
            </a:r>
            <a:r>
              <a:t>2015</a:t>
            </a:r>
            <a:r>
              <a:t>年已经放弃了内网和外网的区别， 将服务都跑在谷歌云上。 离开了一个完整的身份和访问控制构建的虚拟边界， 是不可能行得通的。</a:t>
            </a:r>
          </a:p>
        </p:txBody>
      </p:sp>
      <p:sp>
        <p:nvSpPr>
          <p:cNvPr id="178" name="标题 1"/>
          <p:cNvSpPr/>
          <p:nvPr/>
        </p:nvSpPr>
        <p:spPr>
          <a:xfrm>
            <a:off x="334963" y="826613"/>
            <a:ext cx="8120061" cy="3962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p>
            <a:pPr>
              <a:defRPr>
                <a:latin typeface="Microsoft YaHei"/>
                <a:ea typeface="Microsoft YaHei"/>
                <a:cs typeface="Microsoft YaHei"/>
                <a:sym typeface="Microsoft YaHei"/>
              </a:defRPr>
            </a:pPr>
            <a:r>
              <a:t>企业</a:t>
            </a:r>
            <a:r>
              <a:t>IT</a:t>
            </a:r>
            <a:r>
              <a:t>业务从私有云向公有云迁移，需要身份认证作为新的安全边界。</a:t>
            </a:r>
          </a:p>
        </p:txBody>
      </p:sp>
      <p:sp>
        <p:nvSpPr>
          <p:cNvPr id="179" name="Shape 122"/>
          <p:cNvSpPr/>
          <p:nvPr/>
        </p:nvSpPr>
        <p:spPr>
          <a:xfrm>
            <a:off x="0" y="4842194"/>
            <a:ext cx="9144000" cy="2692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sz="1200">
                <a:solidFill>
                  <a:srgbClr val="888888"/>
                </a:solidFill>
                <a:latin typeface="+mj-lt"/>
                <a:ea typeface="+mj-ea"/>
                <a:cs typeface="+mj-cs"/>
                <a:sym typeface="Calibri"/>
              </a:defRPr>
            </a:lvl1pPr>
          </a:lstStyle>
          <a:p>
            <a:pPr/>
            <a:r>
              <a:t>Copyright (c) 2017 IDsManager.com Properties </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3" name="Shape 122"/>
          <p:cNvSpPr/>
          <p:nvPr/>
        </p:nvSpPr>
        <p:spPr>
          <a:xfrm>
            <a:off x="0" y="4842194"/>
            <a:ext cx="9144000" cy="2692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sz="1200">
                <a:solidFill>
                  <a:srgbClr val="888888"/>
                </a:solidFill>
                <a:latin typeface="+mj-lt"/>
                <a:ea typeface="+mj-ea"/>
                <a:cs typeface="+mj-cs"/>
                <a:sym typeface="Calibri"/>
              </a:defRPr>
            </a:lvl1pPr>
          </a:lstStyle>
          <a:p>
            <a:pPr/>
            <a:r>
              <a:t>Copyright (c) 2017 IDsManager.com Properties </a:t>
            </a:r>
          </a:p>
        </p:txBody>
      </p:sp>
      <p:sp>
        <p:nvSpPr>
          <p:cNvPr id="184" name="标题 1"/>
          <p:cNvSpPr/>
          <p:nvPr>
            <p:ph type="title"/>
          </p:nvPr>
        </p:nvSpPr>
        <p:spPr>
          <a:xfrm>
            <a:off x="457200" y="85724"/>
            <a:ext cx="8229600" cy="601665"/>
          </a:xfrm>
          <a:prstGeom prst="rect">
            <a:avLst/>
          </a:prstGeom>
        </p:spPr>
        <p:txBody>
          <a:bodyPr/>
          <a:lstStyle/>
          <a:p>
            <a:pPr>
              <a:defRPr sz="2800">
                <a:latin typeface="Microsoft YaHei"/>
                <a:ea typeface="Microsoft YaHei"/>
                <a:cs typeface="Microsoft YaHei"/>
                <a:sym typeface="Microsoft YaHei"/>
              </a:defRPr>
            </a:pPr>
            <a:r>
              <a:t>2.2</a:t>
            </a:r>
            <a:r>
              <a:t> 产品总体架构设计</a:t>
            </a:r>
          </a:p>
        </p:txBody>
      </p:sp>
      <p:sp>
        <p:nvSpPr>
          <p:cNvPr id="185" name="Shape 122"/>
          <p:cNvSpPr/>
          <p:nvPr/>
        </p:nvSpPr>
        <p:spPr>
          <a:xfrm>
            <a:off x="2289174" y="6501132"/>
            <a:ext cx="6103940" cy="2692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sz="1200">
                <a:solidFill>
                  <a:srgbClr val="888888"/>
                </a:solidFill>
                <a:latin typeface="+mj-lt"/>
                <a:ea typeface="+mj-ea"/>
                <a:cs typeface="+mj-cs"/>
                <a:sym typeface="Calibri"/>
              </a:defRPr>
            </a:lvl1pPr>
          </a:lstStyle>
          <a:p>
            <a:pPr/>
            <a:r>
              <a:t>Copyright (c) 2016 IDsManager.com Properties </a:t>
            </a:r>
          </a:p>
        </p:txBody>
      </p:sp>
      <p:pic>
        <p:nvPicPr>
          <p:cNvPr id="186" name="图片 2" descr="图片 2"/>
          <p:cNvPicPr>
            <a:picLocks noChangeAspect="1"/>
          </p:cNvPicPr>
          <p:nvPr/>
        </p:nvPicPr>
        <p:blipFill>
          <a:blip r:embed="rId3">
            <a:extLst/>
          </a:blip>
          <a:stretch>
            <a:fillRect/>
          </a:stretch>
        </p:blipFill>
        <p:spPr>
          <a:xfrm>
            <a:off x="910853" y="947528"/>
            <a:ext cx="7345975" cy="3891172"/>
          </a:xfrm>
          <a:prstGeom prst="rect">
            <a:avLst/>
          </a:prstGeom>
          <a:ln w="12700">
            <a:miter lim="400000"/>
          </a:ln>
        </p:spPr>
      </p:pic>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0" name="Shape 122"/>
          <p:cNvSpPr/>
          <p:nvPr/>
        </p:nvSpPr>
        <p:spPr>
          <a:xfrm>
            <a:off x="0" y="4842194"/>
            <a:ext cx="9144000" cy="2692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sz="1200">
                <a:solidFill>
                  <a:srgbClr val="888888"/>
                </a:solidFill>
                <a:latin typeface="+mj-lt"/>
                <a:ea typeface="+mj-ea"/>
                <a:cs typeface="+mj-cs"/>
                <a:sym typeface="Calibri"/>
              </a:defRPr>
            </a:lvl1pPr>
          </a:lstStyle>
          <a:p>
            <a:pPr/>
            <a:r>
              <a:t>Copyright (c) 2017 IDsManager.com Properties </a:t>
            </a:r>
          </a:p>
        </p:txBody>
      </p:sp>
      <p:sp>
        <p:nvSpPr>
          <p:cNvPr id="191" name="标题 1"/>
          <p:cNvSpPr/>
          <p:nvPr>
            <p:ph type="title"/>
          </p:nvPr>
        </p:nvSpPr>
        <p:spPr>
          <a:xfrm>
            <a:off x="457200" y="85724"/>
            <a:ext cx="8229600" cy="601665"/>
          </a:xfrm>
          <a:prstGeom prst="rect">
            <a:avLst/>
          </a:prstGeom>
        </p:spPr>
        <p:txBody>
          <a:bodyPr/>
          <a:lstStyle/>
          <a:p>
            <a:pPr>
              <a:defRPr sz="2800">
                <a:latin typeface="Microsoft YaHei"/>
                <a:ea typeface="Microsoft YaHei"/>
                <a:cs typeface="Microsoft YaHei"/>
                <a:sym typeface="Microsoft YaHei"/>
              </a:defRPr>
            </a:pPr>
            <a:r>
              <a:t>2.3</a:t>
            </a:r>
            <a:r>
              <a:t> 产品设计理念——</a:t>
            </a:r>
            <a:r>
              <a:rPr sz="2400"/>
              <a:t>一个账号打通所有业务应用</a:t>
            </a:r>
          </a:p>
        </p:txBody>
      </p:sp>
      <p:sp>
        <p:nvSpPr>
          <p:cNvPr id="192" name="Shape 122"/>
          <p:cNvSpPr/>
          <p:nvPr/>
        </p:nvSpPr>
        <p:spPr>
          <a:xfrm>
            <a:off x="2289174" y="6501131"/>
            <a:ext cx="6103940" cy="2692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sz="1200">
                <a:solidFill>
                  <a:srgbClr val="888888"/>
                </a:solidFill>
                <a:latin typeface="+mj-lt"/>
                <a:ea typeface="+mj-ea"/>
                <a:cs typeface="+mj-cs"/>
                <a:sym typeface="Calibri"/>
              </a:defRPr>
            </a:lvl1pPr>
          </a:lstStyle>
          <a:p>
            <a:pPr/>
            <a:r>
              <a:t>Copyright (c) 2016 IDsManager.com Properties </a:t>
            </a:r>
          </a:p>
        </p:txBody>
      </p:sp>
      <p:sp>
        <p:nvSpPr>
          <p:cNvPr id="193" name="文本占位符 2"/>
          <p:cNvSpPr/>
          <p:nvPr>
            <p:ph type="body" sz="half" idx="1"/>
          </p:nvPr>
        </p:nvSpPr>
        <p:spPr>
          <a:xfrm>
            <a:off x="474661" y="1092409"/>
            <a:ext cx="3815857" cy="3565476"/>
          </a:xfrm>
          <a:prstGeom prst="rect">
            <a:avLst/>
          </a:prstGeom>
        </p:spPr>
        <p:txBody>
          <a:bodyPr/>
          <a:lstStyle/>
          <a:p>
            <a:pPr marL="0" indent="0" defTabSz="416051">
              <a:lnSpc>
                <a:spcPct val="150000"/>
              </a:lnSpc>
              <a:spcBef>
                <a:spcPts val="400"/>
              </a:spcBef>
              <a:buSzTx/>
              <a:buNone/>
              <a:defRPr sz="1200">
                <a:latin typeface="Microsoft YaHei"/>
                <a:ea typeface="Microsoft YaHei"/>
                <a:cs typeface="Microsoft YaHei"/>
                <a:sym typeface="Microsoft YaHei"/>
              </a:defRPr>
            </a:pPr>
            <a:r>
              <a:t>我们产品的设计理念，是要实现</a:t>
            </a:r>
            <a:r>
              <a:t>企业内控及对外业务的全平台统一身份管理。</a:t>
            </a:r>
          </a:p>
          <a:p>
            <a:pPr marL="0" indent="0" defTabSz="416051">
              <a:lnSpc>
                <a:spcPct val="150000"/>
              </a:lnSpc>
              <a:spcBef>
                <a:spcPts val="400"/>
              </a:spcBef>
              <a:buSzTx/>
              <a:buNone/>
              <a:defRPr sz="1200">
                <a:solidFill>
                  <a:srgbClr val="0053B2"/>
                </a:solidFill>
                <a:latin typeface="Microsoft YaHei"/>
                <a:ea typeface="Microsoft YaHei"/>
                <a:cs typeface="Microsoft YaHei"/>
                <a:sym typeface="Microsoft YaHei"/>
              </a:defRPr>
            </a:pPr>
            <a:r>
              <a:rPr>
                <a:solidFill>
                  <a:srgbClr val="2635EC"/>
                </a:solidFill>
              </a:rPr>
              <a:t>企业内控统一身份认证私有云平台</a:t>
            </a:r>
            <a:r>
              <a:rPr>
                <a:solidFill>
                  <a:srgbClr val="000000"/>
                </a:solidFill>
              </a:rPr>
              <a:t>，实现无论是员工、合作伙伴还是客户，可以通过任何设备，任何操作系统，登录到我们的服务平台，根据角色权限，实现免密码访问企业的公有云SaaS服务、私有云及内网应用、移动APP以及物联网设备，第三方合作伙伴还可以通过API接口访问企业内部服务。</a:t>
            </a:r>
          </a:p>
          <a:p>
            <a:pPr marL="0" indent="0" defTabSz="416051">
              <a:lnSpc>
                <a:spcPct val="150000"/>
              </a:lnSpc>
              <a:spcBef>
                <a:spcPts val="400"/>
              </a:spcBef>
              <a:buSzTx/>
              <a:buNone/>
              <a:defRPr sz="1200">
                <a:solidFill>
                  <a:srgbClr val="0053B2"/>
                </a:solidFill>
                <a:latin typeface="Microsoft YaHei"/>
                <a:ea typeface="Microsoft YaHei"/>
                <a:cs typeface="Microsoft YaHei"/>
                <a:sym typeface="Microsoft YaHei"/>
              </a:defRPr>
            </a:pPr>
            <a:r>
              <a:rPr>
                <a:solidFill>
                  <a:srgbClr val="2635EC"/>
                </a:solidFill>
              </a:rPr>
              <a:t>对外业务统一身份管理IDaaS平台</a:t>
            </a:r>
            <a:r>
              <a:rPr>
                <a:solidFill>
                  <a:srgbClr val="000000"/>
                </a:solidFill>
              </a:rPr>
              <a:t>，通过我们的功能模块，加强企业应用服务的身份安全及用户体验，满足特定行业的等保需求，实现更安全、便捷的服务能力。</a:t>
            </a:r>
          </a:p>
        </p:txBody>
      </p:sp>
      <p:pic>
        <p:nvPicPr>
          <p:cNvPr id="194" name="Picture 7" descr="Picture 7"/>
          <p:cNvPicPr>
            <a:picLocks noChangeAspect="1"/>
          </p:cNvPicPr>
          <p:nvPr/>
        </p:nvPicPr>
        <p:blipFill>
          <a:blip r:embed="rId3">
            <a:extLst/>
          </a:blip>
          <a:stretch>
            <a:fillRect/>
          </a:stretch>
        </p:blipFill>
        <p:spPr>
          <a:xfrm>
            <a:off x="4352925" y="1426528"/>
            <a:ext cx="4562475" cy="2797177"/>
          </a:xfrm>
          <a:prstGeom prst="rect">
            <a:avLst/>
          </a:prstGeom>
          <a:ln w="12700">
            <a:miter lim="400000"/>
          </a:ln>
        </p:spPr>
      </p:pic>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8" name="Shape 122"/>
          <p:cNvSpPr/>
          <p:nvPr/>
        </p:nvSpPr>
        <p:spPr>
          <a:xfrm>
            <a:off x="0" y="4842194"/>
            <a:ext cx="9144000" cy="2692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sz="1200">
                <a:solidFill>
                  <a:srgbClr val="888888"/>
                </a:solidFill>
                <a:latin typeface="+mj-lt"/>
                <a:ea typeface="+mj-ea"/>
                <a:cs typeface="+mj-cs"/>
                <a:sym typeface="Calibri"/>
              </a:defRPr>
            </a:lvl1pPr>
          </a:lstStyle>
          <a:p>
            <a:pPr/>
            <a:r>
              <a:t>Copyright (c) 2017 IDsManager.com Properties </a:t>
            </a:r>
          </a:p>
        </p:txBody>
      </p:sp>
      <p:sp>
        <p:nvSpPr>
          <p:cNvPr id="199" name="标题 1"/>
          <p:cNvSpPr/>
          <p:nvPr>
            <p:ph type="title"/>
          </p:nvPr>
        </p:nvSpPr>
        <p:spPr>
          <a:xfrm>
            <a:off x="457200" y="85724"/>
            <a:ext cx="8229600" cy="601665"/>
          </a:xfrm>
          <a:prstGeom prst="rect">
            <a:avLst/>
          </a:prstGeom>
        </p:spPr>
        <p:txBody>
          <a:bodyPr/>
          <a:lstStyle/>
          <a:p>
            <a:pPr>
              <a:defRPr sz="2800">
                <a:latin typeface="Microsoft YaHei"/>
                <a:ea typeface="Microsoft YaHei"/>
                <a:cs typeface="Microsoft YaHei"/>
                <a:sym typeface="Microsoft YaHei"/>
              </a:defRPr>
            </a:pPr>
            <a:r>
              <a:t>2.3.1</a:t>
            </a:r>
            <a:r>
              <a:t>  企业内控统一身份认证私有云平台</a:t>
            </a:r>
          </a:p>
        </p:txBody>
      </p:sp>
      <p:sp>
        <p:nvSpPr>
          <p:cNvPr id="200" name="Shape 122"/>
          <p:cNvSpPr/>
          <p:nvPr/>
        </p:nvSpPr>
        <p:spPr>
          <a:xfrm>
            <a:off x="2289174" y="6501131"/>
            <a:ext cx="6103940" cy="2692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sz="1200">
                <a:solidFill>
                  <a:srgbClr val="888888"/>
                </a:solidFill>
                <a:latin typeface="+mj-lt"/>
                <a:ea typeface="+mj-ea"/>
                <a:cs typeface="+mj-cs"/>
                <a:sym typeface="Calibri"/>
              </a:defRPr>
            </a:lvl1pPr>
          </a:lstStyle>
          <a:p>
            <a:pPr/>
            <a:r>
              <a:t>Copyright (c) 2016 IDsManager.com Properties </a:t>
            </a:r>
          </a:p>
        </p:txBody>
      </p:sp>
      <p:sp>
        <p:nvSpPr>
          <p:cNvPr id="201" name="矩形 1"/>
          <p:cNvSpPr/>
          <p:nvPr/>
        </p:nvSpPr>
        <p:spPr>
          <a:xfrm>
            <a:off x="449262" y="905741"/>
            <a:ext cx="7916410" cy="3962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a:latin typeface="Microsoft YaHei"/>
                <a:ea typeface="Microsoft YaHei"/>
                <a:cs typeface="Microsoft YaHei"/>
                <a:sym typeface="Microsoft YaHei"/>
              </a:defRPr>
            </a:lvl1pPr>
          </a:lstStyle>
          <a:p>
            <a:pPr/>
            <a:r>
              <a:t>以“5A体系”为设计框架，实现从认证到应用管控的立体防护。</a:t>
            </a:r>
          </a:p>
        </p:txBody>
      </p:sp>
      <p:sp>
        <p:nvSpPr>
          <p:cNvPr id="202" name="文本占位符 2"/>
          <p:cNvSpPr/>
          <p:nvPr>
            <p:ph type="body" sz="half" idx="1"/>
          </p:nvPr>
        </p:nvSpPr>
        <p:spPr>
          <a:xfrm>
            <a:off x="463171" y="1425084"/>
            <a:ext cx="3810003" cy="3176590"/>
          </a:xfrm>
          <a:prstGeom prst="rect">
            <a:avLst/>
          </a:prstGeom>
        </p:spPr>
        <p:txBody>
          <a:bodyPr/>
          <a:lstStyle/>
          <a:p>
            <a:pPr marL="301752" indent="-301752" defTabSz="402336">
              <a:lnSpc>
                <a:spcPct val="150000"/>
              </a:lnSpc>
              <a:spcBef>
                <a:spcPts val="400"/>
              </a:spcBef>
              <a:buFont typeface="Microsoft YaHei"/>
              <a:buChar char="➢"/>
              <a:defRPr sz="1200">
                <a:latin typeface="Microsoft YaHei"/>
                <a:ea typeface="Microsoft YaHei"/>
                <a:cs typeface="Microsoft YaHei"/>
                <a:sym typeface="Microsoft YaHei"/>
              </a:defRPr>
            </a:pPr>
            <a:r>
              <a:t>应用商店（Application）</a:t>
            </a:r>
          </a:p>
          <a:p>
            <a:pPr lvl="1" marL="0" indent="315722" defTabSz="402336">
              <a:lnSpc>
                <a:spcPct val="150000"/>
              </a:lnSpc>
              <a:spcBef>
                <a:spcPts val="400"/>
              </a:spcBef>
              <a:buSzTx/>
              <a:buNone/>
              <a:defRPr sz="1200">
                <a:latin typeface="Microsoft YaHei"/>
                <a:ea typeface="Microsoft YaHei"/>
                <a:cs typeface="Microsoft YaHei"/>
                <a:sym typeface="Microsoft YaHei"/>
              </a:defRPr>
            </a:pPr>
            <a:r>
              <a:t>包括公/私有云应用、移动APP、物联网应用</a:t>
            </a:r>
          </a:p>
          <a:p>
            <a:pPr marL="301752" indent="-301752" defTabSz="402336">
              <a:lnSpc>
                <a:spcPct val="150000"/>
              </a:lnSpc>
              <a:spcBef>
                <a:spcPts val="400"/>
              </a:spcBef>
              <a:buFont typeface="Microsoft YaHei"/>
              <a:buChar char="➢"/>
              <a:defRPr sz="1200">
                <a:latin typeface="Microsoft YaHei"/>
                <a:ea typeface="Microsoft YaHei"/>
                <a:cs typeface="Microsoft YaHei"/>
                <a:sym typeface="Microsoft YaHei"/>
              </a:defRPr>
            </a:pPr>
            <a:r>
              <a:t>账户唯一（Account）</a:t>
            </a:r>
          </a:p>
          <a:p>
            <a:pPr lvl="1" marL="0" indent="315722" defTabSz="402336">
              <a:lnSpc>
                <a:spcPct val="150000"/>
              </a:lnSpc>
              <a:spcBef>
                <a:spcPts val="400"/>
              </a:spcBef>
              <a:buSzTx/>
              <a:buNone/>
              <a:defRPr sz="1200">
                <a:latin typeface="Microsoft YaHei"/>
                <a:ea typeface="Microsoft YaHei"/>
                <a:cs typeface="Microsoft YaHei"/>
                <a:sym typeface="Microsoft YaHei"/>
              </a:defRPr>
            </a:pPr>
            <a:r>
              <a:t>包含企业员工、客户</a:t>
            </a:r>
          </a:p>
          <a:p>
            <a:pPr marL="301752" indent="-301752" defTabSz="402336">
              <a:lnSpc>
                <a:spcPct val="150000"/>
              </a:lnSpc>
              <a:spcBef>
                <a:spcPts val="400"/>
              </a:spcBef>
              <a:buFont typeface="Microsoft YaHei"/>
              <a:buChar char="➢"/>
              <a:defRPr sz="1200">
                <a:latin typeface="Microsoft YaHei"/>
                <a:ea typeface="Microsoft YaHei"/>
                <a:cs typeface="Microsoft YaHei"/>
                <a:sym typeface="Microsoft YaHei"/>
              </a:defRPr>
            </a:pPr>
            <a:r>
              <a:t>统一认证（Authentication）</a:t>
            </a:r>
          </a:p>
          <a:p>
            <a:pPr lvl="1" marL="0" indent="315722" defTabSz="402336">
              <a:lnSpc>
                <a:spcPct val="150000"/>
              </a:lnSpc>
              <a:spcBef>
                <a:spcPts val="400"/>
              </a:spcBef>
              <a:buSzTx/>
              <a:buNone/>
              <a:defRPr sz="1200">
                <a:latin typeface="Microsoft YaHei"/>
                <a:ea typeface="Microsoft YaHei"/>
                <a:cs typeface="Microsoft YaHei"/>
                <a:sym typeface="Microsoft YaHei"/>
              </a:defRPr>
            </a:pPr>
            <a:r>
              <a:t>包括二次认证、单点登录</a:t>
            </a:r>
          </a:p>
          <a:p>
            <a:pPr marL="301752" indent="-301752" defTabSz="402336">
              <a:lnSpc>
                <a:spcPct val="150000"/>
              </a:lnSpc>
              <a:spcBef>
                <a:spcPts val="400"/>
              </a:spcBef>
              <a:buFont typeface="Microsoft YaHei"/>
              <a:buChar char="➢"/>
              <a:defRPr sz="1200">
                <a:latin typeface="Microsoft YaHei"/>
                <a:ea typeface="Microsoft YaHei"/>
                <a:cs typeface="Microsoft YaHei"/>
                <a:sym typeface="Microsoft YaHei"/>
              </a:defRPr>
            </a:pPr>
            <a:r>
              <a:t>集中授权（Authorization）</a:t>
            </a:r>
          </a:p>
          <a:p>
            <a:pPr lvl="1" marL="0" indent="315722" defTabSz="402336">
              <a:lnSpc>
                <a:spcPct val="150000"/>
              </a:lnSpc>
              <a:spcBef>
                <a:spcPts val="400"/>
              </a:spcBef>
              <a:buSzTx/>
              <a:buNone/>
              <a:defRPr sz="1200">
                <a:latin typeface="Microsoft YaHei"/>
                <a:ea typeface="Microsoft YaHei"/>
                <a:cs typeface="Microsoft YaHei"/>
                <a:sym typeface="Microsoft YaHei"/>
              </a:defRPr>
            </a:pPr>
            <a:r>
              <a:t>包含一级授权、二级授权</a:t>
            </a:r>
          </a:p>
          <a:p>
            <a:pPr marL="301752" indent="-301752" defTabSz="402336">
              <a:lnSpc>
                <a:spcPct val="150000"/>
              </a:lnSpc>
              <a:spcBef>
                <a:spcPts val="400"/>
              </a:spcBef>
              <a:buFont typeface="Microsoft YaHei"/>
              <a:buChar char="➢"/>
              <a:defRPr sz="1200">
                <a:latin typeface="Microsoft YaHei"/>
                <a:ea typeface="Microsoft YaHei"/>
                <a:cs typeface="Microsoft YaHei"/>
                <a:sym typeface="Microsoft YaHei"/>
              </a:defRPr>
            </a:pPr>
            <a:r>
              <a:t>透明审计（Audit）</a:t>
            </a:r>
          </a:p>
        </p:txBody>
      </p:sp>
      <p:pic>
        <p:nvPicPr>
          <p:cNvPr id="203" name="Picture 2" descr="Picture 2"/>
          <p:cNvPicPr>
            <a:picLocks noChangeAspect="1"/>
          </p:cNvPicPr>
          <p:nvPr/>
        </p:nvPicPr>
        <p:blipFill>
          <a:blip r:embed="rId3">
            <a:extLst/>
          </a:blip>
          <a:stretch>
            <a:fillRect/>
          </a:stretch>
        </p:blipFill>
        <p:spPr>
          <a:xfrm>
            <a:off x="4504797" y="1399685"/>
            <a:ext cx="3568702" cy="3617915"/>
          </a:xfrm>
          <a:prstGeom prst="rect">
            <a:avLst/>
          </a:prstGeom>
          <a:ln w="12700">
            <a:miter lim="400000"/>
          </a:ln>
        </p:spPr>
      </p:pic>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7" name="标题 1"/>
          <p:cNvSpPr/>
          <p:nvPr>
            <p:ph type="title"/>
          </p:nvPr>
        </p:nvSpPr>
        <p:spPr>
          <a:xfrm>
            <a:off x="457200" y="85724"/>
            <a:ext cx="8229600" cy="601665"/>
          </a:xfrm>
          <a:prstGeom prst="rect">
            <a:avLst/>
          </a:prstGeom>
        </p:spPr>
        <p:txBody>
          <a:bodyPr/>
          <a:lstStyle/>
          <a:p>
            <a:pPr>
              <a:defRPr sz="2800">
                <a:latin typeface="Microsoft YaHei"/>
                <a:ea typeface="Microsoft YaHei"/>
                <a:cs typeface="Microsoft YaHei"/>
                <a:sym typeface="Microsoft YaHei"/>
              </a:defRPr>
            </a:pPr>
            <a:r>
              <a:t>2.3.2</a:t>
            </a:r>
            <a:r>
              <a:t> 关键技术</a:t>
            </a:r>
          </a:p>
        </p:txBody>
      </p:sp>
      <p:grpSp>
        <p:nvGrpSpPr>
          <p:cNvPr id="210" name="Rectangle 4"/>
          <p:cNvGrpSpPr/>
          <p:nvPr/>
        </p:nvGrpSpPr>
        <p:grpSpPr>
          <a:xfrm>
            <a:off x="497147" y="1697037"/>
            <a:ext cx="3030019" cy="3030537"/>
            <a:chOff x="0" y="0"/>
            <a:chExt cx="3030017" cy="3030535"/>
          </a:xfrm>
        </p:grpSpPr>
        <p:sp>
          <p:nvSpPr>
            <p:cNvPr id="208" name="矩形"/>
            <p:cNvSpPr/>
            <p:nvPr/>
          </p:nvSpPr>
          <p:spPr>
            <a:xfrm>
              <a:off x="0" y="0"/>
              <a:ext cx="3030018" cy="2875148"/>
            </a:xfrm>
            <a:prstGeom prst="rect">
              <a:avLst/>
            </a:prstGeom>
            <a:solidFill>
              <a:srgbClr val="FFFFFF">
                <a:alpha val="21960"/>
              </a:srgbClr>
            </a:solidFill>
            <a:ln w="12700" cap="flat">
              <a:noFill/>
              <a:miter lim="400000"/>
            </a:ln>
            <a:effectLst/>
          </p:spPr>
          <p:txBody>
            <a:bodyPr wrap="square" lIns="45718" tIns="45718" rIns="45718" bIns="45718" numCol="1" anchor="t">
              <a:noAutofit/>
            </a:bodyPr>
            <a:lstStyle/>
            <a:p>
              <a:pPr>
                <a:lnSpc>
                  <a:spcPct val="104999"/>
                </a:lnSpc>
                <a:spcBef>
                  <a:spcPts val="500"/>
                </a:spcBef>
                <a:defRPr sz="1200">
                  <a:latin typeface="Microsoft YaHei"/>
                  <a:ea typeface="Microsoft YaHei"/>
                  <a:cs typeface="Microsoft YaHei"/>
                  <a:sym typeface="Microsoft YaHei"/>
                </a:defRPr>
              </a:pPr>
            </a:p>
          </p:txBody>
        </p:sp>
        <p:sp>
          <p:nvSpPr>
            <p:cNvPr id="209" name="云计算…"/>
            <p:cNvSpPr/>
            <p:nvPr/>
          </p:nvSpPr>
          <p:spPr>
            <a:xfrm>
              <a:off x="0" y="0"/>
              <a:ext cx="3030018" cy="303053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6799" tIns="46799" rIns="46799" bIns="46799" numCol="1" anchor="t">
              <a:noAutofit/>
            </a:bodyPr>
            <a:lstStyle/>
            <a:p>
              <a:pPr marL="342900" indent="-342900">
                <a:lnSpc>
                  <a:spcPct val="104999"/>
                </a:lnSpc>
                <a:spcBef>
                  <a:spcPts val="800"/>
                </a:spcBef>
                <a:buSzPct val="100000"/>
                <a:buChar char="✓"/>
                <a:defRPr sz="1400">
                  <a:latin typeface="Microsoft YaHei"/>
                  <a:ea typeface="Microsoft YaHei"/>
                  <a:cs typeface="Microsoft YaHei"/>
                  <a:sym typeface="Microsoft YaHei"/>
                </a:defRPr>
              </a:pPr>
              <a:r>
                <a:t>云计算 </a:t>
              </a:r>
            </a:p>
            <a:p>
              <a:pPr lvl="1" marL="701675" indent="-244475">
                <a:lnSpc>
                  <a:spcPct val="104999"/>
                </a:lnSpc>
                <a:spcBef>
                  <a:spcPts val="500"/>
                </a:spcBef>
                <a:buSzPct val="100000"/>
                <a:buFont typeface="Arial"/>
                <a:buChar char="–"/>
                <a:defRPr sz="1200">
                  <a:latin typeface="Microsoft YaHei"/>
                  <a:ea typeface="Microsoft YaHei"/>
                  <a:cs typeface="Microsoft YaHei"/>
                  <a:sym typeface="Microsoft YaHei"/>
                </a:defRPr>
              </a:pPr>
              <a:r>
                <a:t>SAML</a:t>
              </a:r>
              <a:r>
                <a:t>等金融级的跨域身份认证标准</a:t>
              </a:r>
            </a:p>
            <a:p>
              <a:pPr marL="342900" indent="-342900">
                <a:lnSpc>
                  <a:spcPct val="104999"/>
                </a:lnSpc>
                <a:spcBef>
                  <a:spcPts val="800"/>
                </a:spcBef>
                <a:buSzPct val="100000"/>
                <a:buChar char="✓"/>
                <a:defRPr sz="1400">
                  <a:latin typeface="Microsoft YaHei"/>
                  <a:ea typeface="Microsoft YaHei"/>
                  <a:cs typeface="Microsoft YaHei"/>
                  <a:sym typeface="Microsoft YaHei"/>
                </a:defRPr>
              </a:pPr>
              <a:r>
                <a:t>大数据</a:t>
              </a:r>
            </a:p>
            <a:p>
              <a:pPr lvl="1" marL="701675" indent="-244475">
                <a:lnSpc>
                  <a:spcPct val="104999"/>
                </a:lnSpc>
                <a:spcBef>
                  <a:spcPts val="500"/>
                </a:spcBef>
                <a:buSzPct val="100000"/>
                <a:buFont typeface="Arial"/>
                <a:buChar char="–"/>
                <a:defRPr sz="1200">
                  <a:latin typeface="Microsoft YaHei"/>
                  <a:ea typeface="Microsoft YaHei"/>
                  <a:cs typeface="Microsoft YaHei"/>
                  <a:sym typeface="Microsoft YaHei"/>
                </a:defRPr>
              </a:pPr>
              <a:r>
                <a:t>API</a:t>
              </a:r>
              <a:r>
                <a:t>认证授权协议</a:t>
              </a:r>
              <a:r>
                <a:t>OIDC</a:t>
              </a:r>
            </a:p>
            <a:p>
              <a:pPr marL="342900" indent="-342900">
                <a:lnSpc>
                  <a:spcPct val="104999"/>
                </a:lnSpc>
                <a:spcBef>
                  <a:spcPts val="800"/>
                </a:spcBef>
                <a:buSzPct val="100000"/>
                <a:buChar char="✓"/>
                <a:defRPr sz="1400">
                  <a:latin typeface="Microsoft YaHei"/>
                  <a:ea typeface="Microsoft YaHei"/>
                  <a:cs typeface="Microsoft YaHei"/>
                  <a:sym typeface="Microsoft YaHei"/>
                </a:defRPr>
              </a:pPr>
              <a:r>
                <a:t>物联网</a:t>
              </a:r>
            </a:p>
            <a:p>
              <a:pPr lvl="1" marL="701675" indent="-244475">
                <a:lnSpc>
                  <a:spcPct val="104999"/>
                </a:lnSpc>
                <a:spcBef>
                  <a:spcPts val="500"/>
                </a:spcBef>
                <a:buSzPct val="100000"/>
                <a:buFont typeface="Arial"/>
                <a:buChar char="–"/>
                <a:defRPr sz="1200">
                  <a:latin typeface="Microsoft YaHei"/>
                  <a:ea typeface="Microsoft YaHei"/>
                  <a:cs typeface="Microsoft YaHei"/>
                  <a:sym typeface="Microsoft YaHei"/>
                </a:defRPr>
              </a:pPr>
              <a:r>
                <a:t>2C</a:t>
              </a:r>
              <a:r>
                <a:t>的去密码化解决方案</a:t>
              </a:r>
              <a:r>
                <a:t>FIDO</a:t>
              </a:r>
            </a:p>
            <a:p>
              <a:pPr lvl="1" marL="342900" indent="-342900">
                <a:lnSpc>
                  <a:spcPct val="104999"/>
                </a:lnSpc>
                <a:spcBef>
                  <a:spcPts val="800"/>
                </a:spcBef>
                <a:buSzPct val="100000"/>
                <a:buChar char="✓"/>
                <a:defRPr sz="1400">
                  <a:latin typeface="Microsoft YaHei"/>
                  <a:ea typeface="Microsoft YaHei"/>
                  <a:cs typeface="Microsoft YaHei"/>
                  <a:sym typeface="Microsoft YaHei"/>
                </a:defRPr>
              </a:pPr>
              <a:r>
                <a:t>移动互联</a:t>
              </a:r>
            </a:p>
            <a:p>
              <a:pPr lvl="1" marL="701675" indent="-244475">
                <a:lnSpc>
                  <a:spcPct val="104999"/>
                </a:lnSpc>
                <a:spcBef>
                  <a:spcPts val="500"/>
                </a:spcBef>
                <a:buSzPct val="100000"/>
                <a:buFont typeface="Arial"/>
                <a:buChar char="–"/>
                <a:defRPr sz="1200">
                  <a:latin typeface="Microsoft YaHei"/>
                  <a:ea typeface="Microsoft YaHei"/>
                  <a:cs typeface="Microsoft YaHei"/>
                  <a:sym typeface="Microsoft YaHei"/>
                </a:defRPr>
              </a:pPr>
              <a:r>
                <a:t>移动应用统一认证标准</a:t>
              </a:r>
              <a:r>
                <a:t>NAPPS</a:t>
              </a:r>
            </a:p>
            <a:p>
              <a:pPr lvl="1" marL="701675" indent="-244475">
                <a:lnSpc>
                  <a:spcPct val="104999"/>
                </a:lnSpc>
                <a:spcBef>
                  <a:spcPts val="500"/>
                </a:spcBef>
                <a:buSzPct val="100000"/>
                <a:buFont typeface="Arial"/>
                <a:buChar char="–"/>
                <a:defRPr sz="1200">
                  <a:latin typeface="Microsoft YaHei"/>
                  <a:ea typeface="Microsoft YaHei"/>
                  <a:cs typeface="Microsoft YaHei"/>
                  <a:sym typeface="Microsoft YaHei"/>
                </a:defRPr>
              </a:pPr>
            </a:p>
            <a:p>
              <a:pPr lvl="1" marL="701675" indent="-244475">
                <a:lnSpc>
                  <a:spcPct val="104999"/>
                </a:lnSpc>
                <a:spcBef>
                  <a:spcPts val="500"/>
                </a:spcBef>
                <a:buSzPct val="100000"/>
                <a:buFont typeface="Arial"/>
                <a:buChar char="–"/>
                <a:defRPr sz="1200">
                  <a:latin typeface="Microsoft YaHei"/>
                  <a:ea typeface="Microsoft YaHei"/>
                  <a:cs typeface="Microsoft YaHei"/>
                  <a:sym typeface="Microsoft YaHei"/>
                </a:defRPr>
              </a:pPr>
            </a:p>
          </p:txBody>
        </p:sp>
      </p:grpSp>
      <p:sp>
        <p:nvSpPr>
          <p:cNvPr id="211" name="标题 1"/>
          <p:cNvSpPr/>
          <p:nvPr/>
        </p:nvSpPr>
        <p:spPr>
          <a:xfrm>
            <a:off x="334963" y="863600"/>
            <a:ext cx="7934326" cy="7010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a:latin typeface="Microsoft YaHei"/>
                <a:ea typeface="Microsoft YaHei"/>
                <a:cs typeface="Microsoft YaHei"/>
                <a:sym typeface="Microsoft YaHei"/>
              </a:defRPr>
            </a:pPr>
            <a:r>
              <a:t>通过国密</a:t>
            </a:r>
            <a:r>
              <a:t>SM2</a:t>
            </a:r>
            <a:r>
              <a:t>和国际</a:t>
            </a:r>
            <a:r>
              <a:t>RSA</a:t>
            </a:r>
            <a:r>
              <a:t>非对称密钥协议替代传统账号密码技术，使用国外的技术，但基于国内算法。 </a:t>
            </a:r>
          </a:p>
        </p:txBody>
      </p:sp>
      <p:sp>
        <p:nvSpPr>
          <p:cNvPr id="212" name="Shape 122"/>
          <p:cNvSpPr/>
          <p:nvPr/>
        </p:nvSpPr>
        <p:spPr>
          <a:xfrm>
            <a:off x="0" y="4842194"/>
            <a:ext cx="9144000" cy="2692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sz="1200">
                <a:solidFill>
                  <a:srgbClr val="888888"/>
                </a:solidFill>
                <a:latin typeface="+mj-lt"/>
                <a:ea typeface="+mj-ea"/>
                <a:cs typeface="+mj-cs"/>
                <a:sym typeface="Calibri"/>
              </a:defRPr>
            </a:lvl1pPr>
          </a:lstStyle>
          <a:p>
            <a:pPr/>
            <a:r>
              <a:t>Copyright (c) 2017 IDsManager.com Properties </a:t>
            </a:r>
          </a:p>
        </p:txBody>
      </p:sp>
      <p:pic>
        <p:nvPicPr>
          <p:cNvPr id="213" name="图片 10" descr="图片 10"/>
          <p:cNvPicPr>
            <a:picLocks noChangeAspect="1"/>
          </p:cNvPicPr>
          <p:nvPr/>
        </p:nvPicPr>
        <p:blipFill>
          <a:blip r:embed="rId3">
            <a:extLst/>
          </a:blip>
          <a:stretch>
            <a:fillRect/>
          </a:stretch>
        </p:blipFill>
        <p:spPr>
          <a:xfrm>
            <a:off x="4639910" y="1214172"/>
            <a:ext cx="3742268" cy="3742267"/>
          </a:xfrm>
          <a:prstGeom prst="rect">
            <a:avLst/>
          </a:prstGeom>
          <a:ln w="12700">
            <a:miter lim="400000"/>
          </a:ln>
        </p:spPr>
      </p:pic>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8" tIns="45718" rIns="45718" bIns="45718" numCol="1" spcCol="38100" rtlCol="0" anchor="ctr"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8" tIns="45718" rIns="45718" bIns="45718" numCol="1" spcCol="38100" rtlCol="0" anchor="ctr"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