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47"/>
  </p:notesMasterIdLst>
  <p:sldIdLst>
    <p:sldId id="256" r:id="rId3"/>
    <p:sldId id="257" r:id="rId4"/>
    <p:sldId id="258" r:id="rId5"/>
    <p:sldId id="264" r:id="rId6"/>
    <p:sldId id="303" r:id="rId7"/>
    <p:sldId id="265" r:id="rId8"/>
    <p:sldId id="304" r:id="rId9"/>
    <p:sldId id="266" r:id="rId10"/>
    <p:sldId id="308" r:id="rId11"/>
    <p:sldId id="305" r:id="rId12"/>
    <p:sldId id="307" r:id="rId13"/>
    <p:sldId id="309" r:id="rId14"/>
    <p:sldId id="310" r:id="rId15"/>
    <p:sldId id="311" r:id="rId16"/>
    <p:sldId id="306" r:id="rId17"/>
    <p:sldId id="317" r:id="rId18"/>
    <p:sldId id="274" r:id="rId19"/>
    <p:sldId id="275" r:id="rId20"/>
    <p:sldId id="314" r:id="rId21"/>
    <p:sldId id="313" r:id="rId22"/>
    <p:sldId id="315" r:id="rId23"/>
    <p:sldId id="292" r:id="rId24"/>
    <p:sldId id="293" r:id="rId25"/>
    <p:sldId id="301" r:id="rId26"/>
    <p:sldId id="316" r:id="rId27"/>
    <p:sldId id="279" r:id="rId28"/>
    <p:sldId id="290" r:id="rId29"/>
    <p:sldId id="281" r:id="rId30"/>
    <p:sldId id="283" r:id="rId31"/>
    <p:sldId id="312" r:id="rId32"/>
    <p:sldId id="284" r:id="rId33"/>
    <p:sldId id="285" r:id="rId34"/>
    <p:sldId id="278" r:id="rId35"/>
    <p:sldId id="287" r:id="rId36"/>
    <p:sldId id="288" r:id="rId37"/>
    <p:sldId id="289" r:id="rId38"/>
    <p:sldId id="291" r:id="rId39"/>
    <p:sldId id="295" r:id="rId40"/>
    <p:sldId id="297" r:id="rId41"/>
    <p:sldId id="298" r:id="rId42"/>
    <p:sldId id="302" r:id="rId43"/>
    <p:sldId id="296" r:id="rId44"/>
    <p:sldId id="294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9" autoAdjust="0"/>
    <p:restoredTop sz="84139" autoAdjust="0"/>
  </p:normalViewPr>
  <p:slideViewPr>
    <p:cSldViewPr>
      <p:cViewPr varScale="1">
        <p:scale>
          <a:sx n="100" d="100"/>
          <a:sy n="100" d="100"/>
        </p:scale>
        <p:origin x="18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3842907C-D0AA-4C58-9F94-58B40AD65B29}" type="datetimeFigureOut">
              <a:pPr/>
              <a:t>2017/6/14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1D76769E-C829-4283-B80E-CB90D995C291}" type="slidenum"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各位老师好，我的名字叫王耀冲，论文题目是基于</a:t>
            </a:r>
            <a:r>
              <a:rPr lang="en-US" altLang="zh-CN" dirty="0"/>
              <a:t>BS</a:t>
            </a:r>
            <a:r>
              <a:rPr lang="zh-CN" altLang="en-US" dirty="0"/>
              <a:t>架构的教学辅助系统设计与实现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对于系统的权限表，因为数学老师没有权限修改语文老师的权限，因此权限也是和班级分组相关的。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4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对于文件表，保存了</a:t>
            </a:r>
            <a:r>
              <a:rPr lang="en-US" altLang="zh-CN" dirty="0"/>
              <a:t>html</a:t>
            </a:r>
            <a:r>
              <a:rPr lang="zh-CN" altLang="en-US" dirty="0"/>
              <a:t>访问路径，前端可以直接访问下载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2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用户表用于存储用户基本信息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43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课程表用于存储课程分组信息。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23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消息表存储用户间通信信息，主要为课程申请消息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97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对于数据库操作的相关类，我是这样设计的，首先</a:t>
            </a:r>
            <a:r>
              <a:rPr lang="en-US" altLang="zh-CN" dirty="0" err="1"/>
              <a:t>BaseDao</a:t>
            </a:r>
            <a:r>
              <a:rPr lang="zh-CN" altLang="en-US" dirty="0"/>
              <a:t>只提供简单的获取</a:t>
            </a:r>
            <a:r>
              <a:rPr lang="en-US" altLang="zh-CN" dirty="0"/>
              <a:t>session</a:t>
            </a:r>
            <a:r>
              <a:rPr lang="zh-CN" altLang="en-US" dirty="0"/>
              <a:t>的操作，</a:t>
            </a:r>
            <a:r>
              <a:rPr lang="en-US" altLang="zh-CN" dirty="0" err="1"/>
              <a:t>GeneriDao</a:t>
            </a:r>
            <a:r>
              <a:rPr lang="zh-CN" altLang="en-US" dirty="0"/>
              <a:t>是一个泛型类，</a:t>
            </a:r>
            <a:endParaRPr lang="en-US" altLang="zh-CN" dirty="0"/>
          </a:p>
          <a:p>
            <a:r>
              <a:rPr lang="zh-CN" altLang="en-US" dirty="0"/>
              <a:t>对于不同的类输出不同的类结果，并且这个类支持传入一个类对象作为查询条件，比如要查询一个标题为</a:t>
            </a:r>
            <a:r>
              <a:rPr lang="en-US" altLang="zh-CN" dirty="0"/>
              <a:t>test</a:t>
            </a:r>
            <a:r>
              <a:rPr lang="zh-CN" altLang="en-US" dirty="0"/>
              <a:t>的首页消息，那么传入一个</a:t>
            </a:r>
            <a:r>
              <a:rPr lang="en-US" altLang="zh-CN" dirty="0"/>
              <a:t>title</a:t>
            </a:r>
            <a:r>
              <a:rPr lang="zh-CN" altLang="en-US" dirty="0"/>
              <a:t>等于</a:t>
            </a:r>
            <a:r>
              <a:rPr lang="en-US" altLang="zh-CN" dirty="0"/>
              <a:t>test</a:t>
            </a:r>
            <a:r>
              <a:rPr lang="zh-CN" altLang="en-US" dirty="0"/>
              <a:t>的</a:t>
            </a:r>
            <a:r>
              <a:rPr lang="en-US" altLang="zh-CN" dirty="0" err="1"/>
              <a:t>ItemEntity</a:t>
            </a:r>
            <a:r>
              <a:rPr lang="zh-CN" altLang="en-US" dirty="0"/>
              <a:t>作为查询条件就可以了，这种查询方式用到了</a:t>
            </a:r>
            <a:r>
              <a:rPr lang="en-US" altLang="zh-CN" dirty="0"/>
              <a:t>java</a:t>
            </a:r>
            <a:r>
              <a:rPr lang="zh-CN" altLang="en-US" dirty="0"/>
              <a:t>的反射机制，不需要编写很多的</a:t>
            </a:r>
            <a:r>
              <a:rPr lang="en-US" altLang="zh-CN" dirty="0"/>
              <a:t>if</a:t>
            </a:r>
            <a:r>
              <a:rPr lang="zh-CN" altLang="en-US" dirty="0"/>
              <a:t>分支。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56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对于数据库操作的相关类，我是这样设计的，首先</a:t>
            </a:r>
            <a:r>
              <a:rPr lang="en-US" altLang="zh-CN" dirty="0" err="1"/>
              <a:t>BaseDao</a:t>
            </a:r>
            <a:r>
              <a:rPr lang="zh-CN" altLang="en-US" dirty="0"/>
              <a:t>只提供简单的获取</a:t>
            </a:r>
            <a:r>
              <a:rPr lang="en-US" altLang="zh-CN" dirty="0"/>
              <a:t>session</a:t>
            </a:r>
            <a:r>
              <a:rPr lang="zh-CN" altLang="en-US" dirty="0"/>
              <a:t>的操作，</a:t>
            </a:r>
            <a:r>
              <a:rPr lang="en-US" altLang="zh-CN" dirty="0" err="1"/>
              <a:t>GeneriDao</a:t>
            </a:r>
            <a:r>
              <a:rPr lang="zh-CN" altLang="en-US" dirty="0"/>
              <a:t>是一个泛型类，</a:t>
            </a:r>
            <a:endParaRPr lang="en-US" altLang="zh-CN" dirty="0"/>
          </a:p>
          <a:p>
            <a:r>
              <a:rPr lang="zh-CN" altLang="en-US" dirty="0"/>
              <a:t>对于不同的类输出不同的类结果，并且这个类支持传入一个类对象作为查询条件，比如要查询一个标题为</a:t>
            </a:r>
            <a:r>
              <a:rPr lang="en-US" altLang="zh-CN" dirty="0"/>
              <a:t>test</a:t>
            </a:r>
            <a:r>
              <a:rPr lang="zh-CN" altLang="en-US" dirty="0"/>
              <a:t>的首页消息，那么传入一个</a:t>
            </a:r>
            <a:r>
              <a:rPr lang="en-US" altLang="zh-CN" dirty="0"/>
              <a:t>title</a:t>
            </a:r>
            <a:r>
              <a:rPr lang="zh-CN" altLang="en-US" dirty="0"/>
              <a:t>等于</a:t>
            </a:r>
            <a:r>
              <a:rPr lang="en-US" altLang="zh-CN" dirty="0"/>
              <a:t>test</a:t>
            </a:r>
            <a:r>
              <a:rPr lang="zh-CN" altLang="en-US" dirty="0"/>
              <a:t>的</a:t>
            </a:r>
            <a:r>
              <a:rPr lang="en-US" altLang="zh-CN" dirty="0" err="1"/>
              <a:t>ItemEntity</a:t>
            </a:r>
            <a:r>
              <a:rPr lang="zh-CN" altLang="en-US" dirty="0"/>
              <a:t>作为查询条件就可以了，这种查询方式用到了</a:t>
            </a:r>
            <a:r>
              <a:rPr lang="en-US" altLang="zh-CN" dirty="0"/>
              <a:t>java</a:t>
            </a:r>
            <a:r>
              <a:rPr lang="zh-CN" altLang="en-US" dirty="0"/>
              <a:t>的反射机制，不需要编写很多的</a:t>
            </a:r>
            <a:r>
              <a:rPr lang="en-US" altLang="zh-CN" dirty="0"/>
              <a:t>if</a:t>
            </a:r>
            <a:r>
              <a:rPr lang="zh-CN" altLang="en-US" dirty="0"/>
              <a:t>分支。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5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接下来进行系统实现部分的讲述，这个部分主要包含两块内容，分别是准备工作和各个模块的具体实现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99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准备工作包含三点：</a:t>
            </a:r>
            <a:endParaRPr lang="en-US" altLang="zh-CN" dirty="0"/>
          </a:p>
          <a:p>
            <a:r>
              <a:rPr lang="zh-CN" altLang="en-US" dirty="0"/>
              <a:t>首先建立文件结构，包含后端、前端和资源三层，后端又包含</a:t>
            </a:r>
            <a:r>
              <a:rPr lang="en-US" altLang="zh-CN" dirty="0"/>
              <a:t>controller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  <a:r>
              <a:rPr lang="zh-CN" altLang="en-US" dirty="0"/>
              <a:t>、</a:t>
            </a:r>
            <a:r>
              <a:rPr lang="en-US" altLang="zh-CN" dirty="0" err="1"/>
              <a:t>dao</a:t>
            </a:r>
            <a:r>
              <a:rPr lang="zh-CN" altLang="en-US" dirty="0"/>
              <a:t>等，前端包含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然后是配置后端开发框架，本系统主要是配置</a:t>
            </a:r>
            <a:r>
              <a:rPr lang="en-US" altLang="zh-CN" dirty="0"/>
              <a:t>spring</a:t>
            </a:r>
            <a:r>
              <a:rPr lang="zh-CN" altLang="en-US" dirty="0"/>
              <a:t>和</a:t>
            </a:r>
            <a:r>
              <a:rPr lang="en-US" altLang="zh-CN" dirty="0"/>
              <a:t>hibernate</a:t>
            </a:r>
            <a:r>
              <a:rPr lang="zh-CN" altLang="en-US" dirty="0"/>
              <a:t>，</a:t>
            </a:r>
            <a:r>
              <a:rPr lang="en-US" altLang="zh-CN" dirty="0"/>
              <a:t>spring</a:t>
            </a:r>
            <a:r>
              <a:rPr lang="zh-CN" altLang="en-US" dirty="0"/>
              <a:t>需要配置文件上传的解析器，</a:t>
            </a:r>
            <a:r>
              <a:rPr lang="en-US" altLang="zh-CN" dirty="0"/>
              <a:t>hibernate</a:t>
            </a:r>
            <a:r>
              <a:rPr lang="zh-CN" altLang="en-US" dirty="0"/>
              <a:t>需要配置数据库连接池、</a:t>
            </a:r>
            <a:r>
              <a:rPr lang="en-US" altLang="zh-CN" dirty="0"/>
              <a:t>session</a:t>
            </a:r>
            <a:r>
              <a:rPr lang="zh-CN" altLang="en-US" dirty="0"/>
              <a:t>工场以及事务管理器</a:t>
            </a:r>
            <a:endParaRPr lang="en-US" altLang="zh-CN" dirty="0"/>
          </a:p>
          <a:p>
            <a:r>
              <a:rPr lang="zh-CN" altLang="en-US" dirty="0"/>
              <a:t>最后需要编写</a:t>
            </a:r>
            <a:r>
              <a:rPr lang="en-US" altLang="zh-CN" dirty="0"/>
              <a:t>gulp</a:t>
            </a:r>
            <a:r>
              <a:rPr lang="zh-CN" altLang="en-US" dirty="0"/>
              <a:t>任务代码，</a:t>
            </a:r>
            <a:r>
              <a:rPr lang="en-US" altLang="zh-CN" dirty="0"/>
              <a:t>gulp</a:t>
            </a:r>
            <a:r>
              <a:rPr lang="zh-CN" altLang="en-US" dirty="0"/>
              <a:t>的主要作用是将分散的源码进行预处理，包含将</a:t>
            </a:r>
            <a:r>
              <a:rPr lang="en-US" altLang="zh-CN" dirty="0"/>
              <a:t>sass</a:t>
            </a:r>
            <a:r>
              <a:rPr lang="zh-CN" altLang="en-US" dirty="0"/>
              <a:t>编译成</a:t>
            </a:r>
            <a:r>
              <a:rPr lang="en-US" altLang="zh-CN" dirty="0" err="1"/>
              <a:t>css</a:t>
            </a:r>
            <a:r>
              <a:rPr lang="zh-CN" altLang="en-US" dirty="0"/>
              <a:t>、将分散的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合并、对</a:t>
            </a:r>
            <a:r>
              <a:rPr lang="en-US" altLang="zh-CN" dirty="0" err="1"/>
              <a:t>js</a:t>
            </a:r>
            <a:r>
              <a:rPr lang="zh-CN" altLang="en-US" dirty="0"/>
              <a:t>进行文本替换以及压缩等操作。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7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对于登录控制实现，由于用到了</a:t>
            </a:r>
            <a:r>
              <a:rPr lang="en-US" altLang="zh-CN" dirty="0"/>
              <a:t>spring security</a:t>
            </a:r>
            <a:r>
              <a:rPr lang="zh-CN" altLang="en-US" dirty="0"/>
              <a:t>框架，</a:t>
            </a:r>
            <a:endParaRPr lang="en-US" altLang="zh-CN" dirty="0"/>
          </a:p>
          <a:p>
            <a:r>
              <a:rPr lang="zh-CN" altLang="en-US" dirty="0"/>
              <a:t>首先需要实现该框架定义的登录成功以及登录失败的操作接口，</a:t>
            </a:r>
            <a:endParaRPr lang="en-US" altLang="zh-CN" dirty="0"/>
          </a:p>
          <a:p>
            <a:r>
              <a:rPr lang="zh-CN" altLang="en-US" dirty="0"/>
              <a:t>然后需要配置</a:t>
            </a:r>
            <a:r>
              <a:rPr lang="en-US" altLang="zh-CN" dirty="0"/>
              <a:t>spring security</a:t>
            </a:r>
            <a:r>
              <a:rPr lang="zh-CN" altLang="en-US" dirty="0"/>
              <a:t>框架的登录页面、登出页面、以及相应的操作类，</a:t>
            </a:r>
            <a:endParaRPr lang="en-US" altLang="zh-CN" dirty="0"/>
          </a:p>
          <a:p>
            <a:r>
              <a:rPr lang="zh-CN" altLang="en-US" dirty="0"/>
              <a:t>最后是在</a:t>
            </a:r>
            <a:r>
              <a:rPr lang="en-US" altLang="zh-CN" dirty="0" err="1"/>
              <a:t>web.xml</a:t>
            </a:r>
            <a:r>
              <a:rPr lang="zh-CN" altLang="en-US" dirty="0"/>
              <a:t>中配置</a:t>
            </a:r>
            <a:r>
              <a:rPr lang="en-US" altLang="zh-CN" dirty="0"/>
              <a:t>session</a:t>
            </a:r>
            <a:r>
              <a:rPr lang="zh-CN" altLang="en-US" dirty="0"/>
              <a:t>超时时间为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4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今天答辩内容主要包含以下</a:t>
            </a:r>
            <a:r>
              <a:rPr lang="en-US" altLang="zh-CN" dirty="0"/>
              <a:t>7</a:t>
            </a:r>
            <a:r>
              <a:rPr lang="zh-CN" altLang="en-US" dirty="0"/>
              <a:t>个部分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在用户信息管理这块，主要是需要根据用户权限显示不同的界面，管理员显示用户管理页面、非管理员显示个人信息页面</a:t>
            </a:r>
            <a:endParaRPr lang="en-US" altLang="zh-CN" dirty="0"/>
          </a:p>
          <a:p>
            <a:r>
              <a:rPr lang="zh-CN" altLang="en-US" dirty="0"/>
              <a:t>然后就是需要使用</a:t>
            </a:r>
            <a:r>
              <a:rPr lang="en-US" altLang="zh-CN" dirty="0"/>
              <a:t>ng-table</a:t>
            </a:r>
            <a:r>
              <a:rPr lang="zh-CN" altLang="en-US" dirty="0"/>
              <a:t>前端组件实现分页以及动态查询功能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55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对于课程资源管理模块，</a:t>
            </a:r>
            <a:endParaRPr lang="en-US" altLang="zh-CN" dirty="0"/>
          </a:p>
          <a:p>
            <a:r>
              <a:rPr lang="zh-CN" altLang="en-US" dirty="0"/>
              <a:t>包括使用自定义组件实现课程信息显示和使用</a:t>
            </a:r>
            <a:r>
              <a:rPr lang="en-US" altLang="zh-CN" dirty="0" err="1"/>
              <a:t>fileinput</a:t>
            </a:r>
            <a:r>
              <a:rPr lang="zh-CN" altLang="en-US" dirty="0"/>
              <a:t>组件实现文件上传功能。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10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最后是国际化，主要包含编写国际化资源文件以及对应的国际化操作方法。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45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对于以上各个模块的具体实现效果，还请老师观看视频演示。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36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最后进行工作总结，</a:t>
            </a:r>
            <a:endParaRPr lang="en-US" altLang="zh-CN" dirty="0"/>
          </a:p>
          <a:p>
            <a:r>
              <a:rPr lang="zh-CN" altLang="en-US" dirty="0"/>
              <a:t>对于工作量，我在</a:t>
            </a:r>
            <a:r>
              <a:rPr lang="en-US" altLang="zh-CN" dirty="0" err="1"/>
              <a:t>github</a:t>
            </a:r>
            <a:r>
              <a:rPr lang="zh-CN" altLang="en-US" dirty="0"/>
              <a:t>上创建了一个代码仓库，提交了</a:t>
            </a:r>
            <a:r>
              <a:rPr lang="en-US" altLang="zh-CN" dirty="0"/>
              <a:t>102</a:t>
            </a:r>
            <a:r>
              <a:rPr lang="zh-CN" altLang="en-US" dirty="0"/>
              <a:t>次，代码总行数为</a:t>
            </a:r>
            <a:r>
              <a:rPr lang="en-US" altLang="zh-CN" dirty="0"/>
              <a:t>7700</a:t>
            </a:r>
            <a:r>
              <a:rPr lang="zh-CN" altLang="en-US" dirty="0"/>
              <a:t>行，总文件数为</a:t>
            </a:r>
            <a:r>
              <a:rPr lang="en-US" altLang="zh-CN" dirty="0"/>
              <a:t>172</a:t>
            </a:r>
            <a:r>
              <a:rPr lang="zh-CN" altLang="en-US" dirty="0"/>
              <a:t>个，</a:t>
            </a:r>
            <a:endParaRPr lang="en-US" altLang="zh-CN" dirty="0"/>
          </a:p>
          <a:p>
            <a:r>
              <a:rPr lang="zh-CN" altLang="en-US" dirty="0"/>
              <a:t>对于工作结果，我实现了一个包含登陆控制、用户信息管理、权限管理、课程资源管理以及国际化的教学辅助网站，在实现这个网站的过程中我学到了很多，同时希望这个网站能够对于传统教学工作有所帮助。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49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对于工作结果，我实现了一个包含登陆控制、用户信息管理、权限管理、课程资源管理以及国际化的教学辅助网站，希望这个网站能够对于传统教学工作有所帮助。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6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，关于研究背景主要有两点，第一是互联网的发展很迅速，网速更快，功能更强，第二是传统教学存在不足之处，比如无法重现老师的讲课过程，老师和学生的信息交流不及时。基于这两点，我希望借助于互联网强大的功能，来改进传统教学的不足之处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对于系统中用到的技术，开发环境为</a:t>
            </a:r>
            <a:r>
              <a:rPr lang="en-US" altLang="zh-CN" dirty="0"/>
              <a:t>idea</a:t>
            </a:r>
            <a:r>
              <a:rPr lang="zh-CN" altLang="en-US" dirty="0"/>
              <a:t>代码编辑器，</a:t>
            </a:r>
            <a:r>
              <a:rPr lang="en-US" altLang="zh-CN" dirty="0" err="1"/>
              <a:t>xampp</a:t>
            </a:r>
            <a:r>
              <a:rPr lang="zh-CN" altLang="en-US" dirty="0"/>
              <a:t>建站集成软件包，主要框架用到了</a:t>
            </a:r>
            <a:r>
              <a:rPr lang="en-US" altLang="zh-CN" dirty="0"/>
              <a:t>spring</a:t>
            </a:r>
            <a:r>
              <a:rPr lang="zh-CN" altLang="en-US" dirty="0"/>
              <a:t>、</a:t>
            </a:r>
            <a:r>
              <a:rPr lang="en-US" altLang="zh-CN" dirty="0"/>
              <a:t>hibernate</a:t>
            </a:r>
            <a:r>
              <a:rPr lang="zh-CN" altLang="en-US" dirty="0"/>
              <a:t>和</a:t>
            </a:r>
            <a:r>
              <a:rPr lang="en-US" altLang="zh-CN" dirty="0" err="1"/>
              <a:t>angularJS</a:t>
            </a:r>
            <a:r>
              <a:rPr lang="zh-CN" altLang="en-US" dirty="0"/>
              <a:t>，然后还有一些其他的技术，</a:t>
            </a:r>
            <a:r>
              <a:rPr lang="en-US" altLang="zh-CN" dirty="0"/>
              <a:t>gulp</a:t>
            </a:r>
            <a:r>
              <a:rPr lang="zh-CN" altLang="en-US" dirty="0"/>
              <a:t>源码打包、</a:t>
            </a:r>
            <a:r>
              <a:rPr lang="en-US" altLang="zh-CN" dirty="0" err="1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Bootstrap</a:t>
            </a:r>
            <a:r>
              <a:rPr lang="zh-CN" altLang="en-US" dirty="0"/>
              <a:t>前端样式、</a:t>
            </a:r>
            <a:r>
              <a:rPr lang="en-US" altLang="zh-CN" dirty="0"/>
              <a:t>sass</a:t>
            </a:r>
            <a:r>
              <a:rPr lang="zh-CN" altLang="en-US" dirty="0"/>
              <a:t>预编译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77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系统需要实现主要功能可以通过用例图展示，系统中包含三种角色，不同角色可以进行不同的操作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84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对用例图进行总结，主要包含登陆控制、用户信息管理、课程管理和国际化</a:t>
            </a:r>
            <a:r>
              <a:rPr lang="en-US" altLang="zh-CN" dirty="0"/>
              <a:t>4</a:t>
            </a:r>
            <a:r>
              <a:rPr lang="zh-CN" altLang="en-US" dirty="0"/>
              <a:t>个模块，登陆控制的功能包含用户认证、资源访问认证、超时登出，用户信息管理的功能包含基本的增删改查以及权限管理，课程管理的功能包含课程信息编辑、课程资源管理和课程人员管理，最后是国际化，用户可以在系统中选择英语和中文两种语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系统的运行逻辑，我是这样设计的，首先用户看到登录页面，登陆成功后进入首页，点击不同的导航栏进行相应的操作，如果点击用户中心并且用户角色为管理员，可以进行用户信息管理，如果点击课程中心并且用户角色为老师，则可以进行课程资源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对于系统的数据库，我的设计主要包含六张表。这里重点讲一下</a:t>
            </a:r>
            <a:r>
              <a:rPr lang="en-US" altLang="zh-CN" dirty="0" err="1"/>
              <a:t>ItemEntity</a:t>
            </a:r>
            <a:r>
              <a:rPr lang="zh-CN" altLang="en-US" dirty="0"/>
              <a:t>课程项目表以及</a:t>
            </a:r>
            <a:r>
              <a:rPr lang="en-US" altLang="zh-CN" dirty="0" err="1"/>
              <a:t>PrivilegeEntity</a:t>
            </a:r>
            <a:r>
              <a:rPr lang="zh-CN" altLang="en-US" dirty="0"/>
              <a:t>权限表，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3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在系统中存在</a:t>
            </a:r>
            <a:r>
              <a:rPr lang="en-US" altLang="zh-CN" dirty="0"/>
              <a:t>5</a:t>
            </a:r>
            <a:r>
              <a:rPr lang="zh-CN" altLang="en-US" dirty="0"/>
              <a:t>大类课程资源，包括首页消息、首页滚动图片、课程作业、课程文档和课程视频，这</a:t>
            </a:r>
            <a:r>
              <a:rPr lang="en-US" altLang="zh-CN" dirty="0"/>
              <a:t>5</a:t>
            </a:r>
            <a:r>
              <a:rPr lang="zh-CN" altLang="en-US" dirty="0"/>
              <a:t>大类的操作是一致的，因此统一通过课程项目表进行管理，通过</a:t>
            </a:r>
            <a:r>
              <a:rPr lang="en-US" altLang="zh-CN" dirty="0"/>
              <a:t>type</a:t>
            </a:r>
            <a:r>
              <a:rPr lang="zh-CN" altLang="en-US" dirty="0"/>
              <a:t>枚举字段进行区分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zh-CN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zh-CN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zh-CN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zh-CN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zh-CN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pPr/>
              <a:t>2017年6月14日</a:t>
            </a:fld>
            <a:endParaRPr lang="zh-CN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pPr/>
              <a:t>‹#›</a:t>
            </a:fld>
            <a:endParaRPr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pPr algn="ctr"/>
              <a:t>2017年6月14日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CN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pPr algn="ctr"/>
              <a:t>2017年6月14日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CN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pPr/>
              <a:t>2017年6月14日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‹#›</a:t>
            </a:fld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zh-CN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zh-CN" sz="2300">
                <a:solidFill>
                  <a:schemeClr val="tx1"/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pPr/>
              <a:t>2017年6月14日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‹#›</a:t>
            </a:fld>
            <a:endParaRPr lang="zh-C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zh-CN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pPr/>
              <a:t>2017年6月14日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‹#›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CN" sz="2400" b="0">
                <a:solidFill>
                  <a:schemeClr val="bg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CN" sz="2400" b="0">
                <a:solidFill>
                  <a:schemeClr val="bg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pPr/>
              <a:t>2017年6月14日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‹#›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pPr/>
              <a:t>2017年6月14日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‹#›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pPr/>
              <a:t>2017年6月14日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zh-CN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zh-CN" sz="16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pPr/>
              <a:t>2017年6月14日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‹#›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zh-CN" sz="3200"/>
            </a:lvl1pPr>
            <a:extLst/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pPr/>
              <a:t>2017年6月14日</a:t>
            </a:fld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endParaRPr lang="zh-CN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pPr/>
              <a:t>‹#›</a:t>
            </a:fld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zh-CN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zh-CN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zh-CN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>
                <a:solidFill>
                  <a:schemeClr val="tx1"/>
                </a:solidFill>
              </a:defRPr>
            </a:lvl1pPr>
            <a:extLst/>
          </a:lstStyle>
          <a:p>
            <a:pPr algn="ctr"/>
            <a:fld id="{D10E14BF-C004-4398-9186-5EE680724D95}" type="datetime2">
              <a:pPr algn="ctr"/>
              <a:t>2017年6月14日</a:t>
            </a:fld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zh-CN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zh-CN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zh-CN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zh-CN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zh-CN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zh-CN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-9836" y="980728"/>
            <a:ext cx="9144000" cy="1800200"/>
          </a:xfrm>
        </p:spPr>
        <p:txBody>
          <a:bodyPr>
            <a:normAutofit/>
          </a:bodyPr>
          <a:lstStyle/>
          <a:p>
            <a:pPr algn="ctr"/>
            <a:r>
              <a:rPr lang="zh-CN" altLang="zh-CN" sz="3600" dirty="0">
                <a:solidFill>
                  <a:schemeClr val="tx1"/>
                </a:solidFill>
                <a:effectLst/>
              </a:rPr>
              <a:t>基于</a:t>
            </a:r>
            <a:r>
              <a:rPr lang="en-US" altLang="zh-CN" sz="3600" dirty="0">
                <a:solidFill>
                  <a:schemeClr val="tx1"/>
                </a:solidFill>
                <a:effectLst/>
              </a:rPr>
              <a:t>B/S</a:t>
            </a:r>
            <a:r>
              <a:rPr lang="zh-CN" altLang="zh-CN" sz="3600" dirty="0">
                <a:solidFill>
                  <a:schemeClr val="tx1"/>
                </a:solidFill>
                <a:effectLst/>
              </a:rPr>
              <a:t>架构的教学辅助系统</a:t>
            </a:r>
            <a:br>
              <a:rPr lang="en-US" altLang="zh-CN" sz="3600" dirty="0">
                <a:solidFill>
                  <a:schemeClr val="tx1"/>
                </a:solidFill>
                <a:effectLst/>
              </a:rPr>
            </a:br>
            <a:r>
              <a:rPr lang="zh-CN" altLang="zh-CN" sz="3600" dirty="0">
                <a:solidFill>
                  <a:schemeClr val="tx1"/>
                </a:solidFill>
                <a:effectLst/>
              </a:rPr>
              <a:t>设计与实现</a:t>
            </a:r>
            <a:endParaRPr lang="zh-CN" sz="3600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3121" y="2060848"/>
            <a:ext cx="9144000" cy="18002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lang="zh-CN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  <a:effectLst/>
              </a:rPr>
              <a:t>Design and Implement of Auxiliary Teaching System Based on B/S Structure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2240" y="43651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答辩人：王耀冲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系统设计</a:t>
            </a:r>
            <a:endParaRPr lang="zh-CN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70331"/>
              </p:ext>
            </p:extLst>
          </p:nvPr>
        </p:nvGraphicFramePr>
        <p:xfrm>
          <a:off x="1134294" y="2348880"/>
          <a:ext cx="6912767" cy="2512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6060">
                  <a:extLst>
                    <a:ext uri="{9D8B030D-6E8A-4147-A177-3AD203B41FA5}">
                      <a16:colId xmlns:a16="http://schemas.microsoft.com/office/drawing/2014/main" val="1053393626"/>
                    </a:ext>
                  </a:extLst>
                </a:gridCol>
                <a:gridCol w="938081">
                  <a:extLst>
                    <a:ext uri="{9D8B030D-6E8A-4147-A177-3AD203B41FA5}">
                      <a16:colId xmlns:a16="http://schemas.microsoft.com/office/drawing/2014/main" val="2330756592"/>
                    </a:ext>
                  </a:extLst>
                </a:gridCol>
                <a:gridCol w="883173">
                  <a:extLst>
                    <a:ext uri="{9D8B030D-6E8A-4147-A177-3AD203B41FA5}">
                      <a16:colId xmlns:a16="http://schemas.microsoft.com/office/drawing/2014/main" val="3655228056"/>
                    </a:ext>
                  </a:extLst>
                </a:gridCol>
                <a:gridCol w="1319643">
                  <a:extLst>
                    <a:ext uri="{9D8B030D-6E8A-4147-A177-3AD203B41FA5}">
                      <a16:colId xmlns:a16="http://schemas.microsoft.com/office/drawing/2014/main" val="2410727665"/>
                    </a:ext>
                  </a:extLst>
                </a:gridCol>
                <a:gridCol w="2135810">
                  <a:extLst>
                    <a:ext uri="{9D8B030D-6E8A-4147-A177-3AD203B41FA5}">
                      <a16:colId xmlns:a16="http://schemas.microsoft.com/office/drawing/2014/main" val="2544517652"/>
                    </a:ext>
                  </a:extLst>
                </a:gridCol>
              </a:tblGrid>
              <a:tr h="6282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类型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长度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字段说明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0920114"/>
                  </a:ext>
                </a:extLst>
              </a:tr>
              <a:tr h="6282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dirty="0">
                          <a:effectLst/>
                        </a:rPr>
                        <a:t>varchar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UUID(</a:t>
                      </a:r>
                      <a:r>
                        <a:rPr lang="zh-CN" sz="1050">
                          <a:effectLst/>
                        </a:rPr>
                        <a:t>主键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9162374"/>
                  </a:ext>
                </a:extLst>
              </a:tr>
              <a:tr h="6282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type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权限类型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606788"/>
                  </a:ext>
                </a:extLst>
              </a:tr>
              <a:tr h="6282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groupentity_id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权限所属课程</a:t>
                      </a:r>
                      <a:r>
                        <a:rPr lang="en-US" sz="1050" dirty="0">
                          <a:effectLst/>
                        </a:rPr>
                        <a:t>(</a:t>
                      </a:r>
                      <a:r>
                        <a:rPr lang="zh-CN" sz="1050" dirty="0">
                          <a:effectLst/>
                        </a:rPr>
                        <a:t>外键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380518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15616" y="147565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课程权限表（</a:t>
            </a:r>
            <a:r>
              <a:rPr lang="en-US" altLang="zh-CN" dirty="0" err="1"/>
              <a:t>PrivilegeEntity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权限与课程分组相关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系统设计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3608" y="147565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文件表（</a:t>
            </a:r>
            <a:r>
              <a:rPr lang="en-US" altLang="zh-CN" dirty="0" err="1"/>
              <a:t>FileEntity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包含</a:t>
            </a:r>
            <a:r>
              <a:rPr lang="en-US" altLang="zh-CN" dirty="0"/>
              <a:t>html</a:t>
            </a:r>
            <a:r>
              <a:rPr lang="zh-CN" altLang="en-US" dirty="0"/>
              <a:t>访问路径，前端可以直接访问下载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4115"/>
              </p:ext>
            </p:extLst>
          </p:nvPr>
        </p:nvGraphicFramePr>
        <p:xfrm>
          <a:off x="1043608" y="2339752"/>
          <a:ext cx="7175467" cy="3251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232">
                  <a:extLst>
                    <a:ext uri="{9D8B030D-6E8A-4147-A177-3AD203B41FA5}">
                      <a16:colId xmlns:a16="http://schemas.microsoft.com/office/drawing/2014/main" val="1615432748"/>
                    </a:ext>
                  </a:extLst>
                </a:gridCol>
                <a:gridCol w="973730">
                  <a:extLst>
                    <a:ext uri="{9D8B030D-6E8A-4147-A177-3AD203B41FA5}">
                      <a16:colId xmlns:a16="http://schemas.microsoft.com/office/drawing/2014/main" val="1927005765"/>
                    </a:ext>
                  </a:extLst>
                </a:gridCol>
                <a:gridCol w="1335982">
                  <a:extLst>
                    <a:ext uri="{9D8B030D-6E8A-4147-A177-3AD203B41FA5}">
                      <a16:colId xmlns:a16="http://schemas.microsoft.com/office/drawing/2014/main" val="91488333"/>
                    </a:ext>
                  </a:extLst>
                </a:gridCol>
                <a:gridCol w="1335982">
                  <a:extLst>
                    <a:ext uri="{9D8B030D-6E8A-4147-A177-3AD203B41FA5}">
                      <a16:colId xmlns:a16="http://schemas.microsoft.com/office/drawing/2014/main" val="3683395713"/>
                    </a:ext>
                  </a:extLst>
                </a:gridCol>
                <a:gridCol w="1831541">
                  <a:extLst>
                    <a:ext uri="{9D8B030D-6E8A-4147-A177-3AD203B41FA5}">
                      <a16:colId xmlns:a16="http://schemas.microsoft.com/office/drawing/2014/main" val="415779134"/>
                    </a:ext>
                  </a:extLst>
                </a:gridCol>
              </a:tblGrid>
              <a:tr h="37626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类型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长度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字段说明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6723545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dirty="0">
                          <a:effectLst/>
                        </a:rPr>
                        <a:t>255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非空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UUID(</a:t>
                      </a:r>
                      <a:r>
                        <a:rPr lang="zh-CN" sz="1050">
                          <a:effectLst/>
                        </a:rPr>
                        <a:t>主键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8758129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filepath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文件在位置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4129167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filesize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bigint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文件大小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1888713"/>
                  </a:ext>
                </a:extLst>
              </a:tr>
              <a:tr h="61801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htmlaccesspath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Html</a:t>
                      </a:r>
                      <a:r>
                        <a:rPr lang="zh-CN" sz="1050">
                          <a:effectLst/>
                        </a:rPr>
                        <a:t>访问路径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7920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originname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文件原名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01980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uploadtime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bigint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文件上传时间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1088382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uploader_id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文件上传者</a:t>
                      </a:r>
                      <a:r>
                        <a:rPr lang="en-US" sz="1050" dirty="0">
                          <a:effectLst/>
                        </a:rPr>
                        <a:t>(</a:t>
                      </a:r>
                      <a:r>
                        <a:rPr lang="zh-CN" sz="1050" dirty="0">
                          <a:effectLst/>
                        </a:rPr>
                        <a:t>外键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394026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3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系统设计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3608" y="1504256"/>
            <a:ext cx="6408712" cy="6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用户表（</a:t>
            </a:r>
            <a:r>
              <a:rPr lang="en-US" altLang="zh-CN" dirty="0" err="1"/>
              <a:t>PersonEntity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存储用户基本信息。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21747"/>
              </p:ext>
            </p:extLst>
          </p:nvPr>
        </p:nvGraphicFramePr>
        <p:xfrm>
          <a:off x="1041031" y="2323892"/>
          <a:ext cx="6747266" cy="3140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6890">
                  <a:extLst>
                    <a:ext uri="{9D8B030D-6E8A-4147-A177-3AD203B41FA5}">
                      <a16:colId xmlns:a16="http://schemas.microsoft.com/office/drawing/2014/main" val="1372065401"/>
                    </a:ext>
                  </a:extLst>
                </a:gridCol>
                <a:gridCol w="915622">
                  <a:extLst>
                    <a:ext uri="{9D8B030D-6E8A-4147-A177-3AD203B41FA5}">
                      <a16:colId xmlns:a16="http://schemas.microsoft.com/office/drawing/2014/main" val="1104015530"/>
                    </a:ext>
                  </a:extLst>
                </a:gridCol>
                <a:gridCol w="1256256">
                  <a:extLst>
                    <a:ext uri="{9D8B030D-6E8A-4147-A177-3AD203B41FA5}">
                      <a16:colId xmlns:a16="http://schemas.microsoft.com/office/drawing/2014/main" val="1931564714"/>
                    </a:ext>
                  </a:extLst>
                </a:gridCol>
                <a:gridCol w="1256256">
                  <a:extLst>
                    <a:ext uri="{9D8B030D-6E8A-4147-A177-3AD203B41FA5}">
                      <a16:colId xmlns:a16="http://schemas.microsoft.com/office/drawing/2014/main" val="1047100223"/>
                    </a:ext>
                  </a:extLst>
                </a:gridCol>
                <a:gridCol w="1722242">
                  <a:extLst>
                    <a:ext uri="{9D8B030D-6E8A-4147-A177-3AD203B41FA5}">
                      <a16:colId xmlns:a16="http://schemas.microsoft.com/office/drawing/2014/main" val="577879357"/>
                    </a:ext>
                  </a:extLst>
                </a:gridCol>
              </a:tblGrid>
              <a:tr h="3926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名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类型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长度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字段说明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9237435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UUID(</a:t>
                      </a:r>
                      <a:r>
                        <a:rPr lang="zh-CN" sz="1050">
                          <a:effectLst/>
                        </a:rPr>
                        <a:t>主键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1847414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birthdate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bigint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用户生日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3956504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email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用户邮箱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6709078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gender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用户性别</a:t>
                      </a:r>
                      <a:r>
                        <a:rPr lang="en-US" sz="1050">
                          <a:effectLst/>
                        </a:rPr>
                        <a:t> 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7976631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name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用户姓名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7611645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password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用户密码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0921455"/>
                  </a:ext>
                </a:extLst>
              </a:tr>
              <a:tr h="3926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phonenumber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用户手机号码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911887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1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系统设计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5616" y="1475656"/>
            <a:ext cx="6408712" cy="6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课程表（</a:t>
            </a:r>
            <a:r>
              <a:rPr lang="en-US" altLang="zh-CN" dirty="0" err="1"/>
              <a:t>GroupEntity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存储课程分组信息。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26410"/>
              </p:ext>
            </p:extLst>
          </p:nvPr>
        </p:nvGraphicFramePr>
        <p:xfrm>
          <a:off x="1117402" y="2350169"/>
          <a:ext cx="6672681" cy="3384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9237">
                  <a:extLst>
                    <a:ext uri="{9D8B030D-6E8A-4147-A177-3AD203B41FA5}">
                      <a16:colId xmlns:a16="http://schemas.microsoft.com/office/drawing/2014/main" val="562959481"/>
                    </a:ext>
                  </a:extLst>
                </a:gridCol>
                <a:gridCol w="905501">
                  <a:extLst>
                    <a:ext uri="{9D8B030D-6E8A-4147-A177-3AD203B41FA5}">
                      <a16:colId xmlns:a16="http://schemas.microsoft.com/office/drawing/2014/main" val="318301572"/>
                    </a:ext>
                  </a:extLst>
                </a:gridCol>
                <a:gridCol w="852500">
                  <a:extLst>
                    <a:ext uri="{9D8B030D-6E8A-4147-A177-3AD203B41FA5}">
                      <a16:colId xmlns:a16="http://schemas.microsoft.com/office/drawing/2014/main" val="2302692862"/>
                    </a:ext>
                  </a:extLst>
                </a:gridCol>
                <a:gridCol w="1401371">
                  <a:extLst>
                    <a:ext uri="{9D8B030D-6E8A-4147-A177-3AD203B41FA5}">
                      <a16:colId xmlns:a16="http://schemas.microsoft.com/office/drawing/2014/main" val="4018169519"/>
                    </a:ext>
                  </a:extLst>
                </a:gridCol>
                <a:gridCol w="1934072">
                  <a:extLst>
                    <a:ext uri="{9D8B030D-6E8A-4147-A177-3AD203B41FA5}">
                      <a16:colId xmlns:a16="http://schemas.microsoft.com/office/drawing/2014/main" val="2124159851"/>
                    </a:ext>
                  </a:extLst>
                </a:gridCol>
              </a:tblGrid>
              <a:tr h="56406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类型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长度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字段说明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7464321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UUID(</a:t>
                      </a:r>
                      <a:r>
                        <a:rPr lang="zh-CN" sz="1050">
                          <a:effectLst/>
                        </a:rPr>
                        <a:t>主键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73792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createdate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bigint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课程创建时间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1266044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description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课程描述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7398686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name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课程名称</a:t>
                      </a:r>
                      <a:r>
                        <a:rPr lang="en-US" sz="1050">
                          <a:effectLst/>
                        </a:rPr>
                        <a:t> 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7541267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creator_id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课程创建者</a:t>
                      </a:r>
                      <a:r>
                        <a:rPr lang="en-US" sz="1050" dirty="0">
                          <a:effectLst/>
                        </a:rPr>
                        <a:t>id(</a:t>
                      </a:r>
                      <a:r>
                        <a:rPr lang="zh-CN" sz="1050" dirty="0">
                          <a:effectLst/>
                        </a:rPr>
                        <a:t>外键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115366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系统设计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3608" y="1475681"/>
            <a:ext cx="6408712" cy="6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消息表（</a:t>
            </a:r>
            <a:r>
              <a:rPr lang="en-US" altLang="zh-CN" dirty="0" err="1"/>
              <a:t>MessageEntity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存储用户间通信信息，主要为课程申请信息。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66186"/>
              </p:ext>
            </p:extLst>
          </p:nvPr>
        </p:nvGraphicFramePr>
        <p:xfrm>
          <a:off x="1045395" y="2350194"/>
          <a:ext cx="6411526" cy="3205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7429">
                  <a:extLst>
                    <a:ext uri="{9D8B030D-6E8A-4147-A177-3AD203B41FA5}">
                      <a16:colId xmlns:a16="http://schemas.microsoft.com/office/drawing/2014/main" val="562959481"/>
                    </a:ext>
                  </a:extLst>
                </a:gridCol>
                <a:gridCol w="870062">
                  <a:extLst>
                    <a:ext uri="{9D8B030D-6E8A-4147-A177-3AD203B41FA5}">
                      <a16:colId xmlns:a16="http://schemas.microsoft.com/office/drawing/2014/main" val="318301572"/>
                    </a:ext>
                  </a:extLst>
                </a:gridCol>
                <a:gridCol w="819135">
                  <a:extLst>
                    <a:ext uri="{9D8B030D-6E8A-4147-A177-3AD203B41FA5}">
                      <a16:colId xmlns:a16="http://schemas.microsoft.com/office/drawing/2014/main" val="2302692862"/>
                    </a:ext>
                  </a:extLst>
                </a:gridCol>
                <a:gridCol w="1346524">
                  <a:extLst>
                    <a:ext uri="{9D8B030D-6E8A-4147-A177-3AD203B41FA5}">
                      <a16:colId xmlns:a16="http://schemas.microsoft.com/office/drawing/2014/main" val="4018169519"/>
                    </a:ext>
                  </a:extLst>
                </a:gridCol>
                <a:gridCol w="1858376">
                  <a:extLst>
                    <a:ext uri="{9D8B030D-6E8A-4147-A177-3AD203B41FA5}">
                      <a16:colId xmlns:a16="http://schemas.microsoft.com/office/drawing/2014/main" val="2124159851"/>
                    </a:ext>
                  </a:extLst>
                </a:gridCol>
              </a:tblGrid>
              <a:tr h="53427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类型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长度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字段说明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7464321"/>
                  </a:ext>
                </a:extLst>
              </a:tr>
              <a:tr h="53427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UUID(</a:t>
                      </a:r>
                      <a:r>
                        <a:rPr lang="zh-CN" sz="1050">
                          <a:effectLst/>
                        </a:rPr>
                        <a:t>主键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73792"/>
                  </a:ext>
                </a:extLst>
              </a:tr>
              <a:tr h="53427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createdate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bigint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课程创建时间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1266044"/>
                  </a:ext>
                </a:extLst>
              </a:tr>
              <a:tr h="53427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description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课程描述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7398686"/>
                  </a:ext>
                </a:extLst>
              </a:tr>
              <a:tr h="53427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name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课程名称</a:t>
                      </a:r>
                      <a:r>
                        <a:rPr lang="en-US" sz="1050">
                          <a:effectLst/>
                        </a:rPr>
                        <a:t> 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7541267"/>
                  </a:ext>
                </a:extLst>
              </a:tr>
              <a:tr h="53427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creator_id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课程创建者</a:t>
                      </a:r>
                      <a:r>
                        <a:rPr lang="en-US" sz="1050" dirty="0">
                          <a:effectLst/>
                        </a:rPr>
                        <a:t>id(</a:t>
                      </a:r>
                      <a:r>
                        <a:rPr lang="zh-CN" sz="1050" dirty="0">
                          <a:effectLst/>
                        </a:rPr>
                        <a:t>外键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115366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6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系统设计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8566" y="129099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数据库操作相关类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660322"/>
            <a:ext cx="6398835" cy="45399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1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系统设计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8566" y="129099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数据库操作相关类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660322"/>
            <a:ext cx="6398835" cy="45399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149080"/>
            <a:ext cx="8213304" cy="15525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403648" y="2132856"/>
            <a:ext cx="5400600" cy="24481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准备工作</a:t>
            </a:r>
            <a:endParaRPr lang="en-US" altLang="zh-CN" sz="3200" dirty="0"/>
          </a:p>
          <a:p>
            <a:endParaRPr lang="zh-CN" sz="3200" dirty="0"/>
          </a:p>
          <a:p>
            <a:r>
              <a:rPr lang="zh-CN" altLang="en-US" sz="3200" dirty="0"/>
              <a:t>各模块具体实现</a:t>
            </a:r>
            <a:endParaRPr lang="en-US" altLang="zh-CN" sz="3200" dirty="0"/>
          </a:p>
          <a:p>
            <a:endParaRPr lang="zh-CN" sz="3200" dirty="0"/>
          </a:p>
          <a:p>
            <a:pPr marL="109728" indent="0">
              <a:buNone/>
            </a:pPr>
            <a:endParaRPr lang="zh-CN" sz="3200" dirty="0"/>
          </a:p>
          <a:p>
            <a:pPr marL="109728" indent="0">
              <a:buNone/>
            </a:pPr>
            <a:endParaRPr 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5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准备工作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1475656" y="1844824"/>
            <a:ext cx="5400600" cy="244811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zh-CN" sz="3200" dirty="0"/>
          </a:p>
          <a:p>
            <a:r>
              <a:rPr lang="zh-CN" altLang="en-US" sz="3200" dirty="0"/>
              <a:t>配置后端开发框架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编写</a:t>
            </a:r>
            <a:r>
              <a:rPr lang="en-US" altLang="zh-CN" sz="3200" dirty="0"/>
              <a:t>gulp</a:t>
            </a:r>
            <a:r>
              <a:rPr lang="zh-CN" altLang="en-US" sz="3200" dirty="0"/>
              <a:t>任务代码</a:t>
            </a:r>
            <a:endParaRPr lang="en-US" altLang="zh-CN" sz="3200" dirty="0"/>
          </a:p>
          <a:p>
            <a:endParaRPr lang="zh-CN" sz="3200" dirty="0"/>
          </a:p>
          <a:p>
            <a:pPr marL="109728" indent="0">
              <a:buNone/>
            </a:pPr>
            <a:endParaRPr lang="zh-CN" sz="3200" dirty="0"/>
          </a:p>
          <a:p>
            <a:pPr marL="109728" indent="0">
              <a:buNone/>
            </a:pPr>
            <a:endParaRPr lang="zh-CN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6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登录控制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1341984" y="2132856"/>
            <a:ext cx="6336704" cy="246008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/>
              <a:t>实现</a:t>
            </a:r>
            <a:r>
              <a:rPr lang="en-US" altLang="zh-CN" sz="3200" dirty="0"/>
              <a:t>spring security</a:t>
            </a:r>
            <a:r>
              <a:rPr lang="zh-CN" altLang="en-US" sz="3200" dirty="0"/>
              <a:t>接口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</a:t>
            </a:r>
            <a:r>
              <a:rPr lang="en-US" altLang="zh-CN" sz="3200" dirty="0"/>
              <a:t>spring security</a:t>
            </a:r>
            <a:r>
              <a:rPr lang="zh-CN" altLang="en-US" sz="3200" dirty="0"/>
              <a:t>框架</a:t>
            </a:r>
            <a:endParaRPr lang="en-US" altLang="zh-CN" sz="3200" dirty="0"/>
          </a:p>
          <a:p>
            <a:endParaRPr lang="zh-CN" sz="3200" dirty="0"/>
          </a:p>
          <a:p>
            <a:r>
              <a:rPr lang="zh-CN" altLang="en-US" sz="3200" dirty="0"/>
              <a:t>配置</a:t>
            </a:r>
            <a:r>
              <a:rPr lang="en-US" altLang="zh-CN" sz="3200" dirty="0" err="1"/>
              <a:t>web.xml</a:t>
            </a:r>
            <a:endParaRPr lang="en-US" altLang="zh-CN" sz="3200" dirty="0"/>
          </a:p>
          <a:p>
            <a:endParaRPr lang="en-US" altLang="zh-CN" sz="3200" dirty="0"/>
          </a:p>
          <a:p>
            <a:pPr marL="109728" indent="0">
              <a:buNone/>
            </a:pPr>
            <a:endParaRPr lang="zh-CN" sz="3200" dirty="0"/>
          </a:p>
          <a:p>
            <a:pPr marL="109728" indent="0">
              <a:buNone/>
            </a:pPr>
            <a:endParaRPr lang="zh-CN" sz="3200" dirty="0"/>
          </a:p>
          <a:p>
            <a:pPr marL="109728" indent="0">
              <a:buNone/>
            </a:pPr>
            <a:endParaRPr lang="zh-CN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2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答辩提纲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899592" y="1772977"/>
            <a:ext cx="2664296" cy="244811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研究背景</a:t>
            </a:r>
            <a:endParaRPr lang="zh-CN" sz="3200" dirty="0"/>
          </a:p>
          <a:p>
            <a:r>
              <a:rPr lang="zh-CN" altLang="en-US" sz="3200" dirty="0"/>
              <a:t>技术介绍</a:t>
            </a:r>
            <a:endParaRPr lang="zh-CN" sz="3200" dirty="0"/>
          </a:p>
          <a:p>
            <a:r>
              <a:rPr lang="zh-CN" altLang="en-US" sz="3200" dirty="0"/>
              <a:t>需求分析</a:t>
            </a:r>
            <a:endParaRPr lang="zh-CN" sz="3200" dirty="0"/>
          </a:p>
          <a:p>
            <a:r>
              <a:rPr lang="zh-CN" altLang="en-US" sz="3200" dirty="0"/>
              <a:t>系统设计</a:t>
            </a:r>
            <a:endParaRPr lang="zh-CN" sz="3200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5004048" y="1772977"/>
            <a:ext cx="2664296" cy="244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zh-CN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zh-CN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zh-CN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zh-CN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3200" dirty="0"/>
              <a:t>系统实现</a:t>
            </a:r>
          </a:p>
          <a:p>
            <a:r>
              <a:rPr lang="zh-CN" altLang="en-US" sz="3200" dirty="0"/>
              <a:t>视频演示</a:t>
            </a:r>
          </a:p>
          <a:p>
            <a:r>
              <a:rPr lang="zh-CN" altLang="en-US" sz="3200" dirty="0"/>
              <a:t>工作总结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用户信息管理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Grp="1"/>
          </p:cNvSpPr>
          <p:nvPr>
            <p:ph idx="1"/>
          </p:nvPr>
        </p:nvSpPr>
        <p:spPr>
          <a:xfrm>
            <a:off x="1341984" y="2132856"/>
            <a:ext cx="6336704" cy="246008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根据用户权限显示不同界面</a:t>
            </a:r>
            <a:endParaRPr lang="en-US" altLang="zh-CN" sz="3200" dirty="0"/>
          </a:p>
          <a:p>
            <a:endParaRPr lang="zh-CN" sz="3200" dirty="0"/>
          </a:p>
          <a:p>
            <a:r>
              <a:rPr lang="zh-CN" altLang="en-US" sz="3200" dirty="0"/>
              <a:t>使用</a:t>
            </a:r>
            <a:r>
              <a:rPr lang="en-US" altLang="zh-CN" sz="3200" dirty="0"/>
              <a:t>Ng-table</a:t>
            </a:r>
            <a:r>
              <a:rPr lang="zh-CN" altLang="en-US" sz="3200" dirty="0"/>
              <a:t>实现分页和动态查询</a:t>
            </a:r>
            <a:endParaRPr lang="en-US" altLang="zh-CN" sz="3200" dirty="0"/>
          </a:p>
          <a:p>
            <a:endParaRPr lang="en-US" altLang="zh-CN" sz="3200" dirty="0"/>
          </a:p>
          <a:p>
            <a:pPr marL="109728" indent="0">
              <a:buNone/>
            </a:pPr>
            <a:endParaRPr lang="zh-CN" sz="3200" dirty="0"/>
          </a:p>
          <a:p>
            <a:pPr marL="109728" indent="0">
              <a:buNone/>
            </a:pPr>
            <a:endParaRPr lang="zh-CN" sz="3200" dirty="0"/>
          </a:p>
          <a:p>
            <a:pPr marL="109728" indent="0">
              <a:buNone/>
            </a:pPr>
            <a:endParaRPr 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7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课程资源管理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1341984" y="2132856"/>
            <a:ext cx="6336704" cy="246008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自定义组件实现课程信息显示</a:t>
            </a:r>
            <a:endParaRPr lang="en-US" altLang="zh-CN" sz="3200" dirty="0"/>
          </a:p>
          <a:p>
            <a:endParaRPr lang="zh-CN" sz="3200" dirty="0"/>
          </a:p>
          <a:p>
            <a:r>
              <a:rPr lang="zh-CN" altLang="en-US" sz="3200" dirty="0"/>
              <a:t>使用</a:t>
            </a:r>
            <a:r>
              <a:rPr lang="en-US" altLang="zh-CN" sz="3200" dirty="0" err="1"/>
              <a:t>fileinput</a:t>
            </a:r>
            <a:r>
              <a:rPr lang="zh-CN" altLang="en-US" sz="3200" dirty="0"/>
              <a:t>实现文件上传</a:t>
            </a:r>
            <a:endParaRPr lang="en-US" altLang="zh-CN" sz="3200" dirty="0"/>
          </a:p>
          <a:p>
            <a:endParaRPr lang="en-US" altLang="zh-CN" sz="3200" dirty="0"/>
          </a:p>
          <a:p>
            <a:pPr marL="109728" indent="0">
              <a:buNone/>
            </a:pPr>
            <a:endParaRPr lang="zh-CN" sz="3200" dirty="0"/>
          </a:p>
          <a:p>
            <a:pPr marL="109728" indent="0">
              <a:buNone/>
            </a:pPr>
            <a:endParaRPr lang="zh-CN" sz="3200" dirty="0"/>
          </a:p>
          <a:p>
            <a:pPr marL="109728" indent="0">
              <a:buNone/>
            </a:pPr>
            <a:endParaRPr 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3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国际化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475656" y="1916832"/>
            <a:ext cx="5400600" cy="24482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编写国际化资源文件</a:t>
            </a:r>
            <a:endParaRPr lang="en-US" altLang="zh-CN" sz="2800" dirty="0"/>
          </a:p>
          <a:p>
            <a:endParaRPr lang="zh-CN" altLang="zh-CN" sz="2800" dirty="0"/>
          </a:p>
          <a:p>
            <a:r>
              <a:rPr lang="en-US" altLang="zh-CN" sz="2800" dirty="0" err="1"/>
              <a:t>getLocale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 err="1"/>
              <a:t>updateLocale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 err="1"/>
              <a:t>getLocaleProperties</a:t>
            </a:r>
            <a:r>
              <a:rPr lang="en-US" altLang="zh-CN" sz="2800" dirty="0"/>
              <a:t>()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4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视频演示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01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工作总结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6084168" cy="36041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27" y="3893784"/>
            <a:ext cx="6850156" cy="13391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83727" y="4869160"/>
            <a:ext cx="16583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4523" y="3933056"/>
            <a:ext cx="16583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7904" y="3041357"/>
            <a:ext cx="792088" cy="292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工作总结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6084168" cy="36041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27" y="3893784"/>
            <a:ext cx="6850156" cy="13391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83727" y="4869160"/>
            <a:ext cx="16583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4523" y="3933056"/>
            <a:ext cx="16583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7904" y="3041357"/>
            <a:ext cx="792088" cy="292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798" y="2340018"/>
            <a:ext cx="6992796" cy="37621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5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11860" y="4005064"/>
            <a:ext cx="2520280" cy="1080120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答辩完毕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15616" y="2564904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衷心感谢各位评审老师！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6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用户信息管理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1"/>
            <a:ext cx="7344816" cy="32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2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准备工作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14756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、配置后端开发框架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7971428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准备工作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14756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、配置后端开发框架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8761905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78396" y="2060848"/>
            <a:ext cx="7787208" cy="2307712"/>
          </a:xfrm>
        </p:spPr>
        <p:txBody>
          <a:bodyPr/>
          <a:lstStyle/>
          <a:p>
            <a:r>
              <a:rPr lang="zh-CN" altLang="en-US" sz="2800" dirty="0"/>
              <a:t>互联网的发展很迅速，网速更快、功能更强。</a:t>
            </a:r>
            <a:endParaRPr lang="zh-CN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传统教学方式存在不足之处</a:t>
            </a:r>
            <a:endParaRPr lang="zh-CN" altLang="zh-CN" sz="2800" dirty="0"/>
          </a:p>
        </p:txBody>
      </p:sp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研究背景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准备工作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475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、建立文件结构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916832"/>
            <a:ext cx="2637716" cy="39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59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准备工作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14756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、配置后端开发框架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7533333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6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7647619" cy="4476190"/>
          </a:xfrm>
          <a:prstGeom prst="rect">
            <a:avLst/>
          </a:prstGeom>
        </p:spPr>
      </p:pic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准备工作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11874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、编写</a:t>
            </a:r>
            <a:r>
              <a:rPr lang="en-US" altLang="zh-CN" dirty="0"/>
              <a:t>gulp</a:t>
            </a:r>
            <a:r>
              <a:rPr lang="zh-CN" altLang="en-US" dirty="0"/>
              <a:t>任务代码</a:t>
            </a:r>
          </a:p>
        </p:txBody>
      </p:sp>
    </p:spTree>
    <p:extLst>
      <p:ext uri="{BB962C8B-B14F-4D97-AF65-F5344CB8AC3E}">
        <p14:creationId xmlns:p14="http://schemas.microsoft.com/office/powerpoint/2010/main" val="2472240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工作总结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9" y="1196752"/>
            <a:ext cx="5292080" cy="39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8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登录控制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" y="1988840"/>
            <a:ext cx="8961905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8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登录控制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83" y="1700808"/>
            <a:ext cx="3361905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4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用户信息管理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42147"/>
            <a:ext cx="4247619" cy="11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3" y="154005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通过权限为用户显示不同的界面</a:t>
            </a: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1403648" y="3489193"/>
            <a:ext cx="6336704" cy="246008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配置</a:t>
            </a:r>
            <a:r>
              <a:rPr lang="en-US" altLang="zh-CN" sz="3200" dirty="0"/>
              <a:t>spring security</a:t>
            </a:r>
            <a:r>
              <a:rPr lang="zh-CN" altLang="en-US" sz="3200" dirty="0"/>
              <a:t>框架</a:t>
            </a:r>
            <a:endParaRPr lang="en-US" altLang="zh-CN" sz="3200" dirty="0"/>
          </a:p>
          <a:p>
            <a:endParaRPr lang="zh-CN" sz="3200" dirty="0"/>
          </a:p>
          <a:p>
            <a:r>
              <a:rPr lang="zh-CN" altLang="en-US" sz="3200" dirty="0"/>
              <a:t>根据权限为用户显示不同界面</a:t>
            </a:r>
            <a:endParaRPr lang="en-US" altLang="zh-CN" sz="3200" dirty="0"/>
          </a:p>
          <a:p>
            <a:endParaRPr lang="en-US" altLang="zh-CN" sz="3200" dirty="0"/>
          </a:p>
          <a:p>
            <a:pPr marL="109728" indent="0">
              <a:buNone/>
            </a:pPr>
            <a:endParaRPr lang="zh-CN" sz="3200" dirty="0"/>
          </a:p>
          <a:p>
            <a:pPr marL="109728" indent="0">
              <a:buNone/>
            </a:pPr>
            <a:endParaRPr lang="zh-CN" sz="3200" dirty="0"/>
          </a:p>
          <a:p>
            <a:pPr marL="109728" indent="0">
              <a:buNone/>
            </a:pPr>
            <a:endParaRPr lang="zh-CN" sz="3200" dirty="0"/>
          </a:p>
        </p:txBody>
      </p:sp>
    </p:spTree>
    <p:extLst>
      <p:ext uri="{BB962C8B-B14F-4D97-AF65-F5344CB8AC3E}">
        <p14:creationId xmlns:p14="http://schemas.microsoft.com/office/powerpoint/2010/main" val="1790690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3" y="1196752"/>
            <a:ext cx="8437203" cy="2531161"/>
          </a:xfrm>
          <a:prstGeom prst="rect">
            <a:avLst/>
          </a:prstGeom>
        </p:spPr>
      </p:pic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课程资源管理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15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用户信息管理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1"/>
            <a:ext cx="7344816" cy="3249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88" y="2348880"/>
            <a:ext cx="7485995" cy="28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45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3" y="1196752"/>
            <a:ext cx="8437203" cy="2531161"/>
          </a:xfrm>
          <a:prstGeom prst="rect">
            <a:avLst/>
          </a:prstGeom>
        </p:spPr>
      </p:pic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课程资源管理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3" y="1772816"/>
            <a:ext cx="7603825" cy="35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技术介绍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678396" y="2060848"/>
            <a:ext cx="7787208" cy="2307712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开发环境：</a:t>
            </a:r>
            <a:r>
              <a:rPr lang="en-US" altLang="zh-CN" sz="2800" dirty="0" err="1"/>
              <a:t>Idea+Xamp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主要框架：</a:t>
            </a:r>
            <a:r>
              <a:rPr lang="en-US" altLang="zh-CN" sz="2800" dirty="0" err="1"/>
              <a:t>Spring+Hibernate+AngularJS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其他：</a:t>
            </a:r>
            <a:r>
              <a:rPr lang="en-US" altLang="zh-CN" sz="2800" dirty="0"/>
              <a:t>Gulp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Jquery</a:t>
            </a:r>
            <a:r>
              <a:rPr lang="zh-CN" altLang="en-US" sz="2800" dirty="0"/>
              <a:t>、</a:t>
            </a:r>
            <a:r>
              <a:rPr lang="en-US" altLang="zh-CN" sz="2800" dirty="0"/>
              <a:t>Bootstrap</a:t>
            </a:r>
            <a:r>
              <a:rPr lang="zh-CN" altLang="en-US" sz="2800" dirty="0"/>
              <a:t>、</a:t>
            </a:r>
            <a:r>
              <a:rPr lang="en-US" altLang="zh-CN" sz="2800" dirty="0"/>
              <a:t>Sass</a:t>
            </a:r>
            <a:endParaRPr lang="zh-CN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42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3" y="1196752"/>
            <a:ext cx="8437203" cy="2531161"/>
          </a:xfrm>
          <a:prstGeom prst="rect">
            <a:avLst/>
          </a:prstGeom>
        </p:spPr>
      </p:pic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课程资源管理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3" y="1772816"/>
            <a:ext cx="7603825" cy="35392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339752"/>
            <a:ext cx="773902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19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工作总结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9" y="1196752"/>
            <a:ext cx="5292080" cy="39690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04" y="2132856"/>
            <a:ext cx="6084168" cy="36041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690780"/>
            <a:ext cx="6850156" cy="13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10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用户信息管理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1"/>
            <a:ext cx="7344816" cy="3249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88" y="2348880"/>
            <a:ext cx="7485995" cy="28875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093" y="3073056"/>
            <a:ext cx="6516433" cy="309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13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国际化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0" y="1307295"/>
            <a:ext cx="7596336" cy="40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83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164295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系统实现</a:t>
            </a:r>
            <a:r>
              <a:rPr lang="en-US" altLang="zh-CN" sz="2400" dirty="0">
                <a:solidFill>
                  <a:schemeClr val="tx1"/>
                </a:solidFill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</a:rPr>
              <a:t>国际化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0" y="1307295"/>
            <a:ext cx="7596336" cy="4084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802874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7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99" y="0"/>
            <a:ext cx="5078802" cy="6858000"/>
          </a:xfrm>
          <a:prstGeom prst="rect">
            <a:avLst/>
          </a:prstGeom>
        </p:spPr>
      </p:pic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需求分析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需求分析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899592" y="2060848"/>
            <a:ext cx="3096344" cy="244811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登陆控制</a:t>
            </a:r>
            <a:endParaRPr lang="en-US" altLang="zh-CN" sz="3200" dirty="0"/>
          </a:p>
          <a:p>
            <a:pPr marL="109728" indent="0">
              <a:buNone/>
            </a:pPr>
            <a:r>
              <a:rPr lang="zh-CN" altLang="en-US" sz="1600" dirty="0"/>
              <a:t>（认证、访问控制、超时登出）</a:t>
            </a:r>
            <a:endParaRPr lang="en-US" altLang="zh-CN" sz="1600" dirty="0"/>
          </a:p>
          <a:p>
            <a:endParaRPr lang="zh-CN" sz="3200" dirty="0"/>
          </a:p>
          <a:p>
            <a:r>
              <a:rPr lang="zh-CN" altLang="en-US" sz="3200" dirty="0"/>
              <a:t>用户信息管理</a:t>
            </a:r>
            <a:endParaRPr lang="zh-CN" sz="3200" dirty="0"/>
          </a:p>
          <a:p>
            <a:pPr marL="109728" indent="0">
              <a:buNone/>
            </a:pPr>
            <a:r>
              <a:rPr lang="zh-CN" altLang="en-US" sz="1600" dirty="0"/>
              <a:t>（增删改查、权限管理）</a:t>
            </a:r>
            <a:endParaRPr lang="zh-CN" sz="16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283968" y="2060848"/>
            <a:ext cx="3960440" cy="244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zh-CN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zh-CN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zh-CN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zh-CN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3200" dirty="0"/>
              <a:t>课程管理</a:t>
            </a:r>
            <a:endParaRPr lang="en-US" altLang="zh-CN" sz="3200" dirty="0"/>
          </a:p>
          <a:p>
            <a:pPr marL="109728" indent="0">
              <a:buNone/>
            </a:pPr>
            <a:r>
              <a:rPr lang="zh-CN" altLang="en-US" sz="1600" dirty="0"/>
              <a:t>（信息编辑、资源管理、人员管理）</a:t>
            </a:r>
            <a:endParaRPr lang="en-US" altLang="zh-CN" sz="1600" dirty="0"/>
          </a:p>
          <a:p>
            <a:endParaRPr lang="zh-CN" altLang="en-US" sz="3200" dirty="0"/>
          </a:p>
          <a:p>
            <a:r>
              <a:rPr lang="zh-CN" altLang="en-US" sz="3200" dirty="0"/>
              <a:t>国际化</a:t>
            </a:r>
            <a:endParaRPr lang="en-US" altLang="zh-CN" sz="3200" dirty="0"/>
          </a:p>
          <a:p>
            <a:pPr marL="109728" indent="0">
              <a:buNone/>
            </a:pPr>
            <a:r>
              <a:rPr lang="zh-CN" altLang="en-US" sz="1600" dirty="0"/>
              <a:t>（可选择两种语言）</a:t>
            </a:r>
            <a:endParaRPr lang="en-US" altLang="zh-CN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0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系统设计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25" y="0"/>
            <a:ext cx="7494149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系统设计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" y="1124744"/>
            <a:ext cx="8892480" cy="48821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系统设计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5423" y="1475656"/>
            <a:ext cx="6408712" cy="6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课程项目资源表（</a:t>
            </a:r>
            <a:r>
              <a:rPr lang="en-US" altLang="zh-CN" dirty="0" err="1"/>
              <a:t>ItemEntity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课程中的</a:t>
            </a:r>
            <a:r>
              <a:rPr lang="en-US" altLang="zh-CN" dirty="0"/>
              <a:t>5</a:t>
            </a:r>
            <a:r>
              <a:rPr lang="zh-CN" altLang="en-US" dirty="0"/>
              <a:t>大类资源统一使用这张表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90094"/>
              </p:ext>
            </p:extLst>
          </p:nvPr>
        </p:nvGraphicFramePr>
        <p:xfrm>
          <a:off x="1045423" y="2439308"/>
          <a:ext cx="6966902" cy="3443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871">
                  <a:extLst>
                    <a:ext uri="{9D8B030D-6E8A-4147-A177-3AD203B41FA5}">
                      <a16:colId xmlns:a16="http://schemas.microsoft.com/office/drawing/2014/main" val="1978131751"/>
                    </a:ext>
                  </a:extLst>
                </a:gridCol>
                <a:gridCol w="945428">
                  <a:extLst>
                    <a:ext uri="{9D8B030D-6E8A-4147-A177-3AD203B41FA5}">
                      <a16:colId xmlns:a16="http://schemas.microsoft.com/office/drawing/2014/main" val="928754768"/>
                    </a:ext>
                  </a:extLst>
                </a:gridCol>
                <a:gridCol w="1023275">
                  <a:extLst>
                    <a:ext uri="{9D8B030D-6E8A-4147-A177-3AD203B41FA5}">
                      <a16:colId xmlns:a16="http://schemas.microsoft.com/office/drawing/2014/main" val="3289317756"/>
                    </a:ext>
                  </a:extLst>
                </a:gridCol>
                <a:gridCol w="1329977">
                  <a:extLst>
                    <a:ext uri="{9D8B030D-6E8A-4147-A177-3AD203B41FA5}">
                      <a16:colId xmlns:a16="http://schemas.microsoft.com/office/drawing/2014/main" val="3555224627"/>
                    </a:ext>
                  </a:extLst>
                </a:gridCol>
                <a:gridCol w="2019351">
                  <a:extLst>
                    <a:ext uri="{9D8B030D-6E8A-4147-A177-3AD203B41FA5}">
                      <a16:colId xmlns:a16="http://schemas.microsoft.com/office/drawing/2014/main" val="3110970439"/>
                    </a:ext>
                  </a:extLst>
                </a:gridCol>
              </a:tblGrid>
              <a:tr h="4303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类型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长度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字段说明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5680822"/>
                  </a:ext>
                </a:extLst>
              </a:tr>
              <a:tr h="4303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UUID(</a:t>
                      </a:r>
                      <a:r>
                        <a:rPr lang="zh-CN" sz="1050">
                          <a:effectLst/>
                        </a:rPr>
                        <a:t>主键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6994178"/>
                  </a:ext>
                </a:extLst>
              </a:tr>
              <a:tr h="4303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createdate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bigint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资源创建时间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6632218"/>
                  </a:ext>
                </a:extLst>
              </a:tr>
              <a:tr h="4303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description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可空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课程资源描述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3246635"/>
                  </a:ext>
                </a:extLst>
              </a:tr>
              <a:tr h="4303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title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课程资源标题</a:t>
                      </a:r>
                      <a:r>
                        <a:rPr lang="en-US" sz="1050">
                          <a:effectLst/>
                        </a:rPr>
                        <a:t> 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4036297"/>
                  </a:ext>
                </a:extLst>
              </a:tr>
              <a:tr h="4303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creator_id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课程创建者</a:t>
                      </a:r>
                      <a:r>
                        <a:rPr lang="en-US" sz="1050">
                          <a:effectLst/>
                        </a:rPr>
                        <a:t>id(</a:t>
                      </a:r>
                      <a:r>
                        <a:rPr lang="zh-CN" sz="1050">
                          <a:effectLst/>
                        </a:rPr>
                        <a:t>外键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2626604"/>
                  </a:ext>
                </a:extLst>
              </a:tr>
              <a:tr h="4303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type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资源类别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0404198"/>
                  </a:ext>
                </a:extLst>
              </a:tr>
              <a:tr h="4303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classgroup_id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>
                          <a:effectLst/>
                        </a:rPr>
                        <a:t>非空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dirty="0">
                          <a:effectLst/>
                        </a:rPr>
                        <a:t>资源所属课程</a:t>
                      </a:r>
                      <a:r>
                        <a:rPr lang="en-US" sz="1050" dirty="0">
                          <a:effectLst/>
                        </a:rPr>
                        <a:t>(</a:t>
                      </a:r>
                      <a:r>
                        <a:rPr lang="zh-CN" sz="1050" dirty="0">
                          <a:effectLst/>
                        </a:rPr>
                        <a:t>外键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75233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06769" cy="14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16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D0FB9F-AEA2-40C8-9B26-5199369D15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灵感触发会议演示文稿</Template>
  <TotalTime>0</TotalTime>
  <Words>1933</Words>
  <Application>Microsoft Office PowerPoint</Application>
  <PresentationFormat>全屏显示(4:3)</PresentationFormat>
  <Paragraphs>390</Paragraphs>
  <Slides>44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黑体</vt:lpstr>
      <vt:lpstr>宋体</vt:lpstr>
      <vt:lpstr>Calibri</vt:lpstr>
      <vt:lpstr>Lucida Sans Unicode</vt:lpstr>
      <vt:lpstr>Times New Roman</vt:lpstr>
      <vt:lpstr>Verdana</vt:lpstr>
      <vt:lpstr>Wingdings 2</vt:lpstr>
      <vt:lpstr>Wingdings 3</vt:lpstr>
      <vt:lpstr>聚合</vt:lpstr>
      <vt:lpstr>基于B/S架构的教学辅助系统 设计与实现</vt:lpstr>
      <vt:lpstr>答辩提纲</vt:lpstr>
      <vt:lpstr>研究背景</vt:lpstr>
      <vt:lpstr>技术介绍</vt:lpstr>
      <vt:lpstr>需求分析</vt:lpstr>
      <vt:lpstr>需求分析</vt:lpstr>
      <vt:lpstr>系统设计</vt:lpstr>
      <vt:lpstr>系统设计</vt:lpstr>
      <vt:lpstr>系统设计</vt:lpstr>
      <vt:lpstr>系统设计</vt:lpstr>
      <vt:lpstr>系统设计</vt:lpstr>
      <vt:lpstr>系统设计</vt:lpstr>
      <vt:lpstr>系统设计</vt:lpstr>
      <vt:lpstr>系统设计</vt:lpstr>
      <vt:lpstr>系统设计</vt:lpstr>
      <vt:lpstr>系统设计</vt:lpstr>
      <vt:lpstr>系统实现</vt:lpstr>
      <vt:lpstr>系统实现---准备工作</vt:lpstr>
      <vt:lpstr>系统实现---登录控制</vt:lpstr>
      <vt:lpstr>系统实现---用户信息管理</vt:lpstr>
      <vt:lpstr>系统实现---课程资源管理</vt:lpstr>
      <vt:lpstr>系统实现---国际化</vt:lpstr>
      <vt:lpstr>视频演示</vt:lpstr>
      <vt:lpstr>工作总结</vt:lpstr>
      <vt:lpstr>工作总结</vt:lpstr>
      <vt:lpstr>答辩完毕！</vt:lpstr>
      <vt:lpstr>系统实现---用户信息管理</vt:lpstr>
      <vt:lpstr>系统实现---准备工作</vt:lpstr>
      <vt:lpstr>系统实现---准备工作</vt:lpstr>
      <vt:lpstr>系统实现---准备工作</vt:lpstr>
      <vt:lpstr>系统实现---准备工作</vt:lpstr>
      <vt:lpstr>系统实现---准备工作</vt:lpstr>
      <vt:lpstr>工作总结</vt:lpstr>
      <vt:lpstr>系统实现---登录控制</vt:lpstr>
      <vt:lpstr>系统实现---登录控制</vt:lpstr>
      <vt:lpstr>系统实现---用户信息管理</vt:lpstr>
      <vt:lpstr>系统实现---课程资源管理</vt:lpstr>
      <vt:lpstr>系统实现---用户信息管理</vt:lpstr>
      <vt:lpstr>系统实现---课程资源管理</vt:lpstr>
      <vt:lpstr>系统实现---课程资源管理</vt:lpstr>
      <vt:lpstr>工作总结</vt:lpstr>
      <vt:lpstr>系统实现---用户信息管理</vt:lpstr>
      <vt:lpstr>系统实现---国际化</vt:lpstr>
      <vt:lpstr>系统实现---国际化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2017-06-10T06:05:51Z</dcterms:created>
  <dcterms:modified xsi:type="dcterms:W3CDTF">2017-06-14T13:14:50Z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