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89" autoAdjust="0"/>
  </p:normalViewPr>
  <p:slideViewPr>
    <p:cSldViewPr snapToGrid="0">
      <p:cViewPr varScale="1">
        <p:scale>
          <a:sx n="41" d="100"/>
          <a:sy n="41" d="100"/>
        </p:scale>
        <p:origin x="16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E412D-A76F-4E38-9090-777916C0AAB3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588E4-70C3-4190-85FD-24B81557B7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4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zh-CN" altLang="en-US" sz="1200" dirty="0" smtClean="0"/>
              <a:t>一、</a:t>
            </a:r>
            <a:endParaRPr lang="en-US" altLang="zh-CN" sz="1200" dirty="0" smtClean="0"/>
          </a:p>
          <a:p>
            <a:pPr>
              <a:buFont typeface="+mj-lt"/>
              <a:buNone/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在 </a:t>
            </a:r>
            <a:r>
              <a:rPr lang="en-US" altLang="zh-CN" sz="1200" dirty="0" err="1" smtClean="0"/>
              <a:t>PyTorch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中，</a:t>
            </a:r>
            <a:r>
              <a:rPr lang="en-US" altLang="zh-CN" sz="1200" dirty="0" err="1" smtClean="0">
                <a:effectLst/>
                <a:latin typeface="Consolas" panose="020B0609020204030204" pitchFamily="49" charset="0"/>
              </a:rPr>
              <a:t>torch.device</a:t>
            </a:r>
            <a:r>
              <a:rPr lang="en-US" altLang="zh-CN" sz="1200" dirty="0" smtClean="0">
                <a:effectLst/>
                <a:latin typeface="Consolas" panose="020B0609020204030204" pitchFamily="49" charset="0"/>
              </a:rPr>
              <a:t>("meta")</a:t>
            </a:r>
            <a:r>
              <a:rPr lang="zh-CN" altLang="en-US" sz="1200" dirty="0" smtClean="0"/>
              <a:t> 是一种特殊的设备类型，用于在不实际分配内存的情况下定义模型的结构。以下是对这段话的详细解释：</a:t>
            </a:r>
            <a:r>
              <a:rPr lang="zh-CN" altLang="en-US" sz="1200" b="1" dirty="0" smtClean="0">
                <a:effectLst/>
              </a:rPr>
              <a:t>“</a:t>
            </a:r>
            <a:r>
              <a:rPr lang="en-US" altLang="zh-CN" sz="1200" b="1" dirty="0" smtClean="0">
                <a:effectLst/>
              </a:rPr>
              <a:t>meta”</a:t>
            </a:r>
            <a:r>
              <a:rPr lang="zh-CN" altLang="en-US" sz="1200" b="1" dirty="0" smtClean="0">
                <a:effectLst/>
              </a:rPr>
              <a:t>设备</a:t>
            </a:r>
            <a:r>
              <a:rPr lang="zh-CN" altLang="en-US" sz="1200" dirty="0" smtClean="0">
                <a:effectLst/>
              </a:rPr>
              <a:t>：这是 </a:t>
            </a:r>
            <a:r>
              <a:rPr lang="en-US" altLang="zh-CN" sz="1200" dirty="0" err="1" smtClean="0">
                <a:effectLst/>
              </a:rPr>
              <a:t>PyTorch</a:t>
            </a:r>
            <a:r>
              <a:rPr lang="en-US" altLang="zh-CN" sz="1200" dirty="0" smtClean="0">
                <a:effectLst/>
              </a:rPr>
              <a:t> </a:t>
            </a:r>
            <a:r>
              <a:rPr lang="zh-CN" altLang="en-US" sz="1200" dirty="0" smtClean="0">
                <a:effectLst/>
              </a:rPr>
              <a:t>中的一种虚拟设备。使用“</a:t>
            </a:r>
            <a:r>
              <a:rPr lang="en-US" altLang="zh-CN" sz="1200" dirty="0" smtClean="0">
                <a:effectLst/>
              </a:rPr>
              <a:t>meta”</a:t>
            </a:r>
            <a:r>
              <a:rPr lang="zh-CN" altLang="en-US" sz="1200" dirty="0" smtClean="0">
                <a:effectLst/>
              </a:rPr>
              <a:t>设备时，</a:t>
            </a:r>
            <a:r>
              <a:rPr lang="en-US" altLang="zh-CN" sz="1200" dirty="0" err="1" smtClean="0">
                <a:effectLst/>
              </a:rPr>
              <a:t>PyTorch</a:t>
            </a:r>
            <a:r>
              <a:rPr lang="en-US" altLang="zh-CN" sz="1200" dirty="0" smtClean="0">
                <a:effectLst/>
              </a:rPr>
              <a:t> </a:t>
            </a:r>
            <a:r>
              <a:rPr lang="zh-CN" altLang="en-US" sz="1200" dirty="0" smtClean="0">
                <a:effectLst/>
              </a:rPr>
              <a:t>不会在 </a:t>
            </a:r>
            <a:r>
              <a:rPr lang="en-US" altLang="zh-CN" sz="1200" dirty="0" smtClean="0">
                <a:effectLst/>
              </a:rPr>
              <a:t>GPU </a:t>
            </a:r>
            <a:r>
              <a:rPr lang="zh-CN" altLang="en-US" sz="1200" dirty="0" smtClean="0">
                <a:effectLst/>
              </a:rPr>
              <a:t>或 </a:t>
            </a:r>
            <a:r>
              <a:rPr lang="en-US" altLang="zh-CN" sz="1200" dirty="0" smtClean="0">
                <a:effectLst/>
              </a:rPr>
              <a:t>CPU </a:t>
            </a:r>
            <a:r>
              <a:rPr lang="zh-CN" altLang="en-US" sz="1200" dirty="0" smtClean="0">
                <a:effectLst/>
              </a:rPr>
              <a:t>上分配实际的内存。相反，它只是在逻辑上定义了模型的结构和参数。</a:t>
            </a:r>
          </a:p>
          <a:p>
            <a:pPr>
              <a:buFont typeface="+mj-lt"/>
              <a:buAutoNum type="arabicPeriod" startAt="2"/>
            </a:pPr>
            <a:r>
              <a:rPr lang="zh-CN" altLang="en-US" sz="1200" b="1" dirty="0" smtClean="0">
                <a:effectLst/>
              </a:rPr>
              <a:t>不实际分配内存</a:t>
            </a:r>
            <a:r>
              <a:rPr lang="zh-CN" altLang="en-US" sz="1200" dirty="0" smtClean="0">
                <a:effectLst/>
              </a:rPr>
              <a:t>：当你在“</a:t>
            </a:r>
            <a:r>
              <a:rPr lang="en-US" altLang="zh-CN" sz="1200" dirty="0" smtClean="0">
                <a:effectLst/>
              </a:rPr>
              <a:t>meta”</a:t>
            </a:r>
            <a:r>
              <a:rPr lang="zh-CN" altLang="en-US" sz="1200" dirty="0" smtClean="0">
                <a:effectLst/>
              </a:rPr>
              <a:t>设备上创建模型时，</a:t>
            </a:r>
            <a:r>
              <a:rPr lang="en-US" altLang="zh-CN" sz="1200" dirty="0" err="1" smtClean="0">
                <a:effectLst/>
              </a:rPr>
              <a:t>PyTorch</a:t>
            </a:r>
            <a:r>
              <a:rPr lang="en-US" altLang="zh-CN" sz="1200" dirty="0" smtClean="0">
                <a:effectLst/>
              </a:rPr>
              <a:t> </a:t>
            </a:r>
            <a:r>
              <a:rPr lang="zh-CN" altLang="en-US" sz="1200" dirty="0" smtClean="0">
                <a:effectLst/>
              </a:rPr>
              <a:t>不会立即为模型的参数分配内存。这意味着你可以定义一个大型模型而不必担心它会占用大量内存。</a:t>
            </a:r>
          </a:p>
          <a:p>
            <a:pPr>
              <a:buFont typeface="+mj-lt"/>
              <a:buAutoNum type="arabicPeriod" startAt="3"/>
            </a:pPr>
            <a:r>
              <a:rPr lang="zh-CN" altLang="en-US" sz="1200" b="1" dirty="0" smtClean="0">
                <a:effectLst/>
              </a:rPr>
              <a:t>模型的初始化和量化</a:t>
            </a:r>
            <a:r>
              <a:rPr lang="zh-CN" altLang="en-US" sz="1200" dirty="0" smtClean="0">
                <a:effectLst/>
              </a:rPr>
              <a:t>：在模型的初始化过程中，通常需要设置模型的结构和参数。使用“</a:t>
            </a:r>
            <a:r>
              <a:rPr lang="en-US" altLang="zh-CN" sz="1200" dirty="0" smtClean="0">
                <a:effectLst/>
              </a:rPr>
              <a:t>meta”</a:t>
            </a:r>
            <a:r>
              <a:rPr lang="zh-CN" altLang="en-US" sz="1200" dirty="0" smtClean="0">
                <a:effectLst/>
              </a:rPr>
              <a:t>设备可以让你在不消耗内存的情况下完成这些操作。量化是将模型参数转换为更小的数据类型（例如，从浮点数转换为整数），以减少内存使用和提高推理速度。在量化之前，使用“</a:t>
            </a:r>
            <a:r>
              <a:rPr lang="en-US" altLang="zh-CN" sz="1200" dirty="0" smtClean="0">
                <a:effectLst/>
              </a:rPr>
              <a:t>meta”</a:t>
            </a:r>
            <a:r>
              <a:rPr lang="zh-CN" altLang="en-US" sz="1200" dirty="0" smtClean="0">
                <a:effectLst/>
              </a:rPr>
              <a:t>设备可以帮助你更好地管理内存。</a:t>
            </a:r>
          </a:p>
          <a:p>
            <a:r>
              <a:rPr lang="zh-CN" altLang="en-US" sz="1200" dirty="0" smtClean="0"/>
              <a:t>总结来说，使用 </a:t>
            </a:r>
            <a:r>
              <a:rPr lang="en-US" altLang="zh-CN" sz="1200" dirty="0" err="1" smtClean="0">
                <a:effectLst/>
                <a:latin typeface="Consolas" panose="020B0609020204030204" pitchFamily="49" charset="0"/>
              </a:rPr>
              <a:t>torch.device</a:t>
            </a:r>
            <a:r>
              <a:rPr lang="en-US" altLang="zh-CN" sz="1200" dirty="0" smtClean="0">
                <a:effectLst/>
                <a:latin typeface="Consolas" panose="020B0609020204030204" pitchFamily="49" charset="0"/>
              </a:rPr>
              <a:t>("meta")</a:t>
            </a:r>
            <a:r>
              <a:rPr lang="zh-CN" altLang="en-US" sz="1200" dirty="0" smtClean="0"/>
              <a:t> 允许你在创建和配置模型时避免内存的实际占用，这在处理大型模型或进行量化时非常有用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588E4-70C3-4190-85FD-24B81557B7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5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zh-CN" altLang="en-US" sz="1200" dirty="0" smtClean="0"/>
              <a:t>一、</a:t>
            </a:r>
            <a:endParaRPr lang="en-US" altLang="zh-CN" sz="1200" dirty="0" smtClean="0"/>
          </a:p>
          <a:p>
            <a:pPr>
              <a:buFont typeface="+mj-lt"/>
              <a:buNone/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在 </a:t>
            </a:r>
            <a:r>
              <a:rPr lang="en-US" altLang="zh-CN" sz="1200" dirty="0" err="1" smtClean="0"/>
              <a:t>PyTorch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中，</a:t>
            </a:r>
            <a:r>
              <a:rPr lang="en-US" altLang="zh-CN" sz="1200" dirty="0" err="1" smtClean="0">
                <a:effectLst/>
                <a:latin typeface="Consolas" panose="020B0609020204030204" pitchFamily="49" charset="0"/>
              </a:rPr>
              <a:t>torch.device</a:t>
            </a:r>
            <a:r>
              <a:rPr lang="en-US" altLang="zh-CN" sz="1200" dirty="0" smtClean="0">
                <a:effectLst/>
                <a:latin typeface="Consolas" panose="020B0609020204030204" pitchFamily="49" charset="0"/>
              </a:rPr>
              <a:t>("meta")</a:t>
            </a:r>
            <a:r>
              <a:rPr lang="zh-CN" altLang="en-US" sz="1200" dirty="0" smtClean="0"/>
              <a:t> 是一种特殊的设备类型，用于在不实际分配内存的情况下定义模型的结构。以下是对这段话的详细解释：</a:t>
            </a:r>
            <a:r>
              <a:rPr lang="zh-CN" altLang="en-US" sz="1200" b="1" dirty="0" smtClean="0">
                <a:effectLst/>
              </a:rPr>
              <a:t>“</a:t>
            </a:r>
            <a:r>
              <a:rPr lang="en-US" altLang="zh-CN" sz="1200" b="1" dirty="0" smtClean="0">
                <a:effectLst/>
              </a:rPr>
              <a:t>meta”</a:t>
            </a:r>
            <a:r>
              <a:rPr lang="zh-CN" altLang="en-US" sz="1200" b="1" dirty="0" smtClean="0">
                <a:effectLst/>
              </a:rPr>
              <a:t>设备</a:t>
            </a:r>
            <a:r>
              <a:rPr lang="zh-CN" altLang="en-US" sz="1200" dirty="0" smtClean="0">
                <a:effectLst/>
              </a:rPr>
              <a:t>：这是 </a:t>
            </a:r>
            <a:r>
              <a:rPr lang="en-US" altLang="zh-CN" sz="1200" dirty="0" err="1" smtClean="0">
                <a:effectLst/>
              </a:rPr>
              <a:t>PyTorch</a:t>
            </a:r>
            <a:r>
              <a:rPr lang="en-US" altLang="zh-CN" sz="1200" dirty="0" smtClean="0">
                <a:effectLst/>
              </a:rPr>
              <a:t> </a:t>
            </a:r>
            <a:r>
              <a:rPr lang="zh-CN" altLang="en-US" sz="1200" dirty="0" smtClean="0">
                <a:effectLst/>
              </a:rPr>
              <a:t>中的一种虚拟设备。使用“</a:t>
            </a:r>
            <a:r>
              <a:rPr lang="en-US" altLang="zh-CN" sz="1200" dirty="0" smtClean="0">
                <a:effectLst/>
              </a:rPr>
              <a:t>meta”</a:t>
            </a:r>
            <a:r>
              <a:rPr lang="zh-CN" altLang="en-US" sz="1200" dirty="0" smtClean="0">
                <a:effectLst/>
              </a:rPr>
              <a:t>设备时，</a:t>
            </a:r>
            <a:r>
              <a:rPr lang="en-US" altLang="zh-CN" sz="1200" dirty="0" err="1" smtClean="0">
                <a:effectLst/>
              </a:rPr>
              <a:t>PyTorch</a:t>
            </a:r>
            <a:r>
              <a:rPr lang="en-US" altLang="zh-CN" sz="1200" dirty="0" smtClean="0">
                <a:effectLst/>
              </a:rPr>
              <a:t> </a:t>
            </a:r>
            <a:r>
              <a:rPr lang="zh-CN" altLang="en-US" sz="1200" dirty="0" smtClean="0">
                <a:effectLst/>
              </a:rPr>
              <a:t>不会在 </a:t>
            </a:r>
            <a:r>
              <a:rPr lang="en-US" altLang="zh-CN" sz="1200" dirty="0" smtClean="0">
                <a:effectLst/>
              </a:rPr>
              <a:t>GPU </a:t>
            </a:r>
            <a:r>
              <a:rPr lang="zh-CN" altLang="en-US" sz="1200" dirty="0" smtClean="0">
                <a:effectLst/>
              </a:rPr>
              <a:t>或 </a:t>
            </a:r>
            <a:r>
              <a:rPr lang="en-US" altLang="zh-CN" sz="1200" dirty="0" smtClean="0">
                <a:effectLst/>
              </a:rPr>
              <a:t>CPU </a:t>
            </a:r>
            <a:r>
              <a:rPr lang="zh-CN" altLang="en-US" sz="1200" dirty="0" smtClean="0">
                <a:effectLst/>
              </a:rPr>
              <a:t>上分配实际的内存。相反，它只是在逻辑上定义了模型的结构和参数。</a:t>
            </a:r>
          </a:p>
          <a:p>
            <a:pPr>
              <a:buFont typeface="+mj-lt"/>
              <a:buAutoNum type="arabicPeriod" startAt="2"/>
            </a:pPr>
            <a:r>
              <a:rPr lang="zh-CN" altLang="en-US" sz="1200" b="1" dirty="0" smtClean="0">
                <a:effectLst/>
              </a:rPr>
              <a:t>不实际分配内存</a:t>
            </a:r>
            <a:r>
              <a:rPr lang="zh-CN" altLang="en-US" sz="1200" dirty="0" smtClean="0">
                <a:effectLst/>
              </a:rPr>
              <a:t>：当你在“</a:t>
            </a:r>
            <a:r>
              <a:rPr lang="en-US" altLang="zh-CN" sz="1200" dirty="0" smtClean="0">
                <a:effectLst/>
              </a:rPr>
              <a:t>meta”</a:t>
            </a:r>
            <a:r>
              <a:rPr lang="zh-CN" altLang="en-US" sz="1200" dirty="0" smtClean="0">
                <a:effectLst/>
              </a:rPr>
              <a:t>设备上创建模型时，</a:t>
            </a:r>
            <a:r>
              <a:rPr lang="en-US" altLang="zh-CN" sz="1200" dirty="0" err="1" smtClean="0">
                <a:effectLst/>
              </a:rPr>
              <a:t>PyTorch</a:t>
            </a:r>
            <a:r>
              <a:rPr lang="en-US" altLang="zh-CN" sz="1200" dirty="0" smtClean="0">
                <a:effectLst/>
              </a:rPr>
              <a:t> </a:t>
            </a:r>
            <a:r>
              <a:rPr lang="zh-CN" altLang="en-US" sz="1200" dirty="0" smtClean="0">
                <a:effectLst/>
              </a:rPr>
              <a:t>不会立即为模型的参数分配内存。这意味着你可以定义一个大型模型而不必担心它会占用大量内存。</a:t>
            </a:r>
          </a:p>
          <a:p>
            <a:pPr>
              <a:buFont typeface="+mj-lt"/>
              <a:buAutoNum type="arabicPeriod" startAt="3"/>
            </a:pPr>
            <a:r>
              <a:rPr lang="zh-CN" altLang="en-US" sz="1200" b="1" dirty="0" smtClean="0">
                <a:effectLst/>
              </a:rPr>
              <a:t>模型的初始化和量化</a:t>
            </a:r>
            <a:r>
              <a:rPr lang="zh-CN" altLang="en-US" sz="1200" dirty="0" smtClean="0">
                <a:effectLst/>
              </a:rPr>
              <a:t>：在模型的初始化过程中，通常需要设置模型的结构和参数。使用“</a:t>
            </a:r>
            <a:r>
              <a:rPr lang="en-US" altLang="zh-CN" sz="1200" dirty="0" smtClean="0">
                <a:effectLst/>
              </a:rPr>
              <a:t>meta”</a:t>
            </a:r>
            <a:r>
              <a:rPr lang="zh-CN" altLang="en-US" sz="1200" dirty="0" smtClean="0">
                <a:effectLst/>
              </a:rPr>
              <a:t>设备可以让你在不消耗内存的情况下完成这些操作。量化是将模型参数转换为更小的数据类型（例如，从浮点数转换为整数），以减少内存使用和提高推理速度。在量化之前，使用“</a:t>
            </a:r>
            <a:r>
              <a:rPr lang="en-US" altLang="zh-CN" sz="1200" dirty="0" smtClean="0">
                <a:effectLst/>
              </a:rPr>
              <a:t>meta”</a:t>
            </a:r>
            <a:r>
              <a:rPr lang="zh-CN" altLang="en-US" sz="1200" dirty="0" smtClean="0">
                <a:effectLst/>
              </a:rPr>
              <a:t>设备可以帮助你更好地管理内存。</a:t>
            </a:r>
          </a:p>
          <a:p>
            <a:r>
              <a:rPr lang="zh-CN" altLang="en-US" sz="1200" dirty="0" smtClean="0"/>
              <a:t>总结来说，使用 </a:t>
            </a:r>
            <a:r>
              <a:rPr lang="en-US" altLang="zh-CN" sz="1200" dirty="0" err="1" smtClean="0">
                <a:effectLst/>
                <a:latin typeface="Consolas" panose="020B0609020204030204" pitchFamily="49" charset="0"/>
              </a:rPr>
              <a:t>torch.device</a:t>
            </a:r>
            <a:r>
              <a:rPr lang="en-US" altLang="zh-CN" sz="1200" dirty="0" smtClean="0">
                <a:effectLst/>
                <a:latin typeface="Consolas" panose="020B0609020204030204" pitchFamily="49" charset="0"/>
              </a:rPr>
              <a:t>("meta")</a:t>
            </a:r>
            <a:r>
              <a:rPr lang="zh-CN" altLang="en-US" sz="1200" dirty="0" smtClean="0"/>
              <a:t> 允许你在创建和配置模型时避免内存的实际占用，这在处理大型模型或进行量化时非常有用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588E4-70C3-4190-85FD-24B81557B70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54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588E4-70C3-4190-85FD-24B81557B70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2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588E4-70C3-4190-85FD-24B81557B70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1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27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88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5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7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3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7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93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62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66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3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311F5-8F8D-4CBF-807E-58A05B923AFC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7B64-3125-44C8-93CD-FD7F0555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509" y="198828"/>
            <a:ext cx="2553195" cy="110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009" y="474788"/>
            <a:ext cx="243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LayeredModelLoader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3231654" y="251890"/>
            <a:ext cx="2553195" cy="1130032"/>
            <a:chOff x="3478832" y="603765"/>
            <a:chExt cx="2553195" cy="1130032"/>
          </a:xfrm>
        </p:grpSpPr>
        <p:sp>
          <p:nvSpPr>
            <p:cNvPr id="11" name="矩形 10"/>
            <p:cNvSpPr/>
            <p:nvPr/>
          </p:nvSpPr>
          <p:spPr>
            <a:xfrm>
              <a:off x="3478832" y="603765"/>
              <a:ext cx="2553195" cy="1104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478832" y="1087466"/>
              <a:ext cx="243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Meta </a:t>
              </a:r>
              <a:r>
                <a:rPr lang="zh-CN" altLang="en-US" sz="1200" b="1" dirty="0"/>
                <a:t>设备初始化</a:t>
              </a:r>
              <a:r>
                <a:rPr lang="zh-CN" altLang="en-US" sz="1200" dirty="0"/>
                <a:t>：首先在 </a:t>
              </a:r>
              <a:r>
                <a:rPr lang="en-US" altLang="zh-CN" sz="1200" dirty="0"/>
                <a:t>meta </a:t>
              </a:r>
              <a:r>
                <a:rPr lang="zh-CN" altLang="en-US" sz="1200" dirty="0"/>
                <a:t>设备上创建模型，此时不占用实际内存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478832" y="603765"/>
              <a:ext cx="2306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tx1"/>
                  </a:solidFill>
                </a:rPr>
                <a:t>torch.device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("meta")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981117" y="251890"/>
            <a:ext cx="2864839" cy="1636118"/>
            <a:chOff x="6258643" y="521884"/>
            <a:chExt cx="2864839" cy="1636118"/>
          </a:xfrm>
        </p:grpSpPr>
        <p:sp>
          <p:nvSpPr>
            <p:cNvPr id="16" name="矩形 15"/>
            <p:cNvSpPr/>
            <p:nvPr/>
          </p:nvSpPr>
          <p:spPr>
            <a:xfrm>
              <a:off x="6306725" y="521884"/>
              <a:ext cx="2553195" cy="1104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58643" y="1007808"/>
              <a:ext cx="2864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err="1"/>
                <a:t>def</a:t>
              </a:r>
              <a:r>
                <a:rPr lang="en-US" altLang="zh-CN" sz="1400" dirty="0"/>
                <a:t> </a:t>
              </a:r>
              <a:r>
                <a:rPr lang="en-US" altLang="zh-CN" sz="1400" b="1" dirty="0"/>
                <a:t>_</a:t>
              </a:r>
              <a:r>
                <a:rPr lang="en-US" altLang="zh-CN" sz="1400" b="1" dirty="0" err="1" smtClean="0"/>
                <a:t>initialize_model</a:t>
              </a:r>
              <a:r>
                <a:rPr lang="en-US" altLang="zh-CN" sz="1400" b="1" dirty="0" smtClean="0"/>
                <a:t> </a:t>
              </a:r>
              <a:r>
                <a:rPr lang="zh-CN" altLang="en-US" sz="1400" b="1" dirty="0" smtClean="0"/>
                <a:t>初始化模型</a:t>
              </a:r>
              <a:endParaRPr lang="en-US" altLang="zh-CN" sz="14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306725" y="1573227"/>
              <a:ext cx="2477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/>
                <a:t>get_model_architecture</a:t>
              </a:r>
              <a:r>
                <a:rPr lang="en-US" altLang="zh-CN" sz="1600" b="1" dirty="0" smtClean="0"/>
                <a:t> </a:t>
              </a:r>
              <a:r>
                <a:rPr lang="zh-CN" altLang="en-US" sz="1600" b="1" dirty="0" smtClean="0"/>
                <a:t>获取架构对于的模型的类</a:t>
              </a:r>
              <a:endParaRPr lang="en-US" altLang="zh-CN" sz="1600" b="1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035339" y="291129"/>
            <a:ext cx="2756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initialize_model</a:t>
            </a:r>
            <a:r>
              <a:rPr lang="zh-CN" altLang="en-US" sz="1600" b="1" dirty="0"/>
              <a:t>到</a:t>
            </a:r>
            <a:r>
              <a:rPr lang="en-US" altLang="zh-CN" sz="1600" b="1" dirty="0"/>
              <a:t>meta</a:t>
            </a:r>
            <a:r>
              <a:rPr lang="zh-CN" altLang="en-US" sz="1600" b="1" dirty="0"/>
              <a:t>设备</a:t>
            </a:r>
          </a:p>
        </p:txBody>
      </p:sp>
      <p:sp>
        <p:nvSpPr>
          <p:cNvPr id="21" name="矩形 20"/>
          <p:cNvSpPr/>
          <p:nvPr/>
        </p:nvSpPr>
        <p:spPr>
          <a:xfrm>
            <a:off x="9277123" y="548901"/>
            <a:ext cx="2553195" cy="110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</p:txBody>
      </p:sp>
      <p:sp>
        <p:nvSpPr>
          <p:cNvPr id="22" name="文本框 21"/>
          <p:cNvSpPr txBox="1"/>
          <p:nvPr/>
        </p:nvSpPr>
        <p:spPr>
          <a:xfrm>
            <a:off x="9395876" y="872050"/>
            <a:ext cx="243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_</a:t>
            </a:r>
            <a:r>
              <a:rPr lang="en-US" altLang="zh-CN" b="1" dirty="0" err="1" smtClean="0"/>
              <a:t>get_all_weights</a:t>
            </a:r>
            <a:r>
              <a:rPr lang="en-US" altLang="zh-CN" b="1" dirty="0" smtClean="0"/>
              <a:t>（</a:t>
            </a:r>
            <a:r>
              <a:rPr lang="zh-CN" altLang="en-US" b="1" dirty="0" smtClean="0"/>
              <a:t>加载权重文件到</a:t>
            </a:r>
            <a:r>
              <a:rPr lang="en-US" altLang="zh-CN" b="1" dirty="0" err="1" smtClean="0"/>
              <a:t>Gpu</a:t>
            </a:r>
            <a:r>
              <a:rPr lang="zh-CN" altLang="en-US" b="1" dirty="0" smtClean="0"/>
              <a:t>）</a:t>
            </a:r>
            <a:endParaRPr lang="en-US" altLang="zh-CN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20633" y="4040119"/>
            <a:ext cx="2553195" cy="1104405"/>
            <a:chOff x="320633" y="4040119"/>
            <a:chExt cx="2553195" cy="1104405"/>
          </a:xfrm>
        </p:grpSpPr>
        <p:sp>
          <p:nvSpPr>
            <p:cNvPr id="23" name="矩形 22"/>
            <p:cNvSpPr/>
            <p:nvPr/>
          </p:nvSpPr>
          <p:spPr>
            <a:xfrm>
              <a:off x="320633" y="4040119"/>
              <a:ext cx="2553195" cy="1104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39386" y="4269155"/>
              <a:ext cx="243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fill_module</a:t>
              </a:r>
              <a:r>
                <a:rPr lang="zh-CN" altLang="en-US" dirty="0"/>
                <a:t>函数递归地处理每个模块</a:t>
              </a:r>
              <a:endParaRPr lang="en-US" altLang="zh-CN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360079" y="4040119"/>
            <a:ext cx="2553195" cy="1396168"/>
            <a:chOff x="3591276" y="2217498"/>
            <a:chExt cx="2553195" cy="1396168"/>
          </a:xfrm>
        </p:grpSpPr>
        <p:sp>
          <p:nvSpPr>
            <p:cNvPr id="19" name="矩形 18"/>
            <p:cNvSpPr/>
            <p:nvPr/>
          </p:nvSpPr>
          <p:spPr>
            <a:xfrm>
              <a:off x="4927250" y="3244334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dirty="0" smtClean="0">
                  <a:solidFill>
                    <a:srgbClr val="EBC88D"/>
                  </a:solidFill>
                  <a:effectLst/>
                  <a:latin typeface="Consolas" panose="020B0609020204030204" pitchFamily="49" charset="0"/>
                </a:rPr>
                <a:t>_</a:t>
              </a:r>
              <a:endParaRPr lang="en-US" altLang="zh-CN" b="0" dirty="0">
                <a:solidFill>
                  <a:srgbClr val="D8DEE9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10029" y="2476715"/>
              <a:ext cx="243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fill_module</a:t>
              </a:r>
              <a:r>
                <a:rPr lang="zh-CN" altLang="en-US" dirty="0"/>
                <a:t>函数递归地处理每个模块</a:t>
              </a:r>
              <a:endParaRPr lang="en-US" altLang="zh-CN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591276" y="2217498"/>
              <a:ext cx="2553195" cy="1104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710029" y="2344683"/>
              <a:ext cx="24344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每次只将一个层的参数移动到目标设备（</a:t>
              </a:r>
              <a:r>
                <a:rPr lang="en-US" altLang="zh-CN" dirty="0"/>
                <a:t>GPU</a:t>
              </a:r>
              <a:r>
                <a:rPr lang="zh-CN" altLang="en-US" dirty="0"/>
                <a:t>）</a:t>
              </a:r>
              <a:endParaRPr lang="en-US" altLang="zh-CN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92761" y="3094604"/>
            <a:ext cx="2553195" cy="1396168"/>
            <a:chOff x="3591276" y="2217498"/>
            <a:chExt cx="2553195" cy="1396168"/>
          </a:xfrm>
        </p:grpSpPr>
        <p:sp>
          <p:nvSpPr>
            <p:cNvPr id="33" name="矩形 32"/>
            <p:cNvSpPr/>
            <p:nvPr/>
          </p:nvSpPr>
          <p:spPr>
            <a:xfrm>
              <a:off x="4927250" y="3244334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dirty="0" smtClean="0">
                  <a:solidFill>
                    <a:srgbClr val="EBC88D"/>
                  </a:solidFill>
                  <a:effectLst/>
                  <a:latin typeface="Consolas" panose="020B0609020204030204" pitchFamily="49" charset="0"/>
                </a:rPr>
                <a:t>_</a:t>
              </a:r>
              <a:endParaRPr lang="en-US" altLang="zh-CN" b="0" dirty="0">
                <a:solidFill>
                  <a:srgbClr val="D8DEE9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710029" y="2476715"/>
              <a:ext cx="243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/>
                <a:t>fill_module</a:t>
              </a:r>
              <a:r>
                <a:rPr lang="zh-CN" altLang="en-US" dirty="0"/>
                <a:t>函数递归地处理每个模块</a:t>
              </a:r>
              <a:endParaRPr lang="en-US" altLang="zh-CN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91276" y="2217498"/>
              <a:ext cx="2553195" cy="1104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710029" y="2344683"/>
              <a:ext cx="24344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每次只将一个层的参数移动到目标设备（</a:t>
              </a:r>
              <a:r>
                <a:rPr lang="en-US" altLang="zh-CN" dirty="0"/>
                <a:t>GPU</a:t>
              </a:r>
              <a:r>
                <a:rPr lang="zh-CN" altLang="en-US" dirty="0"/>
                <a:t>）</a:t>
              </a:r>
              <a:endParaRPr lang="en-US" altLang="zh-CN" dirty="0"/>
            </a:p>
          </p:txBody>
        </p:sp>
      </p:grpSp>
      <p:sp>
        <p:nvSpPr>
          <p:cNvPr id="41" name="矩形 40"/>
          <p:cNvSpPr/>
          <p:nvPr/>
        </p:nvSpPr>
        <p:spPr>
          <a:xfrm>
            <a:off x="6029111" y="1846663"/>
            <a:ext cx="25532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ModelRegistry.resolve_model_cls(architectures) 获取模型的类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6041314" y="2379211"/>
            <a:ext cx="2541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 smtClean="0"/>
              <a:t>model_class</a:t>
            </a:r>
            <a:r>
              <a:rPr lang="en-US" altLang="zh-CN" sz="1400" b="1" dirty="0" smtClean="0"/>
              <a:t> </a:t>
            </a:r>
            <a:r>
              <a:rPr lang="zh-CN" altLang="en-US" sz="1400" b="1" dirty="0" smtClean="0"/>
              <a:t>模型调用包括</a:t>
            </a:r>
            <a:r>
              <a:rPr lang="en-US" altLang="zh-CN" sz="1400" b="1" dirty="0" err="1" smtClean="0"/>
              <a:t>init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(</a:t>
            </a:r>
            <a:r>
              <a:rPr lang="en-US" altLang="zh-CN" sz="1400" b="1" dirty="0" err="1" smtClean="0"/>
              <a:t>make_layers</a:t>
            </a:r>
            <a:r>
              <a:rPr lang="en-US" altLang="zh-CN" sz="1400" b="1" dirty="0" smtClean="0"/>
              <a:t> )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55053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509" y="198828"/>
            <a:ext cx="2553195" cy="110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009" y="474788"/>
            <a:ext cx="243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LayeredModelLoader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3231654" y="251890"/>
            <a:ext cx="2553195" cy="1130032"/>
            <a:chOff x="3478832" y="603765"/>
            <a:chExt cx="2553195" cy="1130032"/>
          </a:xfrm>
        </p:grpSpPr>
        <p:sp>
          <p:nvSpPr>
            <p:cNvPr id="39" name="矩形 38"/>
            <p:cNvSpPr/>
            <p:nvPr/>
          </p:nvSpPr>
          <p:spPr>
            <a:xfrm>
              <a:off x="3478832" y="603765"/>
              <a:ext cx="2553195" cy="1104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78832" y="1087466"/>
              <a:ext cx="24344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Meta </a:t>
              </a:r>
              <a:r>
                <a:rPr lang="zh-CN" altLang="en-US" sz="1200" b="1" dirty="0"/>
                <a:t>设备初始化</a:t>
              </a:r>
              <a:r>
                <a:rPr lang="zh-CN" altLang="en-US" sz="1200" dirty="0"/>
                <a:t>：首先在 </a:t>
              </a:r>
              <a:r>
                <a:rPr lang="en-US" altLang="zh-CN" sz="1200" dirty="0"/>
                <a:t>meta </a:t>
              </a:r>
              <a:r>
                <a:rPr lang="zh-CN" altLang="en-US" sz="1200" dirty="0"/>
                <a:t>设备上创建模型，此时不占用实际内存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478832" y="603765"/>
              <a:ext cx="23060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 smtClean="0">
                  <a:solidFill>
                    <a:schemeClr val="tx1"/>
                  </a:solidFill>
                </a:rPr>
                <a:t>torch.device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("meta")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29199" y="251890"/>
            <a:ext cx="2553195" cy="1389897"/>
            <a:chOff x="6306725" y="521884"/>
            <a:chExt cx="2553195" cy="1389897"/>
          </a:xfrm>
        </p:grpSpPr>
        <p:sp>
          <p:nvSpPr>
            <p:cNvPr id="46" name="矩形 45"/>
            <p:cNvSpPr/>
            <p:nvPr/>
          </p:nvSpPr>
          <p:spPr>
            <a:xfrm>
              <a:off x="6306725" y="521884"/>
              <a:ext cx="2553195" cy="1104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306725" y="1573227"/>
              <a:ext cx="2477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1600" b="1" dirty="0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6203758" y="318348"/>
            <a:ext cx="2547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initialize_model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初始化模型，通过模型的</a:t>
            </a:r>
            <a:r>
              <a:rPr lang="en-US" altLang="zh-CN" sz="1600" b="1" dirty="0" err="1" smtClean="0"/>
              <a:t>init</a:t>
            </a:r>
            <a:r>
              <a:rPr lang="zh-CN" altLang="en-US" sz="1600" b="1" dirty="0" smtClean="0"/>
              <a:t>方法调用</a:t>
            </a:r>
            <a:r>
              <a:rPr lang="en-US" altLang="zh-CN" sz="1600" b="1" dirty="0" err="1" smtClean="0"/>
              <a:t>make_layers</a:t>
            </a:r>
            <a:r>
              <a:rPr lang="en-US" altLang="zh-CN" sz="1600" b="1" dirty="0" smtClean="0"/>
              <a:t>（</a:t>
            </a:r>
            <a:r>
              <a:rPr lang="zh-CN" altLang="en-US" sz="1600" b="1" dirty="0" smtClean="0"/>
              <a:t>创建模型层）</a:t>
            </a:r>
            <a:endParaRPr lang="en-US" altLang="zh-CN" sz="1600" b="1" dirty="0"/>
          </a:p>
          <a:p>
            <a:endParaRPr lang="zh-CN" altLang="en-US" sz="1600" b="1" dirty="0"/>
          </a:p>
        </p:txBody>
      </p:sp>
      <p:grpSp>
        <p:nvGrpSpPr>
          <p:cNvPr id="51" name="组合 50"/>
          <p:cNvGrpSpPr/>
          <p:nvPr/>
        </p:nvGrpSpPr>
        <p:grpSpPr>
          <a:xfrm>
            <a:off x="247192" y="2522647"/>
            <a:ext cx="2700075" cy="2103096"/>
            <a:chOff x="306569" y="4120441"/>
            <a:chExt cx="2700075" cy="2103096"/>
          </a:xfrm>
        </p:grpSpPr>
        <p:sp>
          <p:nvSpPr>
            <p:cNvPr id="52" name="矩形 51"/>
            <p:cNvSpPr/>
            <p:nvPr/>
          </p:nvSpPr>
          <p:spPr>
            <a:xfrm>
              <a:off x="306569" y="4120441"/>
              <a:ext cx="2553195" cy="11044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zh-CN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06569" y="4161434"/>
              <a:ext cx="2700075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 smtClean="0"/>
                <a:t>fill_module</a:t>
              </a:r>
              <a:r>
                <a:rPr lang="zh-CN" altLang="en-US" sz="1600" dirty="0"/>
                <a:t>函数递归地处理每个</a:t>
              </a:r>
              <a:r>
                <a:rPr lang="zh-CN" altLang="en-US" sz="1600" dirty="0" smtClean="0"/>
                <a:t>模块，通过</a:t>
              </a:r>
              <a:r>
                <a:rPr lang="en-US" altLang="zh-CN" sz="1600" dirty="0" err="1" smtClean="0"/>
                <a:t>to_empty</a:t>
              </a:r>
              <a:r>
                <a:rPr lang="zh-CN" altLang="en-US" sz="1600" dirty="0" smtClean="0"/>
                <a:t>将模型权重加载到</a:t>
              </a:r>
              <a:r>
                <a:rPr lang="en-US" altLang="zh-CN" sz="1600" dirty="0" smtClean="0"/>
                <a:t>GPU</a:t>
              </a:r>
              <a:r>
                <a:rPr lang="zh-CN" altLang="en-US" sz="1600" dirty="0" smtClean="0"/>
                <a:t>，此时创建模型</a:t>
              </a:r>
              <a:r>
                <a:rPr lang="en-US" altLang="zh-CN" sz="1600" dirty="0" smtClean="0"/>
                <a:t>meta</a:t>
              </a:r>
              <a:r>
                <a:rPr lang="zh-CN" altLang="en-US" sz="1600" dirty="0" smtClean="0"/>
                <a:t>创建模型层时，都会在权重加载完成后，会继成</a:t>
              </a:r>
              <a:r>
                <a:rPr lang="en-US" altLang="zh-CN" sz="1600" dirty="0" smtClean="0"/>
                <a:t>meta</a:t>
              </a:r>
              <a:r>
                <a:rPr lang="zh-CN" altLang="en-US" sz="1600" smtClean="0"/>
                <a:t>设备的配置，</a:t>
              </a:r>
              <a:r>
                <a:rPr lang="zh-CN" altLang="en-US" sz="1600" dirty="0" smtClean="0"/>
                <a:t>调用</a:t>
              </a:r>
              <a:r>
                <a:rPr lang="en-US" altLang="zh-CN" sz="1600" dirty="0" err="1" smtClean="0"/>
                <a:t>maybe_offload_to_cpu</a:t>
              </a:r>
              <a:r>
                <a:rPr lang="en-US" altLang="zh-CN" sz="1600" dirty="0" smtClean="0"/>
                <a:t> </a:t>
              </a:r>
              <a:endParaRPr lang="en-US" altLang="zh-CN" sz="1600" dirty="0"/>
            </a:p>
            <a:p>
              <a:endParaRPr lang="en-US" altLang="zh-CN" sz="1600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5925953" y="31484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b="1" i="0" dirty="0" smtClean="0">
                <a:solidFill>
                  <a:srgbClr val="333333"/>
                </a:solidFill>
                <a:effectLst/>
                <a:latin typeface="Geist"/>
              </a:rPr>
              <a:t>动态前向传播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Geist"/>
              </a:rPr>
              <a:t>：重写模块的 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Geist"/>
              </a:rPr>
              <a:t>forward </a:t>
            </a:r>
            <a:r>
              <a:rPr lang="zh-CN" altLang="en-US" b="0" i="0" dirty="0" smtClean="0">
                <a:solidFill>
                  <a:srgbClr val="333333"/>
                </a:solidFill>
                <a:effectLst/>
                <a:latin typeface="Geist"/>
              </a:rPr>
              <a:t>方法，在前向传播时临时将参数移回 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Geist"/>
              </a:rPr>
              <a:t>GPU </a:t>
            </a:r>
            <a:r>
              <a:rPr lang="en-US" altLang="zh-CN" b="0" i="0" dirty="0" smtClean="0">
                <a:solidFill>
                  <a:srgbClr val="333333"/>
                </a:solidFill>
                <a:effectLst/>
                <a:latin typeface="IBM Plex Mono"/>
              </a:rPr>
              <a:t>utils.py:478-494</a:t>
            </a:r>
            <a:endParaRPr lang="zh-CN" altLang="en-US" b="0" i="0" dirty="0">
              <a:solidFill>
                <a:srgbClr val="333333"/>
              </a:solidFill>
              <a:effectLst/>
              <a:latin typeface="Geist"/>
            </a:endParaRPr>
          </a:p>
        </p:txBody>
      </p:sp>
    </p:spTree>
    <p:extLst>
      <p:ext uri="{BB962C8B-B14F-4D97-AF65-F5344CB8AC3E}">
        <p14:creationId xmlns:p14="http://schemas.microsoft.com/office/powerpoint/2010/main" val="30318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7864" y="369332"/>
            <a:ext cx="2553195" cy="110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动态分析每层内存需求与计算强度（</a:t>
            </a:r>
            <a:r>
              <a:rPr lang="en-US" altLang="zh-CN" sz="2000" b="1" dirty="0"/>
              <a:t>ARI</a:t>
            </a:r>
            <a:r>
              <a:rPr lang="zh-CN" altLang="en-US" sz="2000" b="1" dirty="0"/>
              <a:t>）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3527779" y="3398249"/>
            <a:ext cx="350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模型先存在哪里</a:t>
            </a:r>
            <a:r>
              <a:rPr lang="en-US" altLang="zh-CN" b="1" dirty="0" smtClean="0">
                <a:solidFill>
                  <a:srgbClr val="FF0000"/>
                </a:solidFill>
              </a:rPr>
              <a:t>CPU&amp;GPU?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2223" y="2058647"/>
            <a:ext cx="2553195" cy="110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CPU</a:t>
            </a:r>
            <a:endParaRPr lang="zh-CN" altLang="en-US" sz="2000" dirty="0"/>
          </a:p>
        </p:txBody>
      </p:sp>
      <p:cxnSp>
        <p:nvCxnSpPr>
          <p:cNvPr id="14" name="肘形连接符 13"/>
          <p:cNvCxnSpPr>
            <a:stCxn id="4" idx="1"/>
            <a:endCxn id="6" idx="0"/>
          </p:cNvCxnSpPr>
          <p:nvPr/>
        </p:nvCxnSpPr>
        <p:spPr>
          <a:xfrm rot="10800000" flipV="1">
            <a:off x="1788822" y="921535"/>
            <a:ext cx="2009043" cy="1137112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72435" y="1120759"/>
            <a:ext cx="350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高内存低计算层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6195083" y="0"/>
            <a:ext cx="350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模型先存在哪里</a:t>
            </a:r>
            <a:r>
              <a:rPr lang="en-US" altLang="zh-CN" b="1" dirty="0" smtClean="0">
                <a:solidFill>
                  <a:srgbClr val="FF0000"/>
                </a:solidFill>
              </a:rPr>
              <a:t>CPU&amp;GPU?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26246" y="2161761"/>
            <a:ext cx="2553195" cy="1104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GPU</a:t>
            </a:r>
            <a:endParaRPr lang="zh-CN" altLang="en-US" sz="2000" dirty="0"/>
          </a:p>
        </p:txBody>
      </p:sp>
      <p:cxnSp>
        <p:nvCxnSpPr>
          <p:cNvPr id="21" name="肘形连接符 20"/>
          <p:cNvCxnSpPr>
            <a:endCxn id="20" idx="0"/>
          </p:cNvCxnSpPr>
          <p:nvPr/>
        </p:nvCxnSpPr>
        <p:spPr>
          <a:xfrm>
            <a:off x="6383282" y="921534"/>
            <a:ext cx="2219562" cy="1240227"/>
          </a:xfrm>
          <a:prstGeom prst="bentConnector2">
            <a:avLst/>
          </a:prstGeom>
          <a:ln w="381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457611" y="1234876"/>
            <a:ext cx="350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高计算层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23570" y="4784016"/>
            <a:ext cx="11807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91B1F"/>
                </a:solidFill>
                <a:latin typeface="-apple-system"/>
              </a:rPr>
              <a:t>  </a:t>
            </a:r>
            <a:r>
              <a:rPr lang="zh-CN" altLang="en-US" b="1" dirty="0" smtClean="0">
                <a:solidFill>
                  <a:srgbClr val="191B1F"/>
                </a:solidFill>
                <a:latin typeface="-apple-system"/>
              </a:rPr>
              <a:t>为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减少所需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GPU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数量（特别是推理场景），可利用（主机）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CPU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的大内存容量存储全部模型参数，及需要大量内存的中间</a:t>
            </a:r>
            <a:r>
              <a:rPr lang="zh-CN" altLang="en-US" b="1" dirty="0" smtClean="0">
                <a:solidFill>
                  <a:srgbClr val="191B1F"/>
                </a:solidFill>
                <a:latin typeface="-apple-system"/>
              </a:rPr>
              <a:t>输出？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993751" y="5692093"/>
            <a:ext cx="10385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实验表明，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AMX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在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OPT-30B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模型推理中，与纯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GPU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计算相比，基于此策略的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CPU-GPU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协同计算实现了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12.1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倍延迟降低和</a:t>
            </a:r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5.4</a:t>
            </a:r>
            <a:r>
              <a:rPr lang="zh-CN" altLang="en-US" b="1" dirty="0">
                <a:solidFill>
                  <a:srgbClr val="191B1F"/>
                </a:solidFill>
                <a:latin typeface="-apple-system"/>
              </a:rPr>
              <a:t>倍吞吐量提升。</a:t>
            </a:r>
          </a:p>
        </p:txBody>
      </p:sp>
    </p:spTree>
    <p:extLst>
      <p:ext uri="{BB962C8B-B14F-4D97-AF65-F5344CB8AC3E}">
        <p14:creationId xmlns:p14="http://schemas.microsoft.com/office/powerpoint/2010/main" val="140256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4246" y="163368"/>
            <a:ext cx="11807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rgbClr val="191B1F"/>
                </a:solidFill>
                <a:latin typeface="-apple-system"/>
              </a:rPr>
              <a:t>PCIe</a:t>
            </a:r>
            <a:r>
              <a:rPr lang="zh-CN" altLang="en-US" dirty="0" smtClean="0">
                <a:solidFill>
                  <a:srgbClr val="191B1F"/>
                </a:solidFill>
                <a:latin typeface="-apple-system"/>
              </a:rPr>
              <a:t>带宽小，大约</a:t>
            </a:r>
            <a:r>
              <a:rPr lang="en-US" altLang="zh-CN" dirty="0" smtClean="0">
                <a:solidFill>
                  <a:srgbClr val="191B1F"/>
                </a:solidFill>
                <a:latin typeface="-apple-system"/>
              </a:rPr>
              <a:t>60G</a:t>
            </a:r>
            <a:r>
              <a:rPr lang="zh-CN" altLang="en-US" dirty="0" smtClean="0">
                <a:solidFill>
                  <a:srgbClr val="191B1F"/>
                </a:solidFill>
                <a:latin typeface="-apple-system"/>
              </a:rPr>
              <a:t>，</a:t>
            </a:r>
            <a:r>
              <a:rPr lang="en-US" altLang="zh-CN" dirty="0" smtClean="0">
                <a:solidFill>
                  <a:srgbClr val="191B1F"/>
                </a:solidFill>
                <a:latin typeface="-apple-system"/>
              </a:rPr>
              <a:t>CPU&amp;GPU</a:t>
            </a:r>
            <a:r>
              <a:rPr lang="zh-CN" altLang="en-US" dirty="0" smtClean="0">
                <a:solidFill>
                  <a:srgbClr val="191B1F"/>
                </a:solidFill>
                <a:latin typeface="-apple-system"/>
              </a:rPr>
              <a:t>协同时，短板在于数据传输的耗时，为了降低耗时占推理的比例，使用</a:t>
            </a:r>
            <a:r>
              <a:rPr lang="en-US" altLang="zh-CN" dirty="0" smtClean="0">
                <a:solidFill>
                  <a:srgbClr val="191B1F"/>
                </a:solidFill>
                <a:latin typeface="-apple-system"/>
              </a:rPr>
              <a:t>AMX</a:t>
            </a:r>
            <a:r>
              <a:rPr lang="zh-CN" altLang="en-US" dirty="0" smtClean="0">
                <a:solidFill>
                  <a:srgbClr val="191B1F"/>
                </a:solidFill>
                <a:latin typeface="-apple-system"/>
              </a:rPr>
              <a:t>加大</a:t>
            </a:r>
            <a:r>
              <a:rPr lang="en-US" altLang="zh-CN" dirty="0" smtClean="0">
                <a:solidFill>
                  <a:srgbClr val="191B1F"/>
                </a:solidFill>
                <a:latin typeface="-apple-system"/>
              </a:rPr>
              <a:t>CPU</a:t>
            </a:r>
            <a:r>
              <a:rPr lang="zh-CN" altLang="en-US" dirty="0" smtClean="0">
                <a:solidFill>
                  <a:srgbClr val="191B1F"/>
                </a:solidFill>
                <a:latin typeface="-apple-system"/>
              </a:rPr>
              <a:t>推理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使用如下公式确定，</a:t>
            </a:r>
            <a:r>
              <a:rPr lang="en-US" altLang="zh-CN" b="1" dirty="0" smtClean="0"/>
              <a:t>offload</a:t>
            </a:r>
            <a:r>
              <a:rPr lang="zh-CN" altLang="en-US" b="1" dirty="0" smtClean="0"/>
              <a:t>的层，</a:t>
            </a:r>
            <a:r>
              <a:rPr lang="en-US" altLang="zh-CN" dirty="0" err="1"/>
              <a:t>d,Nl</a:t>
            </a:r>
            <a:r>
              <a:rPr lang="zh-CN" altLang="en-US" dirty="0"/>
              <a:t>和</a:t>
            </a:r>
            <a:r>
              <a:rPr lang="en-US" altLang="zh-CN" dirty="0"/>
              <a:t>Cl</a:t>
            </a:r>
            <a:r>
              <a:rPr lang="zh-CN" altLang="en-US" dirty="0"/>
              <a:t>表示操作数数据类型的大小（以 </a:t>
            </a:r>
            <a:r>
              <a:rPr lang="en-US" altLang="zh-CN" dirty="0"/>
              <a:t>Bytes </a:t>
            </a:r>
            <a:r>
              <a:rPr lang="zh-CN" altLang="en-US" dirty="0"/>
              <a:t>为单位），参数的个数和算术运算的个数。</a:t>
            </a:r>
          </a:p>
          <a:p>
            <a:r>
              <a:rPr lang="en-US" altLang="zh-CN" dirty="0"/>
              <a:t>BWC</a:t>
            </a:r>
            <a:r>
              <a:rPr lang="zh-CN" altLang="en-US" dirty="0"/>
              <a:t>和</a:t>
            </a:r>
            <a:r>
              <a:rPr lang="en-US" altLang="zh-CN" dirty="0"/>
              <a:t>BWP</a:t>
            </a:r>
            <a:r>
              <a:rPr lang="zh-CN" altLang="en-US" dirty="0"/>
              <a:t>分别表示 </a:t>
            </a:r>
            <a:r>
              <a:rPr lang="en-US" altLang="zh-CN" dirty="0"/>
              <a:t>CPU </a:t>
            </a:r>
            <a:r>
              <a:rPr lang="zh-CN" altLang="en-US" dirty="0"/>
              <a:t>的内存带宽和 </a:t>
            </a:r>
            <a:r>
              <a:rPr lang="en-US" altLang="zh-CN" dirty="0" err="1"/>
              <a:t>PCIe</a:t>
            </a:r>
            <a:r>
              <a:rPr lang="en-US" altLang="zh-CN" dirty="0"/>
              <a:t> </a:t>
            </a:r>
            <a:r>
              <a:rPr lang="zh-CN" altLang="en-US" dirty="0"/>
              <a:t>带宽（以 </a:t>
            </a:r>
            <a:r>
              <a:rPr lang="en-US" altLang="zh-CN" dirty="0"/>
              <a:t>GB/s </a:t>
            </a:r>
            <a:r>
              <a:rPr lang="zh-CN" altLang="en-US" dirty="0"/>
              <a:t>为单位）。</a:t>
            </a:r>
          </a:p>
          <a:p>
            <a:r>
              <a:rPr lang="en-US" altLang="zh-CN" dirty="0"/>
              <a:t>THC</a:t>
            </a:r>
            <a:r>
              <a:rPr lang="zh-CN" altLang="en-US" dirty="0"/>
              <a:t>和</a:t>
            </a:r>
            <a:r>
              <a:rPr lang="en-US" altLang="zh-CN" dirty="0"/>
              <a:t>THG</a:t>
            </a:r>
            <a:r>
              <a:rPr lang="zh-CN" altLang="en-US" dirty="0"/>
              <a:t>分别表示给定数据类型的 </a:t>
            </a:r>
            <a:r>
              <a:rPr lang="en-US" altLang="zh-CN" dirty="0"/>
              <a:t>CPU </a:t>
            </a:r>
            <a:r>
              <a:rPr lang="zh-CN" altLang="en-US" dirty="0"/>
              <a:t>和 </a:t>
            </a:r>
            <a:r>
              <a:rPr lang="en-US" altLang="zh-CN" dirty="0"/>
              <a:t>GPU </a:t>
            </a:r>
            <a:r>
              <a:rPr lang="zh-CN" altLang="en-US" dirty="0"/>
              <a:t>的计算吞吐量，以 </a:t>
            </a:r>
            <a:r>
              <a:rPr lang="en-US" altLang="zh-CN" dirty="0"/>
              <a:t>GFLOPS </a:t>
            </a:r>
            <a:r>
              <a:rPr lang="zh-CN" altLang="en-US" dirty="0"/>
              <a:t>为单位。</a:t>
            </a:r>
          </a:p>
          <a:p>
            <a:endParaRPr lang="en-US" altLang="zh-CN" dirty="0" smtClean="0">
              <a:solidFill>
                <a:srgbClr val="191B1F"/>
              </a:solidFill>
              <a:latin typeface="-apple-system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842212"/>
            <a:ext cx="10485714" cy="1542857"/>
          </a:xfrm>
          <a:prstGeom prst="rect">
            <a:avLst/>
          </a:prstGeom>
        </p:spPr>
      </p:pic>
      <p:sp>
        <p:nvSpPr>
          <p:cNvPr id="7" name="AutoShape 2" descr="https://pica.zhimg.com/v2-612da9432d8d3d051c30e278599624dc_1440w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64" y="4712517"/>
            <a:ext cx="8314286" cy="102857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4212" y="3599568"/>
            <a:ext cx="11807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191B1F"/>
                </a:solidFill>
                <a:latin typeface="-apple-system"/>
              </a:rPr>
              <a:t>确定使用哪个设备进行推理</a:t>
            </a:r>
            <a:endParaRPr lang="en-US" altLang="zh-CN" dirty="0" smtClean="0">
              <a:solidFill>
                <a:srgbClr val="191B1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412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84392"/>
              </p:ext>
            </p:extLst>
          </p:nvPr>
        </p:nvGraphicFramePr>
        <p:xfrm>
          <a:off x="356134" y="491825"/>
          <a:ext cx="11155680" cy="4368202"/>
        </p:xfrm>
        <a:graphic>
          <a:graphicData uri="http://schemas.openxmlformats.org/drawingml/2006/table">
            <a:tbl>
              <a:tblPr/>
              <a:tblGrid>
                <a:gridCol w="1901063">
                  <a:extLst>
                    <a:ext uri="{9D8B030D-6E8A-4147-A177-3AD203B41FA5}">
                      <a16:colId xmlns:a16="http://schemas.microsoft.com/office/drawing/2014/main" val="1418230857"/>
                    </a:ext>
                  </a:extLst>
                </a:gridCol>
                <a:gridCol w="887857">
                  <a:extLst>
                    <a:ext uri="{9D8B030D-6E8A-4147-A177-3AD203B41FA5}">
                      <a16:colId xmlns:a16="http://schemas.microsoft.com/office/drawing/2014/main" val="1181453714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1548048278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101311326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615037076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2265830350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3993080610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4193398913"/>
                    </a:ext>
                  </a:extLst>
                </a:gridCol>
              </a:tblGrid>
              <a:tr h="49128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PCIe</a:t>
                      </a:r>
                      <a:r>
                        <a:rPr lang="en-US" sz="1400" dirty="0"/>
                        <a:t> </a:t>
                      </a:r>
                      <a:r>
                        <a:rPr lang="zh-CN" altLang="en-US" sz="1400" dirty="0"/>
                        <a:t>版本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发布年份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传输速率 </a:t>
                      </a:r>
                      <a:r>
                        <a:rPr lang="en-US" altLang="zh-CN" sz="1400"/>
                        <a:t>(</a:t>
                      </a:r>
                      <a:r>
                        <a:rPr lang="en-US" sz="1400"/>
                        <a:t>GT/s)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编码方案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x1 </a:t>
                      </a:r>
                      <a:r>
                        <a:rPr lang="zh-CN" altLang="en-US" sz="1400"/>
                        <a:t>带宽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x4 </a:t>
                      </a:r>
                      <a:r>
                        <a:rPr lang="zh-CN" altLang="en-US" sz="1400"/>
                        <a:t>带宽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x8 </a:t>
                      </a:r>
                      <a:r>
                        <a:rPr lang="zh-CN" altLang="en-US" sz="1400"/>
                        <a:t>带宽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x16 </a:t>
                      </a:r>
                      <a:r>
                        <a:rPr lang="en-US" sz="1400" dirty="0" smtClean="0"/>
                        <a:t>（</a:t>
                      </a:r>
                      <a:r>
                        <a:rPr lang="zh-CN" altLang="en-US" sz="1400" dirty="0" smtClean="0"/>
                        <a:t>通道）带宽</a:t>
                      </a:r>
                      <a:endParaRPr lang="zh-CN" alt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0683002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PCIe 1.0</a:t>
                      </a:r>
                      <a:endParaRPr lang="en-US" sz="140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2003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2.5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8b/10b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250 MB/s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812528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US" sz="1400" b="1"/>
                        <a:t>PCIe 2.0</a:t>
                      </a:r>
                      <a:endParaRPr lang="en-US" sz="140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2007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5.0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8b/10b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500 MB/s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904738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r>
                        <a:rPr lang="en-US" sz="1400" b="1"/>
                        <a:t>PCIe 3.0</a:t>
                      </a:r>
                      <a:endParaRPr lang="en-US" sz="140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2010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8.0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128b/130b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~0.985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~3.94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~7.88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~15.75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84888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PCIe</a:t>
                      </a:r>
                      <a:r>
                        <a:rPr lang="en-US" sz="1400" b="1" dirty="0"/>
                        <a:t> 4.0</a:t>
                      </a:r>
                      <a:endParaRPr lang="en-US" sz="1400" dirty="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2017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16.0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128b/130b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~1.97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~7.88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~15.75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~31.51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611292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PCIe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5.0（</a:t>
                      </a: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Sapphire Rapids</a:t>
                      </a:r>
                      <a:r>
                        <a:rPr lang="zh-CN" altLang="en-US" sz="1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等）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2019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32.0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128b/130b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~3.94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~15.75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~31.51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~63.02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892720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r>
                        <a:rPr lang="en-US" sz="1400" b="1"/>
                        <a:t>PCIe 6.0</a:t>
                      </a:r>
                      <a:endParaRPr lang="en-US" sz="140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2022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64.0 (32 Gbaud)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PAM4, 1b/1b encoding, FLIT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~7.56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~30.25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~60.5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~121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397816"/>
                  </a:ext>
                </a:extLst>
              </a:tr>
              <a:tr h="912377">
                <a:tc>
                  <a:txBody>
                    <a:bodyPr/>
                    <a:lstStyle/>
                    <a:p>
                      <a:r>
                        <a:rPr lang="en-US" sz="1400" b="1"/>
                        <a:t>PCIe 7.0</a:t>
                      </a:r>
                      <a:endParaRPr lang="en-US" sz="1400"/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(</a:t>
                      </a:r>
                      <a:r>
                        <a:rPr lang="zh-CN" altLang="en-US" sz="1400"/>
                        <a:t>预计</a:t>
                      </a:r>
                      <a:r>
                        <a:rPr lang="en-US" altLang="zh-CN" sz="1400"/>
                        <a:t>2025)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128.0 (64 Gbaud)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PAM4, 1b/1b encoding, FLIT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~15.12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~60.5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~121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~242 GB/s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617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88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14120"/>
              </p:ext>
            </p:extLst>
          </p:nvPr>
        </p:nvGraphicFramePr>
        <p:xfrm>
          <a:off x="1633768" y="314460"/>
          <a:ext cx="6085692" cy="4351336"/>
        </p:xfrm>
        <a:graphic>
          <a:graphicData uri="http://schemas.openxmlformats.org/drawingml/2006/table">
            <a:tbl>
              <a:tblPr/>
              <a:tblGrid>
                <a:gridCol w="1014282">
                  <a:extLst>
                    <a:ext uri="{9D8B030D-6E8A-4147-A177-3AD203B41FA5}">
                      <a16:colId xmlns:a16="http://schemas.microsoft.com/office/drawing/2014/main" val="3825054476"/>
                    </a:ext>
                  </a:extLst>
                </a:gridCol>
                <a:gridCol w="1014282">
                  <a:extLst>
                    <a:ext uri="{9D8B030D-6E8A-4147-A177-3AD203B41FA5}">
                      <a16:colId xmlns:a16="http://schemas.microsoft.com/office/drawing/2014/main" val="915022150"/>
                    </a:ext>
                  </a:extLst>
                </a:gridCol>
                <a:gridCol w="1014282">
                  <a:extLst>
                    <a:ext uri="{9D8B030D-6E8A-4147-A177-3AD203B41FA5}">
                      <a16:colId xmlns:a16="http://schemas.microsoft.com/office/drawing/2014/main" val="2236417299"/>
                    </a:ext>
                  </a:extLst>
                </a:gridCol>
                <a:gridCol w="1014282">
                  <a:extLst>
                    <a:ext uri="{9D8B030D-6E8A-4147-A177-3AD203B41FA5}">
                      <a16:colId xmlns:a16="http://schemas.microsoft.com/office/drawing/2014/main" val="2994387348"/>
                    </a:ext>
                  </a:extLst>
                </a:gridCol>
                <a:gridCol w="1014282">
                  <a:extLst>
                    <a:ext uri="{9D8B030D-6E8A-4147-A177-3AD203B41FA5}">
                      <a16:colId xmlns:a16="http://schemas.microsoft.com/office/drawing/2014/main" val="3957786723"/>
                    </a:ext>
                  </a:extLst>
                </a:gridCol>
                <a:gridCol w="1014282">
                  <a:extLst>
                    <a:ext uri="{9D8B030D-6E8A-4147-A177-3AD203B41FA5}">
                      <a16:colId xmlns:a16="http://schemas.microsoft.com/office/drawing/2014/main" val="3802986565"/>
                    </a:ext>
                  </a:extLst>
                </a:gridCol>
              </a:tblGrid>
              <a:tr h="449110"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 b="1">
                          <a:effectLst/>
                        </a:rPr>
                        <a:t>GPU</a:t>
                      </a:r>
                      <a:r>
                        <a:rPr lang="zh-CN" altLang="en-US" sz="1300" b="1">
                          <a:effectLst/>
                        </a:rPr>
                        <a:t>型号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300" b="1">
                          <a:effectLst/>
                        </a:rPr>
                        <a:t>架构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300" b="1">
                          <a:effectLst/>
                        </a:rPr>
                        <a:t>显存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300" b="1">
                          <a:effectLst/>
                        </a:rPr>
                        <a:t>带宽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 b="1">
                          <a:effectLst/>
                        </a:rPr>
                        <a:t>FP32</a:t>
                      </a:r>
                      <a:r>
                        <a:rPr lang="zh-CN" altLang="en-US" sz="1300" b="1">
                          <a:effectLst/>
                        </a:rPr>
                        <a:t>算力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300" b="1">
                          <a:effectLst/>
                        </a:rPr>
                        <a:t>中国可售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483631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 dirty="0">
                          <a:effectLst/>
                        </a:rPr>
                        <a:t>A100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Ampere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40/80GB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1.6TB/s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19.5 TFLOPS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300">
                          <a:effectLst/>
                        </a:rPr>
                        <a:t>否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944563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H100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Hopper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80GB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3.35TB/s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29.65 TFLOPS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300">
                          <a:effectLst/>
                        </a:rPr>
                        <a:t>否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450848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 b="1">
                          <a:solidFill>
                            <a:srgbClr val="35B378"/>
                          </a:solidFill>
                          <a:effectLst/>
                        </a:rPr>
                        <a:t>A800</a:t>
                      </a:r>
                      <a:endParaRPr lang="en-US" sz="1300">
                        <a:effectLst/>
                      </a:endParaRP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Ampere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40/80GB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1.2TB/s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18.0 TFLOPS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300">
                          <a:effectLst/>
                        </a:rPr>
                        <a:t>是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099256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 b="1">
                          <a:solidFill>
                            <a:srgbClr val="35B378"/>
                          </a:solidFill>
                          <a:effectLst/>
                        </a:rPr>
                        <a:t>H800</a:t>
                      </a:r>
                      <a:endParaRPr lang="en-US" sz="1300">
                        <a:effectLst/>
                      </a:endParaRP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Hopper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80GB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2.5TB/s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24.5 TFLOPS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300">
                          <a:effectLst/>
                        </a:rPr>
                        <a:t>是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55751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 b="1">
                          <a:solidFill>
                            <a:srgbClr val="35B378"/>
                          </a:solidFill>
                          <a:effectLst/>
                        </a:rPr>
                        <a:t>H20</a:t>
                      </a:r>
                      <a:endParaRPr lang="en-US" sz="1300">
                        <a:effectLst/>
                      </a:endParaRP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Hopper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96GB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300" dirty="0">
                          <a:effectLst/>
                        </a:rPr>
                        <a:t>受限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12.0 TFLOPS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300">
                          <a:effectLst/>
                        </a:rPr>
                        <a:t>是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164186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L40S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Ada Lovelace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48GB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846GB/s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300">
                          <a:effectLst/>
                        </a:rPr>
                        <a:t>18.2 TFLOPS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zh-CN" altLang="en-US" sz="1300" dirty="0">
                          <a:effectLst/>
                        </a:rPr>
                        <a:t>是</a:t>
                      </a:r>
                    </a:p>
                  </a:txBody>
                  <a:tcPr marL="46588" marR="46588" marT="23294" marB="23294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9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59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277"/>
              </p:ext>
            </p:extLst>
          </p:nvPr>
        </p:nvGraphicFramePr>
        <p:xfrm>
          <a:off x="361871" y="0"/>
          <a:ext cx="812800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18486531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36577133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586684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11805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701927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254761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355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Nvlink 1.0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Nvlink 2.0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Nvlink 3.0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Nvlink 4.0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Nvlink 5.0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23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推出时间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2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NVIDIA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Pascal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Volta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Volta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Ampere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Hopper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Blackwell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15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代表产品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SXM2 P100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SXM2 V100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SXM3 V100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SXM4 A100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SXM5 H100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SXM B200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86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Nvlink links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links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 links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 links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links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 links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 links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65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NvSwtich</a:t>
                      </a:r>
                      <a:r>
                        <a:rPr lang="zh-CN" altLang="en-US" sz="1200" b="1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NvSwitch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1.0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NvSwitch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2.0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NvSwitch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3.0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NvSwitch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4.0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1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Link peed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GT/s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GT/s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GT/s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GT/s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GT/s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GT/s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298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GPU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双向带宽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160GB/s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300GB/s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300GB/s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600GB/s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900GB/s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1.8TB/s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36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带宽计算说明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Nvlink 3.0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link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，每个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link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lane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，双向带宽是：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GT/s</a:t>
                      </a:r>
                      <a:r>
                        <a:rPr lang="zh-CN" altLang="en-US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 link</a:t>
                      </a:r>
                      <a:r>
                        <a:rPr lang="en-US" altLang="zh-CN" sz="1200" baseline="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* 8Lane/8*2=600GB/s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845608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1" y="1855103"/>
            <a:ext cx="11934343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1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84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1294</Words>
  <Application>Microsoft Office PowerPoint</Application>
  <PresentationFormat>宽屏</PresentationFormat>
  <Paragraphs>214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-apple-system</vt:lpstr>
      <vt:lpstr>Geist</vt:lpstr>
      <vt:lpstr>IBM Plex Mono</vt:lpstr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haha</dc:creator>
  <cp:lastModifiedBy>haha</cp:lastModifiedBy>
  <cp:revision>26</cp:revision>
  <dcterms:created xsi:type="dcterms:W3CDTF">2025-08-06T05:58:15Z</dcterms:created>
  <dcterms:modified xsi:type="dcterms:W3CDTF">2025-08-07T09:14:09Z</dcterms:modified>
</cp:coreProperties>
</file>