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slideLayouts/slideLayout10.xml" ContentType="application/vnd.openxmlformats-officedocument.presentationml.slideLayout+xml"/>
  <Override PartName="/ppt/theme/theme6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7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8.xml" ContentType="application/vnd.openxmlformats-officedocument.theme+xml"/>
  <Override PartName="/ppt/slideLayouts/slideLayout15.xml" ContentType="application/vnd.openxmlformats-officedocument.presentationml.slideLayout+xml"/>
  <Override PartName="/ppt/theme/theme9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0.xml" ContentType="application/vnd.openxmlformats-officedocument.theme+xml"/>
  <Override PartName="/ppt/slideLayouts/slideLayout18.xml" ContentType="application/vnd.openxmlformats-officedocument.presentationml.slideLayout+xml"/>
  <Override PartName="/ppt/theme/theme11.xml" ContentType="application/vnd.openxmlformats-officedocument.theme+xml"/>
  <Override PartName="/ppt/slideLayouts/slideLayout19.xml" ContentType="application/vnd.openxmlformats-officedocument.presentationml.slideLayout+xml"/>
  <Override PartName="/ppt/theme/theme12.xml" ContentType="application/vnd.openxmlformats-officedocument.theme+xml"/>
  <Override PartName="/ppt/slideLayouts/slideLayout20.xml" ContentType="application/vnd.openxmlformats-officedocument.presentationml.slideLayout+xml"/>
  <Override PartName="/ppt/theme/theme13.xml" ContentType="application/vnd.openxmlformats-officedocument.theme+xml"/>
  <Override PartName="/ppt/slideLayouts/slideLayout21.xml" ContentType="application/vnd.openxmlformats-officedocument.presentationml.slideLayout+xml"/>
  <Override PartName="/ppt/theme/theme1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5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16.xml" ContentType="application/vnd.openxmlformats-officedocument.theme+xml"/>
  <Override PartName="/ppt/slideLayouts/slideLayout26.xml" ContentType="application/vnd.openxmlformats-officedocument.presentationml.slideLayout+xml"/>
  <Override PartName="/ppt/theme/theme17.xml" ContentType="application/vnd.openxmlformats-officedocument.theme+xml"/>
  <Override PartName="/ppt/slideLayouts/slideLayout27.xml" ContentType="application/vnd.openxmlformats-officedocument.presentationml.slideLayout+xml"/>
  <Override PartName="/ppt/theme/theme18.xml" ContentType="application/vnd.openxmlformats-officedocument.theme+xml"/>
  <Override PartName="/ppt/slideLayouts/slideLayout28.xml" ContentType="application/vnd.openxmlformats-officedocument.presentationml.slideLayout+xml"/>
  <Override PartName="/ppt/theme/theme19.xml" ContentType="application/vnd.openxmlformats-officedocument.theme+xml"/>
  <Override PartName="/ppt/slideLayouts/slideLayout29.xml" ContentType="application/vnd.openxmlformats-officedocument.presentationml.slideLayout+xml"/>
  <Override PartName="/ppt/theme/theme20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1.xml" ContentType="application/vnd.openxmlformats-officedocument.theme+xml"/>
  <Override PartName="/ppt/slideLayouts/slideLayout32.xml" ContentType="application/vnd.openxmlformats-officedocument.presentationml.slideLayout+xml"/>
  <Override PartName="/ppt/theme/theme22.xml" ContentType="application/vnd.openxmlformats-officedocument.theme+xml"/>
  <Override PartName="/ppt/theme/theme2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5" r:id="rId3"/>
    <p:sldMasterId id="2147483658" r:id="rId4"/>
    <p:sldMasterId id="2147483661" r:id="rId5"/>
    <p:sldMasterId id="2147483664" r:id="rId6"/>
    <p:sldMasterId id="2147483667" r:id="rId7"/>
    <p:sldMasterId id="2147483670" r:id="rId8"/>
    <p:sldMasterId id="2147483673" r:id="rId9"/>
    <p:sldMasterId id="2147483676" r:id="rId10"/>
    <p:sldMasterId id="2147483679" r:id="rId11"/>
    <p:sldMasterId id="2147483682" r:id="rId12"/>
    <p:sldMasterId id="2147483685" r:id="rId13"/>
    <p:sldMasterId id="2147483688" r:id="rId14"/>
    <p:sldMasterId id="2147483691" r:id="rId15"/>
    <p:sldMasterId id="2147483694" r:id="rId16"/>
    <p:sldMasterId id="2147483697" r:id="rId17"/>
    <p:sldMasterId id="2147483700" r:id="rId18"/>
    <p:sldMasterId id="2147483703" r:id="rId19"/>
    <p:sldMasterId id="2147483706" r:id="rId20"/>
    <p:sldMasterId id="2147483709" r:id="rId21"/>
    <p:sldMasterId id="2147483712" r:id="rId22"/>
  </p:sldMasterIdLst>
  <p:notesMasterIdLst>
    <p:notesMasterId r:id="rId45"/>
  </p:notesMasterIdLst>
  <p:sldIdLst>
    <p:sldId id="258" r:id="rId23"/>
    <p:sldId id="596" r:id="rId24"/>
    <p:sldId id="542" r:id="rId25"/>
    <p:sldId id="597" r:id="rId26"/>
    <p:sldId id="598" r:id="rId27"/>
    <p:sldId id="571" r:id="rId28"/>
    <p:sldId id="588" r:id="rId29"/>
    <p:sldId id="609" r:id="rId30"/>
    <p:sldId id="611" r:id="rId31"/>
    <p:sldId id="589" r:id="rId32"/>
    <p:sldId id="599" r:id="rId33"/>
    <p:sldId id="600" r:id="rId34"/>
    <p:sldId id="601" r:id="rId35"/>
    <p:sldId id="613" r:id="rId36"/>
    <p:sldId id="602" r:id="rId37"/>
    <p:sldId id="603" r:id="rId38"/>
    <p:sldId id="604" r:id="rId39"/>
    <p:sldId id="610" r:id="rId40"/>
    <p:sldId id="605" r:id="rId41"/>
    <p:sldId id="606" r:id="rId42"/>
    <p:sldId id="612" r:id="rId43"/>
    <p:sldId id="425" r:id="rId44"/>
  </p:sldIdLst>
  <p:sldSz cx="12192000" cy="6858000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>
          <p15:clr>
            <a:srgbClr val="A4A3A4"/>
          </p15:clr>
        </p15:guide>
        <p15:guide id="2" pos="390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ousisi" initials="zss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D0D8E8"/>
    <a:srgbClr val="E9EDF4"/>
    <a:srgbClr val="ABB15B"/>
    <a:srgbClr val="9DA666"/>
    <a:srgbClr val="E1E1E1"/>
    <a:srgbClr val="F6F8FA"/>
    <a:srgbClr val="D5E9C7"/>
    <a:srgbClr val="E2E2E2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3963" autoAdjust="0"/>
  </p:normalViewPr>
  <p:slideViewPr>
    <p:cSldViewPr>
      <p:cViewPr>
        <p:scale>
          <a:sx n="125" d="100"/>
          <a:sy n="125" d="100"/>
        </p:scale>
        <p:origin x="60" y="-1332"/>
      </p:cViewPr>
      <p:guideLst>
        <p:guide orient="horz" pos="2167"/>
        <p:guide pos="3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4.xml"/><Relationship Id="rId39" Type="http://schemas.openxmlformats.org/officeDocument/2006/relationships/slide" Target="slides/slide17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2.xml"/><Relationship Id="rId42" Type="http://schemas.openxmlformats.org/officeDocument/2006/relationships/slide" Target="slides/slide20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2.xml"/><Relationship Id="rId32" Type="http://schemas.openxmlformats.org/officeDocument/2006/relationships/slide" Target="slides/slide10.xml"/><Relationship Id="rId37" Type="http://schemas.openxmlformats.org/officeDocument/2006/relationships/slide" Target="slides/slide15.xml"/><Relationship Id="rId40" Type="http://schemas.openxmlformats.org/officeDocument/2006/relationships/slide" Target="slides/slide18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36" Type="http://schemas.openxmlformats.org/officeDocument/2006/relationships/slide" Target="slides/slide14.xml"/><Relationship Id="rId49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9.xml"/><Relationship Id="rId44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35" Type="http://schemas.openxmlformats.org/officeDocument/2006/relationships/slide" Target="slides/slide13.xml"/><Relationship Id="rId43" Type="http://schemas.openxmlformats.org/officeDocument/2006/relationships/slide" Target="slides/slide21.xml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3.xml"/><Relationship Id="rId33" Type="http://schemas.openxmlformats.org/officeDocument/2006/relationships/slide" Target="slides/slide11.xml"/><Relationship Id="rId38" Type="http://schemas.openxmlformats.org/officeDocument/2006/relationships/slide" Target="slides/slide16.xml"/><Relationship Id="rId46" Type="http://schemas.openxmlformats.org/officeDocument/2006/relationships/tags" Target="tags/tag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D36D3-EA7E-4B7C-803C-43544E873CBF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C778C-FE3A-4E3A-B8E4-498A26AD9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85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模板</a:t>
            </a: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252FD3C2-ECB3-486C-849A-D6C65A9903DF}" type="slidenum">
              <a:rPr lang="en-US" altLang="zh-CN" sz="1200"/>
              <a:t>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45551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778C-FE3A-4E3A-B8E4-498A26AD9E2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024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778C-FE3A-4E3A-B8E4-498A26AD9E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525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778C-FE3A-4E3A-B8E4-498A26AD9E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528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778C-FE3A-4E3A-B8E4-498A26AD9E2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649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778C-FE3A-4E3A-B8E4-498A26AD9E2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217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778C-FE3A-4E3A-B8E4-498A26AD9E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5793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778C-FE3A-4E3A-B8E4-498A26AD9E2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206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778C-FE3A-4E3A-B8E4-498A26AD9E2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810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778C-FE3A-4E3A-B8E4-498A26AD9E2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370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778C-FE3A-4E3A-B8E4-498A26AD9E2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104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778C-FE3A-4E3A-B8E4-498A26AD9E2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4392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778C-FE3A-4E3A-B8E4-498A26AD9E2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710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778C-FE3A-4E3A-B8E4-498A26AD9E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538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778C-FE3A-4E3A-B8E4-498A26AD9E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330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778C-FE3A-4E3A-B8E4-498A26AD9E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563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 smtClean="0">
                <a:effectLst/>
                <a:sym typeface="+mn-ea"/>
              </a:rPr>
              <a:t>①调用系统函数发送数据包 ②调用完系统函数后进入到内核态，在内核态发生内存拷贝，将数据拷贝至发送数据队列 ③网卡通过</a:t>
            </a:r>
            <a:r>
              <a:rPr lang="en-US" altLang="zh-CN" dirty="0" smtClean="0">
                <a:effectLst/>
                <a:sym typeface="+mn-ea"/>
              </a:rPr>
              <a:t>DMA</a:t>
            </a:r>
            <a:r>
              <a:rPr lang="zh-CN" altLang="zh-CN" dirty="0" smtClean="0">
                <a:effectLst/>
                <a:sym typeface="+mn-ea"/>
              </a:rPr>
              <a:t>读取发送队列中的数据并发送 ④完成数据包发送后通过中断通知</a:t>
            </a:r>
            <a:r>
              <a:rPr lang="en-US" altLang="zh-CN" dirty="0" smtClean="0">
                <a:effectLst/>
                <a:sym typeface="+mn-ea"/>
              </a:rPr>
              <a:t>CPU</a:t>
            </a:r>
            <a:r>
              <a:rPr lang="zh-CN" altLang="zh-CN" dirty="0" smtClean="0">
                <a:effectLst/>
                <a:sym typeface="+mn-ea"/>
              </a:rPr>
              <a:t>数据发送完成⑤</a:t>
            </a:r>
            <a:r>
              <a:rPr lang="en-US" altLang="zh-CN" dirty="0" smtClean="0">
                <a:effectLst/>
                <a:sym typeface="+mn-ea"/>
              </a:rPr>
              <a:t>CPU</a:t>
            </a:r>
            <a:r>
              <a:rPr lang="zh-CN" altLang="zh-CN" dirty="0" smtClean="0">
                <a:effectLst/>
                <a:sym typeface="+mn-ea"/>
              </a:rPr>
              <a:t>收到数据完成的中断后会清理已发送的数据队列</a:t>
            </a:r>
            <a:r>
              <a:rPr lang="en-US" altLang="zh-CN" dirty="0" smtClean="0">
                <a:effectLst/>
                <a:sym typeface="+mn-ea"/>
              </a:rPr>
              <a:t>  </a:t>
            </a:r>
            <a:r>
              <a:rPr lang="zh-CN" altLang="zh-CN" dirty="0" smtClean="0">
                <a:effectLst/>
                <a:sym typeface="+mn-ea"/>
              </a:rPr>
              <a:t>①</a:t>
            </a:r>
            <a:r>
              <a:rPr lang="en-US" altLang="zh-CN" dirty="0" smtClean="0">
                <a:effectLst/>
                <a:sym typeface="+mn-ea"/>
              </a:rPr>
              <a:t>socket</a:t>
            </a:r>
            <a:r>
              <a:rPr lang="zh-CN" altLang="zh-CN" dirty="0" smtClean="0">
                <a:effectLst/>
                <a:sym typeface="+mn-ea"/>
              </a:rPr>
              <a:t>发送 当一个数据包被发送时，如果此时挂载了</a:t>
            </a:r>
            <a:r>
              <a:rPr lang="en-US" altLang="zh-CN" dirty="0" smtClean="0">
                <a:effectLst/>
                <a:sym typeface="+mn-ea"/>
              </a:rPr>
              <a:t>socket </a:t>
            </a:r>
            <a:r>
              <a:rPr lang="en-US" altLang="zh-CN" dirty="0" err="1" smtClean="0">
                <a:effectLst/>
                <a:sym typeface="+mn-ea"/>
              </a:rPr>
              <a:t>ebpf</a:t>
            </a:r>
            <a:r>
              <a:rPr lang="zh-CN" altLang="zh-CN" dirty="0" smtClean="0">
                <a:effectLst/>
                <a:sym typeface="+mn-ea"/>
              </a:rPr>
              <a:t>程序，此时会调用</a:t>
            </a:r>
            <a:r>
              <a:rPr lang="en-US" altLang="zh-CN" dirty="0" err="1" smtClean="0">
                <a:effectLst/>
                <a:sym typeface="+mn-ea"/>
              </a:rPr>
              <a:t>tcp_bpf_sendmsg_redirect</a:t>
            </a:r>
            <a:r>
              <a:rPr lang="zh-CN" altLang="zh-CN" dirty="0" smtClean="0">
                <a:effectLst/>
                <a:sym typeface="+mn-ea"/>
              </a:rPr>
              <a:t>函数，将数据包直接发送至接收端的</a:t>
            </a:r>
            <a:r>
              <a:rPr lang="en-US" altLang="zh-CN" dirty="0" smtClean="0">
                <a:effectLst/>
                <a:sym typeface="+mn-ea"/>
              </a:rPr>
              <a:t>socket</a:t>
            </a:r>
            <a:r>
              <a:rPr lang="zh-CN" altLang="zh-CN" dirty="0" smtClean="0">
                <a:effectLst/>
                <a:sym typeface="+mn-ea"/>
              </a:rPr>
              <a:t>队列，绕过了内核协议栈，效率极高。</a:t>
            </a:r>
            <a:endParaRPr lang="zh-CN" altLang="zh-CN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dirty="0" smtClean="0">
                <a:effectLst/>
                <a:sym typeface="+mn-ea"/>
              </a:rPr>
              <a:t>②</a:t>
            </a:r>
            <a:r>
              <a:rPr lang="en-US" altLang="zh-CN" dirty="0" smtClean="0">
                <a:effectLst/>
                <a:sym typeface="+mn-ea"/>
              </a:rPr>
              <a:t>TC egress </a:t>
            </a:r>
            <a:r>
              <a:rPr lang="zh-CN" altLang="zh-CN" dirty="0" smtClean="0">
                <a:effectLst/>
                <a:sym typeface="+mn-ea"/>
              </a:rPr>
              <a:t>当数据包经网络协议栈后到达</a:t>
            </a:r>
            <a:r>
              <a:rPr lang="en-US" altLang="zh-CN" dirty="0" err="1" smtClean="0">
                <a:effectLst/>
                <a:sym typeface="+mn-ea"/>
              </a:rPr>
              <a:t>sch_handle_egress</a:t>
            </a:r>
            <a:r>
              <a:rPr lang="zh-CN" altLang="zh-CN" dirty="0" smtClean="0">
                <a:effectLst/>
                <a:sym typeface="+mn-ea"/>
              </a:rPr>
              <a:t>时，如果</a:t>
            </a:r>
            <a:r>
              <a:rPr lang="en-US" altLang="zh-CN" dirty="0" smtClean="0">
                <a:effectLst/>
                <a:sym typeface="+mn-ea"/>
              </a:rPr>
              <a:t>TC egress</a:t>
            </a:r>
            <a:r>
              <a:rPr lang="zh-CN" altLang="zh-CN" dirty="0" smtClean="0">
                <a:effectLst/>
                <a:sym typeface="+mn-ea"/>
              </a:rPr>
              <a:t>方向挂载了</a:t>
            </a:r>
            <a:r>
              <a:rPr lang="en-US" altLang="zh-CN" dirty="0" err="1" smtClean="0">
                <a:effectLst/>
                <a:sym typeface="+mn-ea"/>
              </a:rPr>
              <a:t>ebpf</a:t>
            </a:r>
            <a:r>
              <a:rPr lang="zh-CN" altLang="zh-CN" dirty="0" smtClean="0">
                <a:effectLst/>
                <a:sym typeface="+mn-ea"/>
              </a:rPr>
              <a:t>程序，此时会被调用。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778C-FE3A-4E3A-B8E4-498A26AD9E2D}" type="slidenum">
              <a:rPr lang="zh-CN" altLang="en-US" smtClean="0">
                <a:solidFill>
                  <a:prstClr val="black"/>
                </a:solidFill>
              </a:r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359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778C-FE3A-4E3A-B8E4-498A26AD9E2D}" type="slidenum">
              <a:rPr lang="zh-CN" altLang="en-US" smtClean="0">
                <a:solidFill>
                  <a:prstClr val="black"/>
                </a:solidFill>
              </a:rPr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553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778C-FE3A-4E3A-B8E4-498A26AD9E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843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C778C-FE3A-4E3A-B8E4-498A26AD9E2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45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6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7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8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9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7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8397" y="1052737"/>
            <a:ext cx="10672233" cy="489721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新品牌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24192" y="5620960"/>
            <a:ext cx="4128625" cy="7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7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8397" y="1052737"/>
            <a:ext cx="10672233" cy="489721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新品牌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24192" y="5620960"/>
            <a:ext cx="4128625" cy="7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7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8397" y="1052737"/>
            <a:ext cx="10672233" cy="489721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新品牌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24192" y="5620960"/>
            <a:ext cx="4128625" cy="7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新品牌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24192" y="5620960"/>
            <a:ext cx="4128625" cy="7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7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8397" y="1052737"/>
            <a:ext cx="10672233" cy="489721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新品牌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24192" y="5620960"/>
            <a:ext cx="4128625" cy="7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新品牌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24192" y="5620960"/>
            <a:ext cx="4128625" cy="7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新品牌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24192" y="5620960"/>
            <a:ext cx="4128625" cy="7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新品牌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24192" y="5620960"/>
            <a:ext cx="4128625" cy="7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新品牌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24192" y="5620960"/>
            <a:ext cx="4128625" cy="7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新品牌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24192" y="5620960"/>
            <a:ext cx="4128625" cy="7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7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8397" y="1052737"/>
            <a:ext cx="10672233" cy="489721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新品牌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24192" y="5620960"/>
            <a:ext cx="4128625" cy="7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7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8397" y="1052737"/>
            <a:ext cx="10672233" cy="489721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新品牌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24192" y="5620960"/>
            <a:ext cx="4128625" cy="7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新品牌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24192" y="5620960"/>
            <a:ext cx="4128625" cy="7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新品牌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24192" y="5620960"/>
            <a:ext cx="4128625" cy="7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新品牌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24192" y="5620960"/>
            <a:ext cx="4128625" cy="7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新品牌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24192" y="5620960"/>
            <a:ext cx="4128625" cy="7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新品牌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24192" y="5620960"/>
            <a:ext cx="4128625" cy="7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7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8397" y="1052737"/>
            <a:ext cx="10672233" cy="489721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新品牌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24192" y="5620960"/>
            <a:ext cx="4128625" cy="7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新品牌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24192" y="5620960"/>
            <a:ext cx="4128625" cy="7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B3E839-1579-4B08-9E6D-ADFE5E134002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93456-BDC0-405B-BCAA-BBF8DD91267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6926" y="23022"/>
            <a:ext cx="10860064" cy="63882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AutoShape 6"/>
          <p:cNvSpPr>
            <a:spLocks noChangeArrowheads="1"/>
          </p:cNvSpPr>
          <p:nvPr userDrawn="1"/>
        </p:nvSpPr>
        <p:spPr bwMode="auto">
          <a:xfrm flipV="1">
            <a:off x="1" y="-2"/>
            <a:ext cx="751561" cy="684876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3195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-50104" y="12526"/>
            <a:ext cx="638825" cy="248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FF961BBF-C8F1-4CC5-A43E-F283170BB750}" type="slidenum">
              <a:rPr lang="en-US" altLang="zh-CN" sz="1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9" descr="新品牌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921" y="6496968"/>
            <a:ext cx="1970343" cy="361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新品牌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24192" y="5620960"/>
            <a:ext cx="4128625" cy="7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新品牌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24192" y="5620960"/>
            <a:ext cx="4128625" cy="7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7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8397" y="1052737"/>
            <a:ext cx="10672233" cy="489721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新品牌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24192" y="5620960"/>
            <a:ext cx="4128625" cy="75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0" y="1"/>
            <a:ext cx="12192000" cy="10525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jpe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8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9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0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1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theme" Target="../theme/theme15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.jpe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theme" Target="../theme/theme1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jpe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6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7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9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theme" Target="../theme/theme2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.jpeg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jpe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44450"/>
            <a:ext cx="1065741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FC3F1133-1CCB-46D0-AA18-051BDBEC73DE}" type="slidenum">
              <a:rPr kumimoji="0" lang="en-US" altLang="zh-CN" sz="1400">
                <a:solidFill>
                  <a:schemeClr val="bg1"/>
                </a:solidFill>
                <a:latin typeface="MyriadRegular" pitchFamily="2" charset="0"/>
              </a:rPr>
              <a:t>‹#›</a:t>
            </a:fld>
            <a:endParaRPr kumimoji="0" lang="en-US" altLang="zh-CN" sz="1400">
              <a:solidFill>
                <a:schemeClr val="bg1"/>
              </a:solidFill>
              <a:latin typeface="MyriadRegular" pitchFamily="2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81075"/>
            <a:ext cx="10672233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8199" name="直接连接符 8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+mj-lt"/>
          <a:ea typeface="+mj-ea"/>
          <a:cs typeface="宋体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>
          <a:solidFill>
            <a:schemeClr val="tx1"/>
          </a:solidFill>
          <a:latin typeface="+mn-lt"/>
          <a:ea typeface="+mn-ea"/>
          <a:cs typeface="宋体" pitchFamily="2" charset="-122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600">
          <a:solidFill>
            <a:schemeClr val="tx1"/>
          </a:solidFill>
          <a:latin typeface="+mn-lt"/>
          <a:ea typeface="+mn-ea"/>
          <a:cs typeface="宋体" pitchFamily="2" charset="-122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400">
          <a:solidFill>
            <a:schemeClr val="tx1"/>
          </a:solidFill>
          <a:latin typeface="+mn-lt"/>
          <a:ea typeface="+mn-ea"/>
          <a:cs typeface="宋体" pitchFamily="2" charset="-122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200">
          <a:solidFill>
            <a:schemeClr val="tx1"/>
          </a:solidFill>
          <a:latin typeface="+mn-lt"/>
          <a:ea typeface="+mn-ea"/>
          <a:cs typeface="宋体" pitchFamily="2" charset="-122"/>
        </a:defRPr>
      </a:lvl5pPr>
      <a:lvl6pPr marL="25527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44450"/>
            <a:ext cx="1065741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FC3F1133-1CCB-46D0-AA18-051BDBEC73DE}" type="slidenum">
              <a:rPr kumimoji="0" lang="en-US" altLang="zh-CN" sz="1400">
                <a:solidFill>
                  <a:schemeClr val="bg1"/>
                </a:solidFill>
                <a:latin typeface="MyriadRegular" pitchFamily="2" charset="0"/>
              </a:rPr>
              <a:t>‹#›</a:t>
            </a:fld>
            <a:endParaRPr kumimoji="0" lang="en-US" altLang="zh-CN" sz="1400">
              <a:solidFill>
                <a:schemeClr val="bg1"/>
              </a:solidFill>
              <a:latin typeface="MyriadRegular" pitchFamily="2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81075"/>
            <a:ext cx="10672233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8199" name="直接连接符 8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+mj-lt"/>
          <a:ea typeface="+mj-ea"/>
          <a:cs typeface="宋体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>
          <a:solidFill>
            <a:schemeClr val="tx1"/>
          </a:solidFill>
          <a:latin typeface="+mn-lt"/>
          <a:ea typeface="+mn-ea"/>
          <a:cs typeface="宋体" pitchFamily="2" charset="-122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600">
          <a:solidFill>
            <a:schemeClr val="tx1"/>
          </a:solidFill>
          <a:latin typeface="+mn-lt"/>
          <a:ea typeface="+mn-ea"/>
          <a:cs typeface="宋体" pitchFamily="2" charset="-122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400">
          <a:solidFill>
            <a:schemeClr val="tx1"/>
          </a:solidFill>
          <a:latin typeface="+mn-lt"/>
          <a:ea typeface="+mn-ea"/>
          <a:cs typeface="宋体" pitchFamily="2" charset="-122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200">
          <a:solidFill>
            <a:schemeClr val="tx1"/>
          </a:solidFill>
          <a:latin typeface="+mn-lt"/>
          <a:ea typeface="+mn-ea"/>
          <a:cs typeface="宋体" pitchFamily="2" charset="-122"/>
        </a:defRPr>
      </a:lvl5pPr>
      <a:lvl6pPr marL="25527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44450"/>
            <a:ext cx="1065741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FC3F1133-1CCB-46D0-AA18-051BDBEC73DE}" type="slidenum">
              <a:rPr kumimoji="0" lang="en-US" altLang="zh-CN" sz="1400">
                <a:solidFill>
                  <a:schemeClr val="bg1"/>
                </a:solidFill>
                <a:latin typeface="MyriadRegular" pitchFamily="2" charset="0"/>
              </a:rPr>
              <a:t>‹#›</a:t>
            </a:fld>
            <a:endParaRPr kumimoji="0" lang="en-US" altLang="zh-CN" sz="1400">
              <a:solidFill>
                <a:schemeClr val="bg1"/>
              </a:solidFill>
              <a:latin typeface="MyriadRegular" pitchFamily="2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81075"/>
            <a:ext cx="10672233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8199" name="直接连接符 8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+mj-lt"/>
          <a:ea typeface="+mj-ea"/>
          <a:cs typeface="宋体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>
          <a:solidFill>
            <a:schemeClr val="tx1"/>
          </a:solidFill>
          <a:latin typeface="+mn-lt"/>
          <a:ea typeface="+mn-ea"/>
          <a:cs typeface="宋体" pitchFamily="2" charset="-122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600">
          <a:solidFill>
            <a:schemeClr val="tx1"/>
          </a:solidFill>
          <a:latin typeface="+mn-lt"/>
          <a:ea typeface="+mn-ea"/>
          <a:cs typeface="宋体" pitchFamily="2" charset="-122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400">
          <a:solidFill>
            <a:schemeClr val="tx1"/>
          </a:solidFill>
          <a:latin typeface="+mn-lt"/>
          <a:ea typeface="+mn-ea"/>
          <a:cs typeface="宋体" pitchFamily="2" charset="-122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200">
          <a:solidFill>
            <a:schemeClr val="tx1"/>
          </a:solidFill>
          <a:latin typeface="+mn-lt"/>
          <a:ea typeface="+mn-ea"/>
          <a:cs typeface="宋体" pitchFamily="2" charset="-122"/>
        </a:defRPr>
      </a:lvl5pPr>
      <a:lvl6pPr marL="25527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44450"/>
            <a:ext cx="1065741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FC3F1133-1CCB-46D0-AA18-051BDBEC73DE}" type="slidenum">
              <a:rPr kumimoji="0" lang="en-US" altLang="zh-CN" sz="1400">
                <a:solidFill>
                  <a:schemeClr val="bg1"/>
                </a:solidFill>
                <a:latin typeface="MyriadRegular" pitchFamily="2" charset="0"/>
              </a:rPr>
              <a:t>‹#›</a:t>
            </a:fld>
            <a:endParaRPr kumimoji="0" lang="en-US" altLang="zh-CN" sz="1400">
              <a:solidFill>
                <a:schemeClr val="bg1"/>
              </a:solidFill>
              <a:latin typeface="MyriadRegular" pitchFamily="2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81075"/>
            <a:ext cx="10672233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8199" name="直接连接符 8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+mj-lt"/>
          <a:ea typeface="+mj-ea"/>
          <a:cs typeface="宋体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>
          <a:solidFill>
            <a:schemeClr val="tx1"/>
          </a:solidFill>
          <a:latin typeface="+mn-lt"/>
          <a:ea typeface="+mn-ea"/>
          <a:cs typeface="宋体" pitchFamily="2" charset="-122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600">
          <a:solidFill>
            <a:schemeClr val="tx1"/>
          </a:solidFill>
          <a:latin typeface="+mn-lt"/>
          <a:ea typeface="+mn-ea"/>
          <a:cs typeface="宋体" pitchFamily="2" charset="-122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400">
          <a:solidFill>
            <a:schemeClr val="tx1"/>
          </a:solidFill>
          <a:latin typeface="+mn-lt"/>
          <a:ea typeface="+mn-ea"/>
          <a:cs typeface="宋体" pitchFamily="2" charset="-122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200">
          <a:solidFill>
            <a:schemeClr val="tx1"/>
          </a:solidFill>
          <a:latin typeface="+mn-lt"/>
          <a:ea typeface="+mn-ea"/>
          <a:cs typeface="宋体" pitchFamily="2" charset="-122"/>
        </a:defRPr>
      </a:lvl5pPr>
      <a:lvl6pPr marL="25527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44450"/>
            <a:ext cx="1065741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FC3F1133-1CCB-46D0-AA18-051BDBEC73DE}" type="slidenum">
              <a:rPr kumimoji="0" lang="en-US" altLang="zh-CN" sz="1400">
                <a:solidFill>
                  <a:schemeClr val="bg1"/>
                </a:solidFill>
                <a:latin typeface="MyriadRegular" pitchFamily="2" charset="0"/>
              </a:rPr>
              <a:t>‹#›</a:t>
            </a:fld>
            <a:endParaRPr kumimoji="0" lang="en-US" altLang="zh-CN" sz="1400">
              <a:solidFill>
                <a:schemeClr val="bg1"/>
              </a:solidFill>
              <a:latin typeface="MyriadRegular" pitchFamily="2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81075"/>
            <a:ext cx="10672233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8199" name="直接连接符 8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+mj-lt"/>
          <a:ea typeface="+mj-ea"/>
          <a:cs typeface="宋体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>
          <a:solidFill>
            <a:schemeClr val="tx1"/>
          </a:solidFill>
          <a:latin typeface="+mn-lt"/>
          <a:ea typeface="+mn-ea"/>
          <a:cs typeface="宋体" pitchFamily="2" charset="-122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600">
          <a:solidFill>
            <a:schemeClr val="tx1"/>
          </a:solidFill>
          <a:latin typeface="+mn-lt"/>
          <a:ea typeface="+mn-ea"/>
          <a:cs typeface="宋体" pitchFamily="2" charset="-122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400">
          <a:solidFill>
            <a:schemeClr val="tx1"/>
          </a:solidFill>
          <a:latin typeface="+mn-lt"/>
          <a:ea typeface="+mn-ea"/>
          <a:cs typeface="宋体" pitchFamily="2" charset="-122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200">
          <a:solidFill>
            <a:schemeClr val="tx1"/>
          </a:solidFill>
          <a:latin typeface="+mn-lt"/>
          <a:ea typeface="+mn-ea"/>
          <a:cs typeface="宋体" pitchFamily="2" charset="-122"/>
        </a:defRPr>
      </a:lvl5pPr>
      <a:lvl6pPr marL="25527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44450"/>
            <a:ext cx="1065741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FC3F1133-1CCB-46D0-AA18-051BDBEC73DE}" type="slidenum">
              <a:rPr kumimoji="0" lang="en-US" altLang="zh-CN" sz="1400">
                <a:solidFill>
                  <a:schemeClr val="bg1"/>
                </a:solidFill>
                <a:latin typeface="MyriadRegular" pitchFamily="2" charset="0"/>
              </a:rPr>
              <a:t>‹#›</a:t>
            </a:fld>
            <a:endParaRPr kumimoji="0" lang="en-US" altLang="zh-CN" sz="1400">
              <a:solidFill>
                <a:schemeClr val="bg1"/>
              </a:solidFill>
              <a:latin typeface="MyriadRegular" pitchFamily="2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81075"/>
            <a:ext cx="10672233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8199" name="直接连接符 8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+mj-lt"/>
          <a:ea typeface="+mj-ea"/>
          <a:cs typeface="宋体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>
          <a:solidFill>
            <a:schemeClr val="tx1"/>
          </a:solidFill>
          <a:latin typeface="+mn-lt"/>
          <a:ea typeface="+mn-ea"/>
          <a:cs typeface="宋体" pitchFamily="2" charset="-122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600">
          <a:solidFill>
            <a:schemeClr val="tx1"/>
          </a:solidFill>
          <a:latin typeface="+mn-lt"/>
          <a:ea typeface="+mn-ea"/>
          <a:cs typeface="宋体" pitchFamily="2" charset="-122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400">
          <a:solidFill>
            <a:schemeClr val="tx1"/>
          </a:solidFill>
          <a:latin typeface="+mn-lt"/>
          <a:ea typeface="+mn-ea"/>
          <a:cs typeface="宋体" pitchFamily="2" charset="-122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200">
          <a:solidFill>
            <a:schemeClr val="tx1"/>
          </a:solidFill>
          <a:latin typeface="+mn-lt"/>
          <a:ea typeface="+mn-ea"/>
          <a:cs typeface="宋体" pitchFamily="2" charset="-122"/>
        </a:defRPr>
      </a:lvl5pPr>
      <a:lvl6pPr marL="25527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44450"/>
            <a:ext cx="1065741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FC3F1133-1CCB-46D0-AA18-051BDBEC73DE}" type="slidenum">
              <a:rPr kumimoji="0" lang="en-US" altLang="zh-CN" sz="1400">
                <a:solidFill>
                  <a:schemeClr val="bg1"/>
                </a:solidFill>
                <a:latin typeface="MyriadRegular" pitchFamily="2" charset="0"/>
              </a:rPr>
              <a:t>‹#›</a:t>
            </a:fld>
            <a:endParaRPr kumimoji="0" lang="en-US" altLang="zh-CN" sz="1400">
              <a:solidFill>
                <a:schemeClr val="bg1"/>
              </a:solidFill>
              <a:latin typeface="MyriadRegular" pitchFamily="2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81075"/>
            <a:ext cx="10672233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8199" name="直接连接符 8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+mj-lt"/>
          <a:ea typeface="+mj-ea"/>
          <a:cs typeface="宋体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>
          <a:solidFill>
            <a:schemeClr val="tx1"/>
          </a:solidFill>
          <a:latin typeface="+mn-lt"/>
          <a:ea typeface="+mn-ea"/>
          <a:cs typeface="宋体" pitchFamily="2" charset="-122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600">
          <a:solidFill>
            <a:schemeClr val="tx1"/>
          </a:solidFill>
          <a:latin typeface="+mn-lt"/>
          <a:ea typeface="+mn-ea"/>
          <a:cs typeface="宋体" pitchFamily="2" charset="-122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400">
          <a:solidFill>
            <a:schemeClr val="tx1"/>
          </a:solidFill>
          <a:latin typeface="+mn-lt"/>
          <a:ea typeface="+mn-ea"/>
          <a:cs typeface="宋体" pitchFamily="2" charset="-122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200">
          <a:solidFill>
            <a:schemeClr val="tx1"/>
          </a:solidFill>
          <a:latin typeface="+mn-lt"/>
          <a:ea typeface="+mn-ea"/>
          <a:cs typeface="宋体" pitchFamily="2" charset="-122"/>
        </a:defRPr>
      </a:lvl5pPr>
      <a:lvl6pPr marL="25527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44450"/>
            <a:ext cx="1065741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FC3F1133-1CCB-46D0-AA18-051BDBEC73DE}" type="slidenum">
              <a:rPr kumimoji="0" lang="en-US" altLang="zh-CN" sz="1400">
                <a:solidFill>
                  <a:schemeClr val="bg1"/>
                </a:solidFill>
                <a:latin typeface="MyriadRegular" pitchFamily="2" charset="0"/>
              </a:rPr>
              <a:t>‹#›</a:t>
            </a:fld>
            <a:endParaRPr kumimoji="0" lang="en-US" altLang="zh-CN" sz="1400">
              <a:solidFill>
                <a:schemeClr val="bg1"/>
              </a:solidFill>
              <a:latin typeface="MyriadRegular" pitchFamily="2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81075"/>
            <a:ext cx="10672233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8199" name="直接连接符 8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+mj-lt"/>
          <a:ea typeface="+mj-ea"/>
          <a:cs typeface="宋体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>
          <a:solidFill>
            <a:schemeClr val="tx1"/>
          </a:solidFill>
          <a:latin typeface="+mn-lt"/>
          <a:ea typeface="+mn-ea"/>
          <a:cs typeface="宋体" pitchFamily="2" charset="-122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600">
          <a:solidFill>
            <a:schemeClr val="tx1"/>
          </a:solidFill>
          <a:latin typeface="+mn-lt"/>
          <a:ea typeface="+mn-ea"/>
          <a:cs typeface="宋体" pitchFamily="2" charset="-122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400">
          <a:solidFill>
            <a:schemeClr val="tx1"/>
          </a:solidFill>
          <a:latin typeface="+mn-lt"/>
          <a:ea typeface="+mn-ea"/>
          <a:cs typeface="宋体" pitchFamily="2" charset="-122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200">
          <a:solidFill>
            <a:schemeClr val="tx1"/>
          </a:solidFill>
          <a:latin typeface="+mn-lt"/>
          <a:ea typeface="+mn-ea"/>
          <a:cs typeface="宋体" pitchFamily="2" charset="-122"/>
        </a:defRPr>
      </a:lvl5pPr>
      <a:lvl6pPr marL="25527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44450"/>
            <a:ext cx="1065741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FC3F1133-1CCB-46D0-AA18-051BDBEC73DE}" type="slidenum">
              <a:rPr kumimoji="0" lang="en-US" altLang="zh-CN" sz="1400">
                <a:solidFill>
                  <a:schemeClr val="bg1"/>
                </a:solidFill>
                <a:latin typeface="MyriadRegular" pitchFamily="2" charset="0"/>
              </a:rPr>
              <a:t>‹#›</a:t>
            </a:fld>
            <a:endParaRPr kumimoji="0" lang="en-US" altLang="zh-CN" sz="1400">
              <a:solidFill>
                <a:schemeClr val="bg1"/>
              </a:solidFill>
              <a:latin typeface="MyriadRegular" pitchFamily="2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81075"/>
            <a:ext cx="10672233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8199" name="直接连接符 8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+mj-lt"/>
          <a:ea typeface="+mj-ea"/>
          <a:cs typeface="宋体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>
          <a:solidFill>
            <a:schemeClr val="tx1"/>
          </a:solidFill>
          <a:latin typeface="+mn-lt"/>
          <a:ea typeface="+mn-ea"/>
          <a:cs typeface="宋体" pitchFamily="2" charset="-122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600">
          <a:solidFill>
            <a:schemeClr val="tx1"/>
          </a:solidFill>
          <a:latin typeface="+mn-lt"/>
          <a:ea typeface="+mn-ea"/>
          <a:cs typeface="宋体" pitchFamily="2" charset="-122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400">
          <a:solidFill>
            <a:schemeClr val="tx1"/>
          </a:solidFill>
          <a:latin typeface="+mn-lt"/>
          <a:ea typeface="+mn-ea"/>
          <a:cs typeface="宋体" pitchFamily="2" charset="-122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200">
          <a:solidFill>
            <a:schemeClr val="tx1"/>
          </a:solidFill>
          <a:latin typeface="+mn-lt"/>
          <a:ea typeface="+mn-ea"/>
          <a:cs typeface="宋体" pitchFamily="2" charset="-122"/>
        </a:defRPr>
      </a:lvl5pPr>
      <a:lvl6pPr marL="25527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44450"/>
            <a:ext cx="1065741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FC3F1133-1CCB-46D0-AA18-051BDBEC73DE}" type="slidenum">
              <a:rPr kumimoji="0" lang="en-US" altLang="zh-CN" sz="1400">
                <a:solidFill>
                  <a:schemeClr val="bg1"/>
                </a:solidFill>
                <a:latin typeface="MyriadRegular" pitchFamily="2" charset="0"/>
              </a:rPr>
              <a:t>‹#›</a:t>
            </a:fld>
            <a:endParaRPr kumimoji="0" lang="en-US" altLang="zh-CN" sz="1400">
              <a:solidFill>
                <a:schemeClr val="bg1"/>
              </a:solidFill>
              <a:latin typeface="MyriadRegular" pitchFamily="2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81075"/>
            <a:ext cx="10672233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8199" name="直接连接符 8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+mj-lt"/>
          <a:ea typeface="+mj-ea"/>
          <a:cs typeface="宋体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>
          <a:solidFill>
            <a:schemeClr val="tx1"/>
          </a:solidFill>
          <a:latin typeface="+mn-lt"/>
          <a:ea typeface="+mn-ea"/>
          <a:cs typeface="宋体" pitchFamily="2" charset="-122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600">
          <a:solidFill>
            <a:schemeClr val="tx1"/>
          </a:solidFill>
          <a:latin typeface="+mn-lt"/>
          <a:ea typeface="+mn-ea"/>
          <a:cs typeface="宋体" pitchFamily="2" charset="-122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400">
          <a:solidFill>
            <a:schemeClr val="tx1"/>
          </a:solidFill>
          <a:latin typeface="+mn-lt"/>
          <a:ea typeface="+mn-ea"/>
          <a:cs typeface="宋体" pitchFamily="2" charset="-122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200">
          <a:solidFill>
            <a:schemeClr val="tx1"/>
          </a:solidFill>
          <a:latin typeface="+mn-lt"/>
          <a:ea typeface="+mn-ea"/>
          <a:cs typeface="宋体" pitchFamily="2" charset="-122"/>
        </a:defRPr>
      </a:lvl5pPr>
      <a:lvl6pPr marL="25527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44450"/>
            <a:ext cx="1065741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FC3F1133-1CCB-46D0-AA18-051BDBEC73DE}" type="slidenum">
              <a:rPr kumimoji="0" lang="en-US" altLang="zh-CN" sz="1400">
                <a:solidFill>
                  <a:schemeClr val="bg1"/>
                </a:solidFill>
                <a:latin typeface="MyriadRegular" pitchFamily="2" charset="0"/>
              </a:rPr>
              <a:t>‹#›</a:t>
            </a:fld>
            <a:endParaRPr kumimoji="0" lang="en-US" altLang="zh-CN" sz="1400">
              <a:solidFill>
                <a:schemeClr val="bg1"/>
              </a:solidFill>
              <a:latin typeface="MyriadRegular" pitchFamily="2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81075"/>
            <a:ext cx="10672233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8199" name="直接连接符 8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+mj-lt"/>
          <a:ea typeface="+mj-ea"/>
          <a:cs typeface="宋体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>
          <a:solidFill>
            <a:schemeClr val="tx1"/>
          </a:solidFill>
          <a:latin typeface="+mn-lt"/>
          <a:ea typeface="+mn-ea"/>
          <a:cs typeface="宋体" pitchFamily="2" charset="-122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600">
          <a:solidFill>
            <a:schemeClr val="tx1"/>
          </a:solidFill>
          <a:latin typeface="+mn-lt"/>
          <a:ea typeface="+mn-ea"/>
          <a:cs typeface="宋体" pitchFamily="2" charset="-122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400">
          <a:solidFill>
            <a:schemeClr val="tx1"/>
          </a:solidFill>
          <a:latin typeface="+mn-lt"/>
          <a:ea typeface="+mn-ea"/>
          <a:cs typeface="宋体" pitchFamily="2" charset="-122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200">
          <a:solidFill>
            <a:schemeClr val="tx1"/>
          </a:solidFill>
          <a:latin typeface="+mn-lt"/>
          <a:ea typeface="+mn-ea"/>
          <a:cs typeface="宋体" pitchFamily="2" charset="-122"/>
        </a:defRPr>
      </a:lvl5pPr>
      <a:lvl6pPr marL="25527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44450"/>
            <a:ext cx="1065741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FC3F1133-1CCB-46D0-AA18-051BDBEC73DE}" type="slidenum">
              <a:rPr kumimoji="0" lang="en-US" altLang="zh-CN" sz="1400">
                <a:solidFill>
                  <a:schemeClr val="bg1"/>
                </a:solidFill>
                <a:latin typeface="MyriadRegular" pitchFamily="2" charset="0"/>
              </a:rPr>
              <a:t>‹#›</a:t>
            </a:fld>
            <a:endParaRPr kumimoji="0" lang="en-US" altLang="zh-CN" sz="1400">
              <a:solidFill>
                <a:schemeClr val="bg1"/>
              </a:solidFill>
              <a:latin typeface="MyriadRegular" pitchFamily="2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81075"/>
            <a:ext cx="10672233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8199" name="直接连接符 8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+mj-lt"/>
          <a:ea typeface="+mj-ea"/>
          <a:cs typeface="宋体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>
          <a:solidFill>
            <a:schemeClr val="tx1"/>
          </a:solidFill>
          <a:latin typeface="+mn-lt"/>
          <a:ea typeface="+mn-ea"/>
          <a:cs typeface="宋体" pitchFamily="2" charset="-122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600">
          <a:solidFill>
            <a:schemeClr val="tx1"/>
          </a:solidFill>
          <a:latin typeface="+mn-lt"/>
          <a:ea typeface="+mn-ea"/>
          <a:cs typeface="宋体" pitchFamily="2" charset="-122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400">
          <a:solidFill>
            <a:schemeClr val="tx1"/>
          </a:solidFill>
          <a:latin typeface="+mn-lt"/>
          <a:ea typeface="+mn-ea"/>
          <a:cs typeface="宋体" pitchFamily="2" charset="-122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200">
          <a:solidFill>
            <a:schemeClr val="tx1"/>
          </a:solidFill>
          <a:latin typeface="+mn-lt"/>
          <a:ea typeface="+mn-ea"/>
          <a:cs typeface="宋体" pitchFamily="2" charset="-122"/>
        </a:defRPr>
      </a:lvl5pPr>
      <a:lvl6pPr marL="25527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5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5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5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5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44450"/>
            <a:ext cx="1065741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FC3F1133-1CCB-46D0-AA18-051BDBEC73DE}" type="slidenum">
              <a:rPr kumimoji="0" lang="en-US" altLang="zh-CN" sz="1400">
                <a:solidFill>
                  <a:schemeClr val="bg1"/>
                </a:solidFill>
                <a:latin typeface="MyriadRegular" pitchFamily="2" charset="0"/>
              </a:rPr>
              <a:t>‹#›</a:t>
            </a:fld>
            <a:endParaRPr kumimoji="0" lang="en-US" altLang="zh-CN" sz="1400">
              <a:solidFill>
                <a:schemeClr val="bg1"/>
              </a:solidFill>
              <a:latin typeface="MyriadRegular" pitchFamily="2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81075"/>
            <a:ext cx="10672233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8199" name="直接连接符 8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+mj-lt"/>
          <a:ea typeface="+mj-ea"/>
          <a:cs typeface="宋体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>
          <a:solidFill>
            <a:schemeClr val="tx1"/>
          </a:solidFill>
          <a:latin typeface="+mn-lt"/>
          <a:ea typeface="+mn-ea"/>
          <a:cs typeface="宋体" pitchFamily="2" charset="-122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600">
          <a:solidFill>
            <a:schemeClr val="tx1"/>
          </a:solidFill>
          <a:latin typeface="+mn-lt"/>
          <a:ea typeface="+mn-ea"/>
          <a:cs typeface="宋体" pitchFamily="2" charset="-122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400">
          <a:solidFill>
            <a:schemeClr val="tx1"/>
          </a:solidFill>
          <a:latin typeface="+mn-lt"/>
          <a:ea typeface="+mn-ea"/>
          <a:cs typeface="宋体" pitchFamily="2" charset="-122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200">
          <a:solidFill>
            <a:schemeClr val="tx1"/>
          </a:solidFill>
          <a:latin typeface="+mn-lt"/>
          <a:ea typeface="+mn-ea"/>
          <a:cs typeface="宋体" pitchFamily="2" charset="-122"/>
        </a:defRPr>
      </a:lvl5pPr>
      <a:lvl6pPr marL="25527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44450"/>
            <a:ext cx="1065741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FC3F1133-1CCB-46D0-AA18-051BDBEC73DE}" type="slidenum">
              <a:rPr kumimoji="0" lang="en-US" altLang="zh-CN" sz="1400">
                <a:solidFill>
                  <a:schemeClr val="bg1"/>
                </a:solidFill>
                <a:latin typeface="MyriadRegular" pitchFamily="2" charset="0"/>
              </a:rPr>
              <a:t>‹#›</a:t>
            </a:fld>
            <a:endParaRPr kumimoji="0" lang="en-US" altLang="zh-CN" sz="1400">
              <a:solidFill>
                <a:schemeClr val="bg1"/>
              </a:solidFill>
              <a:latin typeface="MyriadRegular" pitchFamily="2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81075"/>
            <a:ext cx="10672233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8199" name="直接连接符 8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+mj-lt"/>
          <a:ea typeface="+mj-ea"/>
          <a:cs typeface="宋体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>
          <a:solidFill>
            <a:schemeClr val="tx1"/>
          </a:solidFill>
          <a:latin typeface="+mn-lt"/>
          <a:ea typeface="+mn-ea"/>
          <a:cs typeface="宋体" pitchFamily="2" charset="-122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600">
          <a:solidFill>
            <a:schemeClr val="tx1"/>
          </a:solidFill>
          <a:latin typeface="+mn-lt"/>
          <a:ea typeface="+mn-ea"/>
          <a:cs typeface="宋体" pitchFamily="2" charset="-122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400">
          <a:solidFill>
            <a:schemeClr val="tx1"/>
          </a:solidFill>
          <a:latin typeface="+mn-lt"/>
          <a:ea typeface="+mn-ea"/>
          <a:cs typeface="宋体" pitchFamily="2" charset="-122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200">
          <a:solidFill>
            <a:schemeClr val="tx1"/>
          </a:solidFill>
          <a:latin typeface="+mn-lt"/>
          <a:ea typeface="+mn-ea"/>
          <a:cs typeface="宋体" pitchFamily="2" charset="-122"/>
        </a:defRPr>
      </a:lvl5pPr>
      <a:lvl6pPr marL="25527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44450"/>
            <a:ext cx="1065741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FC3F1133-1CCB-46D0-AA18-051BDBEC73DE}" type="slidenum">
              <a:rPr kumimoji="0" lang="en-US" altLang="zh-CN" sz="1400">
                <a:solidFill>
                  <a:schemeClr val="bg1"/>
                </a:solidFill>
                <a:latin typeface="MyriadRegular" pitchFamily="2" charset="0"/>
              </a:rPr>
              <a:t>‹#›</a:t>
            </a:fld>
            <a:endParaRPr kumimoji="0" lang="en-US" altLang="zh-CN" sz="1400">
              <a:solidFill>
                <a:schemeClr val="bg1"/>
              </a:solidFill>
              <a:latin typeface="MyriadRegular" pitchFamily="2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81075"/>
            <a:ext cx="10672233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8199" name="直接连接符 8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+mj-lt"/>
          <a:ea typeface="+mj-ea"/>
          <a:cs typeface="宋体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>
          <a:solidFill>
            <a:schemeClr val="tx1"/>
          </a:solidFill>
          <a:latin typeface="+mn-lt"/>
          <a:ea typeface="+mn-ea"/>
          <a:cs typeface="宋体" pitchFamily="2" charset="-122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600">
          <a:solidFill>
            <a:schemeClr val="tx1"/>
          </a:solidFill>
          <a:latin typeface="+mn-lt"/>
          <a:ea typeface="+mn-ea"/>
          <a:cs typeface="宋体" pitchFamily="2" charset="-122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400">
          <a:solidFill>
            <a:schemeClr val="tx1"/>
          </a:solidFill>
          <a:latin typeface="+mn-lt"/>
          <a:ea typeface="+mn-ea"/>
          <a:cs typeface="宋体" pitchFamily="2" charset="-122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200">
          <a:solidFill>
            <a:schemeClr val="tx1"/>
          </a:solidFill>
          <a:latin typeface="+mn-lt"/>
          <a:ea typeface="+mn-ea"/>
          <a:cs typeface="宋体" pitchFamily="2" charset="-122"/>
        </a:defRPr>
      </a:lvl5pPr>
      <a:lvl6pPr marL="25527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44450"/>
            <a:ext cx="1065741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FC3F1133-1CCB-46D0-AA18-051BDBEC73DE}" type="slidenum">
              <a:rPr kumimoji="0" lang="en-US" altLang="zh-CN" sz="1400">
                <a:solidFill>
                  <a:schemeClr val="bg1"/>
                </a:solidFill>
                <a:latin typeface="MyriadRegular" pitchFamily="2" charset="0"/>
              </a:rPr>
              <a:t>‹#›</a:t>
            </a:fld>
            <a:endParaRPr kumimoji="0" lang="en-US" altLang="zh-CN" sz="1400">
              <a:solidFill>
                <a:schemeClr val="bg1"/>
              </a:solidFill>
              <a:latin typeface="MyriadRegular" pitchFamily="2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81075"/>
            <a:ext cx="10672233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8199" name="直接连接符 8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+mj-lt"/>
          <a:ea typeface="+mj-ea"/>
          <a:cs typeface="宋体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>
          <a:solidFill>
            <a:schemeClr val="tx1"/>
          </a:solidFill>
          <a:latin typeface="+mn-lt"/>
          <a:ea typeface="+mn-ea"/>
          <a:cs typeface="宋体" pitchFamily="2" charset="-122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600">
          <a:solidFill>
            <a:schemeClr val="tx1"/>
          </a:solidFill>
          <a:latin typeface="+mn-lt"/>
          <a:ea typeface="+mn-ea"/>
          <a:cs typeface="宋体" pitchFamily="2" charset="-122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400">
          <a:solidFill>
            <a:schemeClr val="tx1"/>
          </a:solidFill>
          <a:latin typeface="+mn-lt"/>
          <a:ea typeface="+mn-ea"/>
          <a:cs typeface="宋体" pitchFamily="2" charset="-122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200">
          <a:solidFill>
            <a:schemeClr val="tx1"/>
          </a:solidFill>
          <a:latin typeface="+mn-lt"/>
          <a:ea typeface="+mn-ea"/>
          <a:cs typeface="宋体" pitchFamily="2" charset="-122"/>
        </a:defRPr>
      </a:lvl5pPr>
      <a:lvl6pPr marL="25527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44450"/>
            <a:ext cx="1065741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FC3F1133-1CCB-46D0-AA18-051BDBEC73DE}" type="slidenum">
              <a:rPr kumimoji="0" lang="en-US" altLang="zh-CN" sz="1400">
                <a:solidFill>
                  <a:schemeClr val="bg1"/>
                </a:solidFill>
                <a:latin typeface="MyriadRegular" pitchFamily="2" charset="0"/>
              </a:rPr>
              <a:t>‹#›</a:t>
            </a:fld>
            <a:endParaRPr kumimoji="0" lang="en-US" altLang="zh-CN" sz="1400">
              <a:solidFill>
                <a:schemeClr val="bg1"/>
              </a:solidFill>
              <a:latin typeface="MyriadRegular" pitchFamily="2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81075"/>
            <a:ext cx="10672233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8199" name="直接连接符 8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+mj-lt"/>
          <a:ea typeface="+mj-ea"/>
          <a:cs typeface="宋体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>
          <a:solidFill>
            <a:schemeClr val="tx1"/>
          </a:solidFill>
          <a:latin typeface="+mn-lt"/>
          <a:ea typeface="+mn-ea"/>
          <a:cs typeface="宋体" pitchFamily="2" charset="-122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600">
          <a:solidFill>
            <a:schemeClr val="tx1"/>
          </a:solidFill>
          <a:latin typeface="+mn-lt"/>
          <a:ea typeface="+mn-ea"/>
          <a:cs typeface="宋体" pitchFamily="2" charset="-122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400">
          <a:solidFill>
            <a:schemeClr val="tx1"/>
          </a:solidFill>
          <a:latin typeface="+mn-lt"/>
          <a:ea typeface="+mn-ea"/>
          <a:cs typeface="宋体" pitchFamily="2" charset="-122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200">
          <a:solidFill>
            <a:schemeClr val="tx1"/>
          </a:solidFill>
          <a:latin typeface="+mn-lt"/>
          <a:ea typeface="+mn-ea"/>
          <a:cs typeface="宋体" pitchFamily="2" charset="-122"/>
        </a:defRPr>
      </a:lvl5pPr>
      <a:lvl6pPr marL="25527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44450"/>
            <a:ext cx="1065741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FC3F1133-1CCB-46D0-AA18-051BDBEC73DE}" type="slidenum">
              <a:rPr kumimoji="0" lang="en-US" altLang="zh-CN" sz="1400">
                <a:solidFill>
                  <a:schemeClr val="bg1"/>
                </a:solidFill>
                <a:latin typeface="MyriadRegular" pitchFamily="2" charset="0"/>
              </a:rPr>
              <a:t>‹#›</a:t>
            </a:fld>
            <a:endParaRPr kumimoji="0" lang="en-US" altLang="zh-CN" sz="1400">
              <a:solidFill>
                <a:schemeClr val="bg1"/>
              </a:solidFill>
              <a:latin typeface="MyriadRegular" pitchFamily="2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81075"/>
            <a:ext cx="10672233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8199" name="直接连接符 8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+mj-lt"/>
          <a:ea typeface="+mj-ea"/>
          <a:cs typeface="宋体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>
          <a:solidFill>
            <a:schemeClr val="tx1"/>
          </a:solidFill>
          <a:latin typeface="+mn-lt"/>
          <a:ea typeface="+mn-ea"/>
          <a:cs typeface="宋体" pitchFamily="2" charset="-122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600">
          <a:solidFill>
            <a:schemeClr val="tx1"/>
          </a:solidFill>
          <a:latin typeface="+mn-lt"/>
          <a:ea typeface="+mn-ea"/>
          <a:cs typeface="宋体" pitchFamily="2" charset="-122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400">
          <a:solidFill>
            <a:schemeClr val="tx1"/>
          </a:solidFill>
          <a:latin typeface="+mn-lt"/>
          <a:ea typeface="+mn-ea"/>
          <a:cs typeface="宋体" pitchFamily="2" charset="-122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200">
          <a:solidFill>
            <a:schemeClr val="tx1"/>
          </a:solidFill>
          <a:latin typeface="+mn-lt"/>
          <a:ea typeface="+mn-ea"/>
          <a:cs typeface="宋体" pitchFamily="2" charset="-122"/>
        </a:defRPr>
      </a:lvl5pPr>
      <a:lvl6pPr marL="25527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44450"/>
            <a:ext cx="1065741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FC3F1133-1CCB-46D0-AA18-051BDBEC73DE}" type="slidenum">
              <a:rPr kumimoji="0" lang="en-US" altLang="zh-CN" sz="1400">
                <a:solidFill>
                  <a:schemeClr val="bg1"/>
                </a:solidFill>
                <a:latin typeface="MyriadRegular" pitchFamily="2" charset="0"/>
              </a:rPr>
              <a:t>‹#›</a:t>
            </a:fld>
            <a:endParaRPr kumimoji="0" lang="en-US" altLang="zh-CN" sz="1400">
              <a:solidFill>
                <a:schemeClr val="bg1"/>
              </a:solidFill>
              <a:latin typeface="MyriadRegular" pitchFamily="2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81075"/>
            <a:ext cx="10672233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8199" name="直接连接符 8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+mj-lt"/>
          <a:ea typeface="+mj-ea"/>
          <a:cs typeface="宋体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>
          <a:solidFill>
            <a:schemeClr val="tx1"/>
          </a:solidFill>
          <a:latin typeface="+mn-lt"/>
          <a:ea typeface="+mn-ea"/>
          <a:cs typeface="宋体" pitchFamily="2" charset="-122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600">
          <a:solidFill>
            <a:schemeClr val="tx1"/>
          </a:solidFill>
          <a:latin typeface="+mn-lt"/>
          <a:ea typeface="+mn-ea"/>
          <a:cs typeface="宋体" pitchFamily="2" charset="-122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400">
          <a:solidFill>
            <a:schemeClr val="tx1"/>
          </a:solidFill>
          <a:latin typeface="+mn-lt"/>
          <a:ea typeface="+mn-ea"/>
          <a:cs typeface="宋体" pitchFamily="2" charset="-122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200">
          <a:solidFill>
            <a:schemeClr val="tx1"/>
          </a:solidFill>
          <a:latin typeface="+mn-lt"/>
          <a:ea typeface="+mn-ea"/>
          <a:cs typeface="宋体" pitchFamily="2" charset="-122"/>
        </a:defRPr>
      </a:lvl5pPr>
      <a:lvl6pPr marL="25527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44450"/>
            <a:ext cx="1065741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FC3F1133-1CCB-46D0-AA18-051BDBEC73DE}" type="slidenum">
              <a:rPr kumimoji="0" lang="en-US" altLang="zh-CN" sz="1400">
                <a:solidFill>
                  <a:schemeClr val="bg1"/>
                </a:solidFill>
                <a:latin typeface="MyriadRegular" pitchFamily="2" charset="0"/>
              </a:rPr>
              <a:t>‹#›</a:t>
            </a:fld>
            <a:endParaRPr kumimoji="0" lang="en-US" altLang="zh-CN" sz="1400">
              <a:solidFill>
                <a:schemeClr val="bg1"/>
              </a:solidFill>
              <a:latin typeface="MyriadRegular" pitchFamily="2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81075"/>
            <a:ext cx="10672233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8199" name="直接连接符 8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+mj-lt"/>
          <a:ea typeface="+mj-ea"/>
          <a:cs typeface="宋体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>
          <a:solidFill>
            <a:schemeClr val="tx1"/>
          </a:solidFill>
          <a:latin typeface="+mn-lt"/>
          <a:ea typeface="+mn-ea"/>
          <a:cs typeface="宋体" pitchFamily="2" charset="-122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600">
          <a:solidFill>
            <a:schemeClr val="tx1"/>
          </a:solidFill>
          <a:latin typeface="+mn-lt"/>
          <a:ea typeface="+mn-ea"/>
          <a:cs typeface="宋体" pitchFamily="2" charset="-122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400">
          <a:solidFill>
            <a:schemeClr val="tx1"/>
          </a:solidFill>
          <a:latin typeface="+mn-lt"/>
          <a:ea typeface="+mn-ea"/>
          <a:cs typeface="宋体" pitchFamily="2" charset="-122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200">
          <a:solidFill>
            <a:schemeClr val="tx1"/>
          </a:solidFill>
          <a:latin typeface="+mn-lt"/>
          <a:ea typeface="+mn-ea"/>
          <a:cs typeface="宋体" pitchFamily="2" charset="-122"/>
        </a:defRPr>
      </a:lvl5pPr>
      <a:lvl6pPr marL="25527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44450"/>
            <a:ext cx="1065741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FC3F1133-1CCB-46D0-AA18-051BDBEC73DE}" type="slidenum">
              <a:rPr kumimoji="0" lang="en-US" altLang="zh-CN" sz="1400">
                <a:solidFill>
                  <a:schemeClr val="bg1"/>
                </a:solidFill>
                <a:latin typeface="MyriadRegular" pitchFamily="2" charset="0"/>
              </a:rPr>
              <a:t>‹#›</a:t>
            </a:fld>
            <a:endParaRPr kumimoji="0" lang="en-US" altLang="zh-CN" sz="1400">
              <a:solidFill>
                <a:schemeClr val="bg1"/>
              </a:solidFill>
              <a:latin typeface="MyriadRegular" pitchFamily="2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81075"/>
            <a:ext cx="10672233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8199" name="直接连接符 8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+mj-lt"/>
          <a:ea typeface="+mj-ea"/>
          <a:cs typeface="宋体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>
          <a:solidFill>
            <a:schemeClr val="tx1"/>
          </a:solidFill>
          <a:latin typeface="+mn-lt"/>
          <a:ea typeface="+mn-ea"/>
          <a:cs typeface="宋体" pitchFamily="2" charset="-122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600">
          <a:solidFill>
            <a:schemeClr val="tx1"/>
          </a:solidFill>
          <a:latin typeface="+mn-lt"/>
          <a:ea typeface="+mn-ea"/>
          <a:cs typeface="宋体" pitchFamily="2" charset="-122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400">
          <a:solidFill>
            <a:schemeClr val="tx1"/>
          </a:solidFill>
          <a:latin typeface="+mn-lt"/>
          <a:ea typeface="+mn-ea"/>
          <a:cs typeface="宋体" pitchFamily="2" charset="-122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200">
          <a:solidFill>
            <a:schemeClr val="tx1"/>
          </a:solidFill>
          <a:latin typeface="+mn-lt"/>
          <a:ea typeface="+mn-ea"/>
          <a:cs typeface="宋体" pitchFamily="2" charset="-122"/>
        </a:defRPr>
      </a:lvl5pPr>
      <a:lvl6pPr marL="25527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4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2784" y="44450"/>
            <a:ext cx="1065741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30" name="AutoShape 6"/>
          <p:cNvSpPr>
            <a:spLocks noChangeArrowheads="1"/>
          </p:cNvSpPr>
          <p:nvPr userDrawn="1"/>
        </p:nvSpPr>
        <p:spPr bwMode="auto">
          <a:xfrm flipV="1">
            <a:off x="0" y="0"/>
            <a:ext cx="1102784" cy="825500"/>
          </a:xfrm>
          <a:prstGeom prst="rtTriangle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2551" y="115888"/>
            <a:ext cx="2844800" cy="27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/>
            <a:fld id="{FC3F1133-1CCB-46D0-AA18-051BDBEC73DE}" type="slidenum">
              <a:rPr kumimoji="0" lang="en-US" altLang="zh-CN" sz="1400">
                <a:solidFill>
                  <a:schemeClr val="bg1"/>
                </a:solidFill>
                <a:latin typeface="MyriadRegular" pitchFamily="2" charset="0"/>
              </a:rPr>
              <a:t>‹#›</a:t>
            </a:fld>
            <a:endParaRPr kumimoji="0" lang="en-US" altLang="zh-CN" sz="1400">
              <a:solidFill>
                <a:schemeClr val="bg1"/>
              </a:solidFill>
              <a:latin typeface="MyriadRegular" pitchFamily="2" charset="0"/>
            </a:endParaRPr>
          </a:p>
        </p:txBody>
      </p:sp>
      <p:sp>
        <p:nvSpPr>
          <p:cNvPr id="819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81075"/>
            <a:ext cx="10672233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cxnSp>
        <p:nvCxnSpPr>
          <p:cNvPr id="8199" name="直接连接符 8"/>
          <p:cNvCxnSpPr>
            <a:cxnSpLocks noChangeShapeType="1"/>
          </p:cNvCxnSpPr>
          <p:nvPr userDrawn="1"/>
        </p:nvCxnSpPr>
        <p:spPr bwMode="auto">
          <a:xfrm>
            <a:off x="0" y="836613"/>
            <a:ext cx="121920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+mj-lt"/>
          <a:ea typeface="+mj-ea"/>
          <a:cs typeface="宋体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62AC"/>
          </a:solidFill>
          <a:latin typeface="微软雅黑" panose="020B0503020204020204" pitchFamily="34" charset="-122"/>
          <a:ea typeface="微软雅黑" panose="020B0503020204020204" pitchFamily="34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2AC"/>
          </a:solidFill>
          <a:latin typeface="MyriadRegular" pitchFamily="2" charset="0"/>
          <a:ea typeface="宋体" pitchFamily="2" charset="-122"/>
        </a:defRPr>
      </a:lvl9pPr>
    </p:titleStyle>
    <p:bodyStyle>
      <a:lvl1pPr marL="342900" indent="-3429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742950" indent="-28575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>
          <a:solidFill>
            <a:schemeClr val="tx1"/>
          </a:solidFill>
          <a:latin typeface="+mn-lt"/>
          <a:ea typeface="+mn-ea"/>
          <a:cs typeface="宋体" pitchFamily="2" charset="-122"/>
        </a:defRPr>
      </a:lvl2pPr>
      <a:lvl3pPr marL="11811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600">
          <a:solidFill>
            <a:schemeClr val="tx1"/>
          </a:solidFill>
          <a:latin typeface="+mn-lt"/>
          <a:ea typeface="+mn-ea"/>
          <a:cs typeface="宋体" pitchFamily="2" charset="-122"/>
        </a:defRPr>
      </a:lvl3pPr>
      <a:lvl4pPr marL="16383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400">
          <a:solidFill>
            <a:schemeClr val="tx1"/>
          </a:solidFill>
          <a:latin typeface="+mn-lt"/>
          <a:ea typeface="+mn-ea"/>
          <a:cs typeface="宋体" pitchFamily="2" charset="-122"/>
        </a:defRPr>
      </a:lvl4pPr>
      <a:lvl5pPr marL="2095500" indent="-266700" algn="l" rtl="0" eaLnBrk="0" fontAlgn="t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─"/>
        <a:defRPr sz="1200">
          <a:solidFill>
            <a:schemeClr val="tx1"/>
          </a:solidFill>
          <a:latin typeface="+mn-lt"/>
          <a:ea typeface="+mn-ea"/>
          <a:cs typeface="宋体" pitchFamily="2" charset="-122"/>
        </a:defRPr>
      </a:lvl5pPr>
      <a:lvl6pPr marL="25527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6pPr>
      <a:lvl7pPr marL="30099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7pPr>
      <a:lvl8pPr marL="34671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8pPr>
      <a:lvl9pPr marL="3924300" indent="-266700" algn="l" rtl="0" fontAlgn="t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Blip>
          <a:blip r:embed="rId3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343903" y="4365104"/>
            <a:ext cx="5067300" cy="995363"/>
          </a:xfrm>
        </p:spPr>
        <p:txBody>
          <a:bodyPr anchor="ctr"/>
          <a:lstStyle/>
          <a:p>
            <a:pPr marL="0" indent="0" algn="ctr" eaLnBrk="1" hangingPunct="1">
              <a:buNone/>
              <a:defRPr/>
            </a:pPr>
            <a:r>
              <a:rPr lang="zh-CN" altLang="en-US" sz="2400" b="1" dirty="0" smtClean="0">
                <a:latin typeface="+mn-ea"/>
              </a:rPr>
              <a:t>云计算研发二部 容器网络组</a:t>
            </a:r>
            <a:endParaRPr lang="en-US" altLang="zh-CN" sz="2400" b="1" dirty="0" smtClean="0">
              <a:latin typeface="+mn-ea"/>
              <a:cs typeface="宋体" pitchFamily="2" charset="-122"/>
            </a:endParaRPr>
          </a:p>
          <a:p>
            <a:pPr marL="0" indent="0" algn="ctr" eaLnBrk="1" hangingPunct="1">
              <a:buNone/>
              <a:defRPr/>
            </a:pPr>
            <a:r>
              <a:rPr lang="en-US" altLang="zh-CN" sz="2400" b="1" dirty="0" smtClean="0">
                <a:latin typeface="+mn-ea"/>
                <a:cs typeface="宋体" pitchFamily="2" charset="-122"/>
              </a:rPr>
              <a:t>2023</a:t>
            </a:r>
            <a:r>
              <a:rPr lang="zh-CN" altLang="en-US" sz="2400" b="1" dirty="0" smtClean="0">
                <a:latin typeface="+mn-ea"/>
                <a:cs typeface="宋体" pitchFamily="2" charset="-122"/>
              </a:rPr>
              <a:t>年</a:t>
            </a:r>
            <a:r>
              <a:rPr lang="en-US" altLang="zh-CN" sz="2400" b="1" dirty="0" smtClean="0">
                <a:latin typeface="+mn-ea"/>
              </a:rPr>
              <a:t>7</a:t>
            </a:r>
            <a:r>
              <a:rPr lang="zh-CN" altLang="en-US" sz="2400" b="1" dirty="0" smtClean="0">
                <a:latin typeface="+mn-ea"/>
                <a:cs typeface="宋体" pitchFamily="2" charset="-122"/>
              </a:rPr>
              <a:t>月</a:t>
            </a:r>
            <a:endParaRPr lang="zh-CN" altLang="en-US" sz="2400" b="1" dirty="0">
              <a:latin typeface="+mn-ea"/>
              <a:cs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03512" y="1484784"/>
            <a:ext cx="8348082" cy="2664296"/>
          </a:xfrm>
          <a:prstGeom prst="rect">
            <a:avLst/>
          </a:prstGeom>
          <a:noFill/>
          <a:ln w="9525">
            <a:noFill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lIns="90000" anchor="ctr"/>
          <a:lstStyle>
            <a:lvl1pPr marL="342900" indent="-34290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宋体" pitchFamily="2" charset="-122"/>
              </a:defRPr>
            </a:lvl1pPr>
            <a:lvl2pPr marL="742950" indent="-28575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宋体" pitchFamily="2" charset="-122"/>
              </a:defRPr>
            </a:lvl2pPr>
            <a:lvl3pPr marL="1181100" indent="-26670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宋体" pitchFamily="2" charset="-122"/>
              </a:defRPr>
            </a:lvl3pPr>
            <a:lvl4pPr marL="1638300" indent="-26670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宋体" pitchFamily="2" charset="-122"/>
              </a:defRPr>
            </a:lvl4pPr>
            <a:lvl5pPr marL="2095500" indent="-266700" algn="l" rtl="0" eaLnBrk="0" fontAlgn="t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  <a:cs typeface="宋体" pitchFamily="2" charset="-122"/>
              </a:defRPr>
            </a:lvl5pPr>
            <a:lvl6pPr marL="2552700" indent="-266700" algn="l" rtl="0" fontAlgn="t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9900" indent="-266700" algn="l" rtl="0" fontAlgn="t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7100" indent="-266700" algn="l" rtl="0" fontAlgn="t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4300" indent="-266700" algn="l" rtl="0" fontAlgn="t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buClr>
                <a:schemeClr val="tx1"/>
              </a:buClr>
              <a:buNone/>
              <a:defRPr/>
            </a:pPr>
            <a:r>
              <a:rPr lang="en-US" altLang="zh-CN" sz="4400" b="1" dirty="0" smtClean="0">
                <a:latin typeface="+mn-ea"/>
              </a:rPr>
              <a:t>ICKS DNS</a:t>
            </a:r>
            <a:r>
              <a:rPr lang="zh-CN" altLang="en-US" sz="4400" b="1" dirty="0" smtClean="0">
                <a:latin typeface="+mn-ea"/>
              </a:rPr>
              <a:t>服务</a:t>
            </a:r>
            <a:r>
              <a:rPr lang="zh-CN" altLang="en-US" sz="4400" b="1" dirty="0">
                <a:latin typeface="+mn-ea"/>
              </a:rPr>
              <a:t>对外开放方案</a:t>
            </a:r>
            <a:endParaRPr lang="en-US" altLang="zh-CN" sz="4400" b="1" dirty="0" smtClean="0">
              <a:latin typeface="+mn-ea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404" y="297411"/>
            <a:ext cx="10657416" cy="539180"/>
          </a:xfrm>
        </p:spPr>
        <p:txBody>
          <a:bodyPr/>
          <a:lstStyle/>
          <a:p>
            <a:pPr lvl="2"/>
            <a:r>
              <a:rPr lang="zh-CN" altLang="zh-CN" dirty="0" smtClean="0"/>
              <a:t>基于</a:t>
            </a:r>
            <a:r>
              <a:rPr lang="en-US" altLang="zh-CN" dirty="0"/>
              <a:t>service</a:t>
            </a:r>
            <a:r>
              <a:rPr lang="zh-CN" altLang="zh-CN" dirty="0"/>
              <a:t>的</a:t>
            </a:r>
            <a:r>
              <a:rPr lang="zh-CN" altLang="zh-CN" dirty="0" smtClean="0"/>
              <a:t>服务</a:t>
            </a:r>
            <a:r>
              <a:rPr lang="zh-CN" altLang="en-US" dirty="0"/>
              <a:t>暴露</a:t>
            </a:r>
            <a:r>
              <a:rPr lang="zh-CN" altLang="zh-CN" dirty="0" smtClean="0"/>
              <a:t>方案</a:t>
            </a:r>
            <a:r>
              <a:rPr lang="en-US" altLang="zh-CN" baseline="30000" dirty="0" smtClean="0"/>
              <a:t>[1/2]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nodeport</a:t>
            </a:r>
            <a:endParaRPr lang="zh-CN" altLang="en-US" dirty="0"/>
          </a:p>
        </p:txBody>
      </p:sp>
      <p:pic>
        <p:nvPicPr>
          <p:cNvPr id="17" name="图片 1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068" y="1936636"/>
            <a:ext cx="5148572" cy="436339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1344" y="904441"/>
            <a:ext cx="11458915" cy="1156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CoreDNS service </a:t>
            </a:r>
            <a:r>
              <a:rPr lang="zh-CN" altLang="en-US" sz="1600" dirty="0" smtClean="0"/>
              <a:t>使用</a:t>
            </a:r>
            <a:r>
              <a:rPr lang="en-US" altLang="zh-CN" sz="1600" dirty="0"/>
              <a:t>nodeport</a:t>
            </a:r>
            <a:r>
              <a:rPr lang="zh-CN" altLang="en-US" sz="1600" dirty="0"/>
              <a:t>暴露端口</a:t>
            </a:r>
            <a:r>
              <a:rPr lang="en-US" altLang="zh-CN" sz="1600" dirty="0" smtClean="0"/>
              <a:t>53</a:t>
            </a:r>
            <a:r>
              <a:rPr lang="zh-CN" altLang="en-US" sz="1600" dirty="0" smtClean="0"/>
              <a:t>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这样</a:t>
            </a:r>
            <a:r>
              <a:rPr lang="en-US" altLang="zh-CN" sz="1600" dirty="0"/>
              <a:t>CoreDNS</a:t>
            </a:r>
            <a:r>
              <a:rPr lang="zh-CN" altLang="en-US" sz="1600" dirty="0" smtClean="0"/>
              <a:t>服务监听</a:t>
            </a:r>
            <a:r>
              <a:rPr lang="en-US" altLang="zh-CN" sz="1600" dirty="0" smtClean="0"/>
              <a:t>53</a:t>
            </a:r>
            <a:r>
              <a:rPr lang="zh-CN" altLang="en-US" sz="1600" dirty="0" smtClean="0"/>
              <a:t>端口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当</a:t>
            </a:r>
            <a:r>
              <a:rPr lang="zh-CN" altLang="en-US" sz="1600" dirty="0"/>
              <a:t>有域名解析请求时，请求会被转发到</a:t>
            </a:r>
            <a:r>
              <a:rPr lang="en-US" altLang="zh-CN" sz="1600" dirty="0" err="1"/>
              <a:t>coredns</a:t>
            </a:r>
            <a:r>
              <a:rPr lang="zh-CN" altLang="en-US" sz="1600" dirty="0"/>
              <a:t>服务</a:t>
            </a:r>
            <a:r>
              <a:rPr lang="zh-CN" altLang="en-US" sz="1600" dirty="0" smtClean="0"/>
              <a:t>。</a:t>
            </a:r>
            <a:r>
              <a:rPr lang="en-US" altLang="zh-CN" sz="1600" dirty="0" err="1" smtClean="0"/>
              <a:t>coredns</a:t>
            </a:r>
            <a:r>
              <a:rPr lang="zh-CN" altLang="en-US" sz="1600" dirty="0"/>
              <a:t>的</a:t>
            </a:r>
            <a:r>
              <a:rPr lang="en-US" altLang="zh-CN" sz="1600" dirty="0"/>
              <a:t>configmap</a:t>
            </a:r>
            <a:r>
              <a:rPr lang="zh-CN" altLang="en-US" sz="1600" dirty="0"/>
              <a:t>中配置</a:t>
            </a:r>
            <a:r>
              <a:rPr lang="en-US" altLang="zh-CN" sz="1600" dirty="0"/>
              <a:t>hosts</a:t>
            </a:r>
            <a:r>
              <a:rPr lang="zh-CN" altLang="en-US" sz="1600" dirty="0"/>
              <a:t>，指明</a:t>
            </a:r>
            <a:r>
              <a:rPr lang="en-US" altLang="zh-CN" sz="1600" dirty="0"/>
              <a:t>ip</a:t>
            </a:r>
            <a:r>
              <a:rPr lang="zh-CN" altLang="en-US" sz="1600" dirty="0"/>
              <a:t>与域名的对应关系</a:t>
            </a:r>
            <a:r>
              <a:rPr lang="zh-CN" altLang="en-US" sz="1600" dirty="0" smtClean="0"/>
              <a:t>，实现域名解析。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191344" y="2114111"/>
            <a:ext cx="637741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</a:t>
            </a:r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说明</a:t>
            </a:r>
            <a:endParaRPr lang="en-US" altLang="zh-CN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</a:t>
            </a:r>
            <a:r>
              <a:rPr lang="zh-CN" altLang="zh-CN" sz="1400" dirty="0" smtClean="0"/>
              <a:t>修改</a:t>
            </a:r>
            <a:r>
              <a:rPr lang="en-US" altLang="zh-CN" sz="1400" dirty="0"/>
              <a:t>apiserver</a:t>
            </a:r>
            <a:r>
              <a:rPr lang="zh-CN" altLang="zh-CN" sz="1400" dirty="0"/>
              <a:t>中</a:t>
            </a:r>
            <a:r>
              <a:rPr lang="en-US" altLang="zh-CN" sz="1400" dirty="0"/>
              <a:t>service-node-port-range</a:t>
            </a:r>
            <a:r>
              <a:rPr lang="zh-CN" altLang="zh-CN" sz="1400" dirty="0"/>
              <a:t>为</a:t>
            </a:r>
            <a:r>
              <a:rPr lang="en-US" altLang="zh-CN" sz="1400" dirty="0" smtClean="0"/>
              <a:t>53-40000</a:t>
            </a:r>
            <a:r>
              <a:rPr lang="zh-CN" altLang="en-US" sz="1400" dirty="0" smtClean="0"/>
              <a:t>（默认</a:t>
            </a:r>
            <a:r>
              <a:rPr lang="en-US" altLang="zh-CN" sz="1400" dirty="0" smtClean="0"/>
              <a:t>20000~40000</a:t>
            </a:r>
            <a:r>
              <a:rPr lang="zh-CN" altLang="en-US" sz="1400" dirty="0" smtClean="0"/>
              <a:t>）</a:t>
            </a:r>
            <a:endParaRPr lang="en-US" altLang="zh-CN" sz="14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</a:t>
            </a:r>
            <a:r>
              <a:rPr lang="zh-CN" altLang="zh-CN" sz="1400" dirty="0" smtClean="0"/>
              <a:t>修改</a:t>
            </a:r>
            <a:r>
              <a:rPr lang="en-US" altLang="zh-CN" sz="1400" dirty="0" err="1"/>
              <a:t>coredns</a:t>
            </a:r>
            <a:r>
              <a:rPr lang="en-US" altLang="zh-CN" sz="1400" dirty="0"/>
              <a:t> service</a:t>
            </a:r>
            <a:r>
              <a:rPr lang="zh-CN" altLang="zh-CN" sz="1400" dirty="0"/>
              <a:t>类型为</a:t>
            </a:r>
            <a:r>
              <a:rPr lang="en-US" altLang="zh-CN" sz="1400" dirty="0"/>
              <a:t>Nodeport</a:t>
            </a:r>
            <a:r>
              <a:rPr lang="zh-CN" altLang="zh-CN" sz="1400" dirty="0"/>
              <a:t>，并指定</a:t>
            </a:r>
            <a:r>
              <a:rPr lang="en-US" altLang="zh-CN" sz="1400" dirty="0"/>
              <a:t>targetPort</a:t>
            </a:r>
            <a:r>
              <a:rPr lang="zh-CN" altLang="zh-CN" sz="1400" dirty="0"/>
              <a:t>为</a:t>
            </a:r>
            <a:r>
              <a:rPr lang="en-US" altLang="zh-CN" sz="1400" dirty="0" smtClean="0"/>
              <a:t>53</a:t>
            </a:r>
          </a:p>
          <a:p>
            <a:pPr>
              <a:lnSpc>
                <a:spcPct val="150000"/>
              </a:lnSpc>
              <a:defRPr/>
            </a:pP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高可用设计</a:t>
            </a:r>
            <a:endParaRPr lang="en-US" altLang="zh-CN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dirty="0"/>
              <a:t>充分利用</a:t>
            </a:r>
            <a:r>
              <a:rPr lang="en-US" altLang="zh-CN" sz="1400" dirty="0" err="1"/>
              <a:t>nodeport</a:t>
            </a:r>
            <a:r>
              <a:rPr lang="en-US" altLang="zh-CN" sz="1400" dirty="0"/>
              <a:t> service</a:t>
            </a:r>
            <a:r>
              <a:rPr lang="zh-CN" altLang="en-US" sz="1400" dirty="0"/>
              <a:t>的高</a:t>
            </a:r>
            <a:r>
              <a:rPr lang="zh-CN" altLang="en-US" sz="1400" dirty="0" smtClean="0"/>
              <a:t>可用和负载均衡机制</a:t>
            </a:r>
            <a:r>
              <a:rPr lang="zh-CN" altLang="en-US" sz="1400" dirty="0"/>
              <a:t>。在每个节点开通</a:t>
            </a:r>
            <a:r>
              <a:rPr lang="en-US" altLang="zh-CN" sz="1400" dirty="0" err="1"/>
              <a:t>nodeport</a:t>
            </a:r>
            <a:r>
              <a:rPr lang="zh-CN" altLang="en-US" sz="1400" dirty="0"/>
              <a:t>，并通过</a:t>
            </a:r>
            <a:r>
              <a:rPr lang="en-US" altLang="zh-CN" sz="1400" dirty="0" err="1"/>
              <a:t>ipvs</a:t>
            </a:r>
            <a:r>
              <a:rPr lang="zh-CN" altLang="en-US" sz="1400" dirty="0"/>
              <a:t>实现负载均衡转发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问题或限制</a:t>
            </a:r>
            <a:endParaRPr lang="en-US" altLang="zh-CN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400" dirty="0" err="1" smtClean="0"/>
              <a:t>nodelocaldns</a:t>
            </a:r>
            <a:r>
              <a:rPr lang="zh-CN" altLang="en-US" sz="1400" dirty="0"/>
              <a:t>使用指定的</a:t>
            </a:r>
            <a:r>
              <a:rPr lang="en-US" altLang="zh-CN" sz="1400" dirty="0"/>
              <a:t>ip:53</a:t>
            </a:r>
            <a:r>
              <a:rPr lang="zh-CN" altLang="en-US" sz="1400" dirty="0"/>
              <a:t>来监听域名解析请求</a:t>
            </a:r>
            <a:r>
              <a:rPr lang="zh-CN" altLang="en-US" sz="1400" dirty="0" smtClean="0"/>
              <a:t>，如果</a:t>
            </a:r>
            <a:r>
              <a:rPr lang="en-US" altLang="zh-CN" sz="1400" dirty="0" err="1" smtClean="0"/>
              <a:t>coredns</a:t>
            </a:r>
            <a:r>
              <a:rPr lang="zh-CN" altLang="en-US" sz="1400" dirty="0" smtClean="0"/>
              <a:t>开放</a:t>
            </a:r>
            <a:r>
              <a:rPr lang="en-US" altLang="zh-CN" sz="1400" dirty="0"/>
              <a:t>53</a:t>
            </a:r>
            <a:r>
              <a:rPr lang="zh-CN" altLang="en-US" sz="1400" dirty="0"/>
              <a:t>端口为</a:t>
            </a:r>
            <a:r>
              <a:rPr lang="en-US" altLang="zh-CN" sz="1400" dirty="0" err="1"/>
              <a:t>nodeport</a:t>
            </a:r>
            <a:r>
              <a:rPr lang="zh-CN" altLang="en-US" sz="1400" dirty="0" smtClean="0"/>
              <a:t>，会</a:t>
            </a:r>
            <a:r>
              <a:rPr lang="zh-CN" altLang="en-US" sz="1400" dirty="0"/>
              <a:t>导致</a:t>
            </a:r>
            <a:r>
              <a:rPr lang="en-US" altLang="zh-CN" sz="1400" dirty="0"/>
              <a:t>nodelocaldns</a:t>
            </a:r>
            <a:r>
              <a:rPr lang="zh-CN" altLang="en-US" sz="1400" dirty="0"/>
              <a:t>的启动失败，报错信息为端口被占用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400" dirty="0" smtClean="0"/>
              <a:t>53</a:t>
            </a:r>
            <a:r>
              <a:rPr lang="zh-CN" altLang="en-US" sz="1400" dirty="0"/>
              <a:t>端口不在</a:t>
            </a:r>
            <a:r>
              <a:rPr lang="en-US" altLang="zh-CN" sz="1400" dirty="0"/>
              <a:t>service</a:t>
            </a:r>
            <a:r>
              <a:rPr lang="zh-CN" altLang="en-US" sz="1400" dirty="0"/>
              <a:t>默认范围之内，如果强行将端口范围改为</a:t>
            </a:r>
            <a:r>
              <a:rPr lang="en-US" altLang="zh-CN" sz="1400" dirty="0"/>
              <a:t>53-40000</a:t>
            </a:r>
            <a:r>
              <a:rPr lang="zh-CN" altLang="en-US" sz="1400" dirty="0" smtClean="0"/>
              <a:t>，容易</a:t>
            </a:r>
            <a:r>
              <a:rPr lang="zh-CN" altLang="en-US" sz="1400" dirty="0"/>
              <a:t>导致</a:t>
            </a:r>
            <a:r>
              <a:rPr lang="en-US" altLang="zh-CN" sz="1400" dirty="0"/>
              <a:t>service</a:t>
            </a:r>
            <a:r>
              <a:rPr lang="zh-CN" altLang="en-US" sz="1400" dirty="0"/>
              <a:t>的端口与系统服务或其他非</a:t>
            </a:r>
            <a:r>
              <a:rPr lang="en-US" altLang="zh-CN" sz="1400" dirty="0"/>
              <a:t>k8s</a:t>
            </a:r>
            <a:r>
              <a:rPr lang="zh-CN" altLang="en-US" sz="1400" dirty="0"/>
              <a:t>服务端口冲突（一般系统服务端口范围都比较小，比如</a:t>
            </a:r>
            <a:r>
              <a:rPr lang="en-US" altLang="zh-CN" sz="1400" dirty="0"/>
              <a:t>bgp</a:t>
            </a:r>
            <a:r>
              <a:rPr lang="zh-CN" altLang="en-US" sz="1400" dirty="0"/>
              <a:t>端口</a:t>
            </a:r>
            <a:r>
              <a:rPr lang="en-US" altLang="zh-CN" sz="1400" dirty="0"/>
              <a:t>179</a:t>
            </a:r>
            <a:r>
              <a:rPr lang="zh-CN" altLang="en-US" sz="1400" dirty="0"/>
              <a:t>等</a:t>
            </a:r>
            <a:r>
              <a:rPr lang="zh-CN" altLang="en-US" sz="1400" dirty="0" smtClean="0"/>
              <a:t>）</a:t>
            </a:r>
            <a:endParaRPr lang="en-US" altLang="zh-CN" sz="1400" dirty="0"/>
          </a:p>
        </p:txBody>
      </p:sp>
      <p:sp>
        <p:nvSpPr>
          <p:cNvPr id="20" name="矩形 19"/>
          <p:cNvSpPr/>
          <p:nvPr/>
        </p:nvSpPr>
        <p:spPr>
          <a:xfrm>
            <a:off x="7788188" y="6300028"/>
            <a:ext cx="3291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Coredns</a:t>
            </a:r>
            <a:r>
              <a:rPr lang="en-US" altLang="zh-CN" b="1" dirty="0"/>
              <a:t> Service</a:t>
            </a:r>
            <a:r>
              <a:rPr lang="zh-CN" altLang="en-US" b="1" dirty="0" smtClean="0"/>
              <a:t>模式流量路径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0781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404" y="368660"/>
            <a:ext cx="10657416" cy="539180"/>
          </a:xfrm>
        </p:spPr>
        <p:txBody>
          <a:bodyPr/>
          <a:lstStyle/>
          <a:p>
            <a:pPr lvl="2"/>
            <a:r>
              <a:rPr lang="zh-CN" altLang="zh-CN" dirty="0"/>
              <a:t>基于</a:t>
            </a:r>
            <a:r>
              <a:rPr lang="en-US" altLang="zh-CN" dirty="0"/>
              <a:t>service</a:t>
            </a:r>
            <a:r>
              <a:rPr lang="zh-CN" altLang="zh-CN" dirty="0"/>
              <a:t>的</a:t>
            </a:r>
            <a:r>
              <a:rPr lang="zh-CN" altLang="zh-CN" dirty="0" smtClean="0"/>
              <a:t>服务</a:t>
            </a:r>
            <a:r>
              <a:rPr lang="zh-CN" altLang="en-US" dirty="0"/>
              <a:t>暴露</a:t>
            </a:r>
            <a:r>
              <a:rPr lang="zh-CN" altLang="zh-CN" dirty="0" smtClean="0"/>
              <a:t>方案</a:t>
            </a:r>
            <a:r>
              <a:rPr lang="en-US" altLang="zh-CN" baseline="30000" dirty="0" smtClean="0"/>
              <a:t>[2/2</a:t>
            </a:r>
            <a:r>
              <a:rPr lang="en-US" altLang="zh-CN" baseline="30000" dirty="0"/>
              <a:t>] </a:t>
            </a:r>
            <a:r>
              <a:rPr lang="en-US" altLang="zh-CN" dirty="0"/>
              <a:t>- </a:t>
            </a:r>
            <a:r>
              <a:rPr lang="en-US" altLang="zh-CN" dirty="0" err="1" smtClean="0"/>
              <a:t>loadbalancer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9482" y="944262"/>
            <a:ext cx="6255175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为</a:t>
            </a:r>
            <a:r>
              <a:rPr lang="en-US" altLang="zh-CN" sz="1600" dirty="0"/>
              <a:t>CoreDNS</a:t>
            </a:r>
            <a:r>
              <a:rPr lang="zh-CN" altLang="en-US" sz="1600" dirty="0"/>
              <a:t>创建</a:t>
            </a:r>
            <a:r>
              <a:rPr lang="en-US" altLang="zh-CN" sz="1600" dirty="0"/>
              <a:t>Loadbalancer</a:t>
            </a:r>
            <a:r>
              <a:rPr lang="zh-CN" altLang="en-US" sz="1600" dirty="0"/>
              <a:t>类型的</a:t>
            </a:r>
            <a:r>
              <a:rPr lang="en-US" altLang="zh-CN" sz="1600" dirty="0"/>
              <a:t>Service</a:t>
            </a:r>
            <a:r>
              <a:rPr lang="zh-CN" altLang="en-US" sz="1600" dirty="0"/>
              <a:t>，并通过</a:t>
            </a:r>
            <a:r>
              <a:rPr lang="en-US" altLang="zh-CN" sz="1600" dirty="0"/>
              <a:t>Metallb</a:t>
            </a:r>
            <a:r>
              <a:rPr lang="zh-CN" altLang="en-US" sz="1600" dirty="0"/>
              <a:t>将</a:t>
            </a:r>
            <a:r>
              <a:rPr lang="en-US" altLang="zh-CN" sz="1600" dirty="0"/>
              <a:t>LB IP</a:t>
            </a:r>
            <a:r>
              <a:rPr lang="zh-CN" altLang="en-US" sz="1600" dirty="0"/>
              <a:t>通告到集群外部</a:t>
            </a:r>
            <a:r>
              <a:rPr lang="zh-CN" altLang="en-US" sz="1600" dirty="0" smtClean="0"/>
              <a:t>。客户端</a:t>
            </a:r>
            <a:r>
              <a:rPr lang="zh-CN" altLang="en-US" sz="1600" dirty="0"/>
              <a:t>通过</a:t>
            </a:r>
            <a:r>
              <a:rPr lang="en-US" altLang="zh-CN" sz="1600" dirty="0"/>
              <a:t>LBIP:53</a:t>
            </a:r>
            <a:r>
              <a:rPr lang="zh-CN" altLang="en-US" sz="1600" dirty="0"/>
              <a:t>端口访问。</a:t>
            </a:r>
            <a:endParaRPr lang="en-US" altLang="zh-CN" sz="1600" dirty="0"/>
          </a:p>
          <a:p>
            <a:endParaRPr lang="en-US" altLang="zh-CN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配置说明</a:t>
            </a:r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sz="16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</a:t>
            </a:r>
            <a:r>
              <a:rPr lang="zh-CN" altLang="zh-CN" sz="1400" dirty="0" smtClean="0"/>
              <a:t>部署</a:t>
            </a:r>
            <a:r>
              <a:rPr lang="en-US" altLang="zh-CN" sz="1400" dirty="0" err="1"/>
              <a:t>metallb</a:t>
            </a:r>
            <a:r>
              <a:rPr lang="zh-CN" altLang="zh-CN" sz="1400" dirty="0" smtClean="0"/>
              <a:t>组件</a:t>
            </a:r>
            <a:r>
              <a:rPr lang="zh-CN" altLang="en-US" sz="1400" dirty="0" smtClean="0"/>
              <a:t>，设置预留的</a:t>
            </a:r>
            <a:r>
              <a:rPr lang="en-US" altLang="zh-CN" sz="1400" dirty="0" smtClean="0"/>
              <a:t>LBIP</a:t>
            </a:r>
            <a:r>
              <a:rPr lang="zh-CN" altLang="en-US" sz="1400" dirty="0" smtClean="0"/>
              <a:t>（该</a:t>
            </a:r>
            <a:r>
              <a:rPr lang="en-US" altLang="zh-CN" sz="1400" dirty="0" smtClean="0"/>
              <a:t>IP</a:t>
            </a:r>
            <a:r>
              <a:rPr lang="zh-CN" altLang="en-US" sz="1400" dirty="0" smtClean="0"/>
              <a:t>与</a:t>
            </a:r>
            <a:r>
              <a:rPr lang="en-US" altLang="zh-CN" sz="1400" dirty="0" smtClean="0"/>
              <a:t>CMP</a:t>
            </a:r>
            <a:r>
              <a:rPr lang="zh-CN" altLang="en-US" sz="1400" dirty="0" smtClean="0"/>
              <a:t>节点</a:t>
            </a:r>
            <a:r>
              <a:rPr lang="en-US" altLang="zh-CN" sz="1400" dirty="0" smtClean="0"/>
              <a:t>IP</a:t>
            </a:r>
            <a:r>
              <a:rPr lang="zh-CN" altLang="en-US" sz="1400" dirty="0" smtClean="0"/>
              <a:t>是一个网段）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</a:t>
            </a:r>
            <a:r>
              <a:rPr lang="zh-CN" altLang="zh-CN" sz="1400" dirty="0" smtClean="0"/>
              <a:t>修改</a:t>
            </a:r>
            <a:r>
              <a:rPr lang="en-US" altLang="zh-CN" sz="1400" dirty="0" err="1"/>
              <a:t>coredns</a:t>
            </a:r>
            <a:r>
              <a:rPr lang="en-US" altLang="zh-CN" sz="1400" dirty="0"/>
              <a:t> service</a:t>
            </a:r>
            <a:r>
              <a:rPr lang="zh-CN" altLang="zh-CN" sz="1400" dirty="0"/>
              <a:t>暴露方式为</a:t>
            </a:r>
            <a:r>
              <a:rPr lang="en-US" altLang="zh-CN" sz="1400" dirty="0" smtClean="0"/>
              <a:t>Loadbalancer</a:t>
            </a:r>
          </a:p>
          <a:p>
            <a:pPr>
              <a:lnSpc>
                <a:spcPct val="150000"/>
              </a:lnSpc>
              <a:defRPr/>
            </a:pPr>
            <a:endParaRPr lang="en-US" altLang="zh-CN" sz="16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</a:t>
            </a: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可用设计</a:t>
            </a:r>
            <a:endParaRPr lang="en-US" altLang="zh-CN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二层自动选主：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Metallb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带有选主机制，在某个节点服务异常时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Service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的通告由健康节点接管，从而保证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LBIP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的正常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通告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三层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支持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BGP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动态路由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/ECMP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多路径高可用：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Metallb BGP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模式支持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ECMP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高可用设计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，可以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由多个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Speaker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同时与交换机建立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BGP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邻居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dirty="0"/>
              <a:t>充分</a:t>
            </a:r>
            <a:r>
              <a:rPr lang="zh-CN" altLang="en-US" sz="1400" dirty="0" smtClean="0"/>
              <a:t>利用</a:t>
            </a:r>
            <a:r>
              <a:rPr lang="en-US" altLang="zh-CN" sz="1400" dirty="0" smtClean="0"/>
              <a:t>service</a:t>
            </a:r>
            <a:r>
              <a:rPr lang="zh-CN" altLang="en-US" sz="1400" dirty="0"/>
              <a:t>的高</a:t>
            </a:r>
            <a:r>
              <a:rPr lang="zh-CN" altLang="en-US" sz="1400" dirty="0" smtClean="0"/>
              <a:t>可用和负载均衡机制。</a:t>
            </a:r>
            <a:r>
              <a:rPr lang="zh-CN" altLang="en-US" sz="1400" dirty="0"/>
              <a:t>在每个</a:t>
            </a:r>
            <a:r>
              <a:rPr lang="zh-CN" altLang="en-US" sz="1400" dirty="0" smtClean="0"/>
              <a:t>节点通过</a:t>
            </a:r>
            <a:r>
              <a:rPr lang="en-US" altLang="zh-CN" sz="1400" dirty="0" err="1"/>
              <a:t>ipvs</a:t>
            </a:r>
            <a:r>
              <a:rPr lang="zh-CN" altLang="en-US" sz="1400" dirty="0"/>
              <a:t>实现负载均衡转发。</a:t>
            </a:r>
            <a:endParaRPr lang="en-US" altLang="zh-CN" sz="14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问题或限制</a:t>
            </a:r>
            <a:endParaRPr lang="en-US" altLang="zh-CN" sz="16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400" dirty="0" err="1" smtClean="0"/>
              <a:t>cmp</a:t>
            </a:r>
            <a:r>
              <a:rPr lang="zh-CN" altLang="zh-CN" sz="1400" dirty="0" smtClean="0"/>
              <a:t>需要</a:t>
            </a:r>
            <a:r>
              <a:rPr lang="zh-CN" altLang="en-US" sz="1400" dirty="0" smtClean="0"/>
              <a:t>部署</a:t>
            </a:r>
            <a:r>
              <a:rPr lang="en-US" altLang="zh-CN" sz="1400" dirty="0" err="1" smtClean="0"/>
              <a:t>metallb</a:t>
            </a:r>
            <a:endParaRPr lang="zh-CN" altLang="zh-CN" sz="1400" dirty="0"/>
          </a:p>
        </p:txBody>
      </p:sp>
      <p:grpSp>
        <p:nvGrpSpPr>
          <p:cNvPr id="5" name="组合 4"/>
          <p:cNvGrpSpPr/>
          <p:nvPr/>
        </p:nvGrpSpPr>
        <p:grpSpPr>
          <a:xfrm>
            <a:off x="6554116" y="915345"/>
            <a:ext cx="5256584" cy="4968552"/>
            <a:chOff x="643704" y="1452302"/>
            <a:chExt cx="5565729" cy="5085415"/>
          </a:xfrm>
        </p:grpSpPr>
        <p:sp>
          <p:nvSpPr>
            <p:cNvPr id="6" name="矩形 5"/>
            <p:cNvSpPr/>
            <p:nvPr/>
          </p:nvSpPr>
          <p:spPr>
            <a:xfrm>
              <a:off x="643704" y="3263834"/>
              <a:ext cx="5472430" cy="2834855"/>
            </a:xfrm>
            <a:prstGeom prst="rect">
              <a:avLst/>
            </a:prstGeom>
            <a:noFill/>
            <a:ln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9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ICM Cluster</a:t>
              </a:r>
              <a:endPara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6589" y="2268243"/>
              <a:ext cx="488002" cy="385862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816090" y="3461395"/>
              <a:ext cx="5049000" cy="2135890"/>
            </a:xfrm>
            <a:prstGeom prst="rect">
              <a:avLst/>
            </a:prstGeom>
            <a:noFill/>
            <a:ln w="12700"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69818" y="3640726"/>
              <a:ext cx="2112763" cy="1899806"/>
            </a:xfrm>
            <a:prstGeom prst="rect">
              <a:avLst/>
            </a:prstGeom>
            <a:solidFill>
              <a:srgbClr val="DEEBF7"/>
            </a:solidFill>
            <a:ln w="12700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node1</a:t>
              </a:r>
              <a:endParaRPr kumimoji="1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227895" y="4121537"/>
              <a:ext cx="712726" cy="415570"/>
            </a:xfrm>
            <a:prstGeom prst="roundRect">
              <a:avLst/>
            </a:prstGeom>
            <a:solidFill>
              <a:srgbClr val="0070C0"/>
            </a:solidFill>
            <a:ln w="6350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lang="en-US" altLang="zh-CN" sz="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metallb-speaker</a:t>
              </a:r>
              <a:endParaRPr kumimoji="1" lang="en-US" altLang="zh-CN" sz="8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515011" y="1917147"/>
              <a:ext cx="12602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DNS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专用负载均衡</a:t>
              </a: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IP</a:t>
              </a:r>
              <a:r>
                <a:rPr lang="en-US" altLang="zh-CN" sz="8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:53</a:t>
              </a:r>
              <a:endParaRPr kumimoji="0" lang="en-US" altLang="zh-CN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632393" y="6292607"/>
              <a:ext cx="1505173" cy="245110"/>
              <a:chOff x="10588084" y="2789555"/>
              <a:chExt cx="1505173" cy="245110"/>
            </a:xfrm>
          </p:grpSpPr>
          <p:cxnSp>
            <p:nvCxnSpPr>
              <p:cNvPr id="44" name="直接箭头连接符 43"/>
              <p:cNvCxnSpPr/>
              <p:nvPr/>
            </p:nvCxnSpPr>
            <p:spPr>
              <a:xfrm>
                <a:off x="10588084" y="2912110"/>
                <a:ext cx="360000" cy="0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本框 44"/>
              <p:cNvSpPr txBox="1"/>
              <p:nvPr/>
            </p:nvSpPr>
            <p:spPr>
              <a:xfrm>
                <a:off x="10997564" y="2789555"/>
                <a:ext cx="1095693" cy="245110"/>
              </a:xfrm>
              <a:prstGeom prst="rect">
                <a:avLst/>
              </a:prstGeom>
              <a:ln w="19050">
                <a:noFill/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ARP</a:t>
                </a:r>
                <a:r>
                  <a:rPr kumimoji="0" lang="zh-CN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通告</a:t>
                </a: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699918" y="6292607"/>
              <a:ext cx="1505173" cy="245110"/>
              <a:chOff x="6877919" y="4472531"/>
              <a:chExt cx="1505173" cy="245110"/>
            </a:xfrm>
          </p:grpSpPr>
          <p:cxnSp>
            <p:nvCxnSpPr>
              <p:cNvPr id="42" name="直接箭头连接符 41"/>
              <p:cNvCxnSpPr/>
              <p:nvPr/>
            </p:nvCxnSpPr>
            <p:spPr>
              <a:xfrm>
                <a:off x="6877919" y="4595086"/>
                <a:ext cx="360000" cy="0"/>
              </a:xfrm>
              <a:prstGeom prst="straightConnector1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文本框 42"/>
              <p:cNvSpPr txBox="1"/>
              <p:nvPr/>
            </p:nvSpPr>
            <p:spPr>
              <a:xfrm>
                <a:off x="7287399" y="4472531"/>
                <a:ext cx="1095693" cy="245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BGP</a:t>
                </a:r>
                <a:r>
                  <a:rPr kumimoji="0" lang="zh-CN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通告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564868" y="6292607"/>
              <a:ext cx="1505173" cy="245110"/>
              <a:chOff x="10588084" y="3465993"/>
              <a:chExt cx="1505173" cy="245110"/>
            </a:xfrm>
          </p:grpSpPr>
          <p:cxnSp>
            <p:nvCxnSpPr>
              <p:cNvPr id="40" name="直接箭头连接符 39"/>
              <p:cNvCxnSpPr/>
              <p:nvPr/>
            </p:nvCxnSpPr>
            <p:spPr>
              <a:xfrm>
                <a:off x="10588084" y="3588548"/>
                <a:ext cx="36000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10997564" y="3465993"/>
                <a:ext cx="1095693" cy="245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DNS</a:t>
                </a:r>
                <a:r>
                  <a:rPr kumimoji="0" lang="zh-CN" altLang="en-US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流量路径</a:t>
                </a: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1085137" y="3940859"/>
              <a:ext cx="1013216" cy="634192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145914" y="4570110"/>
              <a:ext cx="1059177" cy="163806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800" kern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coredns</a:t>
              </a:r>
              <a:r>
                <a:rPr kumimoji="1" lang="en-US" altLang="zh-CN" sz="8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-service</a:t>
              </a:r>
              <a:endParaRPr kumimoji="1" lang="zh-CN" altLang="en-US" sz="8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238185" y="4034660"/>
              <a:ext cx="756000" cy="180000"/>
            </a:xfrm>
            <a:prstGeom prst="roundRect">
              <a:avLst/>
            </a:prstGeom>
            <a:noFill/>
            <a:ln w="635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8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ipvs</a:t>
              </a:r>
              <a:endParaRPr kumimoji="1" lang="zh-CN" altLang="en-US" sz="8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165145" y="4342779"/>
              <a:ext cx="829039" cy="166542"/>
            </a:xfrm>
            <a:prstGeom prst="roundRect">
              <a:avLst/>
            </a:prstGeom>
            <a:noFill/>
            <a:ln w="635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8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DNAT/</a:t>
              </a:r>
              <a:r>
                <a:rPr kumimoji="1" lang="zh-CN" altLang="en-US" sz="8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路由</a:t>
              </a: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980206" y="5099734"/>
              <a:ext cx="780906" cy="317667"/>
            </a:xfrm>
            <a:prstGeom prst="roundRect">
              <a:avLst/>
            </a:prstGeom>
            <a:solidFill>
              <a:srgbClr val="0070C0"/>
            </a:solidFill>
            <a:ln w="6350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lang="en-US" altLang="zh-CN" sz="1000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coredns</a:t>
              </a:r>
              <a:endParaRPr kumimoji="1" lang="en-US" altLang="zh-CN" sz="10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106902" y="2295134"/>
              <a:ext cx="1078561" cy="28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</a:t>
              </a:r>
              <a:r>
                <a:rPr kumimoji="0" lang="zh-CN" alt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交换机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516334" y="3638437"/>
              <a:ext cx="2112763" cy="1902094"/>
            </a:xfrm>
            <a:prstGeom prst="rect">
              <a:avLst/>
            </a:prstGeom>
            <a:solidFill>
              <a:srgbClr val="DEEBF7"/>
            </a:solidFill>
            <a:ln w="12700" cap="flat" cmpd="sng" algn="ctr">
              <a:solidFill>
                <a:srgbClr val="0F6FC6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node2</a:t>
              </a:r>
              <a:endParaRPr kumimoji="1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3708483" y="4096820"/>
              <a:ext cx="679422" cy="415570"/>
            </a:xfrm>
            <a:prstGeom prst="roundRect">
              <a:avLst/>
            </a:prstGeom>
            <a:solidFill>
              <a:srgbClr val="0070C0"/>
            </a:solidFill>
            <a:ln w="6350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lang="en-US" altLang="zh-CN" sz="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metallb-speaker</a:t>
              </a:r>
              <a:endParaRPr kumimoji="1" lang="en-US" altLang="zh-CN" sz="8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520212" y="3940859"/>
              <a:ext cx="966924" cy="634192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4489742" y="4570110"/>
              <a:ext cx="1139356" cy="181983"/>
            </a:xfrm>
            <a:prstGeom prst="roundRect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800" kern="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coredns</a:t>
              </a:r>
              <a:r>
                <a:rPr kumimoji="1" lang="en-US" altLang="zh-CN" sz="8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-service</a:t>
              </a:r>
              <a:endParaRPr kumimoji="1" lang="zh-CN" altLang="en-US" sz="8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4582013" y="4034660"/>
              <a:ext cx="756000" cy="180000"/>
            </a:xfrm>
            <a:prstGeom prst="roundRect">
              <a:avLst/>
            </a:prstGeom>
            <a:noFill/>
            <a:ln w="635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800" kern="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ipvs</a:t>
              </a:r>
              <a:endParaRPr kumimoji="1" lang="zh-CN" altLang="en-US" sz="8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4582012" y="4321608"/>
              <a:ext cx="835049" cy="187715"/>
            </a:xfrm>
            <a:prstGeom prst="roundRect">
              <a:avLst/>
            </a:prstGeom>
            <a:noFill/>
            <a:ln w="6350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8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DNAT/</a:t>
              </a:r>
              <a:r>
                <a:rPr kumimoji="1" lang="zh-CN" altLang="en-US" sz="8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路由</a:t>
              </a:r>
            </a:p>
          </p:txBody>
        </p:sp>
        <p:pic>
          <p:nvPicPr>
            <p:cNvPr id="28" name="Picture 2" descr="https://timgsa.baidu.com/timg?image&amp;quality=80&amp;size=b9999_10000&amp;sec=1556872693&amp;di=05b0739223e576a6f0d85aeb8b187d27&amp;imgtype=jpg&amp;er=1&amp;src=http%3A%2F%2Fwww.icosky.com%2Ficon%2Fpng%2FSystem%2FAqua%2520Candy%2520Revolution%2FTerminal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96" b="10379"/>
            <a:stretch/>
          </p:blipFill>
          <p:spPr bwMode="auto">
            <a:xfrm>
              <a:off x="3145151" y="1452302"/>
              <a:ext cx="390879" cy="278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https://timgsa.baidu.com/timg?image&amp;quality=80&amp;size=b9999_10000&amp;sec=1556872693&amp;di=05b0739223e576a6f0d85aeb8b187d27&amp;imgtype=jpg&amp;er=1&amp;src=http%3A%2F%2Fwww.icosky.com%2Ficon%2Fpng%2FSystem%2FAqua%2520Candy%2520Revolution%2FTerminal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96" b="10379"/>
            <a:stretch/>
          </p:blipFill>
          <p:spPr bwMode="auto">
            <a:xfrm>
              <a:off x="4673129" y="2439521"/>
              <a:ext cx="390879" cy="278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文本框 29"/>
            <p:cNvSpPr txBox="1"/>
            <p:nvPr/>
          </p:nvSpPr>
          <p:spPr>
            <a:xfrm>
              <a:off x="4280812" y="2823604"/>
              <a:ext cx="12602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DNS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专用负载均衡</a:t>
              </a: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IP</a:t>
              </a:r>
              <a:r>
                <a:rPr lang="en-US" altLang="zh-CN" sz="8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:53</a:t>
              </a:r>
              <a:endParaRPr kumimoji="0" lang="en-US" altLang="zh-CN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cxnSp>
          <p:nvCxnSpPr>
            <p:cNvPr id="31" name="曲线连接符 30"/>
            <p:cNvCxnSpPr>
              <a:stCxn id="10" idx="0"/>
              <a:endCxn id="7" idx="2"/>
            </p:cNvCxnSpPr>
            <p:nvPr/>
          </p:nvCxnSpPr>
          <p:spPr>
            <a:xfrm rot="5400000" flipH="1" flipV="1">
              <a:off x="2228708" y="3009655"/>
              <a:ext cx="1467432" cy="756332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1">
                  <a:lumMod val="7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曲线连接符 31"/>
            <p:cNvCxnSpPr>
              <a:stCxn id="23" idx="0"/>
              <a:endCxn id="7" idx="2"/>
            </p:cNvCxnSpPr>
            <p:nvPr/>
          </p:nvCxnSpPr>
          <p:spPr>
            <a:xfrm rot="16200000" flipV="1">
              <a:off x="2973036" y="3021661"/>
              <a:ext cx="1442715" cy="707604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1">
                  <a:lumMod val="75000"/>
                </a:schemeClr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曲线连接符 32"/>
            <p:cNvCxnSpPr>
              <a:stCxn id="23" idx="0"/>
              <a:endCxn id="29" idx="2"/>
            </p:cNvCxnSpPr>
            <p:nvPr/>
          </p:nvCxnSpPr>
          <p:spPr>
            <a:xfrm rot="5400000" flipH="1" flipV="1">
              <a:off x="3768859" y="2997111"/>
              <a:ext cx="1379044" cy="820374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00B05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2055756" y="1481015"/>
              <a:ext cx="12057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zh-CN" altLang="en-US" sz="10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客户端</a:t>
              </a:r>
              <a:r>
                <a:rPr lang="en-US" altLang="zh-CN" sz="10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r>
                <a:rPr lang="zh-CN" altLang="en-US" sz="10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</a:t>
              </a: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三层</a:t>
              </a:r>
              <a:r>
                <a:rPr lang="zh-CN" altLang="en-US" sz="10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）</a:t>
              </a:r>
              <a:endPara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003654" y="2435394"/>
              <a:ext cx="120577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0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客户端</a:t>
              </a:r>
              <a:r>
                <a:rPr lang="en-US" altLang="zh-CN" sz="10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r>
                <a:rPr lang="zh-CN" altLang="en-US" sz="10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（二层）</a:t>
              </a:r>
              <a:endPara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6" name="任意多边形 35"/>
            <p:cNvSpPr/>
            <p:nvPr/>
          </p:nvSpPr>
          <p:spPr bwMode="auto">
            <a:xfrm>
              <a:off x="1693168" y="1759269"/>
              <a:ext cx="1695278" cy="3451818"/>
            </a:xfrm>
            <a:custGeom>
              <a:avLst/>
              <a:gdLst>
                <a:gd name="connsiteX0" fmla="*/ 1704324 w 1880414"/>
                <a:gd name="connsiteY0" fmla="*/ 0 h 3556000"/>
                <a:gd name="connsiteX1" fmla="*/ 1722797 w 1880414"/>
                <a:gd name="connsiteY1" fmla="*/ 563418 h 3556000"/>
                <a:gd name="connsiteX2" fmla="*/ 23306 w 1880414"/>
                <a:gd name="connsiteY2" fmla="*/ 2235200 h 3556000"/>
                <a:gd name="connsiteX3" fmla="*/ 891524 w 1880414"/>
                <a:gd name="connsiteY3" fmla="*/ 3556000 h 35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0414" h="3556000">
                  <a:moveTo>
                    <a:pt x="1704324" y="0"/>
                  </a:moveTo>
                  <a:cubicBezTo>
                    <a:pt x="1853645" y="95442"/>
                    <a:pt x="2002967" y="190885"/>
                    <a:pt x="1722797" y="563418"/>
                  </a:cubicBezTo>
                  <a:cubicBezTo>
                    <a:pt x="1442627" y="935951"/>
                    <a:pt x="161852" y="1736436"/>
                    <a:pt x="23306" y="2235200"/>
                  </a:cubicBezTo>
                  <a:cubicBezTo>
                    <a:pt x="-115240" y="2733964"/>
                    <a:pt x="388142" y="3144982"/>
                    <a:pt x="891524" y="3556000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794147" y="2786732"/>
              <a:ext cx="1125674" cy="346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①三层</a:t>
              </a:r>
              <a:r>
                <a:rPr lang="zh-CN" altLang="en-US" sz="8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方案</a:t>
              </a:r>
              <a:r>
                <a:rPr lang="en-US" altLang="zh-CN" sz="8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r>
                <a:rPr lang="zh-CN" altLang="en-US" sz="8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：基于</a:t>
              </a:r>
              <a:r>
                <a:rPr lang="en-US" altLang="zh-CN" sz="800" dirty="0" err="1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bgp</a:t>
              </a:r>
              <a:r>
                <a:rPr lang="zh-CN" altLang="en-US" sz="8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的动态路由</a:t>
              </a:r>
              <a:endParaRPr kumimoji="0" lang="en-US" altLang="zh-CN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712058" y="3047144"/>
              <a:ext cx="1550224" cy="220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二层由</a:t>
              </a: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metallb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响应</a:t>
              </a:r>
              <a:r>
                <a:rPr kumimoji="0" lang="en-US" altLang="zh-CN" sz="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arp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请求</a:t>
              </a:r>
              <a:endParaRPr kumimoji="0" lang="en-US" altLang="zh-CN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650972" y="5100535"/>
              <a:ext cx="780906" cy="317667"/>
            </a:xfrm>
            <a:prstGeom prst="roundRect">
              <a:avLst/>
            </a:prstGeom>
            <a:solidFill>
              <a:srgbClr val="0070C0"/>
            </a:solidFill>
            <a:ln w="6350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>
                <a:defRPr/>
              </a:pPr>
              <a:r>
                <a:rPr lang="en-US" altLang="zh-CN" sz="1000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coredns</a:t>
              </a:r>
              <a:endParaRPr kumimoji="1" lang="en-US" altLang="zh-CN" sz="10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7" name="任意多边形 36"/>
            <p:cNvSpPr/>
            <p:nvPr/>
          </p:nvSpPr>
          <p:spPr bwMode="auto">
            <a:xfrm>
              <a:off x="4253749" y="2715491"/>
              <a:ext cx="799634" cy="2495596"/>
            </a:xfrm>
            <a:custGeom>
              <a:avLst/>
              <a:gdLst>
                <a:gd name="connsiteX0" fmla="*/ 628073 w 823130"/>
                <a:gd name="connsiteY0" fmla="*/ 0 h 2549236"/>
                <a:gd name="connsiteX1" fmla="*/ 785091 w 823130"/>
                <a:gd name="connsiteY1" fmla="*/ 1209963 h 2549236"/>
                <a:gd name="connsiteX2" fmla="*/ 0 w 823130"/>
                <a:gd name="connsiteY2" fmla="*/ 2549236 h 2549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3130" h="2549236">
                  <a:moveTo>
                    <a:pt x="628073" y="0"/>
                  </a:moveTo>
                  <a:cubicBezTo>
                    <a:pt x="758921" y="392545"/>
                    <a:pt x="889770" y="785090"/>
                    <a:pt x="785091" y="1209963"/>
                  </a:cubicBezTo>
                  <a:cubicBezTo>
                    <a:pt x="680412" y="1634836"/>
                    <a:pt x="340206" y="2092036"/>
                    <a:pt x="0" y="2549236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0267" y="2124741"/>
              <a:ext cx="379630" cy="300173"/>
            </a:xfrm>
            <a:prstGeom prst="rect">
              <a:avLst/>
            </a:prstGeom>
          </p:spPr>
        </p:pic>
        <p:sp>
          <p:nvSpPr>
            <p:cNvPr id="52" name="文本框 51"/>
            <p:cNvSpPr txBox="1"/>
            <p:nvPr/>
          </p:nvSpPr>
          <p:spPr>
            <a:xfrm>
              <a:off x="4265524" y="2154095"/>
              <a:ext cx="1457011" cy="220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②三层</a:t>
              </a:r>
              <a:r>
                <a:rPr lang="zh-CN" altLang="en-US" sz="8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方案</a:t>
              </a:r>
              <a:r>
                <a:rPr lang="en-US" altLang="zh-CN" sz="800" dirty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r>
                <a:rPr lang="zh-CN" altLang="en-US" sz="800" dirty="0" smtClean="0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：静态路由</a:t>
              </a:r>
              <a:endParaRPr kumimoji="0" lang="en-US" altLang="zh-CN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cxnSp>
          <p:nvCxnSpPr>
            <p:cNvPr id="54" name="曲线连接符 53"/>
            <p:cNvCxnSpPr>
              <a:stCxn id="23" idx="0"/>
              <a:endCxn id="51" idx="2"/>
            </p:cNvCxnSpPr>
            <p:nvPr/>
          </p:nvCxnSpPr>
          <p:spPr>
            <a:xfrm rot="5400000" flipH="1" flipV="1">
              <a:off x="3263185" y="3209923"/>
              <a:ext cx="1671906" cy="101888"/>
            </a:xfrm>
            <a:prstGeom prst="curvedConnector3">
              <a:avLst>
                <a:gd name="adj1" fmla="val 79968"/>
              </a:avLst>
            </a:prstGeom>
            <a:ln w="19050">
              <a:solidFill>
                <a:srgbClr val="00B05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/>
          <p:cNvSpPr/>
          <p:nvPr/>
        </p:nvSpPr>
        <p:spPr>
          <a:xfrm>
            <a:off x="6159423" y="5883649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二层通过</a:t>
            </a:r>
            <a:r>
              <a:rPr lang="en-US" altLang="zh-CN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ARP</a:t>
            </a:r>
            <a:r>
              <a:rPr lang="zh-CN" alt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自动通告</a:t>
            </a:r>
            <a:r>
              <a:rPr lang="zh-CN" altLang="en-US" sz="1100" dirty="0" smtClean="0"/>
              <a:t>：对</a:t>
            </a:r>
            <a:r>
              <a:rPr lang="en-US" altLang="zh-CN" sz="1100" dirty="0"/>
              <a:t>LBIP</a:t>
            </a:r>
            <a:r>
              <a:rPr lang="zh-CN" altLang="en-US" sz="1100" dirty="0"/>
              <a:t>的请求会由集群节点内的某一个</a:t>
            </a:r>
            <a:r>
              <a:rPr lang="en-US" altLang="zh-CN" sz="1100" dirty="0"/>
              <a:t>Metallb-Speaker</a:t>
            </a:r>
            <a:r>
              <a:rPr lang="zh-CN" altLang="en-US" sz="1100" dirty="0"/>
              <a:t>响应，从而将对</a:t>
            </a:r>
            <a:r>
              <a:rPr lang="en-US" altLang="zh-CN" sz="1100" dirty="0"/>
              <a:t>LBIP:53</a:t>
            </a:r>
            <a:r>
              <a:rPr lang="zh-CN" altLang="en-US" sz="1100" dirty="0"/>
              <a:t>的</a:t>
            </a:r>
            <a:r>
              <a:rPr lang="en-US" altLang="zh-CN" sz="1100" dirty="0"/>
              <a:t>DNS</a:t>
            </a:r>
            <a:r>
              <a:rPr lang="zh-CN" altLang="en-US" sz="1100" dirty="0"/>
              <a:t>请求引流到集群内部，再通过内核网络协议栈将流量转发到</a:t>
            </a:r>
            <a:r>
              <a:rPr lang="en-US" altLang="zh-CN" sz="1100" dirty="0"/>
              <a:t>CoreDNS</a:t>
            </a:r>
            <a:r>
              <a:rPr lang="zh-CN" altLang="en-US" sz="1100" dirty="0"/>
              <a:t>服务</a:t>
            </a:r>
          </a:p>
          <a:p>
            <a:r>
              <a:rPr lang="zh-CN" alt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三层建立</a:t>
            </a:r>
            <a:r>
              <a:rPr lang="en-US" altLang="zh-CN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BGP</a:t>
            </a:r>
            <a:r>
              <a:rPr lang="zh-CN" alt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对外通告</a:t>
            </a:r>
            <a:r>
              <a:rPr lang="zh-CN" altLang="en-US" sz="1100" dirty="0" smtClean="0"/>
              <a:t>：需要</a:t>
            </a:r>
            <a:r>
              <a:rPr lang="zh-CN" altLang="en-US" sz="1100" dirty="0"/>
              <a:t>与集群所在二层网络的核心交换机建立</a:t>
            </a:r>
            <a:r>
              <a:rPr lang="en-US" altLang="zh-CN" sz="1100" dirty="0"/>
              <a:t>BGP</a:t>
            </a:r>
            <a:r>
              <a:rPr lang="zh-CN" altLang="en-US" sz="1100" dirty="0"/>
              <a:t>邻居，由</a:t>
            </a:r>
            <a:r>
              <a:rPr lang="en-US" altLang="zh-CN" sz="1100" dirty="0"/>
              <a:t>metallb-speaker</a:t>
            </a:r>
            <a:r>
              <a:rPr lang="zh-CN" altLang="en-US" sz="1100" dirty="0"/>
              <a:t>将</a:t>
            </a:r>
            <a:r>
              <a:rPr lang="en-US" altLang="zh-CN" sz="1100" dirty="0"/>
              <a:t>LBIP</a:t>
            </a:r>
            <a:r>
              <a:rPr lang="zh-CN" altLang="en-US" sz="1100" dirty="0"/>
              <a:t>的路由通告给核心交换机。客户端侧对</a:t>
            </a:r>
            <a:r>
              <a:rPr lang="en-US" altLang="zh-CN" sz="1100" dirty="0"/>
              <a:t>LBIP</a:t>
            </a:r>
            <a:r>
              <a:rPr lang="zh-CN" altLang="en-US" sz="1100" dirty="0"/>
              <a:t>的访问经过核心交换机转发到集群内部</a:t>
            </a:r>
          </a:p>
        </p:txBody>
      </p:sp>
      <p:sp>
        <p:nvSpPr>
          <p:cNvPr id="53" name="任意多边形 52"/>
          <p:cNvSpPr/>
          <p:nvPr/>
        </p:nvSpPr>
        <p:spPr bwMode="auto">
          <a:xfrm>
            <a:off x="9167455" y="1182255"/>
            <a:ext cx="762950" cy="2244436"/>
          </a:xfrm>
          <a:custGeom>
            <a:avLst/>
            <a:gdLst>
              <a:gd name="connsiteX0" fmla="*/ 13490 w 762950"/>
              <a:gd name="connsiteY0" fmla="*/ 0 h 2244436"/>
              <a:gd name="connsiteX1" fmla="*/ 96618 w 762950"/>
              <a:gd name="connsiteY1" fmla="*/ 267854 h 2244436"/>
              <a:gd name="connsiteX2" fmla="*/ 733927 w 762950"/>
              <a:gd name="connsiteY2" fmla="*/ 397163 h 2244436"/>
              <a:gd name="connsiteX3" fmla="*/ 595381 w 762950"/>
              <a:gd name="connsiteY3" fmla="*/ 2244436 h 224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950" h="2244436">
                <a:moveTo>
                  <a:pt x="13490" y="0"/>
                </a:moveTo>
                <a:cubicBezTo>
                  <a:pt x="-4983" y="100830"/>
                  <a:pt x="-23455" y="201660"/>
                  <a:pt x="96618" y="267854"/>
                </a:cubicBezTo>
                <a:cubicBezTo>
                  <a:pt x="216691" y="334048"/>
                  <a:pt x="650800" y="67733"/>
                  <a:pt x="733927" y="397163"/>
                </a:cubicBezTo>
                <a:cubicBezTo>
                  <a:pt x="817054" y="726593"/>
                  <a:pt x="706217" y="1485514"/>
                  <a:pt x="595381" y="2244436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176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404" y="273099"/>
            <a:ext cx="10657416" cy="539180"/>
          </a:xfrm>
        </p:spPr>
        <p:txBody>
          <a:bodyPr/>
          <a:lstStyle/>
          <a:p>
            <a:pPr lvl="2"/>
            <a:r>
              <a:rPr lang="zh-CN" altLang="zh-CN" dirty="0" smtClean="0"/>
              <a:t>基于</a:t>
            </a:r>
            <a:r>
              <a:rPr lang="zh-CN" altLang="en-US" dirty="0" smtClean="0"/>
              <a:t>代理</a:t>
            </a:r>
            <a:r>
              <a:rPr lang="zh-CN" altLang="zh-CN" dirty="0" smtClean="0"/>
              <a:t>的服务</a:t>
            </a:r>
            <a:r>
              <a:rPr lang="zh-CN" altLang="en-US" dirty="0"/>
              <a:t>暴露</a:t>
            </a:r>
            <a:r>
              <a:rPr lang="zh-CN" altLang="zh-CN" dirty="0" smtClean="0"/>
              <a:t>方案</a:t>
            </a:r>
            <a:r>
              <a:rPr lang="en-US" altLang="zh-CN" baseline="30000" dirty="0"/>
              <a:t>[</a:t>
            </a:r>
            <a:r>
              <a:rPr lang="en-US" altLang="zh-CN" baseline="30000" dirty="0" smtClean="0"/>
              <a:t>1/3]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代理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4355" y="944724"/>
            <a:ext cx="50878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转发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vip:53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的流量到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coredns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621" y="1526658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</a:t>
            </a:r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说明</a:t>
            </a:r>
            <a:endParaRPr lang="en-US" altLang="zh-CN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smtClean="0"/>
              <a:t> nginx</a:t>
            </a:r>
            <a:r>
              <a:rPr lang="zh-CN" altLang="zh-CN" sz="1400" dirty="0"/>
              <a:t>以静态</a:t>
            </a:r>
            <a:r>
              <a:rPr lang="en-US" altLang="zh-CN" sz="1400" dirty="0"/>
              <a:t>pod</a:t>
            </a:r>
            <a:r>
              <a:rPr lang="zh-CN" altLang="zh-CN" sz="1400" dirty="0"/>
              <a:t>的形式部署在每个节点上面，同时创建</a:t>
            </a:r>
            <a:r>
              <a:rPr lang="en-US" altLang="zh-CN" sz="1400" dirty="0"/>
              <a:t>nginx-</a:t>
            </a:r>
            <a:r>
              <a:rPr lang="en-US" altLang="zh-CN" sz="1400" dirty="0" err="1"/>
              <a:t>conf</a:t>
            </a:r>
            <a:r>
              <a:rPr lang="zh-CN" altLang="zh-CN" sz="1400" dirty="0"/>
              <a:t>文件，挂载到 </a:t>
            </a:r>
            <a:r>
              <a:rPr lang="en-US" altLang="zh-CN" sz="1400" dirty="0"/>
              <a:t>pod</a:t>
            </a:r>
            <a:r>
              <a:rPr lang="zh-CN" altLang="zh-CN" sz="1400" dirty="0"/>
              <a:t>中对转发请求进行配置</a:t>
            </a:r>
            <a:r>
              <a:rPr lang="zh-CN" altLang="zh-CN" sz="1400" dirty="0" smtClean="0"/>
              <a:t>。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conf</a:t>
            </a:r>
            <a:r>
              <a:rPr lang="zh-CN" altLang="en-US" sz="1400" dirty="0" smtClean="0">
                <a:solidFill>
                  <a:srgbClr val="FF0000"/>
                </a:solidFill>
              </a:rPr>
              <a:t>中可以配置多样的参数，如下：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8621" y="4158079"/>
            <a:ext cx="6096000" cy="14311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高可用</a:t>
            </a:r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设计</a:t>
            </a:r>
            <a:endParaRPr lang="en-US" altLang="zh-CN" sz="16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Nginx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以静态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pod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形式部署在每个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master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节点，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nginx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会转发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vip:53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以及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{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node_ip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}:53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的流量到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coredns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service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。当一个节点挂掉后，会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vip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会选主到其他节点实现高可用。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332" y="5669376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问题或限制</a:t>
            </a:r>
            <a:endParaRPr lang="en-US" altLang="zh-CN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400" dirty="0" smtClean="0"/>
              <a:t>需要</a:t>
            </a:r>
            <a:r>
              <a:rPr lang="zh-CN" altLang="en-US" sz="1400" dirty="0" smtClean="0"/>
              <a:t>独立</a:t>
            </a:r>
            <a:r>
              <a:rPr lang="zh-CN" altLang="zh-CN" sz="1400" dirty="0" smtClean="0"/>
              <a:t>部署</a:t>
            </a:r>
            <a:r>
              <a:rPr lang="zh-CN" altLang="zh-CN" sz="1400" dirty="0"/>
              <a:t>一套</a:t>
            </a:r>
            <a:r>
              <a:rPr lang="en-US" altLang="zh-CN" sz="1400" dirty="0"/>
              <a:t>nginx</a:t>
            </a:r>
            <a:r>
              <a:rPr lang="zh-CN" altLang="zh-CN" sz="1400" dirty="0"/>
              <a:t>作为转发</a:t>
            </a:r>
            <a:r>
              <a:rPr lang="zh-CN" altLang="zh-CN" sz="1400" dirty="0" smtClean="0"/>
              <a:t>代理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/>
              <a:t>当</a:t>
            </a:r>
            <a:r>
              <a:rPr lang="en-US" altLang="zh-CN" sz="1400" dirty="0" err="1" smtClean="0"/>
              <a:t>vip</a:t>
            </a:r>
            <a:r>
              <a:rPr lang="zh-CN" altLang="en-US" sz="1400" dirty="0" smtClean="0"/>
              <a:t>节点</a:t>
            </a:r>
            <a:r>
              <a:rPr lang="en-US" altLang="zh-CN" sz="1400" dirty="0" err="1" smtClean="0"/>
              <a:t>nginx</a:t>
            </a:r>
            <a:r>
              <a:rPr lang="zh-CN" altLang="en-US" sz="1400" dirty="0" smtClean="0"/>
              <a:t>异常时，</a:t>
            </a:r>
            <a:r>
              <a:rPr lang="en-US" altLang="zh-CN" sz="1400" dirty="0" err="1" smtClean="0"/>
              <a:t>dns</a:t>
            </a:r>
            <a:r>
              <a:rPr lang="zh-CN" altLang="en-US" sz="1400" dirty="0" smtClean="0"/>
              <a:t>服务将无法访问，存在该高可用设计缺陷</a:t>
            </a:r>
            <a:endParaRPr lang="zh-CN" altLang="zh-CN" sz="1400" dirty="0"/>
          </a:p>
        </p:txBody>
      </p:sp>
      <p:pic>
        <p:nvPicPr>
          <p:cNvPr id="11" name="图片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1891177"/>
            <a:ext cx="5486400" cy="36195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731056" y="5803523"/>
            <a:ext cx="3151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Nginx</a:t>
            </a:r>
            <a:r>
              <a:rPr lang="zh-CN" altLang="en-US" b="1" dirty="0"/>
              <a:t>作为代理</a:t>
            </a:r>
            <a:r>
              <a:rPr lang="zh-CN" altLang="en-US" b="1" dirty="0" smtClean="0"/>
              <a:t>转发流量路径</a:t>
            </a: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99" y="2709635"/>
            <a:ext cx="3420380" cy="1442380"/>
          </a:xfrm>
          <a:prstGeom prst="rect">
            <a:avLst/>
          </a:prstGeom>
          <a:ln w="317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8296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404" y="368660"/>
            <a:ext cx="10657416" cy="539180"/>
          </a:xfrm>
        </p:spPr>
        <p:txBody>
          <a:bodyPr/>
          <a:lstStyle/>
          <a:p>
            <a:pPr lvl="2"/>
            <a:r>
              <a:rPr lang="zh-CN" altLang="zh-CN" dirty="0"/>
              <a:t>基于</a:t>
            </a:r>
            <a:r>
              <a:rPr lang="zh-CN" altLang="en-US" dirty="0"/>
              <a:t>代理</a:t>
            </a:r>
            <a:r>
              <a:rPr lang="zh-CN" altLang="zh-CN" dirty="0"/>
              <a:t>的服务</a:t>
            </a:r>
            <a:r>
              <a:rPr lang="zh-CN" altLang="en-US" dirty="0"/>
              <a:t>暴露</a:t>
            </a:r>
            <a:r>
              <a:rPr lang="zh-CN" altLang="zh-CN" dirty="0"/>
              <a:t>方案</a:t>
            </a:r>
            <a:r>
              <a:rPr lang="en-US" altLang="zh-CN" baseline="30000" dirty="0" smtClean="0"/>
              <a:t>[2/3</a:t>
            </a:r>
            <a:r>
              <a:rPr lang="en-US" altLang="zh-CN" baseline="30000" dirty="0"/>
              <a:t>] </a:t>
            </a:r>
            <a:r>
              <a:rPr lang="en-US" altLang="zh-CN" dirty="0"/>
              <a:t>– </a:t>
            </a:r>
            <a:r>
              <a:rPr lang="en-US" altLang="zh-CN" dirty="0" smtClean="0"/>
              <a:t>ingress-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四层代理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8621" y="1891177"/>
            <a:ext cx="6096000" cy="213904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</a:t>
            </a:r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说明</a:t>
            </a:r>
            <a:endParaRPr lang="en-US" altLang="zh-CN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buAutoNum type="arabicParenBoth"/>
              <a:defRPr/>
            </a:pPr>
            <a:r>
              <a:rPr lang="zh-CN" altLang="zh-CN" sz="1400" dirty="0" smtClean="0"/>
              <a:t>在</a:t>
            </a:r>
            <a:r>
              <a:rPr lang="en-US" altLang="zh-CN" sz="1400" dirty="0"/>
              <a:t>ingress-nginx-controller</a:t>
            </a:r>
            <a:r>
              <a:rPr lang="zh-CN" altLang="zh-CN" sz="1400" dirty="0"/>
              <a:t>里面指定</a:t>
            </a:r>
            <a:r>
              <a:rPr lang="en-US" altLang="zh-CN" sz="1400" dirty="0" smtClean="0"/>
              <a:t>udp-services-configmap</a:t>
            </a:r>
          </a:p>
          <a:p>
            <a:pPr marL="228600" indent="-228600">
              <a:lnSpc>
                <a:spcPct val="150000"/>
              </a:lnSpc>
              <a:buAutoNum type="arabicParenBoth"/>
              <a:defRPr/>
            </a:pPr>
            <a:r>
              <a:rPr lang="zh-CN" altLang="zh-CN" sz="1400" dirty="0"/>
              <a:t>放开</a:t>
            </a:r>
            <a:r>
              <a:rPr lang="en-US" altLang="zh-CN" sz="1400" dirty="0"/>
              <a:t>udp</a:t>
            </a:r>
            <a:r>
              <a:rPr lang="zh-CN" altLang="zh-CN" sz="1400" dirty="0"/>
              <a:t>的</a:t>
            </a:r>
            <a:r>
              <a:rPr lang="en-US" altLang="zh-CN" sz="1400" dirty="0"/>
              <a:t>53</a:t>
            </a:r>
            <a:r>
              <a:rPr lang="zh-CN" altLang="zh-CN" sz="1400" dirty="0"/>
              <a:t>端口（注意：要以</a:t>
            </a:r>
            <a:r>
              <a:rPr lang="en-US" altLang="zh-CN" sz="1400" dirty="0"/>
              <a:t>hostport</a:t>
            </a:r>
            <a:r>
              <a:rPr lang="zh-CN" altLang="zh-CN" sz="1400" dirty="0"/>
              <a:t>形式暴露</a:t>
            </a:r>
            <a:r>
              <a:rPr lang="zh-CN" altLang="zh-CN" sz="1400" dirty="0" smtClean="0"/>
              <a:t>）</a:t>
            </a:r>
            <a:endParaRPr lang="en-US" altLang="zh-CN" sz="1400" dirty="0" smtClean="0"/>
          </a:p>
          <a:p>
            <a:pPr marL="228600" indent="-228600">
              <a:lnSpc>
                <a:spcPct val="150000"/>
              </a:lnSpc>
              <a:buAutoNum type="arabicParenBoth"/>
              <a:defRPr/>
            </a:pPr>
            <a:r>
              <a:rPr lang="zh-CN" altLang="zh-CN" sz="1400" dirty="0"/>
              <a:t>配置</a:t>
            </a:r>
            <a:r>
              <a:rPr lang="en-US" altLang="zh-CN" sz="1400" dirty="0"/>
              <a:t>udp-service </a:t>
            </a:r>
            <a:r>
              <a:rPr lang="en-US" altLang="zh-CN" sz="1400" dirty="0" smtClean="0"/>
              <a:t>configmap</a:t>
            </a:r>
            <a:r>
              <a:rPr lang="zh-CN" altLang="en-US" sz="1400" dirty="0" smtClean="0"/>
              <a:t>，将端口</a:t>
            </a:r>
            <a:r>
              <a:rPr lang="en-US" altLang="zh-CN" sz="1400" dirty="0" smtClean="0"/>
              <a:t>53</a:t>
            </a:r>
            <a:r>
              <a:rPr lang="zh-CN" altLang="en-US" sz="1400" dirty="0" smtClean="0"/>
              <a:t>流量转发到</a:t>
            </a:r>
            <a:r>
              <a:rPr lang="en-US" altLang="zh-CN" sz="1400" dirty="0" err="1" smtClean="0"/>
              <a:t>coredns</a:t>
            </a:r>
            <a:r>
              <a:rPr lang="zh-CN" altLang="en-US" sz="1400" dirty="0" smtClean="0"/>
              <a:t>上面</a:t>
            </a:r>
            <a:endParaRPr lang="en-US" altLang="zh-CN" sz="1400" dirty="0" smtClean="0"/>
          </a:p>
          <a:p>
            <a:r>
              <a:rPr lang="en-US" altLang="zh-CN" sz="1400" dirty="0">
                <a:solidFill>
                  <a:schemeClr val="accent6"/>
                </a:solidFill>
              </a:rPr>
              <a:t>  </a:t>
            </a:r>
            <a:r>
              <a:rPr lang="en-US" altLang="zh-CN" sz="1400" dirty="0" smtClean="0">
                <a:solidFill>
                  <a:schemeClr val="accent6"/>
                </a:solidFill>
              </a:rPr>
              <a:t>   </a:t>
            </a:r>
            <a:r>
              <a:rPr lang="en-US" altLang="zh-CN" sz="1400" dirty="0">
                <a:solidFill>
                  <a:schemeClr val="accent6"/>
                </a:solidFill>
              </a:rPr>
              <a:t>data:</a:t>
            </a:r>
            <a:endParaRPr lang="zh-CN" altLang="zh-CN" sz="1400" dirty="0">
              <a:solidFill>
                <a:schemeClr val="accent6"/>
              </a:solidFill>
            </a:endParaRPr>
          </a:p>
          <a:p>
            <a:r>
              <a:rPr lang="en-US" altLang="zh-CN" sz="1400" dirty="0">
                <a:solidFill>
                  <a:schemeClr val="accent6"/>
                </a:solidFill>
              </a:rPr>
              <a:t>  </a:t>
            </a:r>
            <a:r>
              <a:rPr lang="en-US" altLang="zh-CN" sz="1400" dirty="0" smtClean="0">
                <a:solidFill>
                  <a:schemeClr val="accent6"/>
                </a:solidFill>
              </a:rPr>
              <a:t>       53</a:t>
            </a:r>
            <a:r>
              <a:rPr lang="en-US" altLang="zh-CN" sz="1400" dirty="0">
                <a:solidFill>
                  <a:schemeClr val="accent6"/>
                </a:solidFill>
              </a:rPr>
              <a:t>: “</a:t>
            </a:r>
            <a:r>
              <a:rPr lang="en-US" altLang="zh-CN" sz="1400" dirty="0" err="1">
                <a:solidFill>
                  <a:schemeClr val="accent6"/>
                </a:solidFill>
              </a:rPr>
              <a:t>kube</a:t>
            </a:r>
            <a:r>
              <a:rPr lang="en-US" altLang="zh-CN" sz="1400" dirty="0">
                <a:solidFill>
                  <a:schemeClr val="accent6"/>
                </a:solidFill>
              </a:rPr>
              <a:t>-system/coredns:53”</a:t>
            </a:r>
            <a:endParaRPr lang="zh-CN" altLang="zh-CN" sz="14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200" dirty="0"/>
          </a:p>
        </p:txBody>
      </p:sp>
      <p:sp>
        <p:nvSpPr>
          <p:cNvPr id="5" name="矩形 4"/>
          <p:cNvSpPr/>
          <p:nvPr/>
        </p:nvSpPr>
        <p:spPr>
          <a:xfrm>
            <a:off x="128621" y="3932035"/>
            <a:ext cx="6096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高可用</a:t>
            </a:r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设计</a:t>
            </a:r>
            <a:endParaRPr lang="en-US" altLang="zh-CN" sz="16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ingress-nginx-controller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daemonSet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形式部署在每个节点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354" y="5041366"/>
            <a:ext cx="90279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问题或限制</a:t>
            </a:r>
            <a:endParaRPr lang="en-US" altLang="zh-CN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400" dirty="0"/>
              <a:t>因为</a:t>
            </a:r>
            <a:r>
              <a:rPr lang="en-US" altLang="zh-CN" sz="1400" dirty="0"/>
              <a:t>ingress-nginx-</a:t>
            </a:r>
            <a:r>
              <a:rPr lang="en-US" altLang="zh-CN" sz="1400" dirty="0" err="1"/>
              <a:t>ccontroller</a:t>
            </a:r>
            <a:r>
              <a:rPr lang="zh-CN" altLang="zh-CN" sz="1400" dirty="0"/>
              <a:t>的</a:t>
            </a:r>
            <a:r>
              <a:rPr lang="en-US" altLang="zh-CN" sz="1400" dirty="0"/>
              <a:t>53</a:t>
            </a:r>
            <a:r>
              <a:rPr lang="zh-CN" altLang="zh-CN" sz="1400" dirty="0"/>
              <a:t>端口以</a:t>
            </a:r>
            <a:r>
              <a:rPr lang="en-US" altLang="zh-CN" sz="1400" dirty="0" err="1"/>
              <a:t>hostPort</a:t>
            </a:r>
            <a:r>
              <a:rPr lang="zh-CN" altLang="zh-CN" sz="1400" dirty="0"/>
              <a:t>形式暴露，这样使用的就是主机网络，会导致</a:t>
            </a:r>
            <a:r>
              <a:rPr lang="en-US" altLang="zh-CN" sz="1400" dirty="0"/>
              <a:t>nodelocaldns</a:t>
            </a:r>
            <a:r>
              <a:rPr lang="zh-CN" altLang="zh-CN" sz="1400" dirty="0"/>
              <a:t>由于端口冲突</a:t>
            </a:r>
            <a:r>
              <a:rPr lang="zh-CN" altLang="zh-CN" sz="1400" dirty="0" smtClean="0"/>
              <a:t>起不来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当</a:t>
            </a:r>
            <a:r>
              <a:rPr lang="en-US" altLang="zh-CN" sz="1400" dirty="0" err="1"/>
              <a:t>vip</a:t>
            </a:r>
            <a:r>
              <a:rPr lang="zh-CN" altLang="en-US" sz="1400" dirty="0"/>
              <a:t>节点</a:t>
            </a:r>
            <a:r>
              <a:rPr lang="en-US" altLang="zh-CN" sz="1400" dirty="0" err="1"/>
              <a:t>nginx</a:t>
            </a:r>
            <a:r>
              <a:rPr lang="zh-CN" altLang="en-US" sz="1400" dirty="0"/>
              <a:t>异常时，</a:t>
            </a:r>
            <a:r>
              <a:rPr lang="en-US" altLang="zh-CN" sz="1400" dirty="0" err="1"/>
              <a:t>dns</a:t>
            </a:r>
            <a:r>
              <a:rPr lang="zh-CN" altLang="en-US" sz="1400" dirty="0"/>
              <a:t>服务将无法访问，存在该高可用设计</a:t>
            </a:r>
            <a:r>
              <a:rPr lang="zh-CN" altLang="en-US" sz="1400" dirty="0" smtClean="0"/>
              <a:t>缺陷</a:t>
            </a:r>
            <a:endParaRPr lang="zh-CN" altLang="zh-CN" sz="1400" dirty="0"/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6558608" y="995243"/>
            <a:ext cx="4820285" cy="195961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 bwMode="auto">
          <a:xfrm flipV="1">
            <a:off x="4511824" y="2139237"/>
            <a:ext cx="1748531" cy="3327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7063750" y="3139253"/>
            <a:ext cx="1905000" cy="647700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 bwMode="auto">
          <a:xfrm>
            <a:off x="4136492" y="2798390"/>
            <a:ext cx="2927258" cy="4994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4" name="矩形 13"/>
          <p:cNvSpPr/>
          <p:nvPr/>
        </p:nvSpPr>
        <p:spPr>
          <a:xfrm>
            <a:off x="128621" y="1216224"/>
            <a:ext cx="58830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基于</a:t>
            </a:r>
            <a:r>
              <a:rPr lang="en-US" altLang="zh-CN" sz="1400" dirty="0" smtClean="0"/>
              <a:t>ingress-</a:t>
            </a:r>
            <a:r>
              <a:rPr lang="en-US" altLang="zh-CN" sz="1400" dirty="0" err="1" smtClean="0"/>
              <a:t>nginx</a:t>
            </a:r>
            <a:r>
              <a:rPr lang="zh-CN" altLang="en-US" sz="1400" dirty="0" smtClean="0"/>
              <a:t>的四层代理方案，通过</a:t>
            </a:r>
            <a:r>
              <a:rPr lang="en-US" altLang="zh-CN" sz="1400" dirty="0" smtClean="0"/>
              <a:t>ingress-</a:t>
            </a:r>
            <a:r>
              <a:rPr lang="en-US" altLang="zh-CN" sz="1400" dirty="0" err="1" smtClean="0"/>
              <a:t>nginx</a:t>
            </a:r>
            <a:r>
              <a:rPr lang="en-US" altLang="zh-CN" sz="1400" dirty="0" smtClean="0"/>
              <a:t>-controller</a:t>
            </a:r>
            <a:r>
              <a:rPr lang="zh-CN" altLang="en-US" sz="1400" dirty="0" smtClean="0"/>
              <a:t>转发</a:t>
            </a:r>
            <a:r>
              <a:rPr lang="zh-CN" altLang="en-US" sz="1400" dirty="0"/>
              <a:t>所有</a:t>
            </a:r>
            <a:r>
              <a:rPr lang="en-US" altLang="zh-CN" sz="1400" dirty="0"/>
              <a:t>vip:53</a:t>
            </a:r>
            <a:r>
              <a:rPr lang="zh-CN" altLang="en-US" sz="1400" dirty="0"/>
              <a:t>的流量到</a:t>
            </a:r>
            <a:r>
              <a:rPr lang="en-US" altLang="zh-CN" sz="1400" dirty="0" err="1"/>
              <a:t>coredns</a:t>
            </a:r>
            <a:r>
              <a:rPr lang="en-US" altLang="zh-CN" sz="1400" dirty="0"/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422994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731404" y="368660"/>
            <a:ext cx="10657416" cy="53918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AC"/>
                </a:solidFill>
                <a:latin typeface="+mj-lt"/>
                <a:ea typeface="+mj-ea"/>
                <a:cs typeface="宋体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A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A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A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A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2AC"/>
                </a:solidFill>
                <a:latin typeface="MyriadRegular" pitchFamily="2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2AC"/>
                </a:solidFill>
                <a:latin typeface="MyriadRegular" pitchFamily="2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2AC"/>
                </a:solidFill>
                <a:latin typeface="MyriadRegular" pitchFamily="2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2AC"/>
                </a:solidFill>
                <a:latin typeface="MyriadRegular" pitchFamily="2" charset="0"/>
                <a:ea typeface="宋体" pitchFamily="2" charset="-122"/>
              </a:defRPr>
            </a:lvl9pPr>
          </a:lstStyle>
          <a:p>
            <a:pPr marL="0" lvl="2"/>
            <a:r>
              <a:rPr lang="en-US" altLang="zh-CN" kern="0" dirty="0" smtClean="0">
                <a:solidFill>
                  <a:schemeClr val="tx1"/>
                </a:solidFill>
              </a:rPr>
              <a:t>ingress-</a:t>
            </a:r>
            <a:r>
              <a:rPr lang="en-US" altLang="zh-CN" kern="0" dirty="0" err="1" smtClean="0">
                <a:solidFill>
                  <a:schemeClr val="tx1"/>
                </a:solidFill>
              </a:rPr>
              <a:t>nginx</a:t>
            </a:r>
            <a:r>
              <a:rPr lang="zh-CN" altLang="en-US" kern="0" dirty="0" smtClean="0">
                <a:solidFill>
                  <a:schemeClr val="tx1"/>
                </a:solidFill>
              </a:rPr>
              <a:t>四层代理外部服务</a:t>
            </a:r>
            <a:endParaRPr lang="zh-CN" altLang="en-US" kern="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55640" y="1268760"/>
            <a:ext cx="900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基于</a:t>
            </a:r>
            <a:r>
              <a:rPr lang="en-US" altLang="zh-CN" sz="1400" dirty="0" smtClean="0"/>
              <a:t>ingress-</a:t>
            </a:r>
            <a:r>
              <a:rPr lang="en-US" altLang="zh-CN" sz="1400" dirty="0" err="1" smtClean="0"/>
              <a:t>nginx</a:t>
            </a:r>
            <a:r>
              <a:rPr lang="zh-CN" altLang="en-US" sz="1400" dirty="0" smtClean="0"/>
              <a:t>的四层代理方案，通过</a:t>
            </a:r>
            <a:r>
              <a:rPr lang="en-US" altLang="zh-CN" sz="1400" dirty="0" smtClean="0"/>
              <a:t>ingress-</a:t>
            </a:r>
            <a:r>
              <a:rPr lang="en-US" altLang="zh-CN" sz="1400" dirty="0" err="1" smtClean="0"/>
              <a:t>nginx</a:t>
            </a:r>
            <a:r>
              <a:rPr lang="en-US" altLang="zh-CN" sz="1400" dirty="0" smtClean="0"/>
              <a:t>-controller</a:t>
            </a:r>
            <a:r>
              <a:rPr lang="zh-CN" altLang="en-US" sz="1400" dirty="0" smtClean="0"/>
              <a:t>转发</a:t>
            </a:r>
            <a:r>
              <a:rPr lang="zh-CN" altLang="en-US" sz="1400" dirty="0"/>
              <a:t>所有</a:t>
            </a:r>
            <a:r>
              <a:rPr lang="en-US" altLang="zh-CN" sz="1400" dirty="0" err="1"/>
              <a:t>vip</a:t>
            </a:r>
            <a:r>
              <a:rPr lang="en-US" altLang="zh-CN" sz="1400" dirty="0" smtClean="0"/>
              <a:t>:[</a:t>
            </a:r>
            <a:r>
              <a:rPr lang="en-US" altLang="zh-CN" sz="1400" dirty="0" err="1" smtClean="0"/>
              <a:t>NodePort</a:t>
            </a:r>
            <a:r>
              <a:rPr lang="en-US" altLang="zh-CN" sz="1400" dirty="0" smtClean="0"/>
              <a:t>]</a:t>
            </a:r>
            <a:r>
              <a:rPr lang="zh-CN" altLang="en-US" sz="1400" dirty="0" smtClean="0"/>
              <a:t>的</a:t>
            </a:r>
            <a:r>
              <a:rPr lang="zh-CN" altLang="en-US" sz="1400" dirty="0"/>
              <a:t>流量</a:t>
            </a:r>
            <a:r>
              <a:rPr lang="zh-CN" altLang="en-US" sz="1400" dirty="0" smtClean="0"/>
              <a:t>到</a:t>
            </a:r>
            <a:r>
              <a:rPr lang="zh-CN" altLang="en-US" sz="1400" b="1" dirty="0" smtClean="0"/>
              <a:t>外部服务</a:t>
            </a:r>
            <a:endParaRPr lang="en-US" altLang="zh-CN" sz="1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2" y="1252642"/>
            <a:ext cx="2698130" cy="404719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55640" y="2024844"/>
            <a:ext cx="136815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/>
              <a:t>流量路径：</a:t>
            </a:r>
            <a:r>
              <a:rPr lang="en-US" altLang="zh-CN" sz="1100" dirty="0" smtClean="0"/>
              <a:t>1</a:t>
            </a:r>
            <a:r>
              <a:rPr lang="zh-CN" altLang="en-US" sz="1100" dirty="0" smtClean="0"/>
              <a:t>、通过</a:t>
            </a:r>
            <a:r>
              <a:rPr lang="en-US" altLang="zh-CN" sz="1100" dirty="0" err="1" smtClean="0"/>
              <a:t>NodePort</a:t>
            </a:r>
            <a:r>
              <a:rPr lang="zh-CN" altLang="en-US" sz="1100" dirty="0" smtClean="0"/>
              <a:t>将流量引入到</a:t>
            </a:r>
            <a:r>
              <a:rPr lang="en-US" altLang="zh-CN" sz="1100" dirty="0" smtClean="0"/>
              <a:t>Ingress</a:t>
            </a:r>
            <a:endParaRPr lang="en-US" altLang="zh-CN" sz="1100" dirty="0"/>
          </a:p>
        </p:txBody>
      </p:sp>
      <p:sp>
        <p:nvSpPr>
          <p:cNvPr id="8" name="矩形 7"/>
          <p:cNvSpPr/>
          <p:nvPr/>
        </p:nvSpPr>
        <p:spPr>
          <a:xfrm>
            <a:off x="2855640" y="2924944"/>
            <a:ext cx="158417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2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ingress</a:t>
            </a:r>
            <a:r>
              <a:rPr lang="zh-CN" altLang="en-US" sz="1100" dirty="0" smtClean="0"/>
              <a:t>将</a:t>
            </a:r>
            <a:r>
              <a:rPr lang="en-US" altLang="zh-CN" sz="1100" dirty="0" err="1" smtClean="0"/>
              <a:t>tcp</a:t>
            </a:r>
            <a:r>
              <a:rPr lang="en-US" altLang="zh-CN" sz="1100" dirty="0" smtClean="0"/>
              <a:t>-service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service</a:t>
            </a:r>
            <a:r>
              <a:rPr lang="zh-CN" altLang="en-US" sz="1100" dirty="0" smtClean="0"/>
              <a:t>、</a:t>
            </a:r>
            <a:r>
              <a:rPr lang="en-US" altLang="zh-CN" sz="1100" dirty="0" smtClean="0"/>
              <a:t>endpoint</a:t>
            </a:r>
            <a:r>
              <a:rPr lang="zh-CN" altLang="en-US" sz="1100" dirty="0" smtClean="0"/>
              <a:t>做映射</a:t>
            </a:r>
            <a:endParaRPr lang="en-US" altLang="zh-CN" sz="1100" dirty="0"/>
          </a:p>
        </p:txBody>
      </p:sp>
      <p:sp>
        <p:nvSpPr>
          <p:cNvPr id="9" name="矩形 8"/>
          <p:cNvSpPr/>
          <p:nvPr/>
        </p:nvSpPr>
        <p:spPr>
          <a:xfrm>
            <a:off x="2840884" y="4276571"/>
            <a:ext cx="158417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smtClean="0"/>
              <a:t>3</a:t>
            </a:r>
            <a:r>
              <a:rPr lang="zh-CN" altLang="en-US" sz="1100" dirty="0" smtClean="0"/>
              <a:t>、</a:t>
            </a:r>
            <a:r>
              <a:rPr lang="en-US" altLang="zh-CN" sz="1100" dirty="0" err="1" smtClean="0"/>
              <a:t>nginx</a:t>
            </a:r>
            <a:r>
              <a:rPr lang="zh-CN" altLang="en-US" sz="1100" dirty="0" smtClean="0"/>
              <a:t>将流量映射到</a:t>
            </a:r>
            <a:r>
              <a:rPr lang="en-US" altLang="zh-CN" sz="1100" b="1" dirty="0" smtClean="0"/>
              <a:t>【</a:t>
            </a:r>
            <a:r>
              <a:rPr lang="zh-CN" altLang="en-US" sz="1100" b="1" dirty="0" smtClean="0"/>
              <a:t>外部服务</a:t>
            </a:r>
            <a:r>
              <a:rPr lang="en-US" altLang="zh-CN" sz="1100" b="1" dirty="0" err="1" smtClean="0"/>
              <a:t>ip:port</a:t>
            </a:r>
            <a:r>
              <a:rPr lang="en-US" altLang="zh-CN" sz="1100" b="1" dirty="0" smtClean="0"/>
              <a:t>】</a:t>
            </a:r>
            <a:r>
              <a:rPr lang="zh-CN" altLang="en-US" sz="1100" dirty="0" smtClean="0"/>
              <a:t>中</a:t>
            </a:r>
            <a:endParaRPr lang="en-US" altLang="zh-CN" sz="11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834" y="1865494"/>
            <a:ext cx="788058" cy="6059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202" y="2693010"/>
            <a:ext cx="824062" cy="7671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859" y="2693010"/>
            <a:ext cx="764632" cy="76717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0076" y="2787458"/>
            <a:ext cx="2590627" cy="67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99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404" y="368660"/>
            <a:ext cx="10657416" cy="539180"/>
          </a:xfrm>
        </p:spPr>
        <p:txBody>
          <a:bodyPr/>
          <a:lstStyle/>
          <a:p>
            <a:pPr lvl="2"/>
            <a:r>
              <a:rPr lang="zh-CN" altLang="zh-CN" dirty="0"/>
              <a:t>基于</a:t>
            </a:r>
            <a:r>
              <a:rPr lang="zh-CN" altLang="en-US" dirty="0"/>
              <a:t>代理</a:t>
            </a:r>
            <a:r>
              <a:rPr lang="zh-CN" altLang="zh-CN" dirty="0"/>
              <a:t>的服务</a:t>
            </a:r>
            <a:r>
              <a:rPr lang="zh-CN" altLang="en-US" dirty="0"/>
              <a:t>暴露</a:t>
            </a:r>
            <a:r>
              <a:rPr lang="zh-CN" altLang="zh-CN" dirty="0"/>
              <a:t>方案</a:t>
            </a:r>
            <a:r>
              <a:rPr lang="en-US" altLang="zh-CN" baseline="30000" dirty="0" smtClean="0"/>
              <a:t>[3/3</a:t>
            </a:r>
            <a:r>
              <a:rPr lang="en-US" altLang="zh-CN" baseline="30000" dirty="0"/>
              <a:t>] </a:t>
            </a:r>
            <a:r>
              <a:rPr lang="en-US" altLang="zh-CN" dirty="0"/>
              <a:t>– </a:t>
            </a:r>
            <a:r>
              <a:rPr lang="en-US" altLang="zh-CN" dirty="0" err="1" smtClean="0"/>
              <a:t>haproxy</a:t>
            </a:r>
            <a:r>
              <a:rPr lang="zh-CN" altLang="en-US" dirty="0" smtClean="0"/>
              <a:t>代理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6336" y="1276053"/>
            <a:ext cx="5641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利用</a:t>
            </a:r>
            <a:r>
              <a:rPr lang="en-US" altLang="zh-CN" dirty="0"/>
              <a:t>haproxy</a:t>
            </a:r>
            <a:r>
              <a:rPr lang="zh-CN" altLang="en-US" dirty="0"/>
              <a:t>转发，将</a:t>
            </a:r>
            <a:r>
              <a:rPr lang="en-US" altLang="zh-CN" dirty="0"/>
              <a:t>vip:53</a:t>
            </a:r>
            <a:r>
              <a:rPr lang="zh-CN" altLang="en-US" dirty="0"/>
              <a:t>的流量转发到</a:t>
            </a:r>
            <a:r>
              <a:rPr lang="en-US" altLang="zh-CN" dirty="0" err="1"/>
              <a:t>coredns</a:t>
            </a:r>
            <a:r>
              <a:rPr lang="zh-CN" altLang="en-US" dirty="0"/>
              <a:t>上面</a:t>
            </a:r>
          </a:p>
        </p:txBody>
      </p:sp>
      <p:sp>
        <p:nvSpPr>
          <p:cNvPr id="6" name="矩形 5"/>
          <p:cNvSpPr/>
          <p:nvPr/>
        </p:nvSpPr>
        <p:spPr>
          <a:xfrm>
            <a:off x="128620" y="1891177"/>
            <a:ext cx="1172801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</a:t>
            </a:r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说明</a:t>
            </a:r>
            <a:endParaRPr lang="en-US" altLang="zh-CN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smtClean="0"/>
              <a:t>  </a:t>
            </a:r>
            <a:r>
              <a:rPr lang="zh-CN" altLang="zh-CN" sz="1400" dirty="0" smtClean="0"/>
              <a:t>修改</a:t>
            </a:r>
            <a:r>
              <a:rPr lang="zh-CN" altLang="zh-CN" sz="1400" dirty="0"/>
              <a:t>各个节点的</a:t>
            </a:r>
            <a:r>
              <a:rPr lang="en-US" altLang="zh-CN" sz="1400" dirty="0"/>
              <a:t>haproxy</a:t>
            </a:r>
            <a:r>
              <a:rPr lang="zh-CN" altLang="zh-CN" sz="1400" dirty="0"/>
              <a:t>配置，同时重启各个节点的</a:t>
            </a:r>
            <a:r>
              <a:rPr lang="en-US" altLang="zh-CN" sz="1400" dirty="0" err="1"/>
              <a:t>kube</a:t>
            </a:r>
            <a:r>
              <a:rPr lang="en-US" altLang="zh-CN" sz="1400" dirty="0"/>
              <a:t>-haproxy-</a:t>
            </a:r>
            <a:r>
              <a:rPr lang="en-US" altLang="zh-CN" sz="1400" dirty="0" err="1"/>
              <a:t>nodex</a:t>
            </a:r>
            <a:r>
              <a:rPr lang="zh-CN" altLang="zh-CN" sz="1400" dirty="0"/>
              <a:t>对应的</a:t>
            </a:r>
            <a:r>
              <a:rPr lang="en-US" altLang="zh-CN" sz="1400" dirty="0"/>
              <a:t>pod</a:t>
            </a:r>
            <a:r>
              <a:rPr lang="zh-CN" altLang="zh-CN" sz="1400" dirty="0"/>
              <a:t>。（注意，这种属于静态</a:t>
            </a:r>
            <a:r>
              <a:rPr lang="en-US" altLang="zh-CN" sz="1400" dirty="0"/>
              <a:t>pod</a:t>
            </a:r>
            <a:r>
              <a:rPr lang="zh-CN" altLang="zh-CN" sz="1400" dirty="0"/>
              <a:t>，删除方式是移除</a:t>
            </a:r>
            <a:r>
              <a:rPr lang="en-US" altLang="zh-CN" sz="1400" dirty="0"/>
              <a:t>/etc/</a:t>
            </a:r>
            <a:r>
              <a:rPr lang="en-US" altLang="zh-CN" sz="1400" dirty="0" err="1"/>
              <a:t>kubernetes</a:t>
            </a:r>
            <a:r>
              <a:rPr lang="en-US" altLang="zh-CN" sz="1400" dirty="0"/>
              <a:t>/manifest</a:t>
            </a:r>
            <a:r>
              <a:rPr lang="zh-CN" altLang="zh-CN" sz="1400" dirty="0"/>
              <a:t>下面的</a:t>
            </a:r>
            <a:r>
              <a:rPr lang="en-US" altLang="zh-CN" sz="1400" dirty="0" err="1"/>
              <a:t>yaml</a:t>
            </a:r>
            <a:r>
              <a:rPr lang="zh-CN" altLang="zh-CN" sz="1400" dirty="0"/>
              <a:t>）</a:t>
            </a:r>
            <a:endParaRPr lang="en-US" altLang="zh-CN" sz="1400" dirty="0"/>
          </a:p>
        </p:txBody>
      </p:sp>
      <p:sp>
        <p:nvSpPr>
          <p:cNvPr id="8" name="矩形 7"/>
          <p:cNvSpPr/>
          <p:nvPr/>
        </p:nvSpPr>
        <p:spPr>
          <a:xfrm>
            <a:off x="128620" y="5049180"/>
            <a:ext cx="1059139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问题或限制</a:t>
            </a:r>
            <a:endParaRPr lang="en-US" altLang="zh-CN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haproxy</a:t>
            </a:r>
            <a:r>
              <a:rPr lang="zh-CN" altLang="zh-CN" sz="1400" dirty="0"/>
              <a:t>不支持</a:t>
            </a:r>
            <a:r>
              <a:rPr lang="en-US" altLang="zh-CN" sz="1400" dirty="0"/>
              <a:t>udp</a:t>
            </a:r>
            <a:r>
              <a:rPr lang="zh-CN" altLang="zh-CN" sz="1400" dirty="0"/>
              <a:t>协议，导致从</a:t>
            </a:r>
            <a:r>
              <a:rPr lang="en-US" altLang="zh-CN" sz="1400" dirty="0"/>
              <a:t>vip:53</a:t>
            </a:r>
            <a:r>
              <a:rPr lang="zh-CN" altLang="zh-CN" sz="1400" dirty="0"/>
              <a:t>没有转到</a:t>
            </a:r>
            <a:r>
              <a:rPr lang="en-US" altLang="zh-CN" sz="1400" dirty="0"/>
              <a:t>coredns:53</a:t>
            </a:r>
            <a:r>
              <a:rPr lang="zh-CN" altLang="zh-CN" sz="1400" dirty="0"/>
              <a:t>上面</a:t>
            </a:r>
            <a:r>
              <a:rPr lang="zh-CN" altLang="zh-CN" sz="1400" dirty="0" smtClean="0"/>
              <a:t>去</a:t>
            </a:r>
            <a:r>
              <a:rPr lang="zh-CN" altLang="en-US" sz="1400" dirty="0" smtClean="0"/>
              <a:t>。对于非</a:t>
            </a:r>
            <a:r>
              <a:rPr lang="en-US" altLang="zh-CN" sz="1400" dirty="0" err="1" smtClean="0"/>
              <a:t>udp</a:t>
            </a:r>
            <a:r>
              <a:rPr lang="zh-CN" altLang="en-US" sz="1400" dirty="0" smtClean="0"/>
              <a:t>协议，该方案仍然可行。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当</a:t>
            </a:r>
            <a:r>
              <a:rPr lang="en-US" altLang="zh-CN" sz="1400" dirty="0" err="1"/>
              <a:t>vip</a:t>
            </a:r>
            <a:r>
              <a:rPr lang="zh-CN" altLang="en-US" sz="1400" dirty="0" smtClean="0"/>
              <a:t>节点</a:t>
            </a:r>
            <a:r>
              <a:rPr lang="en-US" altLang="zh-CN" sz="1400" dirty="0" err="1" smtClean="0"/>
              <a:t>haproxy</a:t>
            </a:r>
            <a:r>
              <a:rPr lang="zh-CN" altLang="en-US" sz="1400" dirty="0" smtClean="0"/>
              <a:t>异常</a:t>
            </a:r>
            <a:r>
              <a:rPr lang="zh-CN" altLang="en-US" sz="1400" dirty="0"/>
              <a:t>时</a:t>
            </a:r>
            <a:r>
              <a:rPr lang="zh-CN" altLang="en-US" sz="1400" dirty="0" smtClean="0"/>
              <a:t>，其代理服务</a:t>
            </a:r>
            <a:r>
              <a:rPr lang="zh-CN" altLang="en-US" sz="1400" dirty="0"/>
              <a:t>将无法访问，存在该高可用设计</a:t>
            </a:r>
            <a:r>
              <a:rPr lang="zh-CN" altLang="en-US" sz="1400" dirty="0" smtClean="0"/>
              <a:t>缺陷</a:t>
            </a:r>
            <a:endParaRPr lang="zh-CN" altLang="zh-CN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36" y="3244965"/>
            <a:ext cx="6575078" cy="148240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32005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408" y="239781"/>
            <a:ext cx="10657416" cy="539180"/>
          </a:xfrm>
        </p:spPr>
        <p:txBody>
          <a:bodyPr/>
          <a:lstStyle/>
          <a:p>
            <a:pPr lvl="2"/>
            <a:r>
              <a:rPr lang="en-US" altLang="zh-CN" dirty="0" err="1" smtClean="0"/>
              <a:t>hostnetwork</a:t>
            </a:r>
            <a:r>
              <a:rPr lang="zh-CN" altLang="en-US" dirty="0" smtClean="0"/>
              <a:t>模式</a:t>
            </a:r>
            <a:r>
              <a:rPr lang="en-US" altLang="zh-CN" baseline="30000" dirty="0" smtClean="0"/>
              <a:t>[1/2]</a:t>
            </a:r>
            <a:r>
              <a:rPr lang="zh-CN" altLang="en-US" baseline="30000" dirty="0" smtClean="0"/>
              <a:t> </a:t>
            </a:r>
            <a:r>
              <a:rPr lang="en-US" altLang="zh-CN" dirty="0" smtClean="0"/>
              <a:t>- CoreDNS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3352" y="1077209"/>
            <a:ext cx="11521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配置</a:t>
            </a:r>
            <a:r>
              <a:rPr lang="en-US" altLang="zh-CN" dirty="0" err="1"/>
              <a:t>coredns</a:t>
            </a:r>
            <a:r>
              <a:rPr lang="zh-CN" altLang="en-US" dirty="0"/>
              <a:t>的</a:t>
            </a:r>
            <a:r>
              <a:rPr lang="en-US" altLang="zh-CN" dirty="0"/>
              <a:t>deployment</a:t>
            </a:r>
            <a:r>
              <a:rPr lang="zh-CN" altLang="en-US" dirty="0"/>
              <a:t>为</a:t>
            </a:r>
            <a:r>
              <a:rPr lang="en-US" altLang="zh-CN" dirty="0" err="1"/>
              <a:t>hostnetwork</a:t>
            </a:r>
            <a:r>
              <a:rPr lang="zh-CN" altLang="en-US" dirty="0"/>
              <a:t>模式，使</a:t>
            </a:r>
            <a:r>
              <a:rPr lang="en-US" altLang="zh-CN" dirty="0" err="1"/>
              <a:t>coredns</a:t>
            </a:r>
            <a:r>
              <a:rPr lang="zh-CN" altLang="en-US" dirty="0"/>
              <a:t>监听整个集群的</a:t>
            </a:r>
            <a:r>
              <a:rPr lang="en-US" altLang="zh-CN" dirty="0"/>
              <a:t>53</a:t>
            </a:r>
            <a:r>
              <a:rPr lang="zh-CN" altLang="en-US" dirty="0"/>
              <a:t>端口</a:t>
            </a:r>
            <a:r>
              <a:rPr lang="zh-CN" altLang="en-US" dirty="0" smtClean="0"/>
              <a:t>。此时需要通过</a:t>
            </a:r>
            <a:r>
              <a:rPr lang="en-US" altLang="zh-CN" dirty="0" smtClean="0"/>
              <a:t>CoreDNS Pod</a:t>
            </a:r>
            <a:r>
              <a:rPr lang="zh-CN" altLang="en-US" dirty="0" smtClean="0"/>
              <a:t>所在的</a:t>
            </a:r>
            <a:r>
              <a:rPr lang="en-US" altLang="zh-CN" dirty="0" smtClean="0"/>
              <a:t>nodeIP:53</a:t>
            </a:r>
            <a:r>
              <a:rPr lang="zh-CN" altLang="en-US" dirty="0" smtClean="0"/>
              <a:t>去访问。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8621" y="1891177"/>
            <a:ext cx="609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</a:t>
            </a:r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说明</a:t>
            </a:r>
            <a:endParaRPr lang="en-US" altLang="zh-CN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200" dirty="0" smtClean="0"/>
              <a:t>  </a:t>
            </a:r>
            <a:r>
              <a:rPr lang="zh-CN" altLang="en-US" sz="1600" dirty="0" smtClean="0"/>
              <a:t>修改</a:t>
            </a:r>
            <a:r>
              <a:rPr lang="en-US" altLang="zh-CN" sz="1600" dirty="0" err="1" smtClean="0"/>
              <a:t>coredns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deployment</a:t>
            </a:r>
            <a:r>
              <a:rPr lang="zh-CN" altLang="en-US" sz="1600" dirty="0" smtClean="0"/>
              <a:t>，设置</a:t>
            </a:r>
            <a:r>
              <a:rPr lang="en-US" altLang="zh-CN" sz="1600" dirty="0" err="1" smtClean="0"/>
              <a:t>hostnetwork</a:t>
            </a:r>
            <a:r>
              <a:rPr lang="en-US" altLang="zh-CN" sz="1600" dirty="0" smtClean="0"/>
              <a:t>= true</a:t>
            </a:r>
            <a:endParaRPr lang="en-US" altLang="zh-CN" sz="1600" dirty="0"/>
          </a:p>
        </p:txBody>
      </p:sp>
      <p:sp>
        <p:nvSpPr>
          <p:cNvPr id="12" name="矩形 11"/>
          <p:cNvSpPr/>
          <p:nvPr/>
        </p:nvSpPr>
        <p:spPr>
          <a:xfrm>
            <a:off x="111582" y="3212976"/>
            <a:ext cx="10880961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问题或限制</a:t>
            </a:r>
            <a:endParaRPr lang="en-US" altLang="zh-CN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CoreDNS</a:t>
            </a:r>
            <a:r>
              <a:rPr lang="zh-CN" altLang="en-US" sz="1400" dirty="0" smtClean="0"/>
              <a:t>以</a:t>
            </a:r>
            <a:r>
              <a:rPr lang="en-US" altLang="zh-CN" sz="1400" dirty="0" smtClean="0"/>
              <a:t>deployment</a:t>
            </a:r>
            <a:r>
              <a:rPr lang="zh-CN" altLang="en-US" sz="1400" dirty="0" smtClean="0"/>
              <a:t>形式的</a:t>
            </a:r>
            <a:r>
              <a:rPr lang="en-US" altLang="zh-CN" sz="1400" dirty="0" smtClean="0"/>
              <a:t>pod</a:t>
            </a:r>
            <a:r>
              <a:rPr lang="zh-CN" altLang="en-US" sz="1400" dirty="0" smtClean="0"/>
              <a:t>运行，没有固定节点（也不应该固定节点）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/>
              <a:t>使用</a:t>
            </a:r>
            <a:r>
              <a:rPr lang="en-US" altLang="zh-CN" sz="1400" dirty="0" err="1"/>
              <a:t>hostnetwork</a:t>
            </a:r>
            <a:r>
              <a:rPr lang="zh-CN" altLang="zh-CN" sz="1400" dirty="0"/>
              <a:t>模式暴露</a:t>
            </a:r>
            <a:r>
              <a:rPr lang="en-US" altLang="zh-CN" sz="1400" dirty="0" err="1"/>
              <a:t>coredns</a:t>
            </a:r>
            <a:r>
              <a:rPr lang="zh-CN" altLang="zh-CN" sz="1400" dirty="0"/>
              <a:t>此时</a:t>
            </a:r>
            <a:r>
              <a:rPr lang="en-US" altLang="zh-CN" sz="1400" dirty="0" err="1"/>
              <a:t>coredns</a:t>
            </a:r>
            <a:r>
              <a:rPr lang="zh-CN" altLang="zh-CN" sz="1400" dirty="0"/>
              <a:t>的</a:t>
            </a:r>
            <a:r>
              <a:rPr lang="en-US" altLang="zh-CN" sz="1400" dirty="0"/>
              <a:t>53</a:t>
            </a:r>
            <a:r>
              <a:rPr lang="zh-CN" altLang="zh-CN" sz="1400" dirty="0"/>
              <a:t>端口是使用节点网络，</a:t>
            </a:r>
            <a:r>
              <a:rPr lang="zh-CN" altLang="en-US" sz="1400" dirty="0"/>
              <a:t>其监听节点上所有</a:t>
            </a:r>
            <a:r>
              <a:rPr lang="en-US" altLang="zh-CN" sz="1400" dirty="0" err="1"/>
              <a:t>ip</a:t>
            </a:r>
            <a:r>
              <a:rPr lang="zh-CN" altLang="en-US" sz="1400" dirty="0"/>
              <a:t>的</a:t>
            </a:r>
            <a:r>
              <a:rPr lang="en-US" altLang="zh-CN" sz="1400" dirty="0"/>
              <a:t>53</a:t>
            </a:r>
            <a:r>
              <a:rPr lang="zh-CN" altLang="en-US" sz="1400" dirty="0"/>
              <a:t>端口，这会导致</a:t>
            </a:r>
            <a:r>
              <a:rPr lang="en-US" altLang="zh-CN" sz="1400" dirty="0" err="1"/>
              <a:t>nodelocaldns</a:t>
            </a:r>
            <a:r>
              <a:rPr lang="zh-CN" altLang="zh-CN" sz="1400" dirty="0"/>
              <a:t>使用的</a:t>
            </a:r>
            <a:r>
              <a:rPr lang="en-US" altLang="zh-CN" sz="1400" dirty="0"/>
              <a:t>169.254.25.10:53</a:t>
            </a:r>
            <a:r>
              <a:rPr lang="zh-CN" altLang="zh-CN" sz="1400" dirty="0"/>
              <a:t>冲突，报错为</a:t>
            </a:r>
            <a:r>
              <a:rPr lang="en-US" altLang="zh-CN" sz="1400" dirty="0"/>
              <a:t>( node(s) didn’t have free ports for the requested pod ports</a:t>
            </a:r>
            <a:r>
              <a:rPr lang="en-US" altLang="zh-CN" sz="1400" dirty="0" smtClean="0"/>
              <a:t>.)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43302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404" y="368660"/>
            <a:ext cx="10657416" cy="539180"/>
          </a:xfrm>
        </p:spPr>
        <p:txBody>
          <a:bodyPr/>
          <a:lstStyle/>
          <a:p>
            <a:pPr lvl="2"/>
            <a:r>
              <a:rPr lang="en-US" altLang="zh-CN" dirty="0" err="1"/>
              <a:t>hostnetwork</a:t>
            </a:r>
            <a:r>
              <a:rPr lang="zh-CN" altLang="en-US" dirty="0"/>
              <a:t>模式</a:t>
            </a:r>
            <a:r>
              <a:rPr lang="en-US" altLang="zh-CN" baseline="30000" dirty="0" smtClean="0"/>
              <a:t>[2/2</a:t>
            </a:r>
            <a:r>
              <a:rPr lang="en-US" altLang="zh-CN" baseline="30000" dirty="0"/>
              <a:t>]</a:t>
            </a:r>
            <a:r>
              <a:rPr lang="zh-CN" altLang="en-US" baseline="30000" dirty="0"/>
              <a:t> </a:t>
            </a:r>
            <a:r>
              <a:rPr lang="en-US" altLang="zh-CN" dirty="0"/>
              <a:t>- </a:t>
            </a:r>
            <a:r>
              <a:rPr lang="en-US" altLang="zh-CN" dirty="0" err="1" smtClean="0"/>
              <a:t>nodelocaldns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7348" y="1050648"/>
            <a:ext cx="107651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 smtClean="0"/>
              <a:t>Nodelocaldns</a:t>
            </a:r>
            <a:r>
              <a:rPr lang="zh-CN" altLang="en-US" sz="1600" dirty="0" smtClean="0"/>
              <a:t>以</a:t>
            </a:r>
            <a:r>
              <a:rPr lang="en-US" altLang="zh-CN" sz="1600" dirty="0" err="1" smtClean="0"/>
              <a:t>hostnetwork</a:t>
            </a:r>
            <a:r>
              <a:rPr lang="zh-CN" altLang="en-US" sz="1600" dirty="0" smtClean="0"/>
              <a:t>的网络模式运行，可以直接将</a:t>
            </a:r>
            <a:r>
              <a:rPr lang="en-US" altLang="zh-CN" sz="1600" dirty="0" err="1" smtClean="0"/>
              <a:t>nodelocaldns</a:t>
            </a:r>
            <a:r>
              <a:rPr lang="zh-CN" altLang="en-US" sz="1600" dirty="0" smtClean="0"/>
              <a:t>暴漏给集群外部访问，通过</a:t>
            </a:r>
            <a:r>
              <a:rPr lang="en-US" altLang="zh-CN" sz="1600" dirty="0" smtClean="0"/>
              <a:t>VIP:53</a:t>
            </a:r>
            <a:r>
              <a:rPr lang="zh-CN" altLang="en-US" sz="1600" dirty="0" smtClean="0"/>
              <a:t>或</a:t>
            </a:r>
            <a:r>
              <a:rPr lang="en-US" altLang="zh-CN" sz="1600" dirty="0" smtClean="0"/>
              <a:t>nodeIP:53</a:t>
            </a:r>
            <a:r>
              <a:rPr lang="zh-CN" altLang="en-US" sz="1600" dirty="0" smtClean="0"/>
              <a:t>提供</a:t>
            </a:r>
            <a:r>
              <a:rPr lang="en-US" altLang="zh-CN" sz="1600" dirty="0" smtClean="0"/>
              <a:t>DNS</a:t>
            </a:r>
            <a:r>
              <a:rPr lang="zh-CN" altLang="en-US" sz="1600" dirty="0" smtClean="0"/>
              <a:t>服务。</a:t>
            </a:r>
            <a:endParaRPr lang="zh-CN" altLang="en-US" sz="1600" dirty="0"/>
          </a:p>
        </p:txBody>
      </p:sp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054" y="1635423"/>
            <a:ext cx="4658995" cy="32835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7728" y="1977531"/>
            <a:ext cx="60960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</a:t>
            </a:r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说明</a:t>
            </a:r>
            <a:endParaRPr lang="en-US" altLang="zh-CN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zh-CN" sz="1400" dirty="0" smtClean="0"/>
              <a:t>在</a:t>
            </a:r>
            <a:r>
              <a:rPr lang="en-US" altLang="zh-CN" sz="1400" dirty="0"/>
              <a:t>nodelocaldns</a:t>
            </a:r>
            <a:r>
              <a:rPr lang="zh-CN" altLang="zh-CN" sz="1400" dirty="0"/>
              <a:t>配置</a:t>
            </a:r>
            <a:r>
              <a:rPr lang="en-US" altLang="zh-CN" sz="1400" dirty="0"/>
              <a:t>hosts</a:t>
            </a:r>
            <a:r>
              <a:rPr lang="zh-CN" altLang="zh-CN" sz="1400" dirty="0"/>
              <a:t>，定义域名与</a:t>
            </a:r>
            <a:r>
              <a:rPr lang="en-US" altLang="zh-CN" sz="1400" dirty="0"/>
              <a:t>ip</a:t>
            </a:r>
            <a:r>
              <a:rPr lang="zh-CN" altLang="zh-CN" sz="1400" dirty="0"/>
              <a:t>的对应关系。</a:t>
            </a:r>
          </a:p>
          <a:p>
            <a:r>
              <a:rPr lang="en-US" altLang="zh-CN" sz="1400" dirty="0">
                <a:solidFill>
                  <a:schemeClr val="accent6"/>
                </a:solidFill>
              </a:rPr>
              <a:t> </a:t>
            </a:r>
            <a:r>
              <a:rPr lang="en-US" altLang="zh-CN" sz="1400" dirty="0" smtClean="0">
                <a:solidFill>
                  <a:schemeClr val="accent6"/>
                </a:solidFill>
              </a:rPr>
              <a:t>   hosts </a:t>
            </a:r>
            <a:r>
              <a:rPr lang="en-US" altLang="zh-CN" sz="1400" dirty="0">
                <a:solidFill>
                  <a:schemeClr val="accent6"/>
                </a:solidFill>
              </a:rPr>
              <a:t>{</a:t>
            </a:r>
            <a:endParaRPr lang="zh-CN" altLang="zh-CN" sz="1400" dirty="0">
              <a:solidFill>
                <a:schemeClr val="accent6"/>
              </a:solidFill>
            </a:endParaRPr>
          </a:p>
          <a:p>
            <a:r>
              <a:rPr lang="en-US" altLang="zh-CN" sz="1400" dirty="0">
                <a:solidFill>
                  <a:schemeClr val="accent6"/>
                </a:solidFill>
              </a:rPr>
              <a:t>          100.2.219.15 incloudos.cmp.cn</a:t>
            </a:r>
            <a:endParaRPr lang="zh-CN" altLang="zh-CN" sz="1400" dirty="0">
              <a:solidFill>
                <a:schemeClr val="accent6"/>
              </a:solidFill>
            </a:endParaRPr>
          </a:p>
          <a:p>
            <a:r>
              <a:rPr lang="en-US" altLang="zh-CN" sz="1400" dirty="0">
                <a:solidFill>
                  <a:schemeClr val="accent6"/>
                </a:solidFill>
              </a:rPr>
              <a:t>          fallthrough</a:t>
            </a:r>
            <a:endParaRPr lang="zh-CN" altLang="zh-CN" sz="1400" dirty="0">
              <a:solidFill>
                <a:schemeClr val="accent6"/>
              </a:solidFill>
            </a:endParaRPr>
          </a:p>
          <a:p>
            <a:r>
              <a:rPr lang="en-US" altLang="zh-CN" sz="1400" dirty="0" smtClean="0">
                <a:solidFill>
                  <a:schemeClr val="accent6"/>
                </a:solidFill>
              </a:rPr>
              <a:t>    }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修改</a:t>
            </a:r>
            <a:r>
              <a:rPr lang="en-US" altLang="zh-CN" sz="1400" dirty="0" smtClean="0"/>
              <a:t>.53zone</a:t>
            </a:r>
            <a:r>
              <a:rPr lang="zh-CN" altLang="en-US" sz="1400" dirty="0" smtClean="0"/>
              <a:t>对应的</a:t>
            </a:r>
            <a:r>
              <a:rPr lang="en-US" altLang="zh-CN" sz="1400" dirty="0" smtClean="0"/>
              <a:t>bind</a:t>
            </a:r>
            <a:r>
              <a:rPr lang="zh-CN" altLang="en-US" sz="1400" dirty="0"/>
              <a:t> </a:t>
            </a:r>
            <a:r>
              <a:rPr lang="en-US" altLang="zh-CN" sz="1400" dirty="0" smtClean="0"/>
              <a:t>ip</a:t>
            </a:r>
            <a:r>
              <a:rPr lang="zh-CN" altLang="en-US" sz="1400" dirty="0" smtClean="0"/>
              <a:t>为</a:t>
            </a:r>
            <a:r>
              <a:rPr lang="en-US" altLang="zh-CN" sz="1400" dirty="0" smtClean="0"/>
              <a:t>0.0.0.0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  <a:r>
              <a:rPr lang="en-US" altLang="zh-CN" sz="1400" dirty="0" smtClean="0">
                <a:solidFill>
                  <a:schemeClr val="accent6"/>
                </a:solidFill>
              </a:rPr>
              <a:t>bind  0.0.0.0</a:t>
            </a:r>
          </a:p>
        </p:txBody>
      </p:sp>
      <p:sp>
        <p:nvSpPr>
          <p:cNvPr id="7" name="矩形 6"/>
          <p:cNvSpPr/>
          <p:nvPr/>
        </p:nvSpPr>
        <p:spPr>
          <a:xfrm>
            <a:off x="103885" y="3994815"/>
            <a:ext cx="6096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高可用</a:t>
            </a:r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设计</a:t>
            </a:r>
            <a:endParaRPr lang="en-US" altLang="zh-CN" sz="16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nodelocaldns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作为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daemonSet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部署在每个节点。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3884" y="4919008"/>
            <a:ext cx="6568179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问题或</a:t>
            </a:r>
            <a:r>
              <a:rPr lang="zh-CN" altLang="en-US" sz="1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限制</a:t>
            </a:r>
            <a:endParaRPr lang="en-US" altLang="zh-CN" sz="16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sz="1400" dirty="0" err="1" smtClean="0"/>
              <a:t>Nodelocaldns</a:t>
            </a:r>
            <a:r>
              <a:rPr lang="zh-CN" altLang="en-US" sz="1400" dirty="0" smtClean="0"/>
              <a:t>的定位是</a:t>
            </a:r>
            <a:r>
              <a:rPr lang="zh-CN" altLang="zh-CN" sz="1400" dirty="0" smtClean="0"/>
              <a:t>一</a:t>
            </a:r>
            <a:r>
              <a:rPr lang="zh-CN" altLang="zh-CN" sz="1400" dirty="0"/>
              <a:t>个缓存服务器，能加速域名解析</a:t>
            </a:r>
            <a:r>
              <a:rPr lang="zh-CN" altLang="zh-CN" sz="1400" dirty="0" smtClean="0"/>
              <a:t>的</a:t>
            </a:r>
            <a:r>
              <a:rPr lang="zh-CN" altLang="en-US" sz="1400" dirty="0"/>
              <a:t>速度</a:t>
            </a:r>
            <a:r>
              <a:rPr lang="zh-CN" altLang="zh-CN" sz="1400" dirty="0" smtClean="0"/>
              <a:t>，</a:t>
            </a:r>
            <a:r>
              <a:rPr lang="zh-CN" altLang="zh-CN" sz="1400" dirty="0"/>
              <a:t>但是不</a:t>
            </a:r>
            <a:r>
              <a:rPr lang="zh-CN" altLang="zh-CN" sz="1400" dirty="0" smtClean="0"/>
              <a:t>适合</a:t>
            </a:r>
            <a:r>
              <a:rPr lang="zh-CN" altLang="en-US" sz="1400" dirty="0" smtClean="0"/>
              <a:t>作为主</a:t>
            </a:r>
            <a:r>
              <a:rPr lang="en-US" altLang="zh-CN" sz="1400" dirty="0" smtClean="0"/>
              <a:t>DNS</a:t>
            </a:r>
            <a:r>
              <a:rPr lang="zh-CN" altLang="en-US" sz="1400" dirty="0" smtClean="0"/>
              <a:t>服务器对外暴漏</a:t>
            </a:r>
            <a:r>
              <a:rPr lang="zh-CN" altLang="zh-CN" sz="1400" dirty="0" smtClean="0"/>
              <a:t> </a:t>
            </a:r>
            <a:endParaRPr lang="zh-CN" altLang="zh-C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/>
              <a:t>当</a:t>
            </a:r>
            <a:r>
              <a:rPr lang="en-US" altLang="zh-CN" sz="1400" dirty="0" err="1"/>
              <a:t>vip</a:t>
            </a:r>
            <a:r>
              <a:rPr lang="zh-CN" altLang="en-US" sz="1400" dirty="0"/>
              <a:t>节点</a:t>
            </a:r>
            <a:r>
              <a:rPr lang="en-US" altLang="zh-CN" sz="1400" dirty="0" err="1"/>
              <a:t>nodelocaldns</a:t>
            </a:r>
            <a:r>
              <a:rPr lang="zh-CN" altLang="en-US" sz="1400" dirty="0"/>
              <a:t>异常时，其代理服务将无法访问，存在该高可用设计</a:t>
            </a:r>
            <a:r>
              <a:rPr lang="zh-CN" altLang="en-US" sz="1400" dirty="0" smtClean="0"/>
              <a:t>缺陷</a:t>
            </a: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4372" y="4626069"/>
            <a:ext cx="2451160" cy="20410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413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791745" y="-26988"/>
            <a:ext cx="2016224" cy="838201"/>
          </a:xfrm>
        </p:spPr>
        <p:txBody>
          <a:bodyPr/>
          <a:lstStyle/>
          <a:p>
            <a:pPr marL="838200" indent="-838200" eaLnBrk="1" hangingPunct="1"/>
            <a:r>
              <a:rPr lang="zh-CN" altLang="en-US" sz="3200" dirty="0" smtClean="0">
                <a:cs typeface="宋体" pitchFamily="2" charset="-122"/>
              </a:rPr>
              <a:t>目录</a:t>
            </a:r>
          </a:p>
        </p:txBody>
      </p:sp>
      <p:sp>
        <p:nvSpPr>
          <p:cNvPr id="10" name="任意多边形 9"/>
          <p:cNvSpPr/>
          <p:nvPr/>
        </p:nvSpPr>
        <p:spPr bwMode="auto">
          <a:xfrm>
            <a:off x="3246328" y="2096852"/>
            <a:ext cx="7422180" cy="673100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noFill/>
          <a:ln w="38100">
            <a:solidFill>
              <a:srgbClr val="005E9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/>
          <a:p>
            <a:pPr defTabSz="294326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kumimoji="1"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ICKS DNS</a:t>
            </a:r>
            <a:r>
              <a:rPr kumimoji="1"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服务简介</a:t>
            </a:r>
          </a:p>
        </p:txBody>
      </p:sp>
      <p:sp>
        <p:nvSpPr>
          <p:cNvPr id="11" name="云形标注 10"/>
          <p:cNvSpPr/>
          <p:nvPr/>
        </p:nvSpPr>
        <p:spPr bwMode="auto">
          <a:xfrm>
            <a:off x="1775520" y="2096852"/>
            <a:ext cx="896818" cy="550862"/>
          </a:xfrm>
          <a:prstGeom prst="cloudCallout">
            <a:avLst>
              <a:gd name="adj1" fmla="val 62637"/>
              <a:gd name="adj2" fmla="val 45000"/>
            </a:avLst>
          </a:prstGeom>
          <a:gradFill>
            <a:gsLst>
              <a:gs pos="0">
                <a:srgbClr val="000099"/>
              </a:gs>
              <a:gs pos="80000">
                <a:schemeClr val="accent1"/>
              </a:gs>
              <a:gs pos="100000">
                <a:srgbClr val="000099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1892" tIns="71608" rIns="379860" bIns="71608" spcCol="2429" anchor="ctr"/>
          <a:lstStyle/>
          <a:p>
            <a:pPr marL="0" marR="0" lvl="0" indent="0" algn="ctr" defTabSz="2943264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1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83532" y="2131171"/>
            <a:ext cx="500044" cy="534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2943264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endParaRPr kumimoji="1" lang="zh-CN" altLang="en-US" sz="31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3246328" y="3156903"/>
            <a:ext cx="7422179" cy="673100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noFill/>
          <a:ln w="38100">
            <a:solidFill>
              <a:srgbClr val="005E9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/>
          <a:p>
            <a:pPr lvl="0" defTabSz="294326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1" lang="en-US" altLang="zh-CN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en-US" altLang="zh-CN" sz="3200" b="1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3200" b="1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服务对外开放方案分析</a:t>
            </a:r>
            <a:endParaRPr kumimoji="1" lang="zh-CN" altLang="en-US" sz="3198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云形标注 14"/>
          <p:cNvSpPr/>
          <p:nvPr/>
        </p:nvSpPr>
        <p:spPr>
          <a:xfrm>
            <a:off x="1883532" y="3168819"/>
            <a:ext cx="771445" cy="550863"/>
          </a:xfrm>
          <a:prstGeom prst="cloudCallout">
            <a:avLst>
              <a:gd name="adj1" fmla="val 62637"/>
              <a:gd name="adj2" fmla="val 45000"/>
            </a:avLst>
          </a:prstGeom>
          <a:gradFill>
            <a:gsLst>
              <a:gs pos="0">
                <a:srgbClr val="000099"/>
              </a:gs>
              <a:gs pos="80000">
                <a:schemeClr val="accent1"/>
              </a:gs>
              <a:gs pos="100000">
                <a:srgbClr val="000099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1892" tIns="71608" rIns="379860" bIns="71608" spcCol="2429" anchor="ctr"/>
          <a:lstStyle/>
          <a:p>
            <a:pPr marL="0" marR="0" lvl="0" indent="0" algn="ctr" defTabSz="2943264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1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81301" y="3205172"/>
            <a:ext cx="449196" cy="534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2943264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endParaRPr kumimoji="1" lang="zh-CN" altLang="en-US" sz="31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 flipH="1">
            <a:off x="2790669" y="2157912"/>
            <a:ext cx="45719" cy="2826529"/>
          </a:xfrm>
          <a:prstGeom prst="rect">
            <a:avLst/>
          </a:prstGeom>
          <a:gradFill>
            <a:gsLst>
              <a:gs pos="0">
                <a:srgbClr val="000099"/>
              </a:gs>
              <a:gs pos="80000">
                <a:schemeClr val="accent1"/>
              </a:gs>
              <a:gs pos="100000">
                <a:srgbClr val="000099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/>
          <a:p>
            <a:pPr marL="0" marR="0" lvl="0" indent="0" algn="l" defTabSz="2943264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3246329" y="4196060"/>
            <a:ext cx="7422179" cy="673100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accent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kumimoji="1"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各方案总结对比</a:t>
            </a:r>
          </a:p>
        </p:txBody>
      </p:sp>
      <p:sp>
        <p:nvSpPr>
          <p:cNvPr id="20" name="云形标注 19"/>
          <p:cNvSpPr/>
          <p:nvPr/>
        </p:nvSpPr>
        <p:spPr>
          <a:xfrm>
            <a:off x="1883532" y="4184144"/>
            <a:ext cx="843066" cy="550863"/>
          </a:xfrm>
          <a:prstGeom prst="cloudCallout">
            <a:avLst>
              <a:gd name="adj1" fmla="val 62637"/>
              <a:gd name="adj2" fmla="val 45000"/>
            </a:avLst>
          </a:prstGeom>
          <a:gradFill>
            <a:gsLst>
              <a:gs pos="0">
                <a:srgbClr val="000099"/>
              </a:gs>
              <a:gs pos="80000">
                <a:schemeClr val="accent1"/>
              </a:gs>
              <a:gs pos="100000">
                <a:srgbClr val="000099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1892" tIns="71608" rIns="379860" bIns="71608" spcCol="2429" anchor="ctr"/>
          <a:lstStyle/>
          <a:p>
            <a:pPr marL="0" marR="0" lvl="0" indent="0" algn="ctr" defTabSz="2943264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1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61077" y="4256699"/>
            <a:ext cx="490899" cy="534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2943264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  <a:endParaRPr kumimoji="1" lang="zh-CN" altLang="en-US" sz="31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17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1888" y="298425"/>
            <a:ext cx="10657416" cy="539180"/>
          </a:xfrm>
        </p:spPr>
        <p:txBody>
          <a:bodyPr/>
          <a:lstStyle/>
          <a:p>
            <a:pPr lvl="2"/>
            <a:r>
              <a:rPr lang="zh-CN" altLang="en-US" dirty="0"/>
              <a:t>方案</a:t>
            </a:r>
            <a:r>
              <a:rPr lang="zh-CN" altLang="en-US" dirty="0" smtClean="0"/>
              <a:t>总结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性能测试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78483" y="1052736"/>
            <a:ext cx="6440823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针对上述三类</a:t>
            </a:r>
            <a:r>
              <a:rPr lang="zh-CN" altLang="zh-CN" sz="1400" dirty="0" smtClean="0"/>
              <a:t>方案</a:t>
            </a:r>
            <a:r>
              <a:rPr lang="zh-CN" altLang="en-US" sz="1400" dirty="0" smtClean="0"/>
              <a:t>，分别选取每类中的一种</a:t>
            </a:r>
            <a:r>
              <a:rPr lang="zh-CN" altLang="zh-CN" sz="1400" dirty="0" smtClean="0"/>
              <a:t>进行</a:t>
            </a:r>
            <a:r>
              <a:rPr lang="zh-CN" altLang="zh-CN" sz="1400" dirty="0"/>
              <a:t>了性能测试，分别是</a:t>
            </a:r>
            <a:r>
              <a:rPr lang="en-US" altLang="zh-CN" sz="1400" dirty="0" err="1"/>
              <a:t>loadbalancer</a:t>
            </a:r>
            <a:r>
              <a:rPr lang="en-US" altLang="zh-CN" sz="1400" dirty="0"/>
              <a:t> service</a:t>
            </a:r>
            <a:r>
              <a:rPr lang="zh-CN" altLang="zh-CN" sz="1400" dirty="0"/>
              <a:t>模式，</a:t>
            </a:r>
            <a:r>
              <a:rPr lang="en-US" altLang="zh-CN" sz="1400" dirty="0"/>
              <a:t>nginx</a:t>
            </a:r>
            <a:r>
              <a:rPr lang="zh-CN" altLang="zh-CN" sz="1400" dirty="0"/>
              <a:t>作为代理转发模式和</a:t>
            </a:r>
            <a:r>
              <a:rPr lang="en-US" altLang="zh-CN" sz="1400" dirty="0"/>
              <a:t>nodelocaldns</a:t>
            </a:r>
            <a:r>
              <a:rPr lang="zh-CN" altLang="zh-CN" sz="1400" dirty="0"/>
              <a:t>的方案</a:t>
            </a:r>
            <a:r>
              <a:rPr lang="zh-CN" altLang="zh-CN" sz="1400" dirty="0" smtClean="0"/>
              <a:t>。</a:t>
            </a:r>
            <a:endParaRPr lang="en-US" altLang="zh-CN" sz="1400" dirty="0" smtClean="0"/>
          </a:p>
          <a:p>
            <a:endParaRPr lang="en-US" altLang="zh-CN" sz="14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600" b="1" dirty="0" smtClean="0"/>
              <a:t>测试内容：</a:t>
            </a:r>
            <a:endParaRPr lang="en-US" altLang="zh-CN" sz="1600" b="1" dirty="0" smtClean="0"/>
          </a:p>
          <a:p>
            <a:r>
              <a:rPr lang="zh-CN" altLang="en-US" sz="1400" dirty="0" smtClean="0"/>
              <a:t>通过</a:t>
            </a:r>
            <a:r>
              <a:rPr lang="en-US" altLang="zh-CN" sz="1400" dirty="0" smtClean="0"/>
              <a:t>curl</a:t>
            </a:r>
            <a:r>
              <a:rPr lang="zh-CN" altLang="en-US" sz="1400" dirty="0" smtClean="0"/>
              <a:t>命令串行访问</a:t>
            </a:r>
            <a:r>
              <a:rPr lang="en-US" altLang="zh-CN" sz="1400" dirty="0" err="1" smtClean="0"/>
              <a:t>coredns</a:t>
            </a:r>
            <a:r>
              <a:rPr lang="zh-CN" altLang="en-US" sz="1400" dirty="0" smtClean="0"/>
              <a:t>中配置的域名</a:t>
            </a:r>
            <a:r>
              <a:rPr lang="en-US" altLang="zh-CN" sz="1400" dirty="0" smtClean="0"/>
              <a:t>incloudos.cmp.cn</a:t>
            </a:r>
            <a:r>
              <a:rPr lang="zh-CN" altLang="en-US" sz="1400" dirty="0" smtClean="0"/>
              <a:t>，统计</a:t>
            </a:r>
            <a:r>
              <a:rPr lang="en-US" altLang="zh-CN" sz="1400" dirty="0" smtClean="0"/>
              <a:t>50</a:t>
            </a:r>
            <a:r>
              <a:rPr lang="zh-CN" altLang="en-US" sz="1400" dirty="0" smtClean="0"/>
              <a:t>次请求中的</a:t>
            </a:r>
            <a:r>
              <a:rPr lang="en-US" altLang="zh-CN" sz="1400" dirty="0" err="1" smtClean="0"/>
              <a:t>dns</a:t>
            </a:r>
            <a:r>
              <a:rPr lang="zh-CN" altLang="en-US" sz="1400" dirty="0" smtClean="0"/>
              <a:t>解析平均时间</a:t>
            </a:r>
            <a:endParaRPr lang="en-US" altLang="zh-CN" sz="1400" dirty="0" smtClean="0"/>
          </a:p>
          <a:p>
            <a:endParaRPr lang="en-US" altLang="zh-CN" sz="16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600" b="1" dirty="0" smtClean="0"/>
              <a:t>测试步骤：</a:t>
            </a:r>
            <a:endParaRPr lang="zh-CN" altLang="zh-C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 smtClean="0"/>
              <a:t>1</a:t>
            </a:r>
            <a:r>
              <a:rPr lang="zh-CN" altLang="en-US" sz="1400" b="1" dirty="0" smtClean="0"/>
              <a:t>、</a:t>
            </a:r>
            <a:r>
              <a:rPr lang="zh-CN" altLang="zh-CN" sz="1400" b="1" dirty="0" smtClean="0"/>
              <a:t>准备</a:t>
            </a:r>
            <a:r>
              <a:rPr lang="zh-CN" altLang="zh-CN" sz="1400" b="1" dirty="0"/>
              <a:t>测试脚本 </a:t>
            </a:r>
            <a:endParaRPr lang="en-US" altLang="zh-CN" sz="1400" b="1" dirty="0" smtClean="0"/>
          </a:p>
          <a:p>
            <a:r>
              <a:rPr lang="zh-CN" altLang="en-US" sz="1400" dirty="0" smtClean="0"/>
              <a:t>（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）</a:t>
            </a:r>
            <a:r>
              <a:rPr lang="en-US" altLang="zh-CN" sz="1400" dirty="0" smtClean="0"/>
              <a:t>batch-curl.sh</a:t>
            </a:r>
            <a:endParaRPr lang="zh-CN" altLang="zh-CN" sz="1400" dirty="0" smtClean="0"/>
          </a:p>
          <a:p>
            <a:r>
              <a:rPr lang="en-US" altLang="zh-CN" sz="1400" dirty="0" smtClean="0"/>
              <a:t>#!/</a:t>
            </a:r>
            <a:r>
              <a:rPr lang="en-US" altLang="zh-CN" sz="1400" dirty="0"/>
              <a:t>bin/bash</a:t>
            </a:r>
            <a:endParaRPr lang="zh-CN" altLang="zh-CN" sz="1400" dirty="0"/>
          </a:p>
          <a:p>
            <a:r>
              <a:rPr lang="en-US" altLang="zh-CN" sz="1400" dirty="0"/>
              <a:t>b=0</a:t>
            </a:r>
            <a:endParaRPr lang="zh-CN" altLang="zh-CN" sz="1400" dirty="0"/>
          </a:p>
          <a:p>
            <a:r>
              <a:rPr lang="en-US" altLang="zh-CN" sz="1400" dirty="0"/>
              <a:t>while [ $b -le 50 ]; do</a:t>
            </a:r>
            <a:endParaRPr lang="zh-CN" altLang="zh-CN" sz="1400" dirty="0"/>
          </a:p>
          <a:p>
            <a:r>
              <a:rPr lang="en-US" altLang="zh-CN" sz="1400" dirty="0"/>
              <a:t>    curl -w "@curl-format.txt" -o /</a:t>
            </a:r>
            <a:r>
              <a:rPr lang="en-US" altLang="zh-CN" sz="1400" dirty="0" err="1"/>
              <a:t>dev</a:t>
            </a:r>
            <a:r>
              <a:rPr lang="en-US" altLang="zh-CN" sz="1400" dirty="0"/>
              <a:t>/null -s -L "incloudos.cmp.cn"    </a:t>
            </a:r>
            <a:endParaRPr lang="zh-CN" altLang="zh-CN" sz="1400" dirty="0"/>
          </a:p>
          <a:p>
            <a:r>
              <a:rPr lang="en-US" altLang="zh-CN" sz="1400" dirty="0"/>
              <a:t>    b=$((b+1))</a:t>
            </a:r>
            <a:endParaRPr lang="zh-CN" altLang="zh-CN" sz="1400" dirty="0"/>
          </a:p>
          <a:p>
            <a:r>
              <a:rPr lang="en-US" altLang="zh-CN" sz="1400" dirty="0"/>
              <a:t>    sleep 1s</a:t>
            </a:r>
            <a:endParaRPr lang="zh-CN" altLang="zh-CN" sz="1400" dirty="0"/>
          </a:p>
          <a:p>
            <a:r>
              <a:rPr lang="en-US" altLang="zh-CN" sz="1400" dirty="0"/>
              <a:t>done</a:t>
            </a:r>
            <a:endParaRPr lang="zh-CN" altLang="zh-CN" sz="1400" dirty="0"/>
          </a:p>
          <a:p>
            <a:r>
              <a:rPr lang="zh-CN" altLang="en-US" sz="1400" dirty="0" smtClean="0"/>
              <a:t>（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）</a:t>
            </a:r>
            <a:r>
              <a:rPr lang="en-US" altLang="zh-CN" sz="1400" dirty="0" smtClean="0"/>
              <a:t>curl-format.txt</a:t>
            </a:r>
            <a:endParaRPr lang="zh-CN" altLang="zh-CN" sz="1400" dirty="0"/>
          </a:p>
          <a:p>
            <a:r>
              <a:rPr lang="en-US" altLang="zh-CN" sz="1400" dirty="0" smtClean="0"/>
              <a:t>%{</a:t>
            </a:r>
            <a:r>
              <a:rPr lang="en-US" altLang="zh-CN" sz="1400" dirty="0" err="1"/>
              <a:t>time_namelookup</a:t>
            </a:r>
            <a:r>
              <a:rPr lang="en-US" altLang="zh-CN" sz="1400" dirty="0"/>
              <a:t>}\</a:t>
            </a:r>
            <a:r>
              <a:rPr lang="en-US" altLang="zh-CN" sz="1400" dirty="0" smtClean="0"/>
              <a:t>n</a:t>
            </a:r>
            <a:endParaRPr lang="en-US" altLang="zh-CN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 smtClean="0"/>
              <a:t>2</a:t>
            </a:r>
            <a:r>
              <a:rPr lang="zh-CN" altLang="en-US" sz="1400" b="1" dirty="0" smtClean="0"/>
              <a:t>、</a:t>
            </a:r>
            <a:r>
              <a:rPr lang="zh-CN" altLang="zh-CN" sz="1400" b="1" dirty="0" smtClean="0"/>
              <a:t>准备</a:t>
            </a:r>
            <a:r>
              <a:rPr lang="zh-CN" altLang="zh-CN" sz="1400" b="1" dirty="0"/>
              <a:t>测试环境</a:t>
            </a:r>
          </a:p>
          <a:p>
            <a:r>
              <a:rPr lang="zh-CN" altLang="en-US" sz="1400" dirty="0" smtClean="0"/>
              <a:t>（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）以</a:t>
            </a:r>
            <a:r>
              <a:rPr lang="en-US" altLang="zh-CN" sz="1400" dirty="0" smtClean="0"/>
              <a:t>100.2.216.244</a:t>
            </a:r>
            <a:r>
              <a:rPr lang="zh-CN" altLang="zh-CN" sz="1400" dirty="0"/>
              <a:t>环境作为</a:t>
            </a:r>
            <a:r>
              <a:rPr lang="en-US" altLang="zh-CN" sz="1400" dirty="0" err="1"/>
              <a:t>cmp</a:t>
            </a:r>
            <a:r>
              <a:rPr lang="zh-CN" altLang="zh-CN" sz="1400" dirty="0" smtClean="0"/>
              <a:t>环境</a:t>
            </a:r>
            <a:r>
              <a:rPr lang="zh-CN" altLang="en-US" sz="1400" dirty="0" smtClean="0"/>
              <a:t>，按上述方案进行配置</a:t>
            </a:r>
            <a:endParaRPr lang="en-US" altLang="zh-CN" sz="1400" dirty="0" smtClean="0"/>
          </a:p>
          <a:p>
            <a:r>
              <a:rPr lang="zh-CN" altLang="en-US" sz="1400" dirty="0" smtClean="0"/>
              <a:t>（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）在</a:t>
            </a:r>
            <a:r>
              <a:rPr lang="en-US" altLang="zh-CN" sz="1400" dirty="0" smtClean="0"/>
              <a:t>19</a:t>
            </a:r>
            <a:r>
              <a:rPr lang="zh-CN" altLang="en-US" sz="1400" dirty="0" smtClean="0"/>
              <a:t>资源池选择一个测试节点，配置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etc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resolv.conf</a:t>
            </a:r>
            <a:r>
              <a:rPr lang="zh-CN" altLang="en-US" sz="1400" dirty="0" smtClean="0"/>
              <a:t>，添加</a:t>
            </a:r>
            <a:r>
              <a:rPr lang="en-US" altLang="zh-CN" sz="1400" dirty="0" err="1" smtClean="0"/>
              <a:t>nameserver</a:t>
            </a:r>
            <a:r>
              <a:rPr lang="en-US" altLang="zh-CN" sz="1400" dirty="0" smtClean="0"/>
              <a:t> 100.2.216.244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/>
              <a:t>3</a:t>
            </a:r>
            <a:r>
              <a:rPr lang="zh-CN" altLang="en-US" sz="1400" b="1" dirty="0"/>
              <a:t>、执行测试</a:t>
            </a:r>
            <a:endParaRPr lang="en-US" altLang="zh-CN" sz="1400" b="1" dirty="0"/>
          </a:p>
          <a:p>
            <a:r>
              <a:rPr lang="zh-CN" altLang="en-US" sz="1400" dirty="0" smtClean="0"/>
              <a:t>从</a:t>
            </a:r>
            <a:r>
              <a:rPr lang="en-US" altLang="zh-CN" sz="1400" dirty="0" smtClean="0"/>
              <a:t>19</a:t>
            </a:r>
            <a:r>
              <a:rPr lang="zh-CN" altLang="en-US" sz="1400" dirty="0" smtClean="0"/>
              <a:t>集群上选定节点执行批量脚本；保存脚本执行结果，进行统计分析</a:t>
            </a:r>
            <a:endParaRPr lang="en-US" altLang="zh-CN" sz="1400" dirty="0" smtClean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799266"/>
              </p:ext>
            </p:extLst>
          </p:nvPr>
        </p:nvGraphicFramePr>
        <p:xfrm>
          <a:off x="6888088" y="1700808"/>
          <a:ext cx="5098879" cy="29390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6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2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配置方式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请求方式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>
                          <a:effectLst/>
                        </a:rPr>
                        <a:t>50</a:t>
                      </a:r>
                      <a:r>
                        <a:rPr lang="zh-CN" sz="1200" kern="100">
                          <a:effectLst/>
                        </a:rPr>
                        <a:t>次请求平均值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508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</a:rPr>
                        <a:t>直接使用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nodelocaldns</a:t>
                      </a: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</a:rPr>
                        <a:t>里面的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hosts</a:t>
                      </a: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</a:rPr>
                        <a:t>配置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直接在</a:t>
                      </a:r>
                      <a:r>
                        <a:rPr lang="en-US" sz="1200" kern="100" dirty="0">
                          <a:effectLst/>
                        </a:rPr>
                        <a:t>244</a:t>
                      </a:r>
                      <a:r>
                        <a:rPr lang="zh-CN" sz="1200" kern="100" dirty="0">
                          <a:effectLst/>
                        </a:rPr>
                        <a:t>环境请求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0.001769 </a:t>
                      </a:r>
                      <a:r>
                        <a:rPr lang="en-US" sz="1100" kern="100" dirty="0" smtClean="0">
                          <a:effectLst/>
                        </a:rPr>
                        <a:t>s</a:t>
                      </a:r>
                      <a:endParaRPr lang="zh-CN" sz="120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645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</a:rPr>
                        <a:t>使用</a:t>
                      </a:r>
                      <a:r>
                        <a:rPr 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loadbalancer</a:t>
                      </a: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</a:rPr>
                        <a:t>跨集群访问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在</a:t>
                      </a:r>
                      <a:r>
                        <a:rPr lang="en-US" sz="1200" kern="100" dirty="0">
                          <a:effectLst/>
                        </a:rPr>
                        <a:t>19</a:t>
                      </a:r>
                      <a:r>
                        <a:rPr lang="zh-CN" sz="1200" kern="100" dirty="0">
                          <a:effectLst/>
                        </a:rPr>
                        <a:t>环境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nameserver</a:t>
                      </a:r>
                      <a:r>
                        <a:rPr lang="zh-CN" sz="1200" kern="100" dirty="0">
                          <a:effectLst/>
                        </a:rPr>
                        <a:t>配置为</a:t>
                      </a:r>
                      <a:r>
                        <a:rPr lang="en-US" sz="1200" kern="100" dirty="0">
                          <a:effectLst/>
                        </a:rPr>
                        <a:t>100.2.216.244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0.002173 </a:t>
                      </a:r>
                      <a:r>
                        <a:rPr lang="en-US" sz="1100" kern="100" dirty="0" smtClean="0">
                          <a:effectLst/>
                        </a:rPr>
                        <a:t>s</a:t>
                      </a:r>
                      <a:endParaRPr lang="zh-CN" sz="120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</a:rPr>
                        <a:t>使用</a:t>
                      </a:r>
                      <a:r>
                        <a:rPr lang="en-US" sz="1200" b="0" kern="100" dirty="0">
                          <a:solidFill>
                            <a:schemeClr val="tx1"/>
                          </a:solidFill>
                          <a:effectLst/>
                        </a:rPr>
                        <a:t>nginx</a:t>
                      </a:r>
                      <a:r>
                        <a:rPr lang="zh-CN" sz="1200" b="0" kern="100" dirty="0">
                          <a:solidFill>
                            <a:schemeClr val="tx1"/>
                          </a:solidFill>
                          <a:effectLst/>
                        </a:rPr>
                        <a:t>转发跨集群访问</a:t>
                      </a: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在</a:t>
                      </a:r>
                      <a:r>
                        <a:rPr lang="en-US" sz="1200" kern="100" dirty="0">
                          <a:effectLst/>
                        </a:rPr>
                        <a:t>19</a:t>
                      </a:r>
                      <a:r>
                        <a:rPr lang="zh-CN" sz="1200" kern="100" dirty="0">
                          <a:effectLst/>
                        </a:rPr>
                        <a:t>环境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nameserver</a:t>
                      </a:r>
                      <a:r>
                        <a:rPr lang="zh-CN" sz="1200" kern="100" dirty="0">
                          <a:effectLst/>
                        </a:rPr>
                        <a:t>配置为</a:t>
                      </a:r>
                      <a:r>
                        <a:rPr lang="en-US" sz="1200" kern="100" dirty="0">
                          <a:effectLst/>
                        </a:rPr>
                        <a:t>{</a:t>
                      </a:r>
                      <a:r>
                        <a:rPr lang="en-US" sz="1200" kern="100" dirty="0" err="1">
                          <a:effectLst/>
                        </a:rPr>
                        <a:t>loadbalancer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ip</a:t>
                      </a:r>
                      <a:r>
                        <a:rPr lang="en-US" sz="1200" kern="100" dirty="0">
                          <a:effectLst/>
                        </a:rPr>
                        <a:t>}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0.002231 </a:t>
                      </a:r>
                      <a:r>
                        <a:rPr lang="en-US" sz="1100" kern="100" dirty="0" smtClean="0">
                          <a:effectLst/>
                        </a:rPr>
                        <a:t>s</a:t>
                      </a:r>
                      <a:endParaRPr lang="zh-CN" sz="1200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780076" y="1243945"/>
            <a:ext cx="30282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600" b="1" dirty="0" smtClean="0"/>
              <a:t>测试结果：</a:t>
            </a:r>
            <a:endParaRPr lang="en-US" altLang="zh-CN" sz="1400" dirty="0"/>
          </a:p>
        </p:txBody>
      </p:sp>
      <p:sp>
        <p:nvSpPr>
          <p:cNvPr id="8" name="矩形 7"/>
          <p:cNvSpPr/>
          <p:nvPr/>
        </p:nvSpPr>
        <p:spPr>
          <a:xfrm>
            <a:off x="6888088" y="4579559"/>
            <a:ext cx="5004556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600" b="1" dirty="0" smtClean="0"/>
              <a:t>测试结果分析：</a:t>
            </a:r>
            <a:endParaRPr lang="en-US" altLang="zh-CN" sz="16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不同方案</a:t>
            </a:r>
            <a:r>
              <a:rPr lang="en-US" altLang="zh-CN" sz="1400" dirty="0" smtClean="0"/>
              <a:t>DNS</a:t>
            </a:r>
            <a:r>
              <a:rPr lang="zh-CN" altLang="en-US" sz="1400" dirty="0" smtClean="0"/>
              <a:t>解析时间控制在</a:t>
            </a:r>
            <a:r>
              <a:rPr lang="en-US" altLang="zh-CN" sz="1400" dirty="0" smtClean="0"/>
              <a:t>1~3ms</a:t>
            </a:r>
            <a:r>
              <a:rPr lang="zh-CN" altLang="en-US" sz="1400" dirty="0" smtClean="0"/>
              <a:t>，整体时间较短。</a:t>
            </a:r>
            <a:r>
              <a:rPr lang="zh-CN" altLang="en-US" sz="1400" dirty="0" smtClean="0">
                <a:solidFill>
                  <a:srgbClr val="FF0000"/>
                </a:solidFill>
              </a:rPr>
              <a:t>因此性能可以不作为方案选型的关键指标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 smtClean="0"/>
              <a:t>nodelocaldns</a:t>
            </a:r>
            <a:r>
              <a:rPr lang="zh-CN" altLang="en-US" sz="1400" dirty="0" smtClean="0"/>
              <a:t>方案用时最短，符合其</a:t>
            </a:r>
            <a:r>
              <a:rPr lang="en-US" altLang="zh-CN" sz="1400" dirty="0" err="1" smtClean="0"/>
              <a:t>dns</a:t>
            </a:r>
            <a:r>
              <a:rPr lang="zh-CN" altLang="en-US" sz="1400" dirty="0" smtClean="0"/>
              <a:t>缓存的预期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07435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947428" y="116632"/>
            <a:ext cx="10657416" cy="61118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</p:txBody>
      </p:sp>
      <p:sp>
        <p:nvSpPr>
          <p:cNvPr id="3" name="矩形 2"/>
          <p:cNvSpPr/>
          <p:nvPr/>
        </p:nvSpPr>
        <p:spPr>
          <a:xfrm>
            <a:off x="263352" y="908720"/>
            <a:ext cx="117290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近期，</a:t>
            </a:r>
            <a:r>
              <a:rPr lang="zh-CN" altLang="zh-CN" sz="1600" dirty="0" smtClean="0"/>
              <a:t>在</a:t>
            </a:r>
            <a:r>
              <a:rPr lang="en-US" altLang="zh-CN" sz="1600" dirty="0" smtClean="0"/>
              <a:t>ICM</a:t>
            </a:r>
            <a:r>
              <a:rPr lang="zh-CN" altLang="zh-CN" sz="1600" dirty="0" smtClean="0"/>
              <a:t>容</a:t>
            </a:r>
            <a:r>
              <a:rPr lang="zh-CN" altLang="zh-CN" sz="1600" dirty="0"/>
              <a:t>灾方案设计中，</a:t>
            </a:r>
            <a:r>
              <a:rPr lang="zh-CN" altLang="zh-CN" sz="1600" dirty="0" smtClean="0"/>
              <a:t>提出</a:t>
            </a:r>
            <a:r>
              <a:rPr lang="zh-CN" altLang="en-US" sz="1600" dirty="0" smtClean="0"/>
              <a:t>需要</a:t>
            </a:r>
            <a:r>
              <a:rPr lang="zh-CN" altLang="zh-CN" sz="1600" dirty="0" smtClean="0"/>
              <a:t>能够</a:t>
            </a:r>
            <a:r>
              <a:rPr lang="zh-CN" altLang="zh-CN" sz="1600" dirty="0"/>
              <a:t>支持从客户端</a:t>
            </a:r>
            <a:r>
              <a:rPr lang="zh-CN" altLang="zh-CN" sz="1600" dirty="0" smtClean="0"/>
              <a:t>访问</a:t>
            </a:r>
            <a:r>
              <a:rPr lang="en-US" altLang="zh-CN" sz="1600" dirty="0" smtClean="0"/>
              <a:t>ICM</a:t>
            </a:r>
            <a:r>
              <a:rPr lang="zh-CN" altLang="en-US" sz="1600" dirty="0" smtClean="0"/>
              <a:t>所在</a:t>
            </a:r>
            <a:r>
              <a:rPr lang="en-US" altLang="zh-CN" sz="1600" dirty="0" smtClean="0"/>
              <a:t>K8S</a:t>
            </a:r>
            <a:r>
              <a:rPr lang="zh-CN" altLang="zh-CN" sz="1600" dirty="0" smtClean="0"/>
              <a:t>集群的</a:t>
            </a:r>
            <a:r>
              <a:rPr lang="en-US" altLang="zh-CN" sz="1600" dirty="0" smtClean="0"/>
              <a:t>DNS</a:t>
            </a:r>
            <a:r>
              <a:rPr lang="zh-CN" altLang="zh-CN" sz="1600" dirty="0" smtClean="0"/>
              <a:t>服务。</a:t>
            </a:r>
            <a:r>
              <a:rPr lang="zh-CN" altLang="en-US" sz="1600" dirty="0" smtClean="0"/>
              <a:t>除该场景外，在其他产品对接和预研计划中也提出过集群外访问</a:t>
            </a:r>
            <a:r>
              <a:rPr lang="en-US" altLang="zh-CN" sz="1600" dirty="0" smtClean="0"/>
              <a:t>DNS</a:t>
            </a:r>
            <a:r>
              <a:rPr lang="zh-CN" altLang="en-US" sz="1600" dirty="0" smtClean="0"/>
              <a:t>服务的要求。</a:t>
            </a:r>
            <a:r>
              <a:rPr lang="zh-CN" altLang="zh-CN" sz="1600" dirty="0"/>
              <a:t>基于</a:t>
            </a:r>
            <a:r>
              <a:rPr lang="zh-CN" altLang="en-US" sz="1600" dirty="0" smtClean="0"/>
              <a:t>此类需求</a:t>
            </a:r>
            <a:r>
              <a:rPr lang="zh-CN" altLang="zh-CN" sz="1600" dirty="0"/>
              <a:t>，由丽娜做了拓展分析，梳理了</a:t>
            </a:r>
            <a:r>
              <a:rPr lang="en-US" altLang="zh-CN" sz="1600" dirty="0"/>
              <a:t>ICKS</a:t>
            </a:r>
            <a:r>
              <a:rPr lang="zh-CN" altLang="zh-CN" sz="1600" dirty="0"/>
              <a:t>中</a:t>
            </a:r>
            <a:r>
              <a:rPr lang="en-US" altLang="zh-CN" sz="1600" dirty="0"/>
              <a:t>DNS</a:t>
            </a:r>
            <a:r>
              <a:rPr lang="zh-CN" altLang="zh-CN" sz="1600" dirty="0"/>
              <a:t>简介及对</a:t>
            </a:r>
            <a:r>
              <a:rPr lang="zh-CN" altLang="en-US" sz="1600" dirty="0"/>
              <a:t>集群</a:t>
            </a:r>
            <a:r>
              <a:rPr lang="zh-CN" altLang="zh-CN" sz="1600" dirty="0"/>
              <a:t>外</a:t>
            </a:r>
            <a:r>
              <a:rPr lang="zh-CN" altLang="en-US" sz="1600" dirty="0"/>
              <a:t>开放服务</a:t>
            </a:r>
            <a:r>
              <a:rPr lang="zh-CN" altLang="zh-CN" sz="1600" dirty="0"/>
              <a:t>的多种方案，并对这些方案的高可用、性能、适用场景等做了总结分析</a:t>
            </a:r>
            <a:r>
              <a:rPr lang="zh-CN" altLang="zh-CN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dirty="0"/>
              <a:t>目前需求来源包括：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b="1" dirty="0"/>
              <a:t>ICM</a:t>
            </a:r>
            <a:r>
              <a:rPr lang="zh-CN" altLang="zh-CN" sz="1600" b="1" dirty="0"/>
              <a:t>容灾</a:t>
            </a:r>
            <a:endParaRPr lang="en-US" altLang="zh-CN" sz="1600" b="1" dirty="0"/>
          </a:p>
          <a:p>
            <a:r>
              <a:rPr lang="zh-CN" altLang="en-US" sz="1600" dirty="0"/>
              <a:t>用户侧通过域名</a:t>
            </a:r>
            <a:r>
              <a:rPr lang="zh-CN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incloudos.cmp.cn</a:t>
            </a:r>
            <a:r>
              <a:rPr lang="zh-CN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访问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ICM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，这样可避免通过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IP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访问时主备切换后需要更改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ICM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访问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IP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的问题。域名与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IP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映射关系需要配置在</a:t>
            </a:r>
            <a:r>
              <a:rPr lang="en-US" altLang="zh-CN" sz="1600" dirty="0"/>
              <a:t>ICM</a:t>
            </a:r>
            <a:r>
              <a:rPr lang="zh-CN" altLang="en-US" sz="1600" dirty="0"/>
              <a:t>所在</a:t>
            </a:r>
            <a:r>
              <a:rPr lang="en-US" altLang="zh-CN" sz="1600" dirty="0"/>
              <a:t>K8S</a:t>
            </a:r>
            <a:r>
              <a:rPr lang="zh-CN" altLang="zh-CN" sz="1600" dirty="0"/>
              <a:t>集群的</a:t>
            </a:r>
            <a:r>
              <a:rPr lang="en-US" altLang="zh-CN" sz="1600" dirty="0"/>
              <a:t>DNS</a:t>
            </a:r>
            <a:r>
              <a:rPr lang="zh-CN" altLang="en-US" sz="1600" dirty="0"/>
              <a:t>组件（</a:t>
            </a:r>
            <a:r>
              <a:rPr lang="en-US" altLang="zh-CN" sz="1600" dirty="0"/>
              <a:t>CoreDNS</a:t>
            </a:r>
            <a:r>
              <a:rPr lang="zh-CN" altLang="en-US" sz="1600" dirty="0"/>
              <a:t>）上，用户侧域名服务器通过</a:t>
            </a:r>
            <a:r>
              <a:rPr lang="en-US" altLang="zh-CN" sz="1600" dirty="0"/>
              <a:t>forward</a:t>
            </a:r>
            <a:r>
              <a:rPr lang="zh-CN" altLang="en-US" sz="1600" dirty="0"/>
              <a:t>配置转发</a:t>
            </a:r>
            <a:r>
              <a:rPr lang="en-US" altLang="zh-CN" sz="1600" dirty="0" err="1"/>
              <a:t>dns</a:t>
            </a:r>
            <a:r>
              <a:rPr lang="zh-CN" altLang="en-US" sz="1600" dirty="0"/>
              <a:t>解析请求到</a:t>
            </a:r>
            <a:r>
              <a:rPr lang="en-US" altLang="zh-CN" sz="1600" dirty="0"/>
              <a:t>ICM</a:t>
            </a:r>
            <a:r>
              <a:rPr lang="zh-CN" altLang="en-US" sz="1600" dirty="0"/>
              <a:t>主、备集群的</a:t>
            </a:r>
            <a:r>
              <a:rPr lang="en-US" altLang="zh-CN" sz="1600" dirty="0"/>
              <a:t>VIP:53</a:t>
            </a:r>
            <a:r>
              <a:rPr lang="zh-CN" altLang="en-US" sz="1600" dirty="0"/>
              <a:t>，因此需要能够从集群外访问</a:t>
            </a:r>
            <a:r>
              <a:rPr lang="en-US" altLang="zh-CN" sz="1600" dirty="0"/>
              <a:t>ICM</a:t>
            </a:r>
            <a:r>
              <a:rPr lang="zh-CN" altLang="en-US" sz="1600" dirty="0"/>
              <a:t>所在</a:t>
            </a:r>
            <a:r>
              <a:rPr lang="en-US" altLang="zh-CN" sz="1600" dirty="0"/>
              <a:t>K8S</a:t>
            </a:r>
            <a:r>
              <a:rPr lang="zh-CN" altLang="zh-CN" sz="1600" dirty="0"/>
              <a:t>集群的</a:t>
            </a:r>
            <a:r>
              <a:rPr lang="en-US" altLang="zh-CN" sz="1600" dirty="0"/>
              <a:t>DNS</a:t>
            </a:r>
            <a:r>
              <a:rPr lang="zh-CN" altLang="en-US" sz="1600" dirty="0"/>
              <a:t>组件</a:t>
            </a:r>
            <a:r>
              <a:rPr lang="zh-CN" altLang="en-US" sz="1600" dirty="0" smtClean="0"/>
              <a:t>。</a:t>
            </a:r>
            <a:endParaRPr lang="en-US" altLang="zh-CN" sz="1600" dirty="0"/>
          </a:p>
        </p:txBody>
      </p:sp>
      <p:sp>
        <p:nvSpPr>
          <p:cNvPr id="8" name="矩形 7"/>
          <p:cNvSpPr/>
          <p:nvPr/>
        </p:nvSpPr>
        <p:spPr>
          <a:xfrm>
            <a:off x="263352" y="3256316"/>
            <a:ext cx="6090062" cy="11695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Aft>
                <a:spcPts val="0"/>
              </a:spcAft>
            </a:pP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zone "incloudos.cmp.cn" {    </a:t>
            </a:r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</a:t>
            </a:r>
            <a:r>
              <a:rPr lang="zh-CN" altLang="zh-CN" sz="1000" dirty="0">
                <a:solidFill>
                  <a:srgbClr val="0082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访问</a:t>
            </a:r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incloudos.cmp.cn</a:t>
            </a:r>
            <a:r>
              <a:rPr lang="zh-CN" altLang="zh-CN" sz="1000" dirty="0">
                <a:solidFill>
                  <a:srgbClr val="0082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域名时</a:t>
            </a:r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zh-CN" altLang="zh-CN" sz="1000" dirty="0">
                <a:solidFill>
                  <a:srgbClr val="0082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将解析请求转到</a:t>
            </a:r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100.2.219.15;100.2.219.25 (</a:t>
            </a:r>
            <a:r>
              <a:rPr lang="zh-CN" altLang="zh-CN" sz="1000" dirty="0">
                <a:solidFill>
                  <a:srgbClr val="0082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即主备</a:t>
            </a:r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CMP</a:t>
            </a:r>
            <a:r>
              <a:rPr lang="zh-CN" altLang="zh-CN" sz="1000" dirty="0">
                <a:solidFill>
                  <a:srgbClr val="0082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域名的</a:t>
            </a:r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DNS</a:t>
            </a:r>
            <a:r>
              <a:rPr lang="zh-CN" altLang="zh-CN" sz="1000" dirty="0">
                <a:solidFill>
                  <a:srgbClr val="0082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地址</a:t>
            </a:r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   </a:t>
            </a:r>
            <a:endParaRPr lang="zh-CN" altLang="zh-CN" sz="12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       type forward;    </a:t>
            </a:r>
            <a:endParaRPr lang="zh-CN" altLang="zh-CN" sz="12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       forward only;</a:t>
            </a:r>
            <a:endParaRPr lang="zh-CN" altLang="zh-CN" sz="12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       forwarders { 100.2.219.15;100.2.219.25 };</a:t>
            </a:r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#incloudos.cmp.cn</a:t>
            </a:r>
            <a:r>
              <a:rPr lang="zh-CN" altLang="zh-CN" sz="1000" dirty="0">
                <a:solidFill>
                  <a:srgbClr val="0082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域名的</a:t>
            </a:r>
            <a:r>
              <a:rPr lang="en-US" altLang="zh-CN" sz="1000" dirty="0">
                <a:solidFill>
                  <a:srgbClr val="0082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DNS</a:t>
            </a:r>
            <a:r>
              <a:rPr lang="zh-CN" altLang="zh-CN" sz="1000" dirty="0">
                <a:solidFill>
                  <a:srgbClr val="0082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服务器地址</a:t>
            </a:r>
            <a:endParaRPr lang="zh-CN" altLang="zh-CN" sz="12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ts val="1400"/>
              </a:lnSpc>
              <a:spcAft>
                <a:spcPts val="0"/>
              </a:spcAft>
            </a:pP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};</a:t>
            </a:r>
            <a:endParaRPr lang="zh-CN" altLang="zh-CN" sz="1200" dirty="0"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75520" y="4424005"/>
            <a:ext cx="3348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/>
              <a:t>ICM</a:t>
            </a:r>
            <a:r>
              <a:rPr lang="zh-CN" altLang="en-US" sz="1000" dirty="0" smtClean="0"/>
              <a:t>容灾方案中用户侧域名服务器预期配置</a:t>
            </a:r>
            <a:endParaRPr lang="zh-CN" altLang="en-US" sz="1000" dirty="0"/>
          </a:p>
        </p:txBody>
      </p:sp>
      <p:sp>
        <p:nvSpPr>
          <p:cNvPr id="7" name="矩形 6"/>
          <p:cNvSpPr/>
          <p:nvPr/>
        </p:nvSpPr>
        <p:spPr>
          <a:xfrm>
            <a:off x="263352" y="4617132"/>
            <a:ext cx="117290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/>
              <a:t>AS13000</a:t>
            </a:r>
            <a:r>
              <a:rPr lang="zh-CN" altLang="en-US" sz="1400" b="1" dirty="0"/>
              <a:t>云原生化改造</a:t>
            </a:r>
            <a:endParaRPr lang="en-US" altLang="zh-CN" sz="1400" b="1" dirty="0"/>
          </a:p>
          <a:p>
            <a:r>
              <a:rPr lang="en-US" altLang="zh-CN" sz="1400" dirty="0"/>
              <a:t>AS13000</a:t>
            </a:r>
            <a:r>
              <a:rPr lang="zh-CN" altLang="en-US" sz="1400" dirty="0"/>
              <a:t>曾经提出希望由容器技术平台提供</a:t>
            </a:r>
            <a:r>
              <a:rPr lang="en-US" altLang="zh-CN" sz="1400" dirty="0"/>
              <a:t>DNS</a:t>
            </a:r>
            <a:r>
              <a:rPr lang="zh-CN" altLang="en-US" sz="1400" dirty="0"/>
              <a:t>服务，以支持集群外通过域名访问存储服务。后经过分析，其原部署方案中的</a:t>
            </a:r>
            <a:r>
              <a:rPr lang="en-US" altLang="zh-CN" sz="1400" dirty="0"/>
              <a:t>DNS</a:t>
            </a:r>
            <a:r>
              <a:rPr lang="zh-CN" altLang="en-US" sz="1400" dirty="0"/>
              <a:t>服务组件具有多后端选主、健康检查等功能，通过云原生化改造后可继续使用，无需使用容器技术平台</a:t>
            </a:r>
            <a:r>
              <a:rPr lang="en-US" altLang="zh-CN" sz="1400" dirty="0"/>
              <a:t>DNS</a:t>
            </a:r>
            <a:r>
              <a:rPr lang="zh-CN" altLang="en-US" sz="1400" dirty="0"/>
              <a:t>服务。</a:t>
            </a:r>
            <a:endParaRPr lang="en-US" altLang="zh-CN" sz="1400" dirty="0"/>
          </a:p>
          <a:p>
            <a:r>
              <a:rPr lang="zh-CN" altLang="en-US" sz="1400" dirty="0"/>
              <a:t>但容器技术平台的</a:t>
            </a:r>
            <a:r>
              <a:rPr lang="en-US" altLang="zh-CN" sz="1400" dirty="0"/>
              <a:t>DNS</a:t>
            </a:r>
            <a:r>
              <a:rPr lang="zh-CN" altLang="en-US" sz="1400" dirty="0"/>
              <a:t>服务更加云原生化、更加具有技术可控性，因此仍然可以作为这类场景的首选。</a:t>
            </a:r>
            <a:endParaRPr lang="en-US" altLang="zh-CN" sz="1400" dirty="0"/>
          </a:p>
          <a:p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/>
              <a:t>ingress</a:t>
            </a:r>
            <a:r>
              <a:rPr lang="zh-CN" altLang="en-US" sz="1400" b="1" dirty="0"/>
              <a:t>域名自动配置</a:t>
            </a:r>
            <a:endParaRPr lang="en-US" altLang="zh-CN" sz="1400" b="1" dirty="0"/>
          </a:p>
          <a:p>
            <a:r>
              <a:rPr lang="zh-CN" altLang="en-US" sz="1400" dirty="0"/>
              <a:t>通过</a:t>
            </a:r>
            <a:r>
              <a:rPr lang="en-US" altLang="zh-CN" sz="1400" dirty="0"/>
              <a:t>ingress</a:t>
            </a:r>
            <a:r>
              <a:rPr lang="zh-CN" altLang="en-US" sz="1400" dirty="0"/>
              <a:t>从集群外访问容器服务，需要在客户侧手工配置每一条</a:t>
            </a:r>
            <a:r>
              <a:rPr lang="en-US" altLang="zh-CN" sz="1400" dirty="0"/>
              <a:t>ingress</a:t>
            </a:r>
            <a:r>
              <a:rPr lang="zh-CN" altLang="en-US" sz="1400" dirty="0"/>
              <a:t>域名及</a:t>
            </a:r>
            <a:r>
              <a:rPr lang="en-US" altLang="zh-CN" sz="1400" dirty="0"/>
              <a:t>ICKS</a:t>
            </a:r>
            <a:r>
              <a:rPr lang="zh-CN" altLang="en-US" sz="1400" dirty="0"/>
              <a:t>的</a:t>
            </a:r>
            <a:r>
              <a:rPr lang="en-US" altLang="zh-CN" sz="1400" dirty="0"/>
              <a:t>VIP</a:t>
            </a:r>
            <a:r>
              <a:rPr lang="zh-CN" altLang="en-US" sz="1400" dirty="0"/>
              <a:t>映射关系。这种手工配置的复杂性制约了</a:t>
            </a:r>
            <a:r>
              <a:rPr lang="en-US" altLang="zh-CN" sz="1400" dirty="0"/>
              <a:t>ingress</a:t>
            </a:r>
            <a:r>
              <a:rPr lang="zh-CN" altLang="en-US" sz="1400" dirty="0"/>
              <a:t>的推广和使用。</a:t>
            </a:r>
            <a:endParaRPr lang="en-US" altLang="zh-CN" sz="1400" dirty="0"/>
          </a:p>
          <a:p>
            <a:r>
              <a:rPr lang="zh-CN" altLang="en-US" sz="1400" dirty="0"/>
              <a:t>从提升易用性方向出发，我们提出能动态将</a:t>
            </a:r>
            <a:r>
              <a:rPr lang="en-US" altLang="zh-CN" sz="1400" dirty="0"/>
              <a:t>ingress</a:t>
            </a:r>
            <a:r>
              <a:rPr lang="zh-CN" altLang="en-US" sz="1400" dirty="0"/>
              <a:t>域名自动配置到</a:t>
            </a:r>
            <a:r>
              <a:rPr lang="en-US" altLang="zh-CN" sz="1400" dirty="0"/>
              <a:t>CoreDNS</a:t>
            </a:r>
            <a:r>
              <a:rPr lang="zh-CN" altLang="en-US" sz="1400" dirty="0"/>
              <a:t>中，并将</a:t>
            </a:r>
            <a:r>
              <a:rPr lang="en-US" altLang="zh-CN" sz="1400" dirty="0"/>
              <a:t>CoreDNS</a:t>
            </a:r>
            <a:r>
              <a:rPr lang="zh-CN" altLang="en-US" sz="1400" dirty="0"/>
              <a:t>服务暴漏到集群外部，这样客户侧仅需要初始配置一个</a:t>
            </a:r>
            <a:r>
              <a:rPr lang="en-US" altLang="zh-CN" sz="1400" dirty="0"/>
              <a:t>DNS</a:t>
            </a:r>
            <a:r>
              <a:rPr lang="zh-CN" altLang="en-US" sz="1400" dirty="0"/>
              <a:t>域名服务器，无需手工配置每一条</a:t>
            </a:r>
            <a:r>
              <a:rPr lang="en-US" altLang="zh-CN" sz="1400" dirty="0"/>
              <a:t>ingress</a:t>
            </a:r>
            <a:r>
              <a:rPr lang="zh-CN" altLang="en-US" sz="1400" dirty="0"/>
              <a:t>域名。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71243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404" y="368660"/>
            <a:ext cx="10657416" cy="539180"/>
          </a:xfrm>
        </p:spPr>
        <p:txBody>
          <a:bodyPr/>
          <a:lstStyle/>
          <a:p>
            <a:pPr lvl="2"/>
            <a:r>
              <a:rPr lang="zh-CN" altLang="en-US" dirty="0"/>
              <a:t>方案</a:t>
            </a:r>
            <a:r>
              <a:rPr lang="zh-CN" altLang="en-US" dirty="0" smtClean="0"/>
              <a:t>总结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对比分析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852520"/>
              </p:ext>
            </p:extLst>
          </p:nvPr>
        </p:nvGraphicFramePr>
        <p:xfrm>
          <a:off x="263350" y="1336220"/>
          <a:ext cx="11773309" cy="48790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692746762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322"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方案分类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b="1" kern="1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方案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b="1" kern="1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优势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问题或限制</a:t>
                      </a:r>
                      <a:endParaRPr lang="en-US" altLang="zh-CN" sz="1600" b="1" kern="100" dirty="0" smtClean="0">
                        <a:solidFill>
                          <a:schemeClr val="lt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indent="12700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b="1" kern="100" dirty="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en-US" sz="1050" b="1" kern="100" dirty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橙色代表关键问题</a:t>
                      </a:r>
                      <a:r>
                        <a:rPr lang="zh-CN" altLang="en-US" sz="1050" b="1" kern="100" dirty="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）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适用场景分析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29">
                <a:tc rowSpan="2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基于</a:t>
                      </a:r>
                      <a:r>
                        <a:rPr lang="en-US" alt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service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的服务暴露方案</a:t>
                      </a:r>
                    </a:p>
                  </a:txBody>
                  <a:tcPr marL="68580" marR="6858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nodeport</a:t>
                      </a:r>
                      <a:r>
                        <a:rPr 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service</a:t>
                      </a: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模式</a:t>
                      </a:r>
                    </a:p>
                  </a:txBody>
                  <a:tcPr marL="68580" marR="6858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基于</a:t>
                      </a:r>
                      <a:r>
                        <a:rPr lang="en-US" alt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service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的高可用方案比较完善</a:t>
                      </a:r>
                      <a:endParaRPr lang="en-US" altLang="zh-CN" sz="1200" kern="1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无需额外部署组件或配置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53</a:t>
                      </a:r>
                      <a:r>
                        <a:rPr lang="zh-CN" altLang="en-US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端口不在</a:t>
                      </a:r>
                      <a:r>
                        <a:rPr lang="en-US" altLang="zh-CN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service</a:t>
                      </a:r>
                      <a:r>
                        <a:rPr lang="zh-CN" altLang="en-US" sz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默认范围之内，扩大端口范围后可能会与系统服务端口冲突</a:t>
                      </a:r>
                      <a:endParaRPr lang="en-US" altLang="zh-CN" sz="12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nodelocaldns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由于端口冲突，启动失败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不推荐使用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829">
                <a:tc vMerge="1"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altLang="en-US" sz="1200" b="0" kern="1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loadbalancer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service</a:t>
                      </a: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模式</a:t>
                      </a:r>
                    </a:p>
                  </a:txBody>
                  <a:tcPr marL="68580" marR="6858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基于</a:t>
                      </a:r>
                      <a:r>
                        <a:rPr lang="en-US" alt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service/</a:t>
                      </a: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metallb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的高可用方案比较完善</a:t>
                      </a:r>
                      <a:endParaRPr lang="en-US" altLang="zh-CN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需要部署</a:t>
                      </a: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metallb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，预留</a:t>
                      </a: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dns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专用</a:t>
                      </a: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lb</a:t>
                      </a:r>
                      <a:r>
                        <a:rPr lang="en-US" alt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service </a:t>
                      </a: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ip</a:t>
                      </a:r>
                      <a:endParaRPr lang="en-US" altLang="zh-CN" sz="1200" kern="1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可满足大部分场景需求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3029202"/>
                  </a:ext>
                </a:extLst>
              </a:tr>
              <a:tr h="636956">
                <a:tc rowSpan="3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基于代理的服务暴露方案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ginx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代理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ngxin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代理较为稳定</a:t>
                      </a:r>
                      <a:endParaRPr lang="en-US" altLang="zh-CN" sz="1200" kern="1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0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具有更多的代理参数配置</a:t>
                      </a:r>
                      <a:endParaRPr lang="zh-CN" sz="1200" kern="100" dirty="0">
                        <a:solidFill>
                          <a:srgbClr val="FF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需要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独立</a:t>
                      </a:r>
                      <a:r>
                        <a:rPr 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部署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一套</a:t>
                      </a:r>
                      <a:r>
                        <a:rPr lang="en-US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nginx</a:t>
                      </a:r>
                      <a:endParaRPr lang="en-US" sz="1200" kern="1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kern="1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vip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节点</a:t>
                      </a:r>
                      <a:r>
                        <a:rPr lang="en-US" altLang="zh-CN" sz="1200" kern="1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nginx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代理异常后无法使用，存在高可用设计缺陷（</a:t>
                      </a:r>
                      <a:r>
                        <a:rPr lang="zh-CN" altLang="en-US" sz="1200" kern="100" dirty="0" smtClean="0">
                          <a:solidFill>
                            <a:srgbClr val="0070C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可通过在</a:t>
                      </a:r>
                      <a:r>
                        <a:rPr lang="en-US" altLang="zh-CN" sz="1200" kern="100" dirty="0" err="1" smtClean="0">
                          <a:solidFill>
                            <a:srgbClr val="0070C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keepalive</a:t>
                      </a:r>
                      <a:r>
                        <a:rPr lang="zh-CN" altLang="en-US" sz="1200" kern="100" dirty="0" smtClean="0">
                          <a:solidFill>
                            <a:srgbClr val="0070C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中配置对</a:t>
                      </a:r>
                      <a:r>
                        <a:rPr lang="en-US" altLang="zh-CN" sz="1200" kern="100" dirty="0" smtClean="0">
                          <a:solidFill>
                            <a:srgbClr val="0070C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53</a:t>
                      </a:r>
                      <a:r>
                        <a:rPr lang="zh-CN" altLang="en-US" sz="1200" kern="100" dirty="0" smtClean="0">
                          <a:solidFill>
                            <a:srgbClr val="0070C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端口的监听，与</a:t>
                      </a:r>
                      <a:r>
                        <a:rPr lang="en-US" altLang="zh-CN" sz="1200" kern="100" dirty="0" err="1" smtClean="0">
                          <a:solidFill>
                            <a:srgbClr val="0070C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vip</a:t>
                      </a:r>
                      <a:r>
                        <a:rPr lang="zh-CN" altLang="en-US" sz="1200" kern="100" dirty="0" smtClean="0">
                          <a:solidFill>
                            <a:srgbClr val="0070C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形成关联来解决该问题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）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适用于对</a:t>
                      </a: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dns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有更多精细化要求的场景，比如更短的超时时间（</a:t>
                      </a: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nginx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可配置；内核的</a:t>
                      </a: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dns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超时默认为</a:t>
                      </a:r>
                      <a:r>
                        <a:rPr lang="en-US" alt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5s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，重试</a:t>
                      </a:r>
                      <a:r>
                        <a:rPr lang="en-US" alt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次）等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956">
                <a:tc vMerge="1"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12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ingress-nginx</a:t>
                      </a:r>
                      <a:r>
                        <a:rPr lang="zh-CN" alt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四层代理</a:t>
                      </a:r>
                      <a:endParaRPr lang="zh-CN" altLang="en-US" sz="1200" kern="1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ngxin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代理较为稳定</a:t>
                      </a:r>
                      <a:endParaRPr lang="zh-CN" altLang="zh-CN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可复用</a:t>
                      </a:r>
                      <a:r>
                        <a:rPr lang="en-US" alt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ingress-</a:t>
                      </a: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nginx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组件</a:t>
                      </a:r>
                      <a:endParaRPr lang="en-US" altLang="zh-CN" sz="1200" kern="1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具有更多的代理参数配置</a:t>
                      </a:r>
                      <a:endParaRPr lang="zh-CN" altLang="zh-CN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nodelocaldns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由于端口冲突，启动失败</a:t>
                      </a:r>
                      <a:endParaRPr lang="en-US" altLang="zh-CN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vip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节点</a:t>
                      </a: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ingress-</a:t>
                      </a:r>
                      <a:r>
                        <a:rPr lang="en-US" altLang="zh-CN" sz="12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nginx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代理异常后无法使用，存在高可用设计缺陷（</a:t>
                      </a:r>
                      <a:r>
                        <a:rPr lang="zh-CN" altLang="en-US" sz="1200" kern="1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可通过在</a:t>
                      </a:r>
                      <a:r>
                        <a:rPr lang="en-US" altLang="zh-CN" sz="1200" kern="1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keepalive</a:t>
                      </a:r>
                      <a:r>
                        <a:rPr lang="zh-CN" altLang="en-US" sz="1200" kern="1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中配置对</a:t>
                      </a:r>
                      <a:r>
                        <a:rPr lang="en-US" altLang="zh-CN" sz="1200" kern="1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  <a:r>
                        <a:rPr lang="zh-CN" altLang="en-US" sz="1200" kern="1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端口的监听，与</a:t>
                      </a:r>
                      <a:r>
                        <a:rPr lang="en-US" altLang="zh-CN" sz="1200" kern="100" dirty="0" err="1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vip</a:t>
                      </a:r>
                      <a:r>
                        <a:rPr lang="zh-CN" altLang="en-US" sz="1200" kern="100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形成关联来解决该问题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不推荐使用</a:t>
                      </a:r>
                      <a:endParaRPr lang="en-US" altLang="zh-CN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（可在无</a:t>
                      </a: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nodelocaldns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的场景下使用，但不推荐）</a:t>
                      </a:r>
                      <a:endParaRPr lang="zh-CN" altLang="zh-CN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3764342"/>
                  </a:ext>
                </a:extLst>
              </a:tr>
              <a:tr h="451829">
                <a:tc vMerge="1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haproxy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代理</a:t>
                      </a: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haproxy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代理较为稳定</a:t>
                      </a:r>
                      <a:endParaRPr lang="zh-CN" altLang="zh-CN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可复用</a:t>
                      </a: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haproxy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组件</a:t>
                      </a:r>
                      <a:endParaRPr lang="en-US" altLang="zh-CN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具有更多的代理参数配置</a:t>
                      </a:r>
                      <a:endParaRPr lang="zh-CN" altLang="zh-CN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不支持</a:t>
                      </a:r>
                      <a:r>
                        <a:rPr lang="en-US" altLang="zh-CN" sz="12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udp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协议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udp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场景不适用，但</a:t>
                      </a:r>
                      <a:r>
                        <a:rPr lang="en-US" alt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http/</a:t>
                      </a: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场景可用</a:t>
                      </a:r>
                      <a:endParaRPr lang="zh-CN" altLang="zh-CN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0130366"/>
                  </a:ext>
                </a:extLst>
              </a:tr>
              <a:tr h="451829">
                <a:tc rowSpan="2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hostnetwork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模式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oredns</a:t>
                      </a:r>
                      <a:r>
                        <a:rPr 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hostnetwork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模式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无需额外部署组件或配置</a:t>
                      </a:r>
                      <a:endParaRPr lang="zh-CN" altLang="zh-CN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kern="12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coredns</a:t>
                      </a:r>
                      <a:r>
                        <a:rPr lang="zh-CN" altLang="en-US" sz="12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以</a:t>
                      </a:r>
                      <a:r>
                        <a:rPr lang="en-US" altLang="zh-CN" sz="12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deployment</a:t>
                      </a:r>
                      <a:r>
                        <a:rPr lang="zh-CN" altLang="en-US" sz="12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形式的</a:t>
                      </a:r>
                      <a:r>
                        <a:rPr lang="en-US" altLang="zh-CN" sz="12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pod</a:t>
                      </a:r>
                      <a:r>
                        <a:rPr lang="zh-CN" altLang="en-US" sz="12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运行，没有固定节点（也不应该固定节点）</a:t>
                      </a:r>
                      <a:endParaRPr lang="en-US" altLang="zh-CN" sz="1200" kern="120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nodelocaldns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由于端口冲突，启动失败</a:t>
                      </a:r>
                      <a:endParaRPr lang="zh-CN" altLang="zh-CN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不推荐使用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439">
                <a:tc vMerge="1">
                  <a:txBody>
                    <a:bodyPr/>
                    <a:lstStyle/>
                    <a:p>
                      <a:pPr indent="127000" algn="just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1200" kern="100" dirty="0"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kern="10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nodelocaldn</a:t>
                      </a:r>
                      <a:r>
                        <a:rPr lang="en-US" altLang="zh-CN" sz="1200" kern="10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</a:t>
                      </a:r>
                      <a:r>
                        <a:rPr lang="zh-CN" altLang="en-US" sz="1200" kern="10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模式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无需额外部署组件或配置</a:t>
                      </a:r>
                      <a:endParaRPr lang="en-US" altLang="zh-CN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性能较高</a:t>
                      </a:r>
                      <a:endParaRPr lang="zh-CN" altLang="zh-CN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lvl="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kern="12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nodelocaldns</a:t>
                      </a:r>
                      <a:r>
                        <a:rPr lang="zh-CN" altLang="en-US" sz="12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的定位是</a:t>
                      </a:r>
                      <a:r>
                        <a:rPr lang="zh-CN" altLang="zh-CN" sz="12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一个缓存服务器，不适合</a:t>
                      </a:r>
                      <a:r>
                        <a:rPr lang="zh-CN" altLang="en-US" sz="12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作为主</a:t>
                      </a:r>
                      <a:r>
                        <a:rPr lang="en-US" altLang="zh-CN" sz="12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DNS</a:t>
                      </a:r>
                      <a:r>
                        <a:rPr lang="zh-CN" altLang="en-US" sz="12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服务器对外暴漏</a:t>
                      </a:r>
                      <a:r>
                        <a:rPr lang="zh-CN" altLang="zh-CN" sz="120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当</a:t>
                      </a: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vip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节点</a:t>
                      </a: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nodelocaldns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异常时，其代理服务将无法访问，存在该高可用设计缺陷</a:t>
                      </a:r>
                      <a:endParaRPr lang="en-US" altLang="zh-CN" sz="12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  <a:sym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不推荐使用</a:t>
                      </a:r>
                      <a:endParaRPr lang="zh-CN" altLang="zh-CN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63351" y="986506"/>
            <a:ext cx="109940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上述多种方案均可正常实现</a:t>
            </a:r>
            <a:r>
              <a:rPr lang="en-US" altLang="zh-CN" sz="1400" dirty="0" smtClean="0"/>
              <a:t>CoreDNS</a:t>
            </a:r>
            <a:r>
              <a:rPr lang="zh-CN" altLang="en-US" sz="1400" dirty="0" smtClean="0"/>
              <a:t>服务暴露，结合场景对比如下：</a:t>
            </a:r>
            <a:endParaRPr lang="en-US" altLang="zh-CN" sz="1400" dirty="0" smtClean="0"/>
          </a:p>
        </p:txBody>
      </p:sp>
      <p:sp>
        <p:nvSpPr>
          <p:cNvPr id="5" name="矩形 4"/>
          <p:cNvSpPr/>
          <p:nvPr/>
        </p:nvSpPr>
        <p:spPr>
          <a:xfrm>
            <a:off x="155340" y="6352404"/>
            <a:ext cx="109940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综合分析，在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cmp</a:t>
            </a:r>
            <a:r>
              <a:rPr lang="zh-CN" altLang="en-US" sz="1400" dirty="0" smtClean="0">
                <a:solidFill>
                  <a:srgbClr val="FF0000"/>
                </a:solidFill>
              </a:rPr>
              <a:t>容灾方案中，推荐使用：</a:t>
            </a:r>
            <a:r>
              <a:rPr lang="en-US" altLang="zh-CN" sz="1400" kern="100" dirty="0">
                <a:solidFill>
                  <a:srgbClr val="FF0000"/>
                </a:solidFill>
              </a:rPr>
              <a:t> </a:t>
            </a:r>
            <a:r>
              <a:rPr lang="en-US" altLang="zh-CN" sz="1400" kern="100" dirty="0" err="1">
                <a:solidFill>
                  <a:srgbClr val="FF0000"/>
                </a:solidFill>
              </a:rPr>
              <a:t>loadbalancer</a:t>
            </a:r>
            <a:r>
              <a:rPr lang="en-US" altLang="zh-CN" sz="1400" kern="100" dirty="0">
                <a:solidFill>
                  <a:srgbClr val="FF0000"/>
                </a:solidFill>
              </a:rPr>
              <a:t> </a:t>
            </a:r>
            <a:r>
              <a:rPr lang="en-US" altLang="zh-CN" sz="1400" kern="100" dirty="0" smtClean="0">
                <a:solidFill>
                  <a:srgbClr val="FF0000"/>
                </a:solidFill>
              </a:rPr>
              <a:t>service</a:t>
            </a:r>
            <a:r>
              <a:rPr lang="zh-CN" altLang="en-US" sz="1400" kern="100" dirty="0" smtClean="0">
                <a:solidFill>
                  <a:srgbClr val="FF0000"/>
                </a:solidFill>
              </a:rPr>
              <a:t>方案，或根据现场需求灵活选择方案。</a:t>
            </a:r>
            <a:endParaRPr lang="zh-CN" altLang="zh-CN" sz="1400" kern="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10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404" y="368660"/>
            <a:ext cx="10657416" cy="539180"/>
          </a:xfrm>
        </p:spPr>
        <p:txBody>
          <a:bodyPr/>
          <a:lstStyle/>
          <a:p>
            <a:pPr lvl="2"/>
            <a:r>
              <a:rPr lang="zh-CN" altLang="en-US" dirty="0"/>
              <a:t>方案</a:t>
            </a:r>
            <a:r>
              <a:rPr lang="zh-CN" altLang="en-US" dirty="0" smtClean="0"/>
              <a:t>总结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对比分析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636462"/>
              </p:ext>
            </p:extLst>
          </p:nvPr>
        </p:nvGraphicFramePr>
        <p:xfrm>
          <a:off x="263350" y="1336220"/>
          <a:ext cx="11413270" cy="18219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6854">
                  <a:extLst>
                    <a:ext uri="{9D8B030D-6E8A-4147-A177-3AD203B41FA5}">
                      <a16:colId xmlns:a16="http://schemas.microsoft.com/office/drawing/2014/main" val="692746762"/>
                    </a:ext>
                  </a:extLst>
                </a:gridCol>
                <a:gridCol w="233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322"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方案分类</a:t>
                      </a:r>
                      <a:endParaRPr lang="zh-CN" sz="1600" b="1" kern="100" dirty="0">
                        <a:solidFill>
                          <a:schemeClr val="lt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b="1" kern="1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方案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sz="1600" b="1" kern="1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优势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12700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问题或限制</a:t>
                      </a:r>
                      <a:endParaRPr lang="en-US" altLang="zh-CN" sz="1600" b="1" kern="100" dirty="0" smtClean="0">
                        <a:solidFill>
                          <a:schemeClr val="lt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29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基于</a:t>
                      </a:r>
                      <a:r>
                        <a:rPr lang="en-US" alt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service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的服务暴露方案</a:t>
                      </a:r>
                    </a:p>
                  </a:txBody>
                  <a:tcPr marL="68580" marR="6858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loadbalancer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service</a:t>
                      </a:r>
                      <a:r>
                        <a:rPr lang="zh-CN" sz="1200" kern="1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模式</a:t>
                      </a:r>
                    </a:p>
                  </a:txBody>
                  <a:tcPr marL="68580" marR="6858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基于</a:t>
                      </a:r>
                      <a:r>
                        <a:rPr lang="en-US" alt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service/</a:t>
                      </a: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metallb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的高可用方案比较完善</a:t>
                      </a:r>
                      <a:endParaRPr lang="en-US" altLang="zh-CN" sz="1200" kern="1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需要部署</a:t>
                      </a: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metallb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，预留</a:t>
                      </a: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dns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专用</a:t>
                      </a: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lb</a:t>
                      </a:r>
                      <a:r>
                        <a:rPr lang="en-US" alt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service </a:t>
                      </a: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ip</a:t>
                      </a:r>
                      <a:endParaRPr lang="en-US" altLang="zh-CN" sz="1200" kern="1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3029202"/>
                  </a:ext>
                </a:extLst>
              </a:tr>
              <a:tr h="636956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基于代理的服务暴露方案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ginx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代理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kern="1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ngxin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代理具有更多的代理参数配置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需要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独立</a:t>
                      </a:r>
                      <a:r>
                        <a:rPr lang="zh-CN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部署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一套</a:t>
                      </a:r>
                      <a:r>
                        <a:rPr lang="en-US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nginx</a:t>
                      </a:r>
                      <a:endParaRPr lang="en-US" sz="1200" kern="100" dirty="0" smtClean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200" kern="1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vip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节点</a:t>
                      </a:r>
                      <a:r>
                        <a:rPr lang="en-US" altLang="zh-CN" sz="1200" kern="1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nginx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代理异常后无法使用，存在高可用设计缺陷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829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hostnetwork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模式</a:t>
                      </a: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zh-CN" sz="120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无需额外部署组件或配置</a:t>
                      </a:r>
                      <a:endParaRPr lang="zh-CN" altLang="zh-CN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200" kern="1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nodelocaldns</a:t>
                      </a:r>
                      <a:r>
                        <a:rPr lang="zh-CN" alt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由于端口冲突，启动失败</a:t>
                      </a:r>
                      <a:r>
                        <a:rPr lang="zh-CN" altLang="en-US" sz="12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。因此使用该方案需要去掉</a:t>
                      </a:r>
                      <a:r>
                        <a:rPr lang="en-US" altLang="zh-CN" sz="1200" kern="1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nodelocaldns</a:t>
                      </a:r>
                      <a:endParaRPr lang="en-US" altLang="zh-CN" sz="12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63351" y="986506"/>
            <a:ext cx="109940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上述多种方案均可正常实现</a:t>
            </a:r>
            <a:r>
              <a:rPr lang="en-US" altLang="zh-CN" sz="1400" dirty="0" smtClean="0"/>
              <a:t>CoreDNS</a:t>
            </a:r>
            <a:r>
              <a:rPr lang="zh-CN" altLang="en-US" sz="1400" dirty="0" smtClean="0"/>
              <a:t>服务暴露，结合场景对比如下：</a:t>
            </a:r>
            <a:endParaRPr lang="en-US" altLang="zh-CN" sz="1400" dirty="0" smtClean="0"/>
          </a:p>
        </p:txBody>
      </p:sp>
      <p:sp>
        <p:nvSpPr>
          <p:cNvPr id="5" name="矩形 4"/>
          <p:cNvSpPr/>
          <p:nvPr/>
        </p:nvSpPr>
        <p:spPr>
          <a:xfrm>
            <a:off x="155340" y="6352404"/>
            <a:ext cx="109940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综合分析，在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cmp</a:t>
            </a:r>
            <a:r>
              <a:rPr lang="zh-CN" altLang="en-US" sz="1400" dirty="0" smtClean="0">
                <a:solidFill>
                  <a:srgbClr val="FF0000"/>
                </a:solidFill>
              </a:rPr>
              <a:t>容灾方案中，推荐使用：</a:t>
            </a:r>
            <a:r>
              <a:rPr lang="en-US" altLang="zh-CN" sz="1400" kern="100" dirty="0">
                <a:solidFill>
                  <a:srgbClr val="FF0000"/>
                </a:solidFill>
              </a:rPr>
              <a:t> </a:t>
            </a:r>
            <a:r>
              <a:rPr lang="en-US" altLang="zh-CN" sz="1400" kern="100" dirty="0" err="1">
                <a:solidFill>
                  <a:srgbClr val="FF0000"/>
                </a:solidFill>
              </a:rPr>
              <a:t>loadbalancer</a:t>
            </a:r>
            <a:r>
              <a:rPr lang="en-US" altLang="zh-CN" sz="1400" kern="100" dirty="0">
                <a:solidFill>
                  <a:srgbClr val="FF0000"/>
                </a:solidFill>
              </a:rPr>
              <a:t> </a:t>
            </a:r>
            <a:r>
              <a:rPr lang="en-US" altLang="zh-CN" sz="1400" kern="100" dirty="0" smtClean="0">
                <a:solidFill>
                  <a:srgbClr val="FF0000"/>
                </a:solidFill>
              </a:rPr>
              <a:t>service</a:t>
            </a:r>
            <a:r>
              <a:rPr lang="zh-CN" altLang="en-US" sz="1400" kern="100" dirty="0" smtClean="0">
                <a:solidFill>
                  <a:srgbClr val="FF0000"/>
                </a:solidFill>
              </a:rPr>
              <a:t>方案，或根据现场需求灵活选择方案。</a:t>
            </a:r>
            <a:endParaRPr lang="zh-CN" altLang="zh-CN" sz="1400" kern="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06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BK_2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875"/>
            <a:ext cx="12192000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Freeform 3"/>
          <p:cNvSpPr/>
          <p:nvPr/>
        </p:nvSpPr>
        <p:spPr bwMode="auto">
          <a:xfrm>
            <a:off x="10584" y="4510088"/>
            <a:ext cx="12202583" cy="2360612"/>
          </a:xfrm>
          <a:custGeom>
            <a:avLst/>
            <a:gdLst>
              <a:gd name="T0" fmla="*/ 2147483647 w 5765"/>
              <a:gd name="T1" fmla="*/ 2147483647 h 1487"/>
              <a:gd name="T2" fmla="*/ 2147483647 w 5765"/>
              <a:gd name="T3" fmla="*/ 2147483647 h 1487"/>
              <a:gd name="T4" fmla="*/ 0 w 5765"/>
              <a:gd name="T5" fmla="*/ 2147483647 h 1487"/>
              <a:gd name="T6" fmla="*/ 2147483647 w 5765"/>
              <a:gd name="T7" fmla="*/ 2147483647 h 1487"/>
              <a:gd name="T8" fmla="*/ 2147483647 w 5765"/>
              <a:gd name="T9" fmla="*/ 0 h 1487"/>
              <a:gd name="T10" fmla="*/ 2147483647 w 5765"/>
              <a:gd name="T11" fmla="*/ 2147483647 h 1487"/>
              <a:gd name="T12" fmla="*/ 2147483647 w 5765"/>
              <a:gd name="T13" fmla="*/ 2147483647 h 14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65"/>
              <a:gd name="T22" fmla="*/ 0 h 1487"/>
              <a:gd name="T23" fmla="*/ 5765 w 5765"/>
              <a:gd name="T24" fmla="*/ 1487 h 14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65" h="1487">
                <a:moveTo>
                  <a:pt x="5763" y="1487"/>
                </a:moveTo>
                <a:lnTo>
                  <a:pt x="3" y="1487"/>
                </a:lnTo>
                <a:lnTo>
                  <a:pt x="0" y="362"/>
                </a:lnTo>
                <a:lnTo>
                  <a:pt x="1404" y="358"/>
                </a:lnTo>
                <a:lnTo>
                  <a:pt x="1762" y="0"/>
                </a:lnTo>
                <a:lnTo>
                  <a:pt x="5765" y="1"/>
                </a:lnTo>
                <a:lnTo>
                  <a:pt x="5763" y="148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3556" name="Picture 4" descr="新品牌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4367" y="5278438"/>
            <a:ext cx="5378451" cy="98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1"/>
            <a:ext cx="12192000" cy="1484313"/>
          </a:xfrm>
          <a:prstGeom prst="rect">
            <a:avLst/>
          </a:prstGeom>
          <a:solidFill>
            <a:srgbClr val="0062AC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791745" y="-26988"/>
            <a:ext cx="2016224" cy="838201"/>
          </a:xfrm>
        </p:spPr>
        <p:txBody>
          <a:bodyPr/>
          <a:lstStyle/>
          <a:p>
            <a:pPr marL="838200" indent="-838200" eaLnBrk="1" hangingPunct="1"/>
            <a:r>
              <a:rPr lang="zh-CN" altLang="en-US" sz="3200" dirty="0" smtClean="0">
                <a:cs typeface="宋体" pitchFamily="2" charset="-122"/>
              </a:rPr>
              <a:t>目录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775520" y="2096852"/>
            <a:ext cx="8892988" cy="673100"/>
            <a:chOff x="1780606" y="1966033"/>
            <a:chExt cx="7792244" cy="673100"/>
          </a:xfrm>
        </p:grpSpPr>
        <p:sp>
          <p:nvSpPr>
            <p:cNvPr id="10" name="任意多边形 9"/>
            <p:cNvSpPr/>
            <p:nvPr/>
          </p:nvSpPr>
          <p:spPr bwMode="auto">
            <a:xfrm>
              <a:off x="3069362" y="1966033"/>
              <a:ext cx="6503488" cy="673100"/>
            </a:xfrm>
            <a:custGeom>
              <a:avLst/>
              <a:gdLst>
                <a:gd name="connsiteX0" fmla="*/ 0 w 4267200"/>
                <a:gd name="connsiteY0" fmla="*/ 127923 h 767520"/>
                <a:gd name="connsiteX1" fmla="*/ 127923 w 4267200"/>
                <a:gd name="connsiteY1" fmla="*/ 0 h 767520"/>
                <a:gd name="connsiteX2" fmla="*/ 4139277 w 4267200"/>
                <a:gd name="connsiteY2" fmla="*/ 0 h 767520"/>
                <a:gd name="connsiteX3" fmla="*/ 4267200 w 4267200"/>
                <a:gd name="connsiteY3" fmla="*/ 127923 h 767520"/>
                <a:gd name="connsiteX4" fmla="*/ 4267200 w 4267200"/>
                <a:gd name="connsiteY4" fmla="*/ 639597 h 767520"/>
                <a:gd name="connsiteX5" fmla="*/ 4139277 w 4267200"/>
                <a:gd name="connsiteY5" fmla="*/ 767520 h 767520"/>
                <a:gd name="connsiteX6" fmla="*/ 127923 w 4267200"/>
                <a:gd name="connsiteY6" fmla="*/ 767520 h 767520"/>
                <a:gd name="connsiteX7" fmla="*/ 0 w 4267200"/>
                <a:gd name="connsiteY7" fmla="*/ 639597 h 767520"/>
                <a:gd name="connsiteX8" fmla="*/ 0 w 4267200"/>
                <a:gd name="connsiteY8" fmla="*/ 127923 h 76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767520">
                  <a:moveTo>
                    <a:pt x="0" y="127923"/>
                  </a:moveTo>
                  <a:cubicBezTo>
                    <a:pt x="0" y="57273"/>
                    <a:pt x="57273" y="0"/>
                    <a:pt x="127923" y="0"/>
                  </a:cubicBezTo>
                  <a:lnTo>
                    <a:pt x="4139277" y="0"/>
                  </a:lnTo>
                  <a:cubicBezTo>
                    <a:pt x="4209927" y="0"/>
                    <a:pt x="4267200" y="57273"/>
                    <a:pt x="4267200" y="127923"/>
                  </a:cubicBezTo>
                  <a:lnTo>
                    <a:pt x="4267200" y="639597"/>
                  </a:lnTo>
                  <a:cubicBezTo>
                    <a:pt x="4267200" y="710247"/>
                    <a:pt x="4209927" y="767520"/>
                    <a:pt x="4139277" y="767520"/>
                  </a:cubicBezTo>
                  <a:lnTo>
                    <a:pt x="127923" y="767520"/>
                  </a:lnTo>
                  <a:cubicBezTo>
                    <a:pt x="57273" y="767520"/>
                    <a:pt x="0" y="710247"/>
                    <a:pt x="0" y="639597"/>
                  </a:cubicBezTo>
                  <a:lnTo>
                    <a:pt x="0" y="127923"/>
                  </a:lnTo>
                  <a:close/>
                </a:path>
              </a:pathLst>
            </a:custGeom>
            <a:solidFill>
              <a:schemeClr val="accent1"/>
            </a:solidFill>
            <a:ln w="1905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79860" tIns="71608" rIns="379860" bIns="71608" spcCol="2429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3200" b="1" kern="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ICKS DNS</a:t>
              </a:r>
              <a:r>
                <a:rPr lang="zh-CN" altLang="en-US" sz="3200" b="1" kern="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服务简介</a:t>
              </a:r>
              <a:endPara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云形标注 10"/>
            <p:cNvSpPr/>
            <p:nvPr/>
          </p:nvSpPr>
          <p:spPr bwMode="auto">
            <a:xfrm>
              <a:off x="1780606" y="1966033"/>
              <a:ext cx="785813" cy="550862"/>
            </a:xfrm>
            <a:prstGeom prst="cloudCallout">
              <a:avLst>
                <a:gd name="adj1" fmla="val 62637"/>
                <a:gd name="adj2" fmla="val 45000"/>
              </a:avLst>
            </a:prstGeom>
            <a:gradFill>
              <a:gsLst>
                <a:gs pos="0">
                  <a:srgbClr val="000099"/>
                </a:gs>
                <a:gs pos="80000">
                  <a:schemeClr val="accent1"/>
                </a:gs>
                <a:gs pos="100000">
                  <a:srgbClr val="000099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51892" tIns="71608" rIns="379860" bIns="71608" spcCol="2429" anchor="ctr"/>
            <a:lstStyle/>
            <a:p>
              <a:pPr marL="0" marR="0" lvl="0" indent="0" algn="ctr" defTabSz="2943264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964760" y="2000352"/>
              <a:ext cx="438150" cy="534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2943264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198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1</a:t>
              </a:r>
              <a:endParaRPr kumimoji="1" lang="zh-CN" alt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883532" y="3156903"/>
            <a:ext cx="8784975" cy="673100"/>
            <a:chOff x="1780606" y="2922367"/>
            <a:chExt cx="8568951" cy="673100"/>
          </a:xfrm>
        </p:grpSpPr>
        <p:sp>
          <p:nvSpPr>
            <p:cNvPr id="14" name="任意多边形 13"/>
            <p:cNvSpPr/>
            <p:nvPr/>
          </p:nvSpPr>
          <p:spPr>
            <a:xfrm>
              <a:off x="3109891" y="2922367"/>
              <a:ext cx="7239666" cy="673100"/>
            </a:xfrm>
            <a:custGeom>
              <a:avLst/>
              <a:gdLst>
                <a:gd name="connsiteX0" fmla="*/ 0 w 4267200"/>
                <a:gd name="connsiteY0" fmla="*/ 127923 h 767520"/>
                <a:gd name="connsiteX1" fmla="*/ 127923 w 4267200"/>
                <a:gd name="connsiteY1" fmla="*/ 0 h 767520"/>
                <a:gd name="connsiteX2" fmla="*/ 4139277 w 4267200"/>
                <a:gd name="connsiteY2" fmla="*/ 0 h 767520"/>
                <a:gd name="connsiteX3" fmla="*/ 4267200 w 4267200"/>
                <a:gd name="connsiteY3" fmla="*/ 127923 h 767520"/>
                <a:gd name="connsiteX4" fmla="*/ 4267200 w 4267200"/>
                <a:gd name="connsiteY4" fmla="*/ 639597 h 767520"/>
                <a:gd name="connsiteX5" fmla="*/ 4139277 w 4267200"/>
                <a:gd name="connsiteY5" fmla="*/ 767520 h 767520"/>
                <a:gd name="connsiteX6" fmla="*/ 127923 w 4267200"/>
                <a:gd name="connsiteY6" fmla="*/ 767520 h 767520"/>
                <a:gd name="connsiteX7" fmla="*/ 0 w 4267200"/>
                <a:gd name="connsiteY7" fmla="*/ 639597 h 767520"/>
                <a:gd name="connsiteX8" fmla="*/ 0 w 4267200"/>
                <a:gd name="connsiteY8" fmla="*/ 127923 h 76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767520">
                  <a:moveTo>
                    <a:pt x="0" y="127923"/>
                  </a:moveTo>
                  <a:cubicBezTo>
                    <a:pt x="0" y="57273"/>
                    <a:pt x="57273" y="0"/>
                    <a:pt x="127923" y="0"/>
                  </a:cubicBezTo>
                  <a:lnTo>
                    <a:pt x="4139277" y="0"/>
                  </a:lnTo>
                  <a:cubicBezTo>
                    <a:pt x="4209927" y="0"/>
                    <a:pt x="4267200" y="57273"/>
                    <a:pt x="4267200" y="127923"/>
                  </a:cubicBezTo>
                  <a:lnTo>
                    <a:pt x="4267200" y="639597"/>
                  </a:lnTo>
                  <a:cubicBezTo>
                    <a:pt x="4267200" y="710247"/>
                    <a:pt x="4209927" y="767520"/>
                    <a:pt x="4139277" y="767520"/>
                  </a:cubicBezTo>
                  <a:lnTo>
                    <a:pt x="127923" y="767520"/>
                  </a:lnTo>
                  <a:cubicBezTo>
                    <a:pt x="57273" y="767520"/>
                    <a:pt x="0" y="710247"/>
                    <a:pt x="0" y="639597"/>
                  </a:cubicBezTo>
                  <a:lnTo>
                    <a:pt x="0" y="127923"/>
                  </a:lnTo>
                  <a:close/>
                </a:path>
              </a:pathLst>
            </a:custGeom>
            <a:noFill/>
            <a:ln w="38100">
              <a:solidFill>
                <a:srgbClr val="005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79860" tIns="71608" rIns="379860" bIns="71608" spcCol="2429" anchor="ctr"/>
            <a:lstStyle/>
            <a:p>
              <a:pPr lvl="0" defTabSz="2943264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r>
                <a:rPr kumimoji="1" lang="en-US" altLang="zh-CN" sz="32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</a:t>
              </a:r>
              <a:r>
                <a:rPr lang="en-US" altLang="zh-CN" sz="3200" b="1" kern="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DNS</a:t>
              </a:r>
              <a:r>
                <a:rPr lang="zh-CN" altLang="en-US" sz="3200" b="1" kern="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服务对外开放方案分析</a:t>
              </a:r>
              <a:endParaRPr kumimoji="1" lang="zh-CN" altLang="en-US" sz="3198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云形标注 14"/>
            <p:cNvSpPr/>
            <p:nvPr/>
          </p:nvSpPr>
          <p:spPr>
            <a:xfrm>
              <a:off x="1780606" y="2934283"/>
              <a:ext cx="752475" cy="550863"/>
            </a:xfrm>
            <a:prstGeom prst="cloudCallout">
              <a:avLst>
                <a:gd name="adj1" fmla="val 62637"/>
                <a:gd name="adj2" fmla="val 45000"/>
              </a:avLst>
            </a:prstGeom>
            <a:gradFill>
              <a:gsLst>
                <a:gs pos="0">
                  <a:srgbClr val="000099"/>
                </a:gs>
                <a:gs pos="80000">
                  <a:schemeClr val="accent1"/>
                </a:gs>
                <a:gs pos="100000">
                  <a:srgbClr val="000099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51892" tIns="71608" rIns="379860" bIns="71608" spcCol="2429" anchor="ctr"/>
            <a:lstStyle/>
            <a:p>
              <a:pPr marL="0" marR="0" lvl="0" indent="0" algn="ctr" defTabSz="2943264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973512" y="2970636"/>
              <a:ext cx="438150" cy="534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2943264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198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2</a:t>
              </a:r>
              <a:endParaRPr kumimoji="1" lang="zh-CN" alt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17" name="矩形 16"/>
          <p:cNvSpPr/>
          <p:nvPr/>
        </p:nvSpPr>
        <p:spPr bwMode="auto">
          <a:xfrm flipH="1">
            <a:off x="2790669" y="2157912"/>
            <a:ext cx="45719" cy="2826529"/>
          </a:xfrm>
          <a:prstGeom prst="rect">
            <a:avLst/>
          </a:prstGeom>
          <a:gradFill>
            <a:gsLst>
              <a:gs pos="0">
                <a:srgbClr val="000099"/>
              </a:gs>
              <a:gs pos="80000">
                <a:schemeClr val="accent1"/>
              </a:gs>
              <a:gs pos="100000">
                <a:srgbClr val="000099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/>
          <a:p>
            <a:pPr marL="0" marR="0" lvl="0" indent="0" algn="l" defTabSz="2943264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956828" y="4184144"/>
            <a:ext cx="8711680" cy="685016"/>
            <a:chOff x="1797274" y="3866785"/>
            <a:chExt cx="7775576" cy="685016"/>
          </a:xfrm>
        </p:grpSpPr>
        <p:sp>
          <p:nvSpPr>
            <p:cNvPr id="19" name="任意多边形 18"/>
            <p:cNvSpPr/>
            <p:nvPr/>
          </p:nvSpPr>
          <p:spPr>
            <a:xfrm>
              <a:off x="2948213" y="3878701"/>
              <a:ext cx="6624637" cy="673100"/>
            </a:xfrm>
            <a:custGeom>
              <a:avLst/>
              <a:gdLst>
                <a:gd name="connsiteX0" fmla="*/ 0 w 4267200"/>
                <a:gd name="connsiteY0" fmla="*/ 127923 h 767520"/>
                <a:gd name="connsiteX1" fmla="*/ 127923 w 4267200"/>
                <a:gd name="connsiteY1" fmla="*/ 0 h 767520"/>
                <a:gd name="connsiteX2" fmla="*/ 4139277 w 4267200"/>
                <a:gd name="connsiteY2" fmla="*/ 0 h 767520"/>
                <a:gd name="connsiteX3" fmla="*/ 4267200 w 4267200"/>
                <a:gd name="connsiteY3" fmla="*/ 127923 h 767520"/>
                <a:gd name="connsiteX4" fmla="*/ 4267200 w 4267200"/>
                <a:gd name="connsiteY4" fmla="*/ 639597 h 767520"/>
                <a:gd name="connsiteX5" fmla="*/ 4139277 w 4267200"/>
                <a:gd name="connsiteY5" fmla="*/ 767520 h 767520"/>
                <a:gd name="connsiteX6" fmla="*/ 127923 w 4267200"/>
                <a:gd name="connsiteY6" fmla="*/ 767520 h 767520"/>
                <a:gd name="connsiteX7" fmla="*/ 0 w 4267200"/>
                <a:gd name="connsiteY7" fmla="*/ 639597 h 767520"/>
                <a:gd name="connsiteX8" fmla="*/ 0 w 4267200"/>
                <a:gd name="connsiteY8" fmla="*/ 127923 h 76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767520">
                  <a:moveTo>
                    <a:pt x="0" y="127923"/>
                  </a:moveTo>
                  <a:cubicBezTo>
                    <a:pt x="0" y="57273"/>
                    <a:pt x="57273" y="0"/>
                    <a:pt x="127923" y="0"/>
                  </a:cubicBezTo>
                  <a:lnTo>
                    <a:pt x="4139277" y="0"/>
                  </a:lnTo>
                  <a:cubicBezTo>
                    <a:pt x="4209927" y="0"/>
                    <a:pt x="4267200" y="57273"/>
                    <a:pt x="4267200" y="127923"/>
                  </a:cubicBezTo>
                  <a:lnTo>
                    <a:pt x="4267200" y="639597"/>
                  </a:lnTo>
                  <a:cubicBezTo>
                    <a:pt x="4267200" y="710247"/>
                    <a:pt x="4209927" y="767520"/>
                    <a:pt x="4139277" y="767520"/>
                  </a:cubicBezTo>
                  <a:lnTo>
                    <a:pt x="127923" y="767520"/>
                  </a:lnTo>
                  <a:cubicBezTo>
                    <a:pt x="57273" y="767520"/>
                    <a:pt x="0" y="710247"/>
                    <a:pt x="0" y="639597"/>
                  </a:cubicBezTo>
                  <a:lnTo>
                    <a:pt x="0" y="127923"/>
                  </a:lnTo>
                  <a:close/>
                </a:path>
              </a:pathLst>
            </a:custGeom>
            <a:noFill/>
            <a:ln w="38100">
              <a:solidFill>
                <a:srgbClr val="005E9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79860" tIns="71608" rIns="379860" bIns="71608" spcCol="2429" anchor="ctr"/>
            <a:lstStyle/>
            <a:p>
              <a:pPr marL="0" marR="0" lvl="0" indent="0" algn="l" defTabSz="2943264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1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lang="zh-CN" altLang="en-US" sz="3200" b="1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各方案总结对比</a:t>
              </a:r>
              <a:endParaRPr kumimoji="1" lang="zh-CN" alt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云形标注 19"/>
            <p:cNvSpPr/>
            <p:nvPr/>
          </p:nvSpPr>
          <p:spPr>
            <a:xfrm>
              <a:off x="1797274" y="3866785"/>
              <a:ext cx="752475" cy="550863"/>
            </a:xfrm>
            <a:prstGeom prst="cloudCallout">
              <a:avLst>
                <a:gd name="adj1" fmla="val 62637"/>
                <a:gd name="adj2" fmla="val 45000"/>
              </a:avLst>
            </a:prstGeom>
            <a:gradFill>
              <a:gsLst>
                <a:gs pos="0">
                  <a:srgbClr val="000099"/>
                </a:gs>
                <a:gs pos="80000">
                  <a:schemeClr val="accent1"/>
                </a:gs>
                <a:gs pos="100000">
                  <a:srgbClr val="000099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51892" tIns="71608" rIns="379860" bIns="71608" spcCol="2429" anchor="ctr"/>
            <a:lstStyle/>
            <a:p>
              <a:pPr marL="0" marR="0" lvl="0" indent="0" algn="ctr" defTabSz="2943264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979576" y="3939340"/>
              <a:ext cx="438150" cy="534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2943264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198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3</a:t>
              </a:r>
              <a:endParaRPr kumimoji="1" lang="zh-CN" alt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单圆角矩形 46"/>
          <p:cNvSpPr/>
          <p:nvPr/>
        </p:nvSpPr>
        <p:spPr bwMode="auto">
          <a:xfrm>
            <a:off x="128621" y="4625272"/>
            <a:ext cx="2718360" cy="1109038"/>
          </a:xfrm>
          <a:prstGeom prst="snip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16" y="188640"/>
            <a:ext cx="10657416" cy="611188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ICKS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服务简介</a:t>
            </a:r>
          </a:p>
        </p:txBody>
      </p:sp>
      <p:sp>
        <p:nvSpPr>
          <p:cNvPr id="3" name="矩形 2"/>
          <p:cNvSpPr/>
          <p:nvPr/>
        </p:nvSpPr>
        <p:spPr>
          <a:xfrm>
            <a:off x="192405" y="1110421"/>
            <a:ext cx="116095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ICKS</a:t>
            </a:r>
            <a:r>
              <a:rPr lang="zh-CN" altLang="en-US" sz="1600" dirty="0" smtClean="0"/>
              <a:t>中的</a:t>
            </a:r>
            <a:r>
              <a:rPr lang="en-US" altLang="zh-CN" sz="1600" dirty="0" smtClean="0"/>
              <a:t>DNS</a:t>
            </a:r>
            <a:r>
              <a:rPr lang="zh-CN" altLang="en-US" sz="1600" dirty="0" smtClean="0"/>
              <a:t>服务包括</a:t>
            </a:r>
            <a:r>
              <a:rPr lang="en-US" altLang="zh-CN" sz="1600" dirty="0" smtClean="0"/>
              <a:t>CoreDNS</a:t>
            </a:r>
            <a:r>
              <a:rPr lang="zh-CN" altLang="en-US" sz="1600" dirty="0" smtClean="0"/>
              <a:t>（主</a:t>
            </a:r>
            <a:r>
              <a:rPr lang="en-US" altLang="zh-CN" sz="1600" dirty="0" smtClean="0"/>
              <a:t>DNS</a:t>
            </a:r>
            <a:r>
              <a:rPr lang="zh-CN" altLang="en-US" sz="1600" dirty="0" smtClean="0"/>
              <a:t>服务）、</a:t>
            </a:r>
            <a:r>
              <a:rPr lang="en-US" altLang="zh-CN" sz="1600" dirty="0" err="1" smtClean="0"/>
              <a:t>Nodelocaldns</a:t>
            </a:r>
            <a:r>
              <a:rPr lang="zh-CN" altLang="en-US" sz="1600" dirty="0" smtClean="0"/>
              <a:t>（本地</a:t>
            </a:r>
            <a:r>
              <a:rPr lang="en-US" altLang="zh-CN" sz="1600" dirty="0" smtClean="0"/>
              <a:t>DNS</a:t>
            </a:r>
            <a:r>
              <a:rPr lang="zh-CN" altLang="en-US" sz="1600" dirty="0" smtClean="0"/>
              <a:t>缓存服务），主要用于集群内部</a:t>
            </a:r>
            <a:r>
              <a:rPr lang="en-US" altLang="zh-CN" sz="1600" dirty="0" smtClean="0"/>
              <a:t>service/</a:t>
            </a:r>
            <a:r>
              <a:rPr lang="en-US" altLang="zh-CN" sz="1600" dirty="0" err="1" smtClean="0"/>
              <a:t>statefulset</a:t>
            </a:r>
            <a:r>
              <a:rPr lang="en-US" altLang="zh-CN" sz="1600" dirty="0" smtClean="0"/>
              <a:t>-pod</a:t>
            </a:r>
            <a:r>
              <a:rPr lang="zh-CN" altLang="en-US" sz="1600" dirty="0" smtClean="0"/>
              <a:t>的域名到</a:t>
            </a:r>
            <a:r>
              <a:rPr lang="en-US" altLang="zh-CN" sz="1600" dirty="0" smtClean="0"/>
              <a:t>IP</a:t>
            </a:r>
            <a:r>
              <a:rPr lang="zh-CN" altLang="en-US" sz="1600" dirty="0" smtClean="0"/>
              <a:t>的解析，也支持自定义域名解析配置从而提供通用的</a:t>
            </a:r>
            <a:r>
              <a:rPr lang="en-US" altLang="zh-CN" sz="1600" dirty="0" smtClean="0"/>
              <a:t>DNS</a:t>
            </a:r>
            <a:r>
              <a:rPr lang="zh-CN" altLang="en-US" sz="1600" dirty="0" smtClean="0"/>
              <a:t>服务。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通过</a:t>
            </a:r>
            <a:r>
              <a:rPr lang="en-US" altLang="zh-CN" sz="1600" dirty="0" smtClean="0"/>
              <a:t>ICKS</a:t>
            </a:r>
            <a:r>
              <a:rPr lang="zh-CN" altLang="en-US" sz="1600" dirty="0" smtClean="0"/>
              <a:t>中</a:t>
            </a:r>
            <a:r>
              <a:rPr lang="en-US" altLang="zh-CN" sz="1600" dirty="0" smtClean="0"/>
              <a:t>DNS</a:t>
            </a:r>
            <a:r>
              <a:rPr lang="zh-CN" altLang="en-US" sz="1600" dirty="0" smtClean="0"/>
              <a:t>服务配置过程及</a:t>
            </a:r>
            <a:r>
              <a:rPr lang="en-US" altLang="zh-CN" sz="1600" dirty="0" smtClean="0"/>
              <a:t>DNS</a:t>
            </a:r>
            <a:r>
              <a:rPr lang="zh-CN" altLang="en-US" sz="1600" dirty="0" smtClean="0"/>
              <a:t>解析总体流程了解</a:t>
            </a:r>
            <a:r>
              <a:rPr lang="en-US" altLang="zh-CN" sz="1600" dirty="0" smtClean="0"/>
              <a:t>ICKS</a:t>
            </a:r>
            <a:r>
              <a:rPr lang="zh-CN" altLang="en-US" sz="1600" dirty="0" smtClean="0"/>
              <a:t>内部</a:t>
            </a:r>
            <a:r>
              <a:rPr lang="en-US" altLang="zh-CN" sz="1600" dirty="0" smtClean="0"/>
              <a:t>DNS</a:t>
            </a:r>
            <a:r>
              <a:rPr lang="zh-CN" altLang="en-US" sz="1600" dirty="0" smtClean="0"/>
              <a:t>服务的使用：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493" y="2168860"/>
            <a:ext cx="5161906" cy="37804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9805" y="5811174"/>
            <a:ext cx="1148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/>
              <a:t>kubelet</a:t>
            </a:r>
            <a:r>
              <a:rPr lang="zh-CN" altLang="en-US" sz="1400" dirty="0"/>
              <a:t>配置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132593" y="3571917"/>
            <a:ext cx="1678390" cy="36076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itchFamily="2" charset="-122"/>
              </a:rPr>
              <a:t>k</a:t>
            </a:r>
            <a:r>
              <a:rPr kumimoji="1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rPr>
              <a:t>ubeadm init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cxnSp>
        <p:nvCxnSpPr>
          <p:cNvPr id="13" name="直接箭头连接符 12"/>
          <p:cNvCxnSpPr>
            <a:stCxn id="6" idx="3"/>
            <a:endCxn id="15" idx="2"/>
          </p:cNvCxnSpPr>
          <p:nvPr/>
        </p:nvCxnSpPr>
        <p:spPr bwMode="auto">
          <a:xfrm>
            <a:off x="1810983" y="3752298"/>
            <a:ext cx="1198254" cy="137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4" name="文本框 13"/>
          <p:cNvSpPr txBox="1"/>
          <p:nvPr/>
        </p:nvSpPr>
        <p:spPr>
          <a:xfrm>
            <a:off x="1810983" y="3304400"/>
            <a:ext cx="1299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生成配置文件</a:t>
            </a:r>
            <a:endParaRPr lang="en-US" altLang="zh-CN" sz="1200" dirty="0" smtClean="0"/>
          </a:p>
          <a:p>
            <a:r>
              <a:rPr lang="en-US" altLang="zh-CN" sz="1200" dirty="0" smtClean="0"/>
              <a:t>kubelet.conf</a:t>
            </a:r>
            <a:endParaRPr lang="zh-CN" altLang="en-US" sz="1200" dirty="0"/>
          </a:p>
        </p:txBody>
      </p:sp>
      <p:sp>
        <p:nvSpPr>
          <p:cNvPr id="15" name="单圆角矩形 14"/>
          <p:cNvSpPr/>
          <p:nvPr/>
        </p:nvSpPr>
        <p:spPr bwMode="auto">
          <a:xfrm>
            <a:off x="3009237" y="3346222"/>
            <a:ext cx="2200201" cy="839686"/>
          </a:xfrm>
          <a:prstGeom prst="snipRoundRect">
            <a:avLst/>
          </a:prstGeom>
          <a:solidFill>
            <a:srgbClr val="9DA6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200" dirty="0" err="1" smtClean="0">
                <a:latin typeface="Times New Roman" panose="02020603050405020304" pitchFamily="18" charset="0"/>
                <a:ea typeface="宋体" pitchFamily="2" charset="-122"/>
              </a:rPr>
              <a:t>clusterDomain</a:t>
            </a:r>
            <a:r>
              <a:rPr kumimoji="1" lang="en-US" altLang="zh-CN" sz="1200" dirty="0" smtClean="0">
                <a:latin typeface="Times New Roman" panose="02020603050405020304" pitchFamily="18" charset="0"/>
                <a:ea typeface="宋体" pitchFamily="2" charset="-122"/>
              </a:rPr>
              <a:t>: </a:t>
            </a:r>
            <a:r>
              <a:rPr kumimoji="1" lang="en-US" altLang="zh-CN" sz="1200" dirty="0" err="1" smtClean="0">
                <a:latin typeface="Times New Roman" panose="02020603050405020304" pitchFamily="18" charset="0"/>
                <a:ea typeface="宋体" pitchFamily="2" charset="-122"/>
              </a:rPr>
              <a:t>cluster.local</a:t>
            </a:r>
            <a:endParaRPr kumimoji="1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rPr>
              <a:t>clusterDNS</a:t>
            </a:r>
            <a:r>
              <a:rPr kumimoji="1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rPr>
              <a:t>: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kumimoji="1" lang="en-US" altLang="zh-CN" sz="1200" dirty="0" smtClean="0">
                <a:latin typeface="Times New Roman" panose="02020603050405020304" pitchFamily="18" charset="0"/>
                <a:ea typeface="宋体" pitchFamily="2" charset="-122"/>
              </a:rPr>
              <a:t>169.254.25.10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kumimoji="1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rPr>
              <a:t>10.233.0.3</a:t>
            </a:r>
            <a:endParaRPr kumimoji="1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5765333" y="3542937"/>
            <a:ext cx="1299501" cy="452479"/>
          </a:xfrm>
          <a:prstGeom prst="roundRect">
            <a:avLst/>
          </a:prstGeom>
          <a:solidFill>
            <a:srgbClr val="E1E1E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</a:rPr>
              <a:t>kubelet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cxnSp>
        <p:nvCxnSpPr>
          <p:cNvPr id="23" name="直接箭头连接符 22"/>
          <p:cNvCxnSpPr>
            <a:stCxn id="18" idx="3"/>
          </p:cNvCxnSpPr>
          <p:nvPr/>
        </p:nvCxnSpPr>
        <p:spPr bwMode="auto">
          <a:xfrm>
            <a:off x="7064834" y="3769177"/>
            <a:ext cx="1069196" cy="9831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4" name="文本框 23"/>
          <p:cNvSpPr txBox="1"/>
          <p:nvPr/>
        </p:nvSpPr>
        <p:spPr>
          <a:xfrm rot="2683419">
            <a:off x="6795196" y="3878996"/>
            <a:ext cx="2016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生成</a:t>
            </a:r>
            <a:r>
              <a:rPr lang="en-US" altLang="zh-CN" sz="1200" dirty="0" smtClean="0"/>
              <a:t>Pod</a:t>
            </a:r>
            <a:r>
              <a:rPr lang="zh-CN" altLang="en-US" sz="1200" dirty="0" smtClean="0"/>
              <a:t>内</a:t>
            </a:r>
            <a:r>
              <a:rPr lang="en-US" altLang="zh-CN" sz="1200" dirty="0" smtClean="0"/>
              <a:t>/etc/resolv.conf</a:t>
            </a:r>
            <a:endParaRPr lang="zh-CN" altLang="en-US" sz="1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182685" y="4708067"/>
            <a:ext cx="266429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apiVersion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kubelet.conf.k8s.io/v1beta1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ind: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KubeletConfiguration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clusterDNS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169.254.25.10</a:t>
            </a:r>
          </a:p>
          <a:p>
            <a:pPr marL="285750" indent="-285750">
              <a:buFontTx/>
              <a:buChar char="-"/>
            </a:pP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10.233.0.3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 flipV="1">
            <a:off x="1014402" y="3932679"/>
            <a:ext cx="139439" cy="682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6" name="直接箭头连接符 45"/>
          <p:cNvCxnSpPr>
            <a:stCxn id="15" idx="0"/>
            <a:endCxn id="18" idx="1"/>
          </p:cNvCxnSpPr>
          <p:nvPr/>
        </p:nvCxnSpPr>
        <p:spPr bwMode="auto">
          <a:xfrm>
            <a:off x="5209438" y="3766065"/>
            <a:ext cx="555895" cy="3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3746505" y="5309890"/>
            <a:ext cx="4056803" cy="59156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917716" y="5949280"/>
            <a:ext cx="20697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Pod</a:t>
            </a:r>
            <a:r>
              <a:rPr lang="zh-CN" altLang="en-US" sz="1400" dirty="0" smtClean="0"/>
              <a:t>中的</a:t>
            </a:r>
            <a:r>
              <a:rPr lang="en-US" altLang="zh-CN" sz="1400" dirty="0" err="1" smtClean="0"/>
              <a:t>resolv.conf</a:t>
            </a:r>
            <a:r>
              <a:rPr lang="zh-CN" altLang="en-US" sz="1400" dirty="0" smtClean="0"/>
              <a:t>内容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0760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95400" y="188640"/>
            <a:ext cx="10657416" cy="611188"/>
          </a:xfrm>
        </p:spPr>
        <p:txBody>
          <a:bodyPr/>
          <a:lstStyle/>
          <a:p>
            <a:r>
              <a:rPr lang="en-US" altLang="zh-CN" dirty="0" smtClean="0"/>
              <a:t>CoreDNS</a:t>
            </a:r>
            <a:r>
              <a:rPr lang="zh-CN" altLang="en-US" dirty="0" smtClean="0"/>
              <a:t>简介</a:t>
            </a:r>
            <a:r>
              <a:rPr lang="en-US" altLang="zh-CN" baseline="30000" dirty="0" smtClean="0"/>
              <a:t>[1/2]</a:t>
            </a:r>
            <a:endParaRPr lang="zh-CN" altLang="en-US" baseline="30000" dirty="0"/>
          </a:p>
        </p:txBody>
      </p:sp>
      <p:sp>
        <p:nvSpPr>
          <p:cNvPr id="5" name="矩形 4"/>
          <p:cNvSpPr/>
          <p:nvPr/>
        </p:nvSpPr>
        <p:spPr>
          <a:xfrm>
            <a:off x="221802" y="980765"/>
            <a:ext cx="117428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CoreDNS</a:t>
            </a:r>
            <a:r>
              <a:rPr lang="zh-CN" altLang="en-US" sz="1600" dirty="0" smtClean="0"/>
              <a:t>作为</a:t>
            </a:r>
            <a:r>
              <a:rPr lang="en-US" altLang="zh-CN" sz="1600" dirty="0"/>
              <a:t>K8S</a:t>
            </a:r>
            <a:r>
              <a:rPr lang="zh-CN" altLang="en-US" sz="1600" dirty="0"/>
              <a:t>默认</a:t>
            </a:r>
            <a:r>
              <a:rPr lang="zh-CN" altLang="en-US" sz="1600" dirty="0" smtClean="0"/>
              <a:t>的主</a:t>
            </a:r>
            <a:r>
              <a:rPr lang="en-US" altLang="zh-CN" sz="1600" dirty="0" smtClean="0"/>
              <a:t>DNS</a:t>
            </a:r>
            <a:r>
              <a:rPr lang="zh-CN" altLang="en-US" sz="1600" dirty="0" smtClean="0"/>
              <a:t>服务，</a:t>
            </a:r>
            <a:r>
              <a:rPr lang="zh-CN" altLang="en-US" sz="1600" dirty="0"/>
              <a:t>是一个</a:t>
            </a:r>
            <a:r>
              <a:rPr lang="en-US" altLang="zh-CN" sz="1600" dirty="0"/>
              <a:t>Go</a:t>
            </a:r>
            <a:r>
              <a:rPr lang="zh-CN" altLang="en-US" sz="1600" dirty="0"/>
              <a:t>语言编写的灵活可扩展的</a:t>
            </a:r>
            <a:r>
              <a:rPr lang="en-US" altLang="zh-CN" sz="1600" dirty="0"/>
              <a:t>DNS</a:t>
            </a:r>
            <a:r>
              <a:rPr lang="zh-CN" altLang="en-US" sz="1600" dirty="0"/>
              <a:t>服务器，使用插件来支持不同的 </a:t>
            </a:r>
            <a:r>
              <a:rPr lang="en-US" altLang="zh-CN" sz="1600" dirty="0"/>
              <a:t>DNS </a:t>
            </a:r>
            <a:r>
              <a:rPr lang="zh-CN" altLang="en-US" sz="1600" dirty="0"/>
              <a:t>功能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/>
              <a:t>CoreDNS</a:t>
            </a:r>
            <a:r>
              <a:rPr lang="zh-CN" altLang="en-US" sz="1600" dirty="0" smtClean="0"/>
              <a:t>以</a:t>
            </a:r>
            <a:r>
              <a:rPr lang="en-US" altLang="zh-CN" sz="1600" dirty="0" smtClean="0"/>
              <a:t>Deployment</a:t>
            </a:r>
            <a:r>
              <a:rPr lang="zh-CN" altLang="en-US" sz="1600" dirty="0"/>
              <a:t>形态部署，并由</a:t>
            </a:r>
            <a:r>
              <a:rPr lang="en-US" altLang="zh-CN" sz="1600" dirty="0"/>
              <a:t>dns-</a:t>
            </a:r>
            <a:r>
              <a:rPr lang="en-US" altLang="zh-CN" sz="1600" dirty="0" err="1"/>
              <a:t>autoscaler</a:t>
            </a:r>
            <a:r>
              <a:rPr lang="zh-CN" altLang="en-US" sz="1600" dirty="0"/>
              <a:t>组件基于其特定</a:t>
            </a:r>
            <a:r>
              <a:rPr lang="zh-CN" altLang="en-US" sz="1600" dirty="0" smtClean="0"/>
              <a:t>算法实现</a:t>
            </a:r>
            <a:r>
              <a:rPr lang="zh-CN" altLang="en-US" sz="1600" dirty="0"/>
              <a:t>自动扩缩容（最少副本数是</a:t>
            </a:r>
            <a:r>
              <a:rPr lang="en-US" altLang="zh-CN" sz="1600" dirty="0"/>
              <a:t>2</a:t>
            </a:r>
            <a:r>
              <a:rPr lang="zh-CN" altLang="en-US" sz="1600" dirty="0"/>
              <a:t>个</a:t>
            </a:r>
            <a:r>
              <a:rPr lang="zh-CN" altLang="en-US" sz="1600" dirty="0" smtClean="0"/>
              <a:t>），通过</a:t>
            </a:r>
            <a:r>
              <a:rPr lang="en-US" altLang="zh-CN" sz="1600" dirty="0"/>
              <a:t>service</a:t>
            </a:r>
            <a:r>
              <a:rPr lang="zh-CN" altLang="en-US" sz="1600" dirty="0" smtClean="0"/>
              <a:t>对集群内提供</a:t>
            </a:r>
            <a:r>
              <a:rPr lang="zh-CN" altLang="en-US" sz="1600" dirty="0"/>
              <a:t>服务，</a:t>
            </a:r>
            <a:r>
              <a:rPr lang="en-US" altLang="zh-CN" sz="1600" dirty="0"/>
              <a:t>service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clusterip</a:t>
            </a:r>
            <a:r>
              <a:rPr lang="zh-CN" altLang="en-US" sz="1600" dirty="0"/>
              <a:t>为固定值</a:t>
            </a:r>
            <a:r>
              <a:rPr lang="en-US" altLang="zh-CN" sz="1600" dirty="0"/>
              <a:t>10.232.0.3</a:t>
            </a:r>
            <a:r>
              <a:rPr lang="zh-CN" altLang="en-US" sz="1600" dirty="0"/>
              <a:t>（部署脚本中可设置）</a:t>
            </a:r>
          </a:p>
        </p:txBody>
      </p:sp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20" y="1842539"/>
            <a:ext cx="5400399" cy="373784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21802" y="2260253"/>
            <a:ext cx="594620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Coredns</a:t>
            </a: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具有以下特点</a:t>
            </a:r>
            <a:endParaRPr lang="en-US" altLang="zh-CN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400" b="1" dirty="0" smtClean="0"/>
              <a:t>插件化</a:t>
            </a:r>
            <a:endParaRPr lang="en-US" altLang="zh-CN" sz="1400" b="1" dirty="0" smtClean="0"/>
          </a:p>
          <a:p>
            <a:r>
              <a:rPr lang="zh-CN" altLang="en-US" sz="1400" dirty="0"/>
              <a:t>基于 </a:t>
            </a:r>
            <a:r>
              <a:rPr lang="en-US" altLang="zh-CN" sz="1400" dirty="0"/>
              <a:t>Caddy </a:t>
            </a:r>
            <a:r>
              <a:rPr lang="zh-CN" altLang="en-US" sz="1400" dirty="0"/>
              <a:t>服务器框架，</a:t>
            </a:r>
            <a:r>
              <a:rPr lang="en-US" altLang="zh-CN" sz="1400" dirty="0"/>
              <a:t>CoreDNS </a:t>
            </a:r>
            <a:r>
              <a:rPr lang="zh-CN" altLang="en-US" sz="1400" dirty="0"/>
              <a:t>实现了一个插件链的架构，将大量应用端的逻辑抽象</a:t>
            </a:r>
            <a:r>
              <a:rPr lang="zh-CN" altLang="en-US" sz="1400" dirty="0" smtClean="0"/>
              <a:t>成</a:t>
            </a:r>
            <a:r>
              <a:rPr lang="en-US" altLang="zh-CN" sz="1400" dirty="0" smtClean="0"/>
              <a:t>plugin</a:t>
            </a:r>
            <a:r>
              <a:rPr lang="zh-CN" altLang="en-US" sz="1400" dirty="0"/>
              <a:t>的形式（如 </a:t>
            </a:r>
            <a:r>
              <a:rPr lang="en-US" altLang="zh-CN" sz="1400" dirty="0"/>
              <a:t>Kubernetes </a:t>
            </a:r>
            <a:r>
              <a:rPr lang="zh-CN" altLang="en-US" sz="1400" dirty="0"/>
              <a:t>的 </a:t>
            </a:r>
            <a:r>
              <a:rPr lang="en-US" altLang="zh-CN" sz="1400" dirty="0"/>
              <a:t>DNS </a:t>
            </a:r>
            <a:r>
              <a:rPr lang="zh-CN" altLang="en-US" sz="1400" dirty="0"/>
              <a:t>服务发现，</a:t>
            </a:r>
            <a:r>
              <a:rPr lang="en-US" altLang="zh-CN" sz="1400" dirty="0"/>
              <a:t>Prometheus </a:t>
            </a:r>
            <a:r>
              <a:rPr lang="zh-CN" altLang="en-US" sz="1400" dirty="0"/>
              <a:t>监控等）暴露给使用者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en-US" altLang="zh-CN" sz="1400" dirty="0" smtClean="0"/>
              <a:t>CoreDNS </a:t>
            </a:r>
            <a:r>
              <a:rPr lang="zh-CN" altLang="en-US" sz="1400" dirty="0"/>
              <a:t>以预配置的方式将不同的 </a:t>
            </a:r>
            <a:r>
              <a:rPr lang="en-US" altLang="zh-CN" sz="1400" dirty="0"/>
              <a:t>plugin </a:t>
            </a:r>
            <a:r>
              <a:rPr lang="zh-CN" altLang="en-US" sz="1400" dirty="0"/>
              <a:t>串成一条链，按序执行 </a:t>
            </a:r>
            <a:r>
              <a:rPr lang="en-US" altLang="zh-CN" sz="1400" dirty="0"/>
              <a:t>plugin </a:t>
            </a:r>
            <a:r>
              <a:rPr lang="zh-CN" altLang="en-US" sz="1400" dirty="0"/>
              <a:t>的逻辑。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400" b="1" dirty="0" smtClean="0"/>
              <a:t>配置</a:t>
            </a:r>
            <a:r>
              <a:rPr lang="zh-CN" altLang="zh-CN" sz="1400" b="1" dirty="0"/>
              <a:t>简单化</a:t>
            </a:r>
            <a:endParaRPr lang="en-US" altLang="zh-CN" sz="1400" b="1" dirty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引入</a:t>
            </a:r>
            <a:r>
              <a:rPr lang="en-US" altLang="zh-CN" sz="1400" dirty="0" smtClean="0"/>
              <a:t>Corefile </a:t>
            </a:r>
            <a:r>
              <a:rPr lang="zh-CN" altLang="en-US" sz="1400" dirty="0"/>
              <a:t>形式的配置文件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400" b="1" dirty="0" smtClean="0"/>
              <a:t>一体化</a:t>
            </a:r>
            <a:r>
              <a:rPr lang="zh-CN" altLang="zh-CN" sz="1400" b="1" dirty="0"/>
              <a:t>的解决方案</a:t>
            </a:r>
            <a:endParaRPr lang="en-US" altLang="zh-CN" sz="1400" b="1" dirty="0"/>
          </a:p>
          <a:p>
            <a:r>
              <a:rPr lang="en-US" altLang="zh-CN" sz="1400" dirty="0"/>
              <a:t>CoreDNS </a:t>
            </a:r>
            <a:r>
              <a:rPr lang="zh-CN" altLang="zh-CN" sz="1400" dirty="0"/>
              <a:t>编译出来就是一个单独的二进制可执行文件</a:t>
            </a:r>
            <a:r>
              <a:rPr lang="zh-CN" altLang="zh-CN" sz="1400" dirty="0" smtClean="0"/>
              <a:t>，内置</a:t>
            </a:r>
            <a:r>
              <a:rPr lang="zh-CN" altLang="zh-CN" sz="1400" dirty="0"/>
              <a:t>了</a:t>
            </a:r>
            <a:r>
              <a:rPr lang="en-US" altLang="zh-CN" sz="1400" dirty="0"/>
              <a:t> cache</a:t>
            </a:r>
            <a:r>
              <a:rPr lang="zh-CN" altLang="zh-CN" sz="1400" dirty="0"/>
              <a:t>，</a:t>
            </a:r>
            <a:r>
              <a:rPr lang="en-US" altLang="zh-CN" sz="1400" dirty="0"/>
              <a:t>backend storage </a:t>
            </a:r>
            <a:r>
              <a:rPr lang="zh-CN" altLang="zh-CN" sz="1400" dirty="0"/>
              <a:t>，</a:t>
            </a:r>
            <a:r>
              <a:rPr lang="en-US" altLang="zh-CN" sz="1400" dirty="0"/>
              <a:t>health check </a:t>
            </a:r>
            <a:r>
              <a:rPr lang="zh-CN" altLang="zh-CN" sz="1400" dirty="0"/>
              <a:t>等功能</a:t>
            </a:r>
            <a:r>
              <a:rPr lang="zh-CN" altLang="zh-CN" sz="1400" dirty="0" smtClean="0"/>
              <a:t>，无需</a:t>
            </a:r>
            <a:r>
              <a:rPr lang="zh-CN" altLang="zh-CN" sz="1400" dirty="0"/>
              <a:t>第三方组件来辅助实现其他功能，从而使得部署更方便，内存管理更为</a:t>
            </a:r>
            <a:r>
              <a:rPr lang="zh-CN" altLang="zh-CN" sz="1400" dirty="0" smtClean="0"/>
              <a:t>安全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7140116" y="5749368"/>
            <a:ext cx="40794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 err="1" smtClean="0"/>
              <a:t>coredns</a:t>
            </a:r>
            <a:r>
              <a:rPr lang="zh-CN" altLang="en-US" sz="1100" dirty="0" smtClean="0"/>
              <a:t>支持的插件及其执行顺序</a:t>
            </a:r>
            <a:endParaRPr lang="en-US" altLang="zh-CN" sz="1100" dirty="0" smtClean="0"/>
          </a:p>
        </p:txBody>
      </p:sp>
      <p:sp>
        <p:nvSpPr>
          <p:cNvPr id="2" name="矩形 1"/>
          <p:cNvSpPr/>
          <p:nvPr/>
        </p:nvSpPr>
        <p:spPr>
          <a:xfrm>
            <a:off x="7415589" y="6034798"/>
            <a:ext cx="3528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 err="1"/>
              <a:t>coredns</a:t>
            </a:r>
            <a:r>
              <a:rPr lang="en-US" altLang="zh-CN" sz="900" dirty="0"/>
              <a:t> plugin</a:t>
            </a:r>
            <a:r>
              <a:rPr lang="zh-CN" altLang="en-US" sz="900" dirty="0"/>
              <a:t>的执行顺序不是按照写在</a:t>
            </a:r>
            <a:r>
              <a:rPr lang="en-US" altLang="zh-CN" sz="900" dirty="0" err="1"/>
              <a:t>corefile</a:t>
            </a:r>
            <a:r>
              <a:rPr lang="zh-CN" altLang="en-US" sz="900" dirty="0"/>
              <a:t>中的顺序，</a:t>
            </a:r>
            <a:endParaRPr lang="en-US" altLang="zh-CN" sz="900" dirty="0"/>
          </a:p>
          <a:p>
            <a:r>
              <a:rPr lang="zh-CN" altLang="en-US" sz="900" dirty="0"/>
              <a:t>而是按照</a:t>
            </a:r>
            <a:r>
              <a:rPr lang="en-US" altLang="zh-CN" sz="900" dirty="0" err="1"/>
              <a:t>plugin.cfg</a:t>
            </a:r>
            <a:r>
              <a:rPr lang="en-US" altLang="zh-CN" sz="900" dirty="0"/>
              <a:t> </a:t>
            </a:r>
            <a:r>
              <a:rPr lang="zh-CN" altLang="en-US" sz="900" dirty="0"/>
              <a:t>定义的顺序执行插件链上的插件。</a:t>
            </a:r>
          </a:p>
        </p:txBody>
      </p:sp>
    </p:spTree>
    <p:extLst>
      <p:ext uri="{BB962C8B-B14F-4D97-AF65-F5344CB8AC3E}">
        <p14:creationId xmlns:p14="http://schemas.microsoft.com/office/powerpoint/2010/main" val="220834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7348" y="1556792"/>
            <a:ext cx="8496944" cy="5111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304800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05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Corefile</a:t>
            </a:r>
            <a:r>
              <a:rPr lang="en-US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|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>
              <a:spcBef>
                <a:spcPts val="250"/>
              </a:spcBef>
            </a:pP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105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.:53 {</a:t>
            </a:r>
            <a:endParaRPr lang="zh-CN" altLang="zh-CN" sz="1050" kern="100" dirty="0">
              <a:solidFill>
                <a:srgbClr val="00008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>
              <a:spcBef>
                <a:spcPts val="250"/>
              </a:spcBef>
            </a:pP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05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errors</a:t>
            </a: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//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启用错误日志记录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>
              <a:spcBef>
                <a:spcPts val="250"/>
              </a:spcBef>
            </a:pP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05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health {</a:t>
            </a: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//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主要用于</a:t>
            </a:r>
            <a:r>
              <a:rPr lang="en-US" altLang="zh-CN" sz="1050" kern="0" dirty="0" err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livenessProbe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，用于检测</a:t>
            </a:r>
            <a:r>
              <a:rPr lang="en-US" altLang="zh-CN" sz="1050" kern="0" dirty="0" err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coredns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是否正常运行，默认情况下会在</a:t>
            </a:r>
            <a:r>
              <a:rPr lang="en-US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8080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端口的</a:t>
            </a:r>
            <a:r>
              <a:rPr lang="en-US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/health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路径下提供健康状态查询服务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>
              <a:spcBef>
                <a:spcPts val="250"/>
              </a:spcBef>
            </a:pP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05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lameduck</a:t>
            </a:r>
            <a:r>
              <a:rPr lang="en-US" altLang="zh-CN" sz="105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5s </a:t>
            </a: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在</a:t>
            </a:r>
            <a:r>
              <a:rPr lang="en-US" altLang="zh-CN" sz="1050" kern="0" dirty="0" err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coredns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进程关闭之前延迟对应的时间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>
              <a:spcBef>
                <a:spcPts val="250"/>
              </a:spcBef>
            </a:pP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05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050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>
              <a:spcBef>
                <a:spcPts val="250"/>
              </a:spcBef>
            </a:pP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05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ready</a:t>
            </a: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//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主要用于</a:t>
            </a:r>
            <a:r>
              <a:rPr lang="en-US" altLang="zh-CN" sz="1050" kern="0" dirty="0" err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readinessProbe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，用于检测</a:t>
            </a:r>
            <a:r>
              <a:rPr lang="en-US" altLang="zh-CN" sz="1050" kern="0" dirty="0" err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coredns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的状态是否可以</a:t>
            </a:r>
            <a:r>
              <a:rPr lang="en-US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ready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并对外提供服务</a:t>
            </a:r>
            <a:r>
              <a:rPr lang="en-US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endParaRPr lang="en-US" altLang="zh-CN" sz="1050" kern="0" dirty="0" smtClean="0">
              <a:solidFill>
                <a:srgbClr val="333333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>
              <a:spcBef>
                <a:spcPts val="250"/>
              </a:spcBef>
            </a:pPr>
            <a:r>
              <a:rPr lang="en-US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050" kern="0" dirty="0" smtClean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</a:t>
            </a:r>
            <a:r>
              <a:rPr lang="zh-CN" altLang="zh-CN" sz="1050" kern="0" dirty="0" smtClean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默认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情况下定义在</a:t>
            </a:r>
            <a:r>
              <a:rPr lang="en-US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8181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端口的</a:t>
            </a:r>
            <a:r>
              <a:rPr lang="en-US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/ready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路径下返回</a:t>
            </a:r>
            <a:r>
              <a:rPr lang="en-US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CoreDNS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的状态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>
              <a:spcBef>
                <a:spcPts val="250"/>
              </a:spcBef>
            </a:pP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05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kubernetes</a:t>
            </a:r>
            <a:r>
              <a:rPr lang="en-US" altLang="zh-CN" sz="105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05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cluster.local</a:t>
            </a:r>
            <a:r>
              <a:rPr lang="en-US" altLang="zh-CN" sz="105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in-</a:t>
            </a:r>
            <a:r>
              <a:rPr lang="en-US" altLang="zh-CN" sz="105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addr.arpa</a:t>
            </a:r>
            <a:r>
              <a:rPr lang="en-US" altLang="zh-CN" sz="105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ip6.arpa {</a:t>
            </a: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1050" kern="0" dirty="0">
                <a:solidFill>
                  <a:srgbClr val="80808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Courier New" panose="02070309020205020404" pitchFamily="49" charset="0"/>
              </a:rPr>
              <a:t>指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明</a:t>
            </a:r>
            <a:r>
              <a:rPr lang="en-US" altLang="zh-CN" sz="1050" kern="0" dirty="0" err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cluster.local</a:t>
            </a:r>
            <a:r>
              <a:rPr lang="en-US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in-</a:t>
            </a:r>
            <a:r>
              <a:rPr lang="en-US" altLang="zh-CN" sz="1050" kern="0" dirty="0" err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addr.arpa</a:t>
            </a:r>
            <a:r>
              <a:rPr lang="en-US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ip6.arpa 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后缀的域名都是</a:t>
            </a:r>
            <a:r>
              <a:rPr lang="en-US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k8s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内部</a:t>
            </a:r>
            <a:r>
              <a:rPr lang="zh-CN" altLang="zh-CN" sz="1050" kern="0" dirty="0" smtClean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域名</a:t>
            </a:r>
            <a:endParaRPr lang="zh-CN" altLang="zh-CN" sz="1050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>
              <a:spcBef>
                <a:spcPts val="250"/>
              </a:spcBef>
            </a:pPr>
            <a:r>
              <a:rPr lang="en-US" altLang="zh-CN" sz="1050" b="1" kern="0" dirty="0" smtClean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105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pods insecure </a:t>
            </a:r>
            <a:r>
              <a:rPr lang="en-US" altLang="zh-CN" sz="1050" b="1" kern="0" dirty="0" smtClean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1050" kern="0" dirty="0" smtClean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总是从请求中返回带有</a:t>
            </a:r>
            <a:r>
              <a:rPr lang="en-US" altLang="zh-CN" sz="1050" kern="0" dirty="0" smtClean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1050" kern="0" dirty="0" smtClean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</a:t>
            </a:r>
            <a:r>
              <a:rPr lang="en-US" altLang="zh-CN" sz="1050" kern="0" dirty="0" smtClean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050" kern="0" dirty="0" smtClean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记录</a:t>
            </a:r>
            <a:endParaRPr lang="zh-CN" altLang="zh-CN" sz="1050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>
              <a:spcBef>
                <a:spcPts val="250"/>
              </a:spcBef>
            </a:pPr>
            <a:r>
              <a:rPr lang="en-US" altLang="zh-CN" sz="1050" b="1" kern="0" dirty="0" smtClean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105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fallthrough in-</a:t>
            </a:r>
            <a:r>
              <a:rPr lang="en-US" altLang="zh-CN" sz="105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addr.arpa</a:t>
            </a:r>
            <a:r>
              <a:rPr lang="en-US" altLang="zh-CN" sz="105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ip6.arpa </a:t>
            </a: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当进行</a:t>
            </a:r>
            <a:r>
              <a:rPr lang="en-US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in-</a:t>
            </a:r>
            <a:r>
              <a:rPr lang="en-US" altLang="zh-CN" sz="1050" kern="0" dirty="0" err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addr.arpa</a:t>
            </a:r>
            <a:r>
              <a:rPr lang="en-US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ip6.arpa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的查询出现</a:t>
            </a:r>
            <a:r>
              <a:rPr lang="en-US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NXDOMAIN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会被转发到下一个插件进行</a:t>
            </a:r>
            <a:r>
              <a:rPr lang="zh-CN" altLang="zh-CN" sz="1050" kern="0" dirty="0" smtClean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查询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>
              <a:spcBef>
                <a:spcPts val="250"/>
              </a:spcBef>
            </a:pP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05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050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>
              <a:spcBef>
                <a:spcPts val="250"/>
              </a:spcBef>
            </a:pP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05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prometheus :9153 </a:t>
            </a: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主要用于暴露</a:t>
            </a:r>
            <a:r>
              <a:rPr lang="en-US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CoreDNS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相关的监控数据，地址为</a:t>
            </a:r>
            <a:r>
              <a:rPr lang="en-US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http://localhost:9153/metrics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>
              <a:spcBef>
                <a:spcPts val="250"/>
              </a:spcBef>
            </a:pP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05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cache 30 </a:t>
            </a: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启用缓存，所有内容限制</a:t>
            </a:r>
            <a:r>
              <a:rPr lang="en-US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30s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</a:t>
            </a:r>
            <a:r>
              <a:rPr lang="en-US" altLang="zh-CN" sz="1050" kern="0" dirty="0" err="1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ttl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>
              <a:spcBef>
                <a:spcPts val="250"/>
              </a:spcBef>
            </a:pP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05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loop</a:t>
            </a: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检测简单的转发循环并停止</a:t>
            </a:r>
            <a:r>
              <a:rPr lang="en-US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DNS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服务器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>
              <a:spcBef>
                <a:spcPts val="250"/>
              </a:spcBef>
            </a:pP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05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reload</a:t>
            </a: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//reload</a:t>
            </a:r>
            <a:r>
              <a:rPr lang="zh-CN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允许自动重新加载已经更改的</a:t>
            </a:r>
            <a:r>
              <a:rPr lang="en-US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corefile</a:t>
            </a:r>
            <a:r>
              <a:rPr lang="zh-CN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，默认两分钟后修改生效。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>
              <a:spcBef>
                <a:spcPts val="250"/>
              </a:spcBef>
            </a:pP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05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loadbalance</a:t>
            </a: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负载均衡，默认</a:t>
            </a:r>
            <a:r>
              <a:rPr lang="en-US" altLang="zh-CN" sz="105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round_robin</a:t>
            </a:r>
            <a:r>
              <a:rPr lang="zh-CN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，可以在</a:t>
            </a:r>
            <a:r>
              <a:rPr lang="en-US" altLang="zh-CN" sz="105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rcode</a:t>
            </a:r>
            <a:r>
              <a:rPr lang="zh-CN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中随机化</a:t>
            </a:r>
            <a:r>
              <a:rPr lang="en-US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A,AAAA</a:t>
            </a:r>
            <a:r>
              <a:rPr lang="zh-CN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和</a:t>
            </a:r>
            <a:r>
              <a:rPr lang="en-US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MX</a:t>
            </a:r>
            <a:r>
              <a:rPr lang="zh-CN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记录的顺序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>
              <a:spcBef>
                <a:spcPts val="250"/>
              </a:spcBef>
            </a:pP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05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hosts {</a:t>
            </a: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这个插件相当于在</a:t>
            </a:r>
            <a:r>
              <a:rPr lang="en-US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CoreDNS</a:t>
            </a:r>
            <a:r>
              <a:rPr lang="zh-CN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上面实现了我们修改服务器</a:t>
            </a:r>
            <a:r>
              <a:rPr lang="en-US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/etc/hosts</a:t>
            </a:r>
            <a:r>
              <a:rPr lang="zh-CN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文件的效果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>
              <a:spcBef>
                <a:spcPts val="250"/>
              </a:spcBef>
            </a:pP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105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100.2.244.130 cr.incloudos.com </a:t>
            </a: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域名与</a:t>
            </a:r>
            <a:r>
              <a:rPr lang="en-US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映射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>
              <a:spcBef>
                <a:spcPts val="250"/>
              </a:spcBef>
            </a:pP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105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fallthrough</a:t>
            </a: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//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出现</a:t>
            </a:r>
            <a:r>
              <a:rPr lang="en-US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NXDOMAIN</a:t>
            </a:r>
            <a:r>
              <a:rPr lang="zh-CN" altLang="zh-CN" sz="1050" kern="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会被转发到下一个插件进行查询</a:t>
            </a:r>
            <a:endParaRPr lang="zh-CN" altLang="zh-CN" sz="105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>
              <a:spcBef>
                <a:spcPts val="250"/>
              </a:spcBef>
            </a:pPr>
            <a:r>
              <a:rPr lang="en-US" altLang="zh-CN" sz="1050" b="1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05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050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27000">
              <a:spcBef>
                <a:spcPts val="250"/>
              </a:spcBef>
            </a:pPr>
            <a:r>
              <a:rPr lang="en-US" altLang="zh-CN" sz="105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05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050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8308" y="1329735"/>
            <a:ext cx="3132348" cy="50117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16380" y="6395661"/>
            <a:ext cx="1991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 smtClean="0"/>
              <a:t>coredns</a:t>
            </a:r>
            <a:r>
              <a:rPr lang="zh-CN" altLang="en-US" sz="1050" dirty="0" smtClean="0"/>
              <a:t>插件请求顺序</a:t>
            </a:r>
            <a:endParaRPr lang="zh-CN" altLang="en-US" sz="1050" dirty="0"/>
          </a:p>
        </p:txBody>
      </p:sp>
      <p:sp>
        <p:nvSpPr>
          <p:cNvPr id="7" name="矩形 6"/>
          <p:cNvSpPr/>
          <p:nvPr/>
        </p:nvSpPr>
        <p:spPr>
          <a:xfrm>
            <a:off x="221802" y="980765"/>
            <a:ext cx="11742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ICKS</a:t>
            </a:r>
            <a:r>
              <a:rPr lang="zh-CN" altLang="en-US" sz="1600" dirty="0" smtClean="0"/>
              <a:t>中</a:t>
            </a:r>
            <a:r>
              <a:rPr lang="en-US" altLang="zh-CN" sz="1600" dirty="0" smtClean="0"/>
              <a:t>CoreDNS</a:t>
            </a:r>
            <a:r>
              <a:rPr lang="zh-CN" altLang="en-US" sz="1600" dirty="0" smtClean="0"/>
              <a:t>的配置文件如下：</a:t>
            </a:r>
            <a:endParaRPr lang="zh-CN" altLang="en-US" sz="1600" dirty="0"/>
          </a:p>
        </p:txBody>
      </p:sp>
      <p:sp>
        <p:nvSpPr>
          <p:cNvPr id="9" name="标题 3"/>
          <p:cNvSpPr txBox="1">
            <a:spLocks/>
          </p:cNvSpPr>
          <p:nvPr/>
        </p:nvSpPr>
        <p:spPr bwMode="auto">
          <a:xfrm>
            <a:off x="695400" y="188640"/>
            <a:ext cx="10657416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AC"/>
                </a:solidFill>
                <a:latin typeface="+mj-lt"/>
                <a:ea typeface="+mj-ea"/>
                <a:cs typeface="宋体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A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A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A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62A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2AC"/>
                </a:solidFill>
                <a:latin typeface="MyriadRegular" pitchFamily="2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2AC"/>
                </a:solidFill>
                <a:latin typeface="MyriadRegular" pitchFamily="2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2AC"/>
                </a:solidFill>
                <a:latin typeface="MyriadRegular" pitchFamily="2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2AC"/>
                </a:solidFill>
                <a:latin typeface="MyriadRegular" pitchFamily="2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CoreDNS</a:t>
            </a:r>
            <a:r>
              <a:rPr lang="zh-CN" altLang="en-US" kern="0" dirty="0" smtClean="0"/>
              <a:t>简介</a:t>
            </a:r>
            <a:r>
              <a:rPr lang="en-US" altLang="zh-CN" kern="0" baseline="30000" dirty="0" smtClean="0"/>
              <a:t>[2/2]</a:t>
            </a:r>
            <a:endParaRPr lang="zh-CN" altLang="en-US" kern="0" baseline="30000" dirty="0"/>
          </a:p>
        </p:txBody>
      </p:sp>
    </p:spTree>
    <p:extLst>
      <p:ext uri="{BB962C8B-B14F-4D97-AF65-F5344CB8AC3E}">
        <p14:creationId xmlns:p14="http://schemas.microsoft.com/office/powerpoint/2010/main" val="400812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16" y="152636"/>
            <a:ext cx="10657416" cy="611188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Nodelocaldns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简介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5340" y="857752"/>
            <a:ext cx="116652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 smtClean="0">
                <a:latin typeface="+mn-ea"/>
              </a:rPr>
              <a:t>NodeLocaldns</a:t>
            </a:r>
            <a:r>
              <a:rPr lang="zh-CN" altLang="en-US" sz="1400" dirty="0" smtClean="0">
                <a:latin typeface="+mn-ea"/>
              </a:rPr>
              <a:t>是本地</a:t>
            </a:r>
            <a:r>
              <a:rPr lang="en-US" altLang="zh-CN" sz="1400" dirty="0" smtClean="0">
                <a:latin typeface="+mn-ea"/>
              </a:rPr>
              <a:t>DNS</a:t>
            </a:r>
            <a:r>
              <a:rPr lang="zh-CN" altLang="en-US" sz="1400" dirty="0" smtClean="0">
                <a:latin typeface="+mn-ea"/>
              </a:rPr>
              <a:t>缓存服务，以</a:t>
            </a:r>
            <a:r>
              <a:rPr lang="en-US" altLang="zh-CN" sz="1400" dirty="0" err="1" smtClean="0">
                <a:latin typeface="+mn-ea"/>
              </a:rPr>
              <a:t>daemonset</a:t>
            </a:r>
            <a:r>
              <a:rPr lang="zh-CN" altLang="en-US" sz="1400" dirty="0" smtClean="0">
                <a:latin typeface="+mn-ea"/>
              </a:rPr>
              <a:t>形式运行，被设计用来提高</a:t>
            </a:r>
            <a:r>
              <a:rPr lang="en-US" altLang="zh-CN" sz="1400" dirty="0" err="1" smtClean="0">
                <a:latin typeface="+mn-ea"/>
              </a:rPr>
              <a:t>coreDNS</a:t>
            </a:r>
            <a:r>
              <a:rPr lang="zh-CN" altLang="en-US" sz="1400" dirty="0">
                <a:latin typeface="+mn-ea"/>
              </a:rPr>
              <a:t>性能和</a:t>
            </a:r>
            <a:r>
              <a:rPr lang="zh-CN" altLang="en-US" sz="1400" dirty="0" smtClean="0">
                <a:latin typeface="+mn-ea"/>
              </a:rPr>
              <a:t>可靠性。客户端</a:t>
            </a:r>
            <a:r>
              <a:rPr lang="en-US" altLang="zh-CN" sz="1400" dirty="0">
                <a:latin typeface="+mn-ea"/>
              </a:rPr>
              <a:t>Pod</a:t>
            </a:r>
            <a:r>
              <a:rPr lang="zh-CN" altLang="en-US" sz="1400" dirty="0">
                <a:latin typeface="+mn-ea"/>
              </a:rPr>
              <a:t>首先会</a:t>
            </a:r>
            <a:r>
              <a:rPr lang="zh-CN" altLang="en-US" sz="1400" dirty="0" smtClean="0">
                <a:latin typeface="+mn-ea"/>
              </a:rPr>
              <a:t>通过</a:t>
            </a:r>
            <a:r>
              <a:rPr lang="en-US" altLang="zh-CN" sz="1400" dirty="0" err="1" smtClean="0">
                <a:latin typeface="+mn-ea"/>
              </a:rPr>
              <a:t>nodelocaldns</a:t>
            </a:r>
            <a:r>
              <a:rPr lang="zh-CN" altLang="en-US" sz="1400" dirty="0" smtClean="0">
                <a:latin typeface="+mn-ea"/>
              </a:rPr>
              <a:t>进行</a:t>
            </a:r>
            <a:r>
              <a:rPr lang="zh-CN" altLang="en-US" sz="1400" dirty="0">
                <a:latin typeface="+mn-ea"/>
              </a:rPr>
              <a:t>域名解析，</a:t>
            </a:r>
            <a:r>
              <a:rPr lang="zh-CN" altLang="en-US" sz="1400" dirty="0" smtClean="0">
                <a:latin typeface="+mn-ea"/>
              </a:rPr>
              <a:t>当</a:t>
            </a:r>
            <a:r>
              <a:rPr lang="en-US" altLang="zh-CN" sz="1400" dirty="0" err="1" smtClean="0">
                <a:latin typeface="+mn-ea"/>
              </a:rPr>
              <a:t>nodelocaldns</a:t>
            </a:r>
            <a:r>
              <a:rPr lang="zh-CN" altLang="en-US" sz="1400" dirty="0">
                <a:latin typeface="+mn-ea"/>
              </a:rPr>
              <a:t>的</a:t>
            </a:r>
            <a:r>
              <a:rPr lang="zh-CN" altLang="en-US" sz="1400" dirty="0" smtClean="0">
                <a:latin typeface="+mn-ea"/>
              </a:rPr>
              <a:t>缓存</a:t>
            </a:r>
            <a:r>
              <a:rPr lang="zh-CN" altLang="en-US" sz="1400" dirty="0">
                <a:latin typeface="+mn-ea"/>
              </a:rPr>
              <a:t>中不存在域名时，会将请求转发到</a:t>
            </a:r>
            <a:r>
              <a:rPr lang="zh-CN" altLang="en-US" sz="1400" dirty="0" smtClean="0">
                <a:latin typeface="+mn-ea"/>
              </a:rPr>
              <a:t>集群</a:t>
            </a:r>
            <a:r>
              <a:rPr lang="en-US" altLang="zh-CN" sz="1400" dirty="0" err="1" smtClean="0">
                <a:latin typeface="+mn-ea"/>
              </a:rPr>
              <a:t>coreDNS</a:t>
            </a:r>
            <a:r>
              <a:rPr lang="zh-CN" altLang="en-US" sz="1400" dirty="0">
                <a:latin typeface="+mn-ea"/>
              </a:rPr>
              <a:t>服务进行解析</a:t>
            </a:r>
            <a:r>
              <a:rPr lang="zh-CN" altLang="en-US" sz="1400" dirty="0" smtClean="0">
                <a:latin typeface="+mn-ea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155340" y="1690344"/>
            <a:ext cx="6768752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sz="1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Nodelocaldns</a:t>
            </a:r>
            <a:r>
              <a:rPr lang="zh-CN" altLang="en-US" sz="1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zh-CN" altLang="en-US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好处</a:t>
            </a:r>
            <a:r>
              <a:rPr lang="zh-CN" altLang="en-US" sz="1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如下</a:t>
            </a:r>
            <a:endParaRPr lang="zh-CN" altLang="en-US" sz="1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在</a:t>
            </a:r>
            <a:r>
              <a:rPr lang="zh-CN" altLang="en-US" sz="1400" dirty="0"/>
              <a:t>没有本地</a:t>
            </a:r>
            <a:r>
              <a:rPr lang="en-US" altLang="zh-CN" sz="1400" dirty="0"/>
              <a:t>DNS</a:t>
            </a:r>
            <a:r>
              <a:rPr lang="zh-CN" altLang="en-US" sz="1400" dirty="0"/>
              <a:t>缓存时，集群</a:t>
            </a:r>
            <a:r>
              <a:rPr lang="en-US" altLang="zh-CN" sz="1400" dirty="0"/>
              <a:t>DNS</a:t>
            </a:r>
            <a:r>
              <a:rPr lang="zh-CN" altLang="en-US" sz="1400" dirty="0"/>
              <a:t>服务的</a:t>
            </a:r>
            <a:r>
              <a:rPr lang="en-US" altLang="zh-CN" sz="1400" dirty="0"/>
              <a:t>Pod</a:t>
            </a:r>
            <a:r>
              <a:rPr lang="zh-CN" altLang="en-US" sz="1400" dirty="0"/>
              <a:t>很可能在其他节点上，跨主机访问会增加网络延时，</a:t>
            </a:r>
            <a:r>
              <a:rPr lang="zh-CN" altLang="en-US" sz="1400" dirty="0" smtClean="0"/>
              <a:t>使用本地</a:t>
            </a:r>
            <a:r>
              <a:rPr lang="en-US" altLang="zh-CN" sz="1400" dirty="0"/>
              <a:t>DNS</a:t>
            </a:r>
            <a:r>
              <a:rPr lang="zh-CN" altLang="en-US" sz="1400" dirty="0"/>
              <a:t>缓存</a:t>
            </a:r>
            <a:r>
              <a:rPr lang="zh-CN" altLang="en-US" sz="1400" dirty="0" smtClean="0"/>
              <a:t>可显著</a:t>
            </a:r>
            <a:r>
              <a:rPr lang="zh-CN" altLang="en-US" sz="1400" dirty="0"/>
              <a:t>减少跨主机查询的网络</a:t>
            </a:r>
            <a:r>
              <a:rPr lang="zh-CN" altLang="en-US" sz="1400" dirty="0" smtClean="0"/>
              <a:t>延时</a:t>
            </a:r>
            <a:endParaRPr lang="zh-CN" altLang="en-US" sz="14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 smtClean="0"/>
              <a:t>Nodelocaldns</a:t>
            </a:r>
            <a:r>
              <a:rPr lang="zh-CN" altLang="en-US" sz="1400" dirty="0" smtClean="0"/>
              <a:t>可使用</a:t>
            </a:r>
            <a:r>
              <a:rPr lang="en-US" altLang="zh-CN" sz="1400" dirty="0" err="1" smtClean="0"/>
              <a:t>ip</a:t>
            </a:r>
            <a:r>
              <a:rPr lang="zh-CN" altLang="en-US" sz="1400" dirty="0" smtClean="0"/>
              <a:t>直接访问，区别与</a:t>
            </a:r>
            <a:r>
              <a:rPr lang="en-US" altLang="zh-CN" sz="1400" dirty="0" smtClean="0"/>
              <a:t>CoreDNS</a:t>
            </a:r>
            <a:r>
              <a:rPr lang="zh-CN" altLang="en-US" sz="1400" dirty="0" smtClean="0"/>
              <a:t>的</a:t>
            </a:r>
            <a:r>
              <a:rPr lang="en-US" altLang="zh-CN" sz="1400" dirty="0" err="1" smtClean="0"/>
              <a:t>clusterip</a:t>
            </a:r>
            <a:r>
              <a:rPr lang="zh-CN" altLang="en-US" sz="1400" dirty="0" smtClean="0"/>
              <a:t>访问，这样可以跳</a:t>
            </a:r>
            <a:r>
              <a:rPr lang="zh-CN" altLang="en-US" sz="1400" dirty="0"/>
              <a:t>过</a:t>
            </a:r>
            <a:r>
              <a:rPr lang="en-US" altLang="zh-CN" sz="1400" dirty="0" err="1"/>
              <a:t>iptables</a:t>
            </a:r>
            <a:r>
              <a:rPr lang="en-US" altLang="zh-CN" sz="1400" dirty="0"/>
              <a:t> DNAT</a:t>
            </a:r>
            <a:r>
              <a:rPr lang="zh-CN" altLang="en-US" sz="1400" dirty="0"/>
              <a:t>和连接</a:t>
            </a:r>
            <a:r>
              <a:rPr lang="zh-CN" altLang="en-US" sz="1400" dirty="0" smtClean="0"/>
              <a:t>跟踪，有助于减少</a:t>
            </a:r>
            <a:r>
              <a:rPr lang="en-US" altLang="zh-CN" sz="1400" dirty="0" err="1"/>
              <a:t>conntrack</a:t>
            </a:r>
            <a:r>
              <a:rPr lang="zh-CN" altLang="en-US" sz="1400" dirty="0"/>
              <a:t>竞争</a:t>
            </a:r>
            <a:r>
              <a:rPr lang="zh-CN" altLang="en-US" sz="1400" dirty="0" smtClean="0"/>
              <a:t>，避免</a:t>
            </a:r>
            <a:r>
              <a:rPr lang="en-US" altLang="zh-CN" sz="1400" dirty="0"/>
              <a:t>UDP DNS</a:t>
            </a:r>
            <a:r>
              <a:rPr lang="zh-CN" altLang="en-US" sz="1400" dirty="0"/>
              <a:t>记录填满</a:t>
            </a:r>
            <a:r>
              <a:rPr lang="en-US" altLang="zh-CN" sz="1400" dirty="0" err="1"/>
              <a:t>conntrack</a:t>
            </a:r>
            <a:r>
              <a:rPr lang="zh-CN" altLang="en-US" sz="1400" dirty="0" smtClean="0"/>
              <a:t>表</a:t>
            </a:r>
            <a:endParaRPr lang="zh-CN" altLang="en-US" sz="14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 smtClean="0"/>
              <a:t>Nodelocaldns</a:t>
            </a:r>
            <a:r>
              <a:rPr lang="zh-CN" altLang="en-US" sz="1400" dirty="0" smtClean="0"/>
              <a:t>支持通过</a:t>
            </a:r>
            <a:r>
              <a:rPr lang="en-US" altLang="zh-CN" sz="1400" dirty="0" err="1" smtClean="0"/>
              <a:t>tcp</a:t>
            </a:r>
            <a:r>
              <a:rPr lang="zh-CN" altLang="en-US" sz="1400" dirty="0" smtClean="0"/>
              <a:t>形式转发</a:t>
            </a:r>
            <a:r>
              <a:rPr lang="en-US" altLang="zh-CN" sz="1400" dirty="0" err="1" smtClean="0"/>
              <a:t>dns</a:t>
            </a:r>
            <a:r>
              <a:rPr lang="zh-CN" altLang="en-US" sz="1400" dirty="0" smtClean="0"/>
              <a:t>请求到</a:t>
            </a:r>
            <a:r>
              <a:rPr lang="en-US" altLang="zh-CN" sz="1400" dirty="0" smtClean="0"/>
              <a:t>CoreDNS</a:t>
            </a:r>
            <a:r>
              <a:rPr lang="zh-CN" altLang="en-US" sz="1400" dirty="0" smtClean="0"/>
              <a:t>，将</a:t>
            </a:r>
            <a:r>
              <a:rPr lang="en-US" altLang="zh-CN" sz="1400" dirty="0"/>
              <a:t>DNS</a:t>
            </a:r>
            <a:r>
              <a:rPr lang="zh-CN" altLang="en-US" sz="1400" dirty="0"/>
              <a:t>查询从</a:t>
            </a:r>
            <a:r>
              <a:rPr lang="en-US" altLang="zh-CN" sz="1400" dirty="0"/>
              <a:t>UDP</a:t>
            </a:r>
            <a:r>
              <a:rPr lang="zh-CN" altLang="en-US" sz="1400" dirty="0"/>
              <a:t>升级为</a:t>
            </a:r>
            <a:r>
              <a:rPr lang="en-US" altLang="zh-CN" sz="1400" dirty="0"/>
              <a:t>TCP</a:t>
            </a:r>
            <a:r>
              <a:rPr lang="zh-CN" altLang="en-US" sz="1400" dirty="0"/>
              <a:t>，将减少由于丢弃的</a:t>
            </a:r>
            <a:r>
              <a:rPr lang="en-US" altLang="zh-CN" sz="1400" dirty="0"/>
              <a:t>UDP</a:t>
            </a:r>
            <a:r>
              <a:rPr lang="zh-CN" altLang="en-US" sz="1400" dirty="0"/>
              <a:t>数据包和</a:t>
            </a:r>
            <a:r>
              <a:rPr lang="en-US" altLang="zh-CN" sz="1400" dirty="0"/>
              <a:t>DNS</a:t>
            </a:r>
            <a:r>
              <a:rPr lang="zh-CN" altLang="en-US" sz="1400" dirty="0"/>
              <a:t>超时而引起的尾部延迟</a:t>
            </a:r>
            <a:r>
              <a:rPr lang="en-US" altLang="zh-CN" sz="1400" dirty="0"/>
              <a:t>(tail latency)</a:t>
            </a:r>
            <a:r>
              <a:rPr lang="zh-CN" altLang="en-US" sz="1400" dirty="0"/>
              <a:t>，</a:t>
            </a:r>
            <a:r>
              <a:rPr lang="en-US" altLang="zh-CN" sz="1400" dirty="0"/>
              <a:t>UDP</a:t>
            </a:r>
            <a:r>
              <a:rPr lang="zh-CN" altLang="en-US" sz="1400" dirty="0"/>
              <a:t>超时时间可能会长达</a:t>
            </a:r>
            <a:r>
              <a:rPr lang="en-US" altLang="zh-CN" sz="1400" dirty="0"/>
              <a:t>30s</a:t>
            </a:r>
            <a:r>
              <a:rPr lang="zh-CN" altLang="en-US" sz="1400" dirty="0"/>
              <a:t>（</a:t>
            </a:r>
            <a:r>
              <a:rPr lang="en-US" altLang="zh-CN" sz="1400" dirty="0"/>
              <a:t>3</a:t>
            </a:r>
            <a:r>
              <a:rPr lang="zh-CN" altLang="en-US" sz="1400" dirty="0"/>
              <a:t>次重试， 每次</a:t>
            </a:r>
            <a:r>
              <a:rPr lang="en-US" altLang="zh-CN" sz="1400" dirty="0"/>
              <a:t>10s</a:t>
            </a:r>
            <a:r>
              <a:rPr lang="en-US" altLang="zh-CN" sz="1400" dirty="0" smtClean="0"/>
              <a:t>)</a:t>
            </a:r>
            <a:endParaRPr lang="zh-CN" altLang="en-US" sz="14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提供</a:t>
            </a:r>
            <a:r>
              <a:rPr lang="en-US" altLang="zh-CN" sz="1400" dirty="0"/>
              <a:t>Node</a:t>
            </a:r>
            <a:r>
              <a:rPr lang="zh-CN" altLang="en-US" sz="1400" dirty="0"/>
              <a:t>级别</a:t>
            </a:r>
            <a:r>
              <a:rPr lang="en-US" altLang="zh-CN" sz="1400" dirty="0"/>
              <a:t>DNS</a:t>
            </a:r>
            <a:r>
              <a:rPr lang="zh-CN" altLang="en-US" sz="1400" dirty="0"/>
              <a:t>解析请求的度量 （</a:t>
            </a:r>
            <a:r>
              <a:rPr lang="en-US" altLang="zh-CN" sz="1400" dirty="0"/>
              <a:t>Metrics</a:t>
            </a:r>
            <a:r>
              <a:rPr lang="zh-CN" altLang="en-US" sz="1400" dirty="0"/>
              <a:t>）和可见性 （</a:t>
            </a:r>
            <a:r>
              <a:rPr lang="en-US" altLang="zh-CN" sz="1400" dirty="0"/>
              <a:t>visibility</a:t>
            </a:r>
            <a:r>
              <a:rPr lang="en-US" altLang="zh-CN" sz="1400" dirty="0" smtClean="0"/>
              <a:t>)</a:t>
            </a:r>
            <a:endParaRPr lang="zh-CN" altLang="en-US" sz="1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116" y="1690344"/>
            <a:ext cx="4104456" cy="491275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0938" y="5079504"/>
            <a:ext cx="67327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Nodelocaldns</a:t>
            </a:r>
            <a:r>
              <a:rPr lang="zh-CN" altLang="en-US" sz="1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流量处理方案</a:t>
            </a:r>
            <a:endParaRPr lang="en-US" altLang="zh-CN" sz="1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+mn-ea"/>
              </a:rPr>
              <a:t>其</a:t>
            </a:r>
            <a:r>
              <a:rPr lang="zh-CN" altLang="en-US" sz="1400" dirty="0" smtClean="0">
                <a:latin typeface="+mn-ea"/>
              </a:rPr>
              <a:t>会在每个节点</a:t>
            </a:r>
            <a:r>
              <a:rPr lang="zh-CN" altLang="en-US" sz="1400" dirty="0">
                <a:latin typeface="+mn-ea"/>
              </a:rPr>
              <a:t>上创建名为</a:t>
            </a:r>
            <a:r>
              <a:rPr lang="en-US" altLang="zh-CN" sz="1400" dirty="0" err="1">
                <a:latin typeface="+mn-ea"/>
              </a:rPr>
              <a:t>nodelocaldns</a:t>
            </a:r>
            <a:r>
              <a:rPr lang="zh-CN" altLang="en-US" sz="1400" dirty="0">
                <a:latin typeface="+mn-ea"/>
              </a:rPr>
              <a:t>的虚拟网卡，同时为该网卡指定一个固定的本地链路地址</a:t>
            </a:r>
            <a:r>
              <a:rPr lang="en-US" altLang="zh-CN" sz="1400" dirty="0">
                <a:latin typeface="+mn-ea"/>
              </a:rPr>
              <a:t>169.254.25.10</a:t>
            </a:r>
            <a:r>
              <a:rPr lang="zh-CN" altLang="en-US" sz="1400" dirty="0">
                <a:latin typeface="+mn-ea"/>
              </a:rPr>
              <a:t>（部署脚本中可设置</a:t>
            </a:r>
            <a:r>
              <a:rPr lang="zh-CN" altLang="en-US" sz="1400" dirty="0" smtClean="0">
                <a:latin typeface="+mn-ea"/>
              </a:rPr>
              <a:t>），并通过</a:t>
            </a:r>
            <a:r>
              <a:rPr lang="zh-CN" altLang="en-US" sz="1400" dirty="0">
                <a:latin typeface="+mn-ea"/>
              </a:rPr>
              <a:t>设置</a:t>
            </a:r>
            <a:r>
              <a:rPr lang="en-US" altLang="zh-CN" sz="1400" dirty="0" err="1">
                <a:latin typeface="+mn-ea"/>
              </a:rPr>
              <a:t>iptables</a:t>
            </a:r>
            <a:r>
              <a:rPr lang="zh-CN" altLang="en-US" sz="1400" dirty="0">
                <a:latin typeface="+mn-ea"/>
              </a:rPr>
              <a:t>规则将对</a:t>
            </a:r>
            <a:r>
              <a:rPr lang="en-US" altLang="zh-CN" sz="1400" dirty="0">
                <a:latin typeface="+mn-ea"/>
              </a:rPr>
              <a:t>169.254.25.10:53</a:t>
            </a:r>
            <a:r>
              <a:rPr lang="zh-CN" altLang="en-US" sz="1400" dirty="0">
                <a:latin typeface="+mn-ea"/>
              </a:rPr>
              <a:t>的请求流量转发到</a:t>
            </a:r>
            <a:r>
              <a:rPr lang="en-US" altLang="zh-CN" sz="1400" dirty="0" err="1">
                <a:latin typeface="+mn-ea"/>
              </a:rPr>
              <a:t>nodelocaldns</a:t>
            </a:r>
            <a:r>
              <a:rPr lang="en-US" altLang="zh-CN" sz="1400" dirty="0">
                <a:latin typeface="+mn-ea"/>
              </a:rPr>
              <a:t> pod</a:t>
            </a:r>
            <a:r>
              <a:rPr lang="zh-CN" altLang="en-US" sz="1400" dirty="0">
                <a:latin typeface="+mn-ea"/>
              </a:rPr>
              <a:t>上。</a:t>
            </a:r>
            <a:endParaRPr lang="en-US" altLang="zh-CN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552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791745" y="-26988"/>
            <a:ext cx="2016224" cy="838201"/>
          </a:xfrm>
        </p:spPr>
        <p:txBody>
          <a:bodyPr/>
          <a:lstStyle/>
          <a:p>
            <a:pPr marL="838200" indent="-838200" eaLnBrk="1" hangingPunct="1"/>
            <a:r>
              <a:rPr lang="zh-CN" altLang="en-US" sz="3200" dirty="0" smtClean="0">
                <a:cs typeface="宋体" pitchFamily="2" charset="-122"/>
              </a:rPr>
              <a:t>目录</a:t>
            </a:r>
          </a:p>
        </p:txBody>
      </p:sp>
      <p:sp>
        <p:nvSpPr>
          <p:cNvPr id="10" name="任意多边形 9"/>
          <p:cNvSpPr/>
          <p:nvPr/>
        </p:nvSpPr>
        <p:spPr bwMode="auto">
          <a:xfrm>
            <a:off x="3246328" y="2096852"/>
            <a:ext cx="7422180" cy="673100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noFill/>
          <a:ln w="38100">
            <a:solidFill>
              <a:srgbClr val="005E9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/>
          <a:p>
            <a:pPr defTabSz="294326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kumimoji="1"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ICKS DNS</a:t>
            </a:r>
            <a:r>
              <a:rPr kumimoji="1"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服务简介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775520" y="2096852"/>
            <a:ext cx="896818" cy="569307"/>
            <a:chOff x="1775520" y="2096852"/>
            <a:chExt cx="896818" cy="569307"/>
          </a:xfrm>
        </p:grpSpPr>
        <p:sp>
          <p:nvSpPr>
            <p:cNvPr id="11" name="云形标注 10"/>
            <p:cNvSpPr/>
            <p:nvPr/>
          </p:nvSpPr>
          <p:spPr bwMode="auto">
            <a:xfrm>
              <a:off x="1775520" y="2096852"/>
              <a:ext cx="896818" cy="550862"/>
            </a:xfrm>
            <a:prstGeom prst="cloudCallout">
              <a:avLst>
                <a:gd name="adj1" fmla="val 62637"/>
                <a:gd name="adj2" fmla="val 45000"/>
              </a:avLst>
            </a:prstGeom>
            <a:gradFill>
              <a:gsLst>
                <a:gs pos="0">
                  <a:srgbClr val="000099"/>
                </a:gs>
                <a:gs pos="80000">
                  <a:schemeClr val="accent1"/>
                </a:gs>
                <a:gs pos="100000">
                  <a:srgbClr val="000099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51892" tIns="71608" rIns="379860" bIns="71608" spcCol="2429" anchor="ctr"/>
            <a:lstStyle/>
            <a:p>
              <a:pPr marL="0" marR="0" lvl="0" indent="0" algn="ctr" defTabSz="2943264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985688" y="2131171"/>
              <a:ext cx="500044" cy="534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2943264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198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1</a:t>
              </a:r>
              <a:endParaRPr kumimoji="1" lang="zh-CN" alt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14" name="任意多边形 13"/>
          <p:cNvSpPr/>
          <p:nvPr/>
        </p:nvSpPr>
        <p:spPr>
          <a:xfrm>
            <a:off x="3246328" y="3156903"/>
            <a:ext cx="7422179" cy="673100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solidFill>
            <a:schemeClr val="accent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DNS</a:t>
            </a:r>
            <a:r>
              <a:rPr kumimoji="1"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服务对外开放方案分析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775520" y="3168819"/>
            <a:ext cx="771445" cy="571341"/>
            <a:chOff x="1883532" y="3168819"/>
            <a:chExt cx="771445" cy="571341"/>
          </a:xfrm>
        </p:grpSpPr>
        <p:sp>
          <p:nvSpPr>
            <p:cNvPr id="15" name="云形标注 14"/>
            <p:cNvSpPr/>
            <p:nvPr/>
          </p:nvSpPr>
          <p:spPr>
            <a:xfrm>
              <a:off x="1883532" y="3168819"/>
              <a:ext cx="771445" cy="550863"/>
            </a:xfrm>
            <a:prstGeom prst="cloudCallout">
              <a:avLst>
                <a:gd name="adj1" fmla="val 62637"/>
                <a:gd name="adj2" fmla="val 45000"/>
              </a:avLst>
            </a:prstGeom>
            <a:gradFill>
              <a:gsLst>
                <a:gs pos="0">
                  <a:srgbClr val="000099"/>
                </a:gs>
                <a:gs pos="80000">
                  <a:schemeClr val="accent1"/>
                </a:gs>
                <a:gs pos="100000">
                  <a:srgbClr val="000099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51892" tIns="71608" rIns="379860" bIns="71608" spcCol="2429" anchor="ctr"/>
            <a:lstStyle/>
            <a:p>
              <a:pPr marL="0" marR="0" lvl="0" indent="0" algn="ctr" defTabSz="2943264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081301" y="3205172"/>
              <a:ext cx="449196" cy="534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2943264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198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2</a:t>
              </a:r>
              <a:endParaRPr kumimoji="1" lang="zh-CN" alt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17" name="矩形 16"/>
          <p:cNvSpPr/>
          <p:nvPr/>
        </p:nvSpPr>
        <p:spPr bwMode="auto">
          <a:xfrm flipH="1">
            <a:off x="2790669" y="2157912"/>
            <a:ext cx="45719" cy="2826529"/>
          </a:xfrm>
          <a:prstGeom prst="rect">
            <a:avLst/>
          </a:prstGeom>
          <a:gradFill>
            <a:gsLst>
              <a:gs pos="0">
                <a:srgbClr val="000099"/>
              </a:gs>
              <a:gs pos="80000">
                <a:schemeClr val="accent1"/>
              </a:gs>
              <a:gs pos="100000">
                <a:srgbClr val="000099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/>
          <a:p>
            <a:pPr marL="0" marR="0" lvl="0" indent="0" algn="l" defTabSz="2943264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3246329" y="4196060"/>
            <a:ext cx="7422179" cy="673100"/>
          </a:xfrm>
          <a:custGeom>
            <a:avLst/>
            <a:gdLst>
              <a:gd name="connsiteX0" fmla="*/ 0 w 4267200"/>
              <a:gd name="connsiteY0" fmla="*/ 127923 h 767520"/>
              <a:gd name="connsiteX1" fmla="*/ 127923 w 4267200"/>
              <a:gd name="connsiteY1" fmla="*/ 0 h 767520"/>
              <a:gd name="connsiteX2" fmla="*/ 4139277 w 4267200"/>
              <a:gd name="connsiteY2" fmla="*/ 0 h 767520"/>
              <a:gd name="connsiteX3" fmla="*/ 4267200 w 4267200"/>
              <a:gd name="connsiteY3" fmla="*/ 127923 h 767520"/>
              <a:gd name="connsiteX4" fmla="*/ 4267200 w 4267200"/>
              <a:gd name="connsiteY4" fmla="*/ 639597 h 767520"/>
              <a:gd name="connsiteX5" fmla="*/ 4139277 w 4267200"/>
              <a:gd name="connsiteY5" fmla="*/ 767520 h 767520"/>
              <a:gd name="connsiteX6" fmla="*/ 127923 w 4267200"/>
              <a:gd name="connsiteY6" fmla="*/ 767520 h 767520"/>
              <a:gd name="connsiteX7" fmla="*/ 0 w 4267200"/>
              <a:gd name="connsiteY7" fmla="*/ 639597 h 767520"/>
              <a:gd name="connsiteX8" fmla="*/ 0 w 4267200"/>
              <a:gd name="connsiteY8" fmla="*/ 127923 h 76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767520">
                <a:moveTo>
                  <a:pt x="0" y="127923"/>
                </a:moveTo>
                <a:cubicBezTo>
                  <a:pt x="0" y="57273"/>
                  <a:pt x="57273" y="0"/>
                  <a:pt x="127923" y="0"/>
                </a:cubicBezTo>
                <a:lnTo>
                  <a:pt x="4139277" y="0"/>
                </a:lnTo>
                <a:cubicBezTo>
                  <a:pt x="4209927" y="0"/>
                  <a:pt x="4267200" y="57273"/>
                  <a:pt x="4267200" y="127923"/>
                </a:cubicBezTo>
                <a:lnTo>
                  <a:pt x="4267200" y="639597"/>
                </a:lnTo>
                <a:cubicBezTo>
                  <a:pt x="4267200" y="710247"/>
                  <a:pt x="4209927" y="767520"/>
                  <a:pt x="4139277" y="767520"/>
                </a:cubicBezTo>
                <a:lnTo>
                  <a:pt x="127923" y="767520"/>
                </a:lnTo>
                <a:cubicBezTo>
                  <a:pt x="57273" y="767520"/>
                  <a:pt x="0" y="710247"/>
                  <a:pt x="0" y="639597"/>
                </a:cubicBezTo>
                <a:lnTo>
                  <a:pt x="0" y="127923"/>
                </a:lnTo>
                <a:close/>
              </a:path>
            </a:pathLst>
          </a:custGeom>
          <a:noFill/>
          <a:ln w="38100">
            <a:solidFill>
              <a:srgbClr val="005E9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9860" tIns="71608" rIns="379860" bIns="71608" spcCol="2429" anchor="ctr"/>
          <a:lstStyle/>
          <a:p>
            <a:pPr marL="0" marR="0" lvl="0" indent="0" algn="l" defTabSz="2943264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3.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CN" altLang="en-US" sz="32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各方案总结对比</a:t>
            </a:r>
            <a:endParaRPr kumimoji="1" lang="zh-CN" altLang="en-US" sz="3198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75520" y="4184144"/>
            <a:ext cx="843066" cy="607543"/>
            <a:chOff x="1956828" y="4184144"/>
            <a:chExt cx="843066" cy="607543"/>
          </a:xfrm>
        </p:grpSpPr>
        <p:sp>
          <p:nvSpPr>
            <p:cNvPr id="20" name="云形标注 19"/>
            <p:cNvSpPr/>
            <p:nvPr/>
          </p:nvSpPr>
          <p:spPr>
            <a:xfrm>
              <a:off x="1956828" y="4184144"/>
              <a:ext cx="843066" cy="550863"/>
            </a:xfrm>
            <a:prstGeom prst="cloudCallout">
              <a:avLst>
                <a:gd name="adj1" fmla="val 62637"/>
                <a:gd name="adj2" fmla="val 45000"/>
              </a:avLst>
            </a:prstGeom>
            <a:gradFill>
              <a:gsLst>
                <a:gs pos="0">
                  <a:srgbClr val="000099"/>
                </a:gs>
                <a:gs pos="80000">
                  <a:schemeClr val="accent1"/>
                </a:gs>
                <a:gs pos="100000">
                  <a:srgbClr val="000099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51892" tIns="71608" rIns="379860" bIns="71608" spcCol="2429" anchor="ctr"/>
            <a:lstStyle/>
            <a:p>
              <a:pPr marL="0" marR="0" lvl="0" indent="0" algn="ctr" defTabSz="2943264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161077" y="4256699"/>
              <a:ext cx="490899" cy="534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2943264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198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3</a:t>
              </a:r>
              <a:endParaRPr kumimoji="1" lang="zh-CN" alt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937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404" y="269929"/>
            <a:ext cx="10657416" cy="539180"/>
          </a:xfrm>
        </p:spPr>
        <p:txBody>
          <a:bodyPr/>
          <a:lstStyle/>
          <a:p>
            <a:pPr lvl="2"/>
            <a:r>
              <a:rPr lang="en-US" altLang="zh-CN" dirty="0" smtClean="0"/>
              <a:t>DNS</a:t>
            </a:r>
            <a:r>
              <a:rPr lang="zh-CN" altLang="en-US" dirty="0" smtClean="0"/>
              <a:t>配置方案</a:t>
            </a:r>
            <a:r>
              <a:rPr lang="en-US" altLang="zh-CN" dirty="0" smtClean="0"/>
              <a:t>- </a:t>
            </a:r>
            <a:r>
              <a:rPr lang="zh-CN" altLang="en-US" dirty="0" smtClean="0"/>
              <a:t>总体说明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4780" y="1232756"/>
            <a:ext cx="110892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K8S</a:t>
            </a:r>
            <a:r>
              <a:rPr lang="zh-CN" altLang="en-US" sz="1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中应用对外提供服务的方式主要包括如下：</a:t>
            </a:r>
            <a:endParaRPr lang="zh-CN" altLang="en-US" sz="1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基于</a:t>
            </a:r>
            <a:r>
              <a:rPr lang="en-US" altLang="zh-CN" sz="1400" dirty="0" smtClean="0"/>
              <a:t>Service</a:t>
            </a:r>
            <a:r>
              <a:rPr lang="zh-CN" altLang="en-US" sz="1400" dirty="0" smtClean="0"/>
              <a:t>的服务</a:t>
            </a:r>
            <a:r>
              <a:rPr lang="zh-CN" altLang="en-US" sz="1400" dirty="0"/>
              <a:t>暴露</a:t>
            </a:r>
            <a:r>
              <a:rPr lang="zh-CN" altLang="en-US" sz="1400" dirty="0" smtClean="0"/>
              <a:t>方案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创建</a:t>
            </a:r>
            <a:r>
              <a:rPr lang="en-US" altLang="zh-CN" sz="1400" dirty="0" err="1" smtClean="0"/>
              <a:t>nodeport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loadbalancer</a:t>
            </a:r>
            <a:r>
              <a:rPr lang="zh-CN" altLang="en-US" sz="1400" dirty="0" smtClean="0"/>
              <a:t>类型的</a:t>
            </a:r>
            <a:r>
              <a:rPr lang="en-US" altLang="zh-CN" sz="1400" dirty="0" smtClean="0"/>
              <a:t>service</a:t>
            </a:r>
            <a:r>
              <a:rPr lang="zh-CN" altLang="en-US" sz="1400" dirty="0" smtClean="0"/>
              <a:t>，并通过</a:t>
            </a:r>
            <a:r>
              <a:rPr lang="en-US" altLang="zh-CN" sz="1400" dirty="0" err="1" smtClean="0"/>
              <a:t>vip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lbip:serviceport</a:t>
            </a:r>
            <a:r>
              <a:rPr lang="zh-CN" altLang="en-US" sz="1400" dirty="0" smtClean="0"/>
              <a:t>访问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 smtClean="0"/>
              <a:t>基于代理的服务</a:t>
            </a:r>
            <a:r>
              <a:rPr lang="zh-CN" altLang="en-US" sz="1400" dirty="0"/>
              <a:t>暴露</a:t>
            </a:r>
            <a:r>
              <a:rPr lang="zh-CN" altLang="en-US" sz="1400" dirty="0" smtClean="0"/>
              <a:t>方案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通过在代理服务中配置规则，将流量转发给应用，比如</a:t>
            </a:r>
            <a:r>
              <a:rPr lang="en-US" altLang="zh-CN" sz="1400" dirty="0" smtClean="0"/>
              <a:t>ingress-</a:t>
            </a:r>
            <a:r>
              <a:rPr lang="en-US" altLang="zh-CN" sz="1400" dirty="0" err="1" smtClean="0"/>
              <a:t>nginx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nginx</a:t>
            </a:r>
            <a:r>
              <a:rPr lang="zh-CN" altLang="en-US" sz="1400" dirty="0" smtClean="0"/>
              <a:t>或</a:t>
            </a:r>
            <a:r>
              <a:rPr lang="en-US" altLang="zh-CN" sz="1400" dirty="0" err="1" smtClean="0"/>
              <a:t>haproxy</a:t>
            </a:r>
            <a:r>
              <a:rPr lang="zh-CN" altLang="en-US" sz="1400" dirty="0" smtClean="0"/>
              <a:t>服务。代理服务本身需要通过</a:t>
            </a:r>
            <a:r>
              <a:rPr lang="en-US" altLang="zh-CN" sz="1400" dirty="0" err="1"/>
              <a:t>hostnetwork</a:t>
            </a:r>
            <a:r>
              <a:rPr lang="zh-CN" altLang="en-US" sz="1400" dirty="0"/>
              <a:t>或</a:t>
            </a:r>
            <a:r>
              <a:rPr lang="en-US" altLang="zh-CN" sz="1400" dirty="0" err="1"/>
              <a:t>hostport</a:t>
            </a:r>
            <a:r>
              <a:rPr lang="zh-CN" altLang="en-US" sz="1400" dirty="0" smtClean="0"/>
              <a:t>模式暴露给集群外部服务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 err="1" smtClean="0"/>
              <a:t>hostnetwork</a:t>
            </a:r>
            <a:r>
              <a:rPr lang="zh-CN" altLang="en-US" sz="1400" dirty="0" smtClean="0"/>
              <a:t>或</a:t>
            </a:r>
            <a:r>
              <a:rPr lang="en-US" altLang="zh-CN" sz="1400" dirty="0" err="1" smtClean="0"/>
              <a:t>hostport</a:t>
            </a:r>
            <a:r>
              <a:rPr lang="zh-CN" altLang="en-US" sz="1400" dirty="0" smtClean="0"/>
              <a:t>模式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将</a:t>
            </a:r>
            <a:r>
              <a:rPr lang="en-US" altLang="zh-CN" sz="1400" dirty="0" smtClean="0"/>
              <a:t>pod</a:t>
            </a:r>
            <a:r>
              <a:rPr lang="zh-CN" altLang="en-US" sz="1400" dirty="0" smtClean="0"/>
              <a:t>设置为</a:t>
            </a:r>
            <a:r>
              <a:rPr lang="en-US" altLang="zh-CN" sz="1400" dirty="0" err="1" smtClean="0"/>
              <a:t>hostnetwork</a:t>
            </a:r>
            <a:r>
              <a:rPr lang="zh-CN" altLang="en-US" sz="1400" dirty="0" smtClean="0"/>
              <a:t>模式，或者通过</a:t>
            </a:r>
            <a:r>
              <a:rPr lang="en-US" altLang="zh-CN" sz="1400" dirty="0" err="1" smtClean="0"/>
              <a:t>hostport</a:t>
            </a:r>
            <a:r>
              <a:rPr lang="zh-CN" altLang="en-US" sz="1400" dirty="0" smtClean="0"/>
              <a:t>配置，支持直接通过节点</a:t>
            </a:r>
            <a:r>
              <a:rPr lang="en-US" altLang="zh-CN" sz="1400" dirty="0" smtClean="0"/>
              <a:t>IP</a:t>
            </a:r>
            <a:r>
              <a:rPr lang="zh-CN" altLang="en-US" sz="1400" dirty="0" smtClean="0"/>
              <a:t>访问</a:t>
            </a:r>
            <a:r>
              <a:rPr lang="en-US" altLang="zh-CN" sz="1400" dirty="0" smtClean="0"/>
              <a:t>pod</a:t>
            </a:r>
            <a:r>
              <a:rPr lang="zh-CN" altLang="en-US" sz="1400" dirty="0" smtClean="0"/>
              <a:t>端口，不需要经过</a:t>
            </a:r>
            <a:r>
              <a:rPr lang="en-US" altLang="zh-CN" sz="1400" dirty="0" smtClean="0"/>
              <a:t>service</a:t>
            </a:r>
            <a:r>
              <a:rPr lang="zh-CN" altLang="en-US" sz="1400" dirty="0" smtClean="0"/>
              <a:t>或代理转发。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570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TQ0ZWNhOGJjM2YxYzE2MDk0NGI4ZDg3OGEwYjE5YTkifQ=="/>
</p:tagLst>
</file>

<file path=ppt/theme/theme1.xml><?xml version="1.0" encoding="utf-8"?>
<a:theme xmlns:a="http://schemas.openxmlformats.org/drawingml/2006/main" name="1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Myriad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Myriad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1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Myriad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2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Myriad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3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Myriad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4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Myriad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5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Myriad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6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Myriad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7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Myriad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8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Myriad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9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Myriad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Myriad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20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Myriad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1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Myriad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2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Myriad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Myriad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Myriad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Myriad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Myriad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Myriad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Myriad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Myriad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7246</TotalTime>
  <Words>3818</Words>
  <Application>Microsoft Office PowerPoint</Application>
  <PresentationFormat>宽屏</PresentationFormat>
  <Paragraphs>367</Paragraphs>
  <Slides>22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22</vt:i4>
      </vt:variant>
      <vt:variant>
        <vt:lpstr>幻灯片标题</vt:lpstr>
      </vt:variant>
      <vt:variant>
        <vt:i4>22</vt:i4>
      </vt:variant>
    </vt:vector>
  </HeadingPairs>
  <TitlesOfParts>
    <vt:vector size="53" baseType="lpstr">
      <vt:lpstr>MyriadRegular</vt:lpstr>
      <vt:lpstr>宋体</vt:lpstr>
      <vt:lpstr>微软雅黑</vt:lpstr>
      <vt:lpstr>Arial</vt:lpstr>
      <vt:lpstr>Calibri</vt:lpstr>
      <vt:lpstr>Consolas</vt:lpstr>
      <vt:lpstr>Courier New</vt:lpstr>
      <vt:lpstr>Times New Roman</vt:lpstr>
      <vt:lpstr>Wingdings</vt:lpstr>
      <vt:lpstr>1_默认设计模板</vt:lpstr>
      <vt:lpstr>2_默认设计模板</vt:lpstr>
      <vt:lpstr>3_默认设计模板</vt:lpstr>
      <vt:lpstr>4_默认设计模板</vt:lpstr>
      <vt:lpstr>5_默认设计模板</vt:lpstr>
      <vt:lpstr>6_默认设计模板</vt:lpstr>
      <vt:lpstr>7_默认设计模板</vt:lpstr>
      <vt:lpstr>8_默认设计模板</vt:lpstr>
      <vt:lpstr>9_默认设计模板</vt:lpstr>
      <vt:lpstr>10_默认设计模板</vt:lpstr>
      <vt:lpstr>11_默认设计模板</vt:lpstr>
      <vt:lpstr>12_默认设计模板</vt:lpstr>
      <vt:lpstr>13_默认设计模板</vt:lpstr>
      <vt:lpstr>14_默认设计模板</vt:lpstr>
      <vt:lpstr>15_默认设计模板</vt:lpstr>
      <vt:lpstr>16_默认设计模板</vt:lpstr>
      <vt:lpstr>17_默认设计模板</vt:lpstr>
      <vt:lpstr>18_默认设计模板</vt:lpstr>
      <vt:lpstr>19_默认设计模板</vt:lpstr>
      <vt:lpstr>20_默认设计模板</vt:lpstr>
      <vt:lpstr>21_默认设计模板</vt:lpstr>
      <vt:lpstr>22_默认设计模板</vt:lpstr>
      <vt:lpstr>PowerPoint 演示文稿</vt:lpstr>
      <vt:lpstr>背景</vt:lpstr>
      <vt:lpstr>目录</vt:lpstr>
      <vt:lpstr>ICKS DNS服务简介</vt:lpstr>
      <vt:lpstr>CoreDNS简介[1/2]</vt:lpstr>
      <vt:lpstr>PowerPoint 演示文稿</vt:lpstr>
      <vt:lpstr>Nodelocaldns简介</vt:lpstr>
      <vt:lpstr>目录</vt:lpstr>
      <vt:lpstr>DNS配置方案- 总体说明</vt:lpstr>
      <vt:lpstr>基于service的服务暴露方案[1/2] - nodeport</vt:lpstr>
      <vt:lpstr>基于service的服务暴露方案[2/2] - loadbalancer</vt:lpstr>
      <vt:lpstr>基于代理的服务暴露方案[1/3] – nginx代理</vt:lpstr>
      <vt:lpstr>基于代理的服务暴露方案[2/3] – ingress-nginx四层代理</vt:lpstr>
      <vt:lpstr>PowerPoint 演示文稿</vt:lpstr>
      <vt:lpstr>基于代理的服务暴露方案[3/3] – haproxy代理</vt:lpstr>
      <vt:lpstr>hostnetwork模式[1/2] - CoreDNS</vt:lpstr>
      <vt:lpstr>hostnetwork模式[2/2] - nodelocaldns</vt:lpstr>
      <vt:lpstr>目录</vt:lpstr>
      <vt:lpstr>方案总结 – 性能测试</vt:lpstr>
      <vt:lpstr>方案总结 – 对比分析</vt:lpstr>
      <vt:lpstr>方案总结 – 对比分析</vt:lpstr>
      <vt:lpstr>谢谢！</vt:lpstr>
    </vt:vector>
  </TitlesOfParts>
  <Company>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zhangshibin</dc:creator>
  <cp:lastModifiedBy>haha</cp:lastModifiedBy>
  <cp:revision>2451</cp:revision>
  <dcterms:created xsi:type="dcterms:W3CDTF">2022-10-28T08:43:27Z</dcterms:created>
  <dcterms:modified xsi:type="dcterms:W3CDTF">2025-04-07T08:17:50Z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14财年总结暨15财年规划报告（总裁汇报版）V5</vt:lpwstr>
  </property>
  <property fmtid="{D5CDD505-2E9C-101B-9397-08002B2CF9AE}" pid="3" name="SlideDescription">
    <vt:lpwstr>3. 产业整体情况分析——浪潮小型机服务器发展路线</vt:lpwstr>
  </property>
  <property fmtid="{D5CDD505-2E9C-101B-9397-08002B2CF9AE}" pid="4" name="ICV">
    <vt:lpwstr>4D9B106AAA3F96269C4E536324EDA31B</vt:lpwstr>
  </property>
  <property fmtid="{D5CDD505-2E9C-101B-9397-08002B2CF9AE}" pid="5" name="KSOProductBuildVer">
    <vt:lpwstr>2052-4.6.1.7451</vt:lpwstr>
  </property>
</Properties>
</file>