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-126" y="-114"/>
      </p:cViewPr>
      <p:guideLst>
        <p:guide orient="horz" pos="220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47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2019/9/17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3860" y="999112"/>
            <a:ext cx="9144000" cy="2187001"/>
          </a:xfrm>
        </p:spPr>
        <p:txBody>
          <a:bodyPr/>
          <a:lstStyle/>
          <a:p>
            <a:pPr algn="ctr"/>
            <a:r>
              <a:rPr lang="en-US" altLang="zh-CN" sz="4400" i="1" dirty="0">
                <a:effectLst/>
                <a:latin typeface="Times New Roman" panose="02020603050405020304" charset="0"/>
                <a:cs typeface="Times New Roman" panose="02020603050405020304" charset="0"/>
              </a:rPr>
              <a:t>Graph </a:t>
            </a:r>
            <a:r>
              <a:rPr lang="en-US" altLang="zh-CN" sz="4400" i="1" dirty="0" smtClean="0">
                <a:effectLst/>
                <a:latin typeface="Times New Roman" panose="02020603050405020304" charset="0"/>
                <a:cs typeface="Times New Roman" panose="02020603050405020304" charset="0"/>
              </a:rPr>
              <a:t>Convolutional </a:t>
            </a:r>
            <a:r>
              <a:rPr lang="en-US" altLang="zh-CN" sz="4400" i="1" dirty="0">
                <a:effectLst/>
                <a:latin typeface="Times New Roman" panose="02020603050405020304" charset="0"/>
                <a:cs typeface="Times New Roman" panose="02020603050405020304" charset="0"/>
              </a:rPr>
              <a:t>Neural Network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3860" y="3249613"/>
            <a:ext cx="9144000" cy="1655762"/>
          </a:xfrm>
        </p:spPr>
        <p:txBody>
          <a:bodyPr/>
          <a:lstStyle/>
          <a:p>
            <a:pPr algn="ctr"/>
            <a:r>
              <a:rPr lang="en-US" altLang="zh-CN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图卷积神经网络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10855" y="5949315"/>
            <a:ext cx="5065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  <a:cs typeface="+mn-ea"/>
              </a:rPr>
              <a:t>机器学习实验室</a:t>
            </a:r>
            <a:r>
              <a:rPr lang="en-US" altLang="zh-CN" sz="2400">
                <a:effectLst/>
                <a:latin typeface="Times New Roman" panose="02020603050405020304" charset="0"/>
                <a:ea typeface="+mj-ea"/>
                <a:cs typeface="Times New Roman" panose="02020603050405020304" charset="0"/>
              </a:rPr>
              <a:t>a524·</a:t>
            </a:r>
            <a:r>
              <a:rPr lang="zh-CN" altLang="en-US" sz="2400">
                <a:effectLst/>
                <a:latin typeface="Times New Roman" panose="02020603050405020304" charset="0"/>
                <a:ea typeface="+mj-ea"/>
                <a:cs typeface="Times New Roman" panose="02020603050405020304" charset="0"/>
              </a:rPr>
              <a:t>王冶</a:t>
            </a:r>
            <a:endParaRPr lang="zh-CN" altLang="en-US" sz="2400">
              <a:latin typeface="+mn-ea"/>
              <a:cs typeface="+mn-ea"/>
            </a:endParaRPr>
          </a:p>
          <a:p>
            <a:endParaRPr lang="zh-CN" altLang="en-US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785" y="151130"/>
            <a:ext cx="356806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4400" i="1" dirty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从</a:t>
            </a:r>
            <a:r>
              <a:rPr lang="en-US" altLang="zh-CN" sz="4400" i="1" dirty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CNN</a:t>
            </a:r>
            <a:r>
              <a:rPr lang="zh-CN" altLang="en-US" sz="4400" i="1" dirty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到</a:t>
            </a:r>
            <a:r>
              <a:rPr lang="en-US" altLang="zh-CN" sz="4400" i="1" dirty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2160" y="1158240"/>
                <a:ext cx="11419840" cy="657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Wingdings" panose="05000000000000000000" charset="0"/>
                  <a:buChar char=""/>
                </a:pPr>
                <a:r>
                  <a:rPr lang="en-US" altLang="zh-CN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Laplacian</a:t>
                </a: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matrix of </a:t>
                </a:r>
                <a:r>
                  <a:rPr lang="en-US" altLang="zh-CN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graph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i="1" dirty="0" smtClean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	</a:t>
                </a:r>
                <a:r>
                  <a:rPr lang="zh-CN" altLang="en-US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图拉普拉斯矩阵属于实对称矩阵，因此通过对图的拉普拉斯矩阵进行特征分解，可以将传统意义上的</a:t>
                </a:r>
                <a:endParaRPr lang="en-US" altLang="zh-CN" i="1" dirty="0" smtClean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傅里叶变换迁移至图上。</a:t>
                </a:r>
                <a:endParaRPr lang="en-US" altLang="zh-CN" i="1" dirty="0" smtClean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sym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≔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𝐼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  <m:r>
                      <a:rPr lang="zh-CN" altLang="en-US" b="0" i="1" smtClean="0">
                        <a:latin typeface="Cambria Math"/>
                      </a:rPr>
                      <m:t>为</m:t>
                    </m:r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特征向量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也是</m:t>
                    </m:r>
                    <m:r>
                      <a:rPr lang="zh-CN" altLang="en-US" b="0" i="1" smtClean="0">
                        <a:latin typeface="Cambria Math"/>
                      </a:rPr>
                      <m:t>图</m:t>
                    </m:r>
                    <m:r>
                      <a:rPr lang="zh-CN" altLang="en-US" i="1">
                        <a:latin typeface="Cambria Math"/>
                      </a:rPr>
                      <m:t>傅里叶变换</m:t>
                    </m:r>
                    <m:r>
                      <a:rPr lang="zh-CN" altLang="en-US" b="0" i="1" smtClean="0">
                        <a:latin typeface="Cambria Math"/>
                      </a:rPr>
                      <m:t>的基</m:t>
                    </m:r>
                  </m:oMath>
                </a14:m>
                <a:r>
                  <a:rPr lang="zh-CN" altLang="en-US" dirty="0" smtClean="0"/>
                  <a:t>、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为特征值。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已知图拉普拉斯矩阵，则信号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的图傅里叶变换为：  </a:t>
                </a:r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zh-CN" altLang="zh-CN" i="1">
                            <a:latin typeface="Cambria Math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lim>
                        <m:r>
                          <a:rPr lang="en-US" altLang="zh-CN" i="1">
                            <a:latin typeface="Cambria Math"/>
                          </a:rPr>
                          <m:t>^</m:t>
                        </m:r>
                      </m:lim>
                    </m:limUp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𝑠</m:t>
                    </m:r>
                  </m:oMath>
                </a14:m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同理卷积核函数在图上的傅里叶变换为：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zh-CN" altLang="zh-CN" i="1">
                            <a:latin typeface="Cambria Math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lim>
                        <m:r>
                          <a:rPr lang="en-US" altLang="zh-CN" i="1">
                            <a:latin typeface="Cambria Math"/>
                          </a:rPr>
                          <m:t>^</m:t>
                        </m:r>
                      </m:lim>
                    </m:limUp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i="1" dirty="0" smtClean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	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	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0" y="1158240"/>
                <a:ext cx="11419840" cy="6570453"/>
              </a:xfrm>
              <a:prstGeom prst="rect">
                <a:avLst/>
              </a:prstGeom>
              <a:blipFill rotWithShape="1">
                <a:blip r:embed="rId2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785" y="151130"/>
            <a:ext cx="356806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4400" i="1" dirty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从</a:t>
            </a:r>
            <a:r>
              <a:rPr lang="en-US" altLang="zh-CN" sz="4400" i="1" dirty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CNN</a:t>
            </a:r>
            <a:r>
              <a:rPr lang="zh-CN" altLang="en-US" sz="4400" i="1" dirty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到</a:t>
            </a:r>
            <a:r>
              <a:rPr lang="en-US" altLang="zh-CN" sz="4400" i="1" dirty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2160" y="1158240"/>
                <a:ext cx="11419840" cy="905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Wingdings" panose="05000000000000000000" charset="0"/>
                  <a:buChar char=""/>
                </a:pPr>
                <a:r>
                  <a:rPr lang="zh-CN" altLang="en-US" i="1" dirty="0" smtClean="0">
                    <a:latin typeface="Times New Roman" panose="02020603050405020304" charset="0"/>
                    <a:cs typeface="Times New Roman" panose="02020603050405020304" charset="0"/>
                  </a:rPr>
                  <a:t>Convolution characteristics </a:t>
                </a: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</a:rPr>
                  <a:t>of Fourier transform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i="1" dirty="0" smtClean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	</a:t>
                </a:r>
                <a:r>
                  <a:rPr lang="zh-CN" altLang="en-US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在傅里叶域中，函数  </a:t>
                </a:r>
                <a:r>
                  <a:rPr lang="zh-CN" altLang="en-US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en-US" altLang="zh-CN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f</a:t>
                </a:r>
                <a:r>
                  <a:rPr lang="zh-CN" altLang="en-US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、</a:t>
                </a:r>
                <a:r>
                  <a:rPr lang="en-US" altLang="zh-CN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 </a:t>
                </a:r>
                <a:r>
                  <a:rPr lang="zh-CN" altLang="en-US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经过傅里叶变换得到的频谱之间的乘积，等于两个函数  </a:t>
                </a:r>
                <a:r>
                  <a:rPr lang="en-US" altLang="zh-CN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f</a:t>
                </a:r>
                <a:r>
                  <a:rPr lang="zh-CN" altLang="en-US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、</a:t>
                </a:r>
                <a:r>
                  <a:rPr lang="en-US" altLang="zh-CN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</a:t>
                </a:r>
                <a:r>
                  <a:rPr lang="zh-CN" altLang="en-US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的卷积作傅里叶比变换。</a:t>
                </a:r>
                <a:endParaRPr lang="en-US" altLang="zh-CN" dirty="0" smtClean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数学运算：</a:t>
                </a:r>
                <a:endParaRPr lang="en-US" altLang="zh-CN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等式</m:t>
                    </m:r>
                    <m:r>
                      <a:rPr lang="zh-CN" altLang="en-US" i="1" smtClean="0">
                        <a:latin typeface="Cambria Math"/>
                      </a:rPr>
                      <m:t>两边</m:t>
                    </m:r>
                    <m:r>
                      <a:rPr lang="zh-CN" altLang="en-US" i="1">
                        <a:latin typeface="Cambria Math"/>
                      </a:rPr>
                      <m:t>同时</m:t>
                    </m:r>
                    <m:r>
                      <a:rPr lang="zh-CN" altLang="en-US" b="0" i="1" smtClean="0">
                        <a:latin typeface="Cambria Math"/>
                      </a:rPr>
                      <m:t>取</m:t>
                    </m:r>
                    <m:r>
                      <a:rPr lang="zh-CN" altLang="en-US" i="1">
                        <a:latin typeface="Cambria Math"/>
                      </a:rPr>
                      <m:t>傅里叶逆变换</m:t>
                    </m:r>
                  </m:oMath>
                </a14:m>
                <a:r>
                  <a:rPr lang="zh-CN" altLang="en-US" dirty="0" smtClean="0"/>
                  <a:t>可得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                   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dirty="0" smtClean="0"/>
                  <a:t>	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结论：</a:t>
                </a:r>
                <a:endParaRPr lang="en-US" altLang="zh-CN" dirty="0" smtClean="0"/>
              </a:p>
              <a:p>
                <a:pPr>
                  <a:lnSpc>
                    <a:spcPct val="180000"/>
                  </a:lnSpc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80000"/>
                  </a:lnSpc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	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>
                            <a:latin typeface="Cambria Math"/>
                          </a:rPr>
                          <m:t>𝑓</m:t>
                        </m:r>
                        <m:r>
                          <a:rPr lang="en-US" altLang="zh-CN" i="0">
                            <a:latin typeface="Cambria Math"/>
                          </a:rPr>
                          <m:t>⊙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i="1" dirty="0" smtClean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	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i="1" dirty="0" smtClean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 smtClean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	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0" y="1158240"/>
                <a:ext cx="11419840" cy="9051965"/>
              </a:xfrm>
              <a:prstGeom prst="rect">
                <a:avLst/>
              </a:prstGeom>
              <a:blipFill rotWithShape="1">
                <a:blip r:embed="rId2"/>
                <a:stretch>
                  <a:fillRect l="-481" r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311785" y="151130"/>
            <a:ext cx="4166525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  <a:r>
              <a:rPr lang="zh-CN" altLang="en-US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的逐代优化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975360"/>
            <a:ext cx="1093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GCN </a:t>
            </a:r>
            <a:r>
              <a:rPr lang="zh-CN" altLang="en-US" sz="2400" dirty="0" smtClean="0"/>
              <a:t>的逐代优化各不相同，但主要思想均是对卷积核和算法复杂度的改进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0240" y="1767840"/>
            <a:ext cx="1129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第一代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GCN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[2]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34720" y="2255520"/>
                <a:ext cx="5669280" cy="951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Λ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20" y="2255520"/>
                <a:ext cx="5669280" cy="9515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4400" y="2936240"/>
                <a:ext cx="9621520" cy="2733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卷积核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定义</m:t>
                    </m:r>
                    <m:r>
                      <a:rPr lang="zh-CN" altLang="en-US" b="0" i="1" dirty="0" smtClean="0">
                        <a:latin typeface="Cambria Math"/>
                      </a:rPr>
                      <m:t>为：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/>
                          </a:rPr>
                          <m:t>𝑑𝑖𝑎𝑔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i="1" dirty="0" smtClean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i="1" dirty="0" smtClean="0"/>
                  <a:t>θ </a:t>
                </a:r>
                <a:r>
                  <a:rPr lang="zh-CN" altLang="en-US" dirty="0" smtClean="0"/>
                  <a:t>为卷积核初始化时的随机权重参数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卷积运算为：</a:t>
                </a:r>
                <a:endParaRPr lang="en-US" altLang="zh-CN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𝑈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zh-CN" altLang="zh-CN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36240"/>
                <a:ext cx="9621520" cy="2733441"/>
              </a:xfrm>
              <a:prstGeom prst="rect">
                <a:avLst/>
              </a:prstGeom>
              <a:blipFill rotWithShape="1">
                <a:blip r:embed="rId3"/>
                <a:stretch>
                  <a:fillRect l="-507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60400" y="4785360"/>
            <a:ext cx="1129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缺点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87120" y="5235972"/>
                <a:ext cx="10607040" cy="146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由于每次前向逐层传播时，都需要计算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</m:t>
                    </m:r>
                    <m:r>
                      <a:rPr lang="en-US" altLang="zh-CN" i="1">
                        <a:latin typeface="Cambria Math"/>
                      </a:rPr>
                      <m:t>𝑈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</m:d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对于</a:t>
                </a:r>
                <a:r>
                  <a:rPr lang="en-US" altLang="zh-CN" i="1" dirty="0" smtClean="0"/>
                  <a:t>n</a:t>
                </a:r>
                <a:r>
                  <a:rPr lang="zh-CN" altLang="en-US" i="1" dirty="0" smtClean="0"/>
                  <a:t>阶矩阵，将会产生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时间</m:t>
                    </m:r>
                    <m:r>
                      <a:rPr lang="zh-CN" altLang="en-US" i="1" smtClean="0">
                        <a:latin typeface="Cambria Math"/>
                      </a:rPr>
                      <m:t>复杂度</m:t>
                    </m:r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i="1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卷积核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i="1" dirty="0" smtClean="0"/>
                  <a:t> </a:t>
                </a:r>
                <a:r>
                  <a:rPr lang="zh-CN" altLang="en-US" dirty="0" smtClean="0"/>
                  <a:t>中有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个参数，参数过多</a:t>
                </a:r>
                <a:endParaRPr lang="zh-CN" altLang="zh-CN" dirty="0"/>
              </a:p>
              <a:p>
                <a:endParaRPr lang="zh-CN" alt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20" y="5235972"/>
                <a:ext cx="10607040" cy="1463670"/>
              </a:xfrm>
              <a:prstGeom prst="rect">
                <a:avLst/>
              </a:prstGeom>
              <a:blipFill rotWithShape="1">
                <a:blip r:embed="rId4"/>
                <a:stretch>
                  <a:fillRect l="-345" t="-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311785" y="151130"/>
            <a:ext cx="4166525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  <a:r>
              <a:rPr lang="zh-CN" altLang="en-US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的逐代优化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50240" y="1036320"/>
                <a:ext cx="11297920" cy="115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dirty="0" smtClean="0"/>
                  <a:t>第</a:t>
                </a:r>
                <a:r>
                  <a:rPr lang="zh-CN" altLang="en-US" dirty="0"/>
                  <a:t>二</a:t>
                </a:r>
                <a:r>
                  <a:rPr lang="zh-CN" altLang="en-US" dirty="0" smtClean="0"/>
                  <a:t>代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GCN 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[3]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使用切比雪夫多项式来逼近卷积核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i="1" dirty="0"/>
                  <a:t> 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1036320"/>
                <a:ext cx="11297920" cy="1151021"/>
              </a:xfrm>
              <a:prstGeom prst="rect">
                <a:avLst/>
              </a:prstGeom>
              <a:blipFill rotWithShape="1">
                <a:blip r:embed="rId2"/>
                <a:stretch>
                  <a:fillRect l="-378"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4400" y="2275840"/>
                <a:ext cx="9621520" cy="422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卷积核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定义</m:t>
                    </m:r>
                    <m:r>
                      <a:rPr lang="zh-CN" altLang="en-US" b="0" i="1" dirty="0" smtClean="0">
                        <a:latin typeface="Cambria Math"/>
                      </a:rPr>
                      <m:t>为：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Λ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~</m:t>
                              </m:r>
                            </m:lim>
                          </m:limUpp>
                        </m:e>
                      </m:d>
                      <m:r>
                        <a:rPr lang="zh-CN" altLang="en-US" b="0" i="1" smtClean="0">
                          <a:latin typeface="Cambria Math"/>
                        </a:rPr>
                        <m:t>，</m:t>
                      </m:r>
                      <m:r>
                        <a:rPr lang="zh-CN" altLang="en-US" i="1">
                          <a:latin typeface="Cambria Math"/>
                        </a:rPr>
                        <m:t>其中</m:t>
                      </m:r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limUpp>
                        <m:limUp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Λ</m:t>
                          </m:r>
                        </m:e>
                        <m:lim>
                          <m:r>
                            <a:rPr lang="en-US" altLang="zh-CN" i="1">
                              <a:latin typeface="Cambria Math"/>
                            </a:rPr>
                            <m:t>~</m:t>
                          </m:r>
                        </m:lim>
                      </m:limUp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Λ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𝐼</m:t>
                      </m:r>
                      <m:r>
                        <a:rPr lang="zh-CN" alt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−1,1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1" smtClean="0">
                          <a:latin typeface="Cambria Math"/>
                        </a:rPr>
                        <m:t>为</m:t>
                      </m:r>
                      <m:r>
                        <a:rPr lang="zh-CN" altLang="en-US" i="1">
                          <a:latin typeface="Cambria Math"/>
                        </a:rPr>
                        <m:t>切比雪夫</m:t>
                      </m:r>
                      <m:r>
                        <a:rPr lang="zh-CN" altLang="en-US" i="1" smtClean="0">
                          <a:latin typeface="Cambria Math"/>
                        </a:rPr>
                        <m:t>多项式系数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zh-CN" dirty="0"/>
              </a:p>
              <a:p>
                <a:r>
                  <a:rPr lang="en-US" altLang="zh-CN" dirty="0" smtClean="0"/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=2</m:t>
                    </m:r>
                    <m:limUpp>
                      <m:limUppPr>
                        <m:ctrlPr>
                          <a:rPr lang="zh-CN" altLang="zh-CN" i="1">
                            <a:latin typeface="Cambria Math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  <m:lim>
                        <m:r>
                          <a:rPr lang="en-US" altLang="zh-CN" i="1">
                            <a:latin typeface="Cambria Math"/>
                          </a:rPr>
                          <m:t>~</m:t>
                        </m:r>
                      </m:lim>
                    </m:limUpp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𝐼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limUpp>
                      <m:limUppPr>
                        <m:ctrlPr>
                          <a:rPr lang="zh-CN" altLang="zh-CN" i="1">
                            <a:latin typeface="Cambria Math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  <m:lim>
                        <m:r>
                          <a:rPr lang="en-US" altLang="zh-CN" i="1">
                            <a:latin typeface="Cambria Math"/>
                          </a:rPr>
                          <m:t>~</m:t>
                        </m:r>
                      </m:lim>
                    </m:limUpp>
                  </m:oMath>
                </a14:m>
                <a:endParaRPr lang="zh-CN" altLang="zh-CN" dirty="0"/>
              </a:p>
              <a:p>
                <a:endParaRPr lang="zh-CN" altLang="zh-CN" dirty="0"/>
              </a:p>
              <a:p>
                <a:r>
                  <a:rPr lang="zh-CN" altLang="en-US" dirty="0" smtClean="0"/>
                  <a:t>卷积运算为：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>
                            <a:latin typeface="Cambria Math"/>
                          </a:rPr>
                        </m:ctrlPr>
                      </m:eqArr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limUpp>
                                  <m:limUppPr>
                                    <m:ctrlPr>
                                      <a:rPr lang="zh-CN" altLang="zh-CN" i="1">
                                        <a:latin typeface="Cambria Math"/>
                                      </a:rPr>
                                    </m:ctrlPr>
                                  </m:limUp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Λ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~</m:t>
                                    </m:r>
                                  </m:lim>
                                </m:limUpp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limUpp>
                              <m:limUpp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limUp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/>
                                  </a:rPr>
                                  <m:t>~</m:t>
                                </m:r>
                              </m:lim>
                            </m:limUpp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e>
                    </m:eqArr>
                  </m:oMath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:r>
                  <a:rPr lang="zh-CN" altLang="en-US" dirty="0" smtClean="0"/>
                  <a:t>此时，卷积运算中已经不需要对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图</m:t>
                    </m:r>
                    <m:r>
                      <a:rPr lang="zh-CN" altLang="en-US" i="1">
                        <a:latin typeface="Cambria Math"/>
                      </a:rPr>
                      <m:t>拉普拉斯</m:t>
                    </m:r>
                    <m:r>
                      <a:rPr lang="zh-CN" altLang="en-US" i="1" smtClean="0">
                        <a:latin typeface="Cambria Math"/>
                      </a:rPr>
                      <m:t>矩阵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进行</m:t>
                    </m:r>
                    <m:r>
                      <a:rPr lang="zh-CN" altLang="en-US" i="1" smtClean="0">
                        <a:latin typeface="Cambria Math"/>
                      </a:rPr>
                      <m:t>特征分解了</m:t>
                    </m:r>
                  </m:oMath>
                </a14:m>
                <a:r>
                  <a:rPr lang="zh-CN" altLang="en-US" dirty="0" smtClean="0"/>
                  <a:t>，所以</a:t>
                </a:r>
                <a:r>
                  <a:rPr lang="zh-CN" altLang="en-US" dirty="0"/>
                  <a:t>在</a:t>
                </a:r>
                <a:r>
                  <a:rPr lang="zh-CN" altLang="en-US" dirty="0" smtClean="0"/>
                  <a:t>运算的过程中不存在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𝑈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</m:d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矩阵乘法，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故算法的复杂度为：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≪</m:t>
                    </m:r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r>
                      <a:rPr lang="zh-CN" altLang="en-US" i="1">
                        <a:latin typeface="Cambria Math"/>
                      </a:rPr>
                      <m:t>表示</m:t>
                    </m:r>
                    <m:r>
                      <a:rPr lang="zh-CN" altLang="en-US" b="0" i="1" smtClean="0">
                        <a:latin typeface="Cambria Math"/>
                      </a:rPr>
                      <m:t>边的</m:t>
                    </m:r>
                    <m:r>
                      <a:rPr lang="zh-CN" altLang="en-US" i="1">
                        <a:latin typeface="Cambria Math"/>
                      </a:rPr>
                      <m:t>集合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75840"/>
                <a:ext cx="9621520" cy="4223144"/>
              </a:xfrm>
              <a:prstGeom prst="rect">
                <a:avLst/>
              </a:prstGeom>
              <a:blipFill rotWithShape="1">
                <a:blip r:embed="rId3"/>
                <a:stretch>
                  <a:fillRect l="-507" t="-1010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311785" y="151130"/>
            <a:ext cx="4166525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  <a:r>
              <a:rPr lang="zh-CN" altLang="en-US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的逐代优化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240" y="1036320"/>
            <a:ext cx="1129792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代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GCN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[4]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在第二代卷积核的基础上，进一步优化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14400" y="2047162"/>
                <a:ext cx="11033760" cy="493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二代</a:t>
                </a:r>
                <a:r>
                  <a:rPr lang="zh-CN" altLang="en-US" dirty="0" smtClean="0"/>
                  <a:t>卷积</a:t>
                </a:r>
                <a:r>
                  <a:rPr lang="zh-CN" altLang="en-US" dirty="0" smtClean="0"/>
                  <a:t>核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定义</m:t>
                    </m:r>
                    <m:r>
                      <a:rPr lang="zh-CN" altLang="en-US" b="0" i="1" dirty="0" smtClean="0">
                        <a:latin typeface="Cambria Math"/>
                      </a:rPr>
                      <m:t>为：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Λ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~</m:t>
                              </m:r>
                            </m:lim>
                          </m:limUpp>
                        </m:e>
                      </m:d>
                      <m:r>
                        <a:rPr lang="zh-CN" altLang="en-US" b="0" i="1" smtClean="0">
                          <a:latin typeface="Cambria Math"/>
                        </a:rPr>
                        <m:t>，</m:t>
                      </m:r>
                      <m:r>
                        <a:rPr lang="zh-CN" altLang="en-US" i="1">
                          <a:latin typeface="Cambria Math"/>
                        </a:rPr>
                        <m:t>其中</m:t>
                      </m:r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limUpp>
                        <m:limUp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limUp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Λ</m:t>
                          </m:r>
                        </m:e>
                        <m:lim>
                          <m:r>
                            <a:rPr lang="en-US" altLang="zh-CN" i="1">
                              <a:latin typeface="Cambria Math"/>
                            </a:rPr>
                            <m:t>~</m:t>
                          </m:r>
                        </m:lim>
                      </m:limUp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Λ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𝐼</m:t>
                      </m:r>
                      <m:r>
                        <a:rPr lang="zh-CN" alt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−1,1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1" smtClean="0">
                          <a:latin typeface="Cambria Math"/>
                        </a:rPr>
                        <m:t>为</m:t>
                      </m:r>
                      <m:r>
                        <a:rPr lang="zh-CN" altLang="en-US" i="1">
                          <a:latin typeface="Cambria Math"/>
                        </a:rPr>
                        <m:t>切比雪夫</m:t>
                      </m:r>
                      <m:r>
                        <a:rPr lang="zh-CN" altLang="en-US" i="1" smtClean="0">
                          <a:latin typeface="Cambria Math"/>
                        </a:rPr>
                        <m:t>多项式系数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zh-CN" dirty="0"/>
              </a:p>
              <a:p>
                <a:r>
                  <a:rPr lang="en-US" altLang="zh-CN" dirty="0" smtClean="0"/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=2</m:t>
                    </m:r>
                    <m:limUpp>
                      <m:limUppPr>
                        <m:ctrlPr>
                          <a:rPr lang="zh-CN" altLang="zh-CN" i="1">
                            <a:latin typeface="Cambria Math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  <m:lim>
                        <m:r>
                          <a:rPr lang="en-US" altLang="zh-CN" i="1">
                            <a:latin typeface="Cambria Math"/>
                          </a:rPr>
                          <m:t>~</m:t>
                        </m:r>
                      </m:lim>
                    </m:limUpp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𝐼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limUpp>
                      <m:limUppPr>
                        <m:ctrlPr>
                          <a:rPr lang="zh-CN" altLang="zh-CN" i="1">
                            <a:latin typeface="Cambria Math"/>
                          </a:rPr>
                        </m:ctrlPr>
                      </m:limUp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  <m:lim>
                        <m:r>
                          <a:rPr lang="en-US" altLang="zh-CN" i="1">
                            <a:latin typeface="Cambria Math"/>
                          </a:rPr>
                          <m:t>~</m:t>
                        </m:r>
                      </m:lim>
                    </m:limUpp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优化操作：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设置参数</a:t>
                </a:r>
                <a:r>
                  <a:rPr lang="en-US" altLang="zh-CN" i="1" dirty="0" smtClean="0"/>
                  <a:t>K=1</a:t>
                </a:r>
                <a:r>
                  <a:rPr lang="zh-CN" altLang="en-US" i="1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=2</a:t>
                </a:r>
                <a:r>
                  <a:rPr lang="zh-CN" altLang="en-US" i="1" dirty="0" smtClean="0"/>
                  <a:t>，</a:t>
                </a:r>
                <a:r>
                  <a:rPr lang="zh-CN" altLang="en-US" dirty="0" smtClean="0"/>
                  <a:t>则有表达式：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𝐾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Λ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~</m:t>
                            </m:r>
                          </m:lim>
                        </m:limUpp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 smtClean="0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Λ</m:t>
                    </m:r>
                  </m:oMath>
                </a14:m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则图上卷积运算为：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∗</m:t>
                        </m:r>
                      </m:e>
                      <m:sub>
                        <m:r>
                          <a:rPr lang="en-US" altLang="zh-CN" i="1"/>
                          <m:t>𝐺</m:t>
                        </m:r>
                      </m:sub>
                    </m:sSub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𝑔</m:t>
                        </m:r>
                      </m:e>
                      <m:sub>
                        <m:r>
                          <a:rPr lang="en-US" altLang="zh-CN" i="1"/>
                          <m:t>𝜃</m:t>
                        </m:r>
                      </m:sub>
                    </m:sSub>
                    <m:r>
                      <a:rPr lang="en-US" altLang="zh-CN" i="1"/>
                      <m:t>=</m:t>
                    </m:r>
                    <m:r>
                      <a:rPr lang="en-US" altLang="zh-CN" i="1"/>
                      <m:t>𝑈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𝑔</m:t>
                            </m:r>
                          </m:e>
                          <m:sub>
                            <m:r>
                              <a:rPr lang="en-US" altLang="zh-CN" i="1"/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Λ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𝑈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r>
                      <a:rPr lang="en-US" altLang="zh-CN" i="1"/>
                      <m:t>𝑥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𝑈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𝜃</m:t>
                            </m:r>
                          </m:e>
                          <m:sub>
                            <m:r>
                              <a:rPr lang="en-US" altLang="zh-CN" i="1"/>
                              <m:t>0</m:t>
                            </m:r>
                          </m:sub>
                        </m:sSub>
                        <m:r>
                          <a:rPr lang="en-US" altLang="zh-CN" i="1"/>
                          <m:t>𝐼</m:t>
                        </m:r>
                        <m:r>
                          <a:rPr lang="en-US" altLang="zh-CN" i="1"/>
                          <m:t>+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𝜃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𝜆</m:t>
                        </m:r>
                        <m:r>
                          <a:rPr lang="en-US" altLang="zh-CN" i="1"/>
                          <m:t>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𝜃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𝐼</m:t>
                        </m:r>
                      </m:e>
                    </m:d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𝑈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r>
                      <a:rPr lang="en-US" altLang="zh-CN" i="1"/>
                      <m:t>𝑥</m:t>
                    </m:r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i="1"/>
                      <m:t>𝑥</m:t>
                    </m:r>
                    <m:r>
                      <a:rPr lang="en-US" altLang="zh-CN" i="1"/>
                      <m:t>+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𝐿</m:t>
                        </m:r>
                        <m:r>
                          <a:rPr lang="en-US" altLang="zh-CN" i="1"/>
                          <m:t>−</m:t>
                        </m:r>
                        <m:r>
                          <a:rPr lang="en-US" altLang="zh-CN" i="1"/>
                          <m:t>𝐼</m:t>
                        </m:r>
                      </m:e>
                    </m:d>
                    <m:r>
                      <a:rPr lang="en-US" altLang="zh-CN" i="1"/>
                      <m:t>𝑥</m:t>
                    </m:r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i="1"/>
                      <m:t>𝑥</m:t>
                    </m:r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𝐷</m:t>
                        </m:r>
                      </m:e>
                      <m:sup>
                        <m:r>
                          <a:rPr lang="en-US" altLang="zh-CN" i="1"/>
                          <m:t>−</m:t>
                        </m:r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1</m:t>
                            </m:r>
                          </m:num>
                          <m:den>
                            <m:r>
                              <a:rPr lang="en-US" altLang="zh-CN" i="1"/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/>
                      <m:t>𝐴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047162"/>
                <a:ext cx="11033760" cy="4935197"/>
              </a:xfrm>
              <a:prstGeom prst="rect">
                <a:avLst/>
              </a:prstGeom>
              <a:blipFill rotWithShape="1">
                <a:blip r:embed="rId2"/>
                <a:stretch>
                  <a:fillRect l="-442" t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785" y="151130"/>
            <a:ext cx="4166525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  <a:r>
              <a:rPr lang="zh-CN" altLang="en-US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的逐代优化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0240" y="1036320"/>
                <a:ext cx="11297920" cy="5770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dirty="0" smtClean="0"/>
                  <a:t>第</a:t>
                </a:r>
                <a:r>
                  <a:rPr lang="zh-CN" altLang="en-US" dirty="0"/>
                  <a:t>三</a:t>
                </a:r>
                <a:r>
                  <a:rPr lang="zh-CN" altLang="en-US" dirty="0" smtClean="0"/>
                  <a:t>代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GCN 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[4]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zh-CN" altLang="en-US" i="1">
                              <a:latin typeface="Cambria Math"/>
                            </a:rPr>
                            <m:t>∗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Λ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𝐼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表达式中共两个参数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优化：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      ,    </m:t>
                    </m:r>
                    <m:r>
                      <a:rPr lang="en-US" altLang="zh-CN" i="1">
                        <a:latin typeface="Cambria Math"/>
                      </a:rPr>
                      <m:t>𝜃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表达式中仅包含一个参数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问题：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对于每个节点的特征，都会和图的邻接矩阵做乘积运算，也就是能够考虑其邻居节点的信息，那自身的信息如何计算呢？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解决：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b="0" dirty="0"/>
                  <a:t>	</a:t>
                </a:r>
                <a:r>
                  <a:rPr lang="zh-CN" altLang="en-US" b="0" dirty="0" smtClean="0"/>
                  <a:t>给无向图邻接矩阵的每个节点添加自循环：</a:t>
                </a:r>
                <a:endParaRPr lang="en-US" altLang="zh-CN" b="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dirty="0" smtClean="0"/>
                  <a:t>		         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     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r>
                  <a:rPr lang="en-US" altLang="zh-CN" dirty="0" smtClean="0"/>
                  <a:t>			    	</a:t>
                </a:r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				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̂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zh-CN" altLang="zh-C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1036320"/>
                <a:ext cx="11297920" cy="5770682"/>
              </a:xfrm>
              <a:prstGeom prst="rect">
                <a:avLst/>
              </a:prstGeom>
              <a:blipFill rotWithShape="1"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60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785" y="151130"/>
            <a:ext cx="4166525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  <a:r>
              <a:rPr lang="zh-CN" altLang="en-US" sz="4400" i="1" dirty="0" smtClean="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的逐代优化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0240" y="1036320"/>
                <a:ext cx="11297920" cy="5120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dirty="0" smtClean="0"/>
                  <a:t>第</a:t>
                </a:r>
                <a:r>
                  <a:rPr lang="zh-CN" altLang="en-US" dirty="0"/>
                  <a:t>三</a:t>
                </a:r>
                <a:r>
                  <a:rPr lang="zh-CN" altLang="en-US" dirty="0" smtClean="0"/>
                  <a:t>代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GCN 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[4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进一步抽象：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𝑋</m:t>
                    </m:r>
                  </m:oMath>
                </a14:m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定义：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：每个节点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维的特征向量</a:t>
                </a: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Θ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  <m: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sup>
                    </m:sSup>
                    <m:r>
                      <a:rPr lang="zh-CN" altLang="en-US" b="0" i="1" dirty="0" smtClean="0">
                        <a:latin typeface="Cambria Math"/>
                        <a:cs typeface="Times New Roman" pitchFamily="18" charset="0"/>
                      </a:rPr>
                      <m:t>：</m:t>
                    </m:r>
                    <m:r>
                      <a:rPr lang="zh-CN" altLang="en-US" i="1" dirty="0">
                        <a:latin typeface="Cambria Math"/>
                        <a:cs typeface="Times New Roman" pitchFamily="18" charset="0"/>
                      </a:rPr>
                      <m:t>卷积核</m:t>
                    </m:r>
                    <m:r>
                      <a:rPr lang="zh-CN" altLang="en-US" i="1" dirty="0" smtClean="0">
                        <a:latin typeface="Cambria Math"/>
                        <a:cs typeface="Times New Roman" pitchFamily="18" charset="0"/>
                      </a:rPr>
                      <m:t>权重</m:t>
                    </m:r>
                    <m:r>
                      <a:rPr lang="zh-CN" altLang="en-US" i="1" dirty="0">
                        <a:latin typeface="Cambria Math"/>
                        <a:cs typeface="Times New Roman" pitchFamily="18" charset="0"/>
                      </a:rPr>
                      <m:t>矩阵</m:t>
                    </m:r>
                  </m:oMath>
                </a14:m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𝐹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：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卷积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后的</m:t>
                    </m:r>
                    <m:r>
                      <a:rPr lang="zh-CN" alt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信号</m:t>
                    </m:r>
                  </m:oMath>
                </a14:m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itchFamily="18" charset="0"/>
                    <a:cs typeface="Times New Roman" pitchFamily="18" charset="0"/>
                  </a:rPr>
                  <a:t>则信号数据的卷积运算为：</a:t>
                </a: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				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𝑋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Θ</m:t>
                    </m:r>
                  </m:oMath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1036320"/>
                <a:ext cx="11297920" cy="5120248"/>
              </a:xfrm>
              <a:prstGeom prst="rect">
                <a:avLst/>
              </a:prstGeom>
              <a:blipFill rotWithShape="1"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45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38834" y="-204470"/>
            <a:ext cx="4365298" cy="94282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3600" i="1" dirty="0">
                <a:latin typeface="Times New Roman" panose="02020603050405020304" charset="0"/>
              </a:rPr>
              <a:t>GCN</a:t>
            </a:r>
            <a:r>
              <a:rPr lang="zh-CN" altLang="en-US" sz="3600" dirty="0">
                <a:latin typeface="Times New Roman" panose="02020603050405020304" charset="0"/>
              </a:rPr>
              <a:t>应用场景、局限</a:t>
            </a:r>
            <a:endParaRPr lang="zh-CN" altLang="en-US" sz="36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0">
                <a:effectLst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8660" y="1693545"/>
            <a:ext cx="10975975" cy="407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zh-CN" sz="3600" i="1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GCN</a:t>
            </a:r>
            <a:r>
              <a:rPr lang="zh-CN" altLang="en-US" sz="36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简介</a:t>
            </a: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从</a:t>
            </a:r>
            <a:r>
              <a:rPr lang="en-US" altLang="zh-CN" sz="3600" i="1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CNN</a:t>
            </a:r>
            <a:r>
              <a:rPr lang="zh-CN" altLang="en-US" sz="36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到</a:t>
            </a:r>
            <a:r>
              <a:rPr lang="en-US" altLang="zh-CN" sz="3600" i="1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GCN</a:t>
            </a:r>
            <a:endParaRPr lang="en-US" altLang="zh-CN" sz="3600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zh-CN" sz="3600" i="1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GCN</a:t>
            </a:r>
            <a:r>
              <a:rPr lang="zh-CN" altLang="en-US" sz="36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的逐代优化</a:t>
            </a: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zh-CN" sz="3600" i="1" dirty="0" smtClean="0">
                <a:solidFill>
                  <a:schemeClr val="tx1"/>
                </a:solidFill>
                <a:uFillTx/>
                <a:latin typeface="Times New Roman" panose="02020603050405020304" charset="0"/>
              </a:rPr>
              <a:t>GCN</a:t>
            </a:r>
            <a:r>
              <a:rPr lang="zh-CN" altLang="en-US" sz="3600" dirty="0" smtClean="0">
                <a:solidFill>
                  <a:schemeClr val="tx1"/>
                </a:solidFill>
                <a:uFillTx/>
                <a:latin typeface="Times New Roman" panose="02020603050405020304" charset="0"/>
              </a:rPr>
              <a:t>应用场景、</a:t>
            </a:r>
            <a:r>
              <a:rPr lang="zh-CN" altLang="en-US" sz="36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局限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5435" y="200660"/>
            <a:ext cx="65512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i="1">
                <a:latin typeface="Times New Roman" panose="02020603050405020304" charset="0"/>
                <a:cs typeface="Times New Roman" panose="02020603050405020304" charset="0"/>
              </a:rPr>
              <a:t>GCN </a:t>
            </a:r>
            <a:r>
              <a:rPr lang="zh-CN" altLang="en-US" sz="4400">
                <a:latin typeface="Times New Roman" panose="02020603050405020304" charset="0"/>
                <a:cs typeface="Times New Roman" panose="02020603050405020304" charset="0"/>
              </a:rPr>
              <a:t>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0690" y="1348105"/>
            <a:ext cx="1099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GCN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全称为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Graph Convolutional Neural Network</a:t>
            </a: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即图卷积神经网络。</a:t>
            </a: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主要思想为把卷积（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Convolution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）思想应用至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Graph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类数据上，解决问题。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3454400"/>
            <a:ext cx="3562350" cy="1285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05" y="3278505"/>
            <a:ext cx="2790825" cy="1638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85" y="3221355"/>
            <a:ext cx="2457450" cy="18573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56970" y="4998085"/>
            <a:ext cx="1819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+mn-ea"/>
                <a:cs typeface="+mn-ea"/>
              </a:rPr>
              <a:t>图</a:t>
            </a: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zh-CN" altLang="en-US" sz="1400" b="1">
                <a:latin typeface="+mn-ea"/>
                <a:cs typeface="+mn-ea"/>
              </a:rPr>
              <a:t>社交网络图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65395" y="5029200"/>
            <a:ext cx="27959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+mn-ea"/>
                <a:cs typeface="+mn-ea"/>
              </a:rPr>
              <a:t>图2 基因蛋白质分布图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53655" y="5078730"/>
            <a:ext cx="3628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+mn-ea"/>
                <a:cs typeface="+mn-ea"/>
              </a:rPr>
              <a:t>             </a:t>
            </a:r>
            <a:r>
              <a:rPr lang="zh-CN" altLang="en-US" sz="1400" b="1">
                <a:latin typeface="+mn-ea"/>
                <a:cs typeface="+mn-ea"/>
              </a:rPr>
              <a:t>图</a:t>
            </a:r>
            <a:r>
              <a:rPr lang="en-US" altLang="zh-CN" sz="1400" b="1">
                <a:latin typeface="+mn-ea"/>
                <a:cs typeface="+mn-ea"/>
              </a:rPr>
              <a:t>3</a:t>
            </a:r>
            <a:r>
              <a:rPr lang="zh-CN" altLang="en-US" sz="1400" b="1">
                <a:latin typeface="+mn-ea"/>
                <a:cs typeface="+mn-ea"/>
              </a:rPr>
              <a:t> 论文引用网络图</a:t>
            </a:r>
            <a:endParaRPr lang="en-US" altLang="zh-CN" sz="1400" b="1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3" grpId="2"/>
      <p:bldP spid="15" grpId="1"/>
      <p:bldP spid="15" grpId="2"/>
      <p:bldP spid="16" grpId="1"/>
      <p:bldP spid="1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785" y="151130"/>
            <a:ext cx="370713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GCN </a:t>
            </a:r>
            <a:r>
              <a:rPr lang="zh-CN" altLang="en-US" sz="4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研究现状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1785" y="1344930"/>
            <a:ext cx="5737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/>
              <a:t>两个主流方向：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6850" y="2044065"/>
            <a:ext cx="12143105" cy="257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Spectral-based  Graph</a:t>
            </a:r>
            <a:r>
              <a:rPr lang="zh-CN" altLang="en-US" sz="2400" i="1">
                <a:latin typeface="Times New Roman" panose="02020603050405020304" charset="0"/>
                <a:cs typeface="Times New Roman" panose="02020603050405020304" charset="0"/>
              </a:rPr>
              <a:t>（谱图）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从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Graph Signal processing </a:t>
            </a: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角度，引入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filters</a:t>
            </a: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，进而定义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Graph Convolution Operators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[1]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30000"/>
              </a:lnSpc>
              <a:buNone/>
            </a:pP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40000"/>
              </a:lnSpc>
              <a:buNone/>
            </a:pP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2. Spatial-based  Graph</a:t>
            </a:r>
            <a:r>
              <a:rPr lang="zh-CN" altLang="en-US" sz="2400" i="1">
                <a:latin typeface="Times New Roman" panose="02020603050405020304" charset="0"/>
                <a:cs typeface="Times New Roman" panose="02020603050405020304" charset="0"/>
              </a:rPr>
              <a:t>（空间图）</a:t>
            </a:r>
          </a:p>
          <a:p>
            <a:pPr indent="0">
              <a:lnSpc>
                <a:spcPct val="140000"/>
              </a:lnSpc>
              <a:buNone/>
            </a:pP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sz="1800" i="1">
                <a:latin typeface="Times New Roman" panose="02020603050405020304" charset="0"/>
                <a:cs typeface="Times New Roman" panose="02020603050405020304" charset="0"/>
              </a:rPr>
              <a:t>继承RecGNN的思想，利用 Information Aggregation 定义 </a:t>
            </a:r>
            <a:r>
              <a:rPr lang="en-US" altLang="zh-CN" sz="1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Graph Convolution Operators 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[1]</a:t>
            </a:r>
            <a:r>
              <a:rPr lang="zh-CN" altLang="en-US" sz="2400" i="1">
                <a:latin typeface="Times New Roman" panose="02020603050405020304" charset="0"/>
                <a:cs typeface="Times New Roman" panose="02020603050405020304" charset="0"/>
              </a:rPr>
              <a:t>	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10" y="113030"/>
            <a:ext cx="356806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4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从</a:t>
            </a:r>
            <a:r>
              <a:rPr lang="en-US" altLang="zh-CN" sz="4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CNN</a:t>
            </a:r>
            <a:r>
              <a:rPr lang="zh-CN" altLang="en-US" sz="4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到</a:t>
            </a:r>
            <a:r>
              <a:rPr lang="en-US" altLang="zh-CN" sz="4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0040" y="1049655"/>
            <a:ext cx="951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CNN</a:t>
            </a:r>
            <a:r>
              <a:rPr lang="en-US" altLang="zh-CN"/>
              <a:t> </a:t>
            </a:r>
            <a:r>
              <a:rPr lang="zh-CN" altLang="en-US"/>
              <a:t>全称 </a:t>
            </a:r>
            <a:r>
              <a:rPr lang="en-US" altLang="zh-CN" i="1"/>
              <a:t>Convolutional Neural Network</a:t>
            </a:r>
            <a:r>
              <a:rPr lang="zh-CN" altLang="en-US" i="1"/>
              <a:t>，</a:t>
            </a:r>
            <a:r>
              <a:rPr lang="zh-CN" altLang="en-US"/>
              <a:t>其主要思想是通过卷积运算提取数据的特征。</a:t>
            </a:r>
          </a:p>
        </p:txBody>
      </p:sp>
      <p:pic>
        <p:nvPicPr>
          <p:cNvPr id="7" name="图片 6" descr="v2-15fea61b768f7561648dbea164fcb75f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5" y="1049655"/>
            <a:ext cx="5172075" cy="5181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66670" y="5236210"/>
            <a:ext cx="1819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+mn-ea"/>
                <a:cs typeface="+mn-ea"/>
              </a:rPr>
              <a:t>图</a:t>
            </a:r>
            <a:r>
              <a:rPr lang="en-US" altLang="zh-CN" sz="1400" b="1">
                <a:latin typeface="+mn-ea"/>
                <a:cs typeface="+mn-ea"/>
              </a:rPr>
              <a:t>4</a:t>
            </a: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>
                <a:latin typeface="Times New Roman" panose="02020603050405020304" charset="0"/>
                <a:cs typeface="Times New Roman" panose="02020603050405020304" charset="0"/>
              </a:rPr>
              <a:t>卷积运算动态图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785" y="151130"/>
            <a:ext cx="356806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从</a:t>
            </a:r>
            <a:r>
              <a:rPr lang="en-US" altLang="zh-CN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CNN</a:t>
            </a:r>
            <a:r>
              <a:rPr lang="zh-CN" altLang="en-US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到</a:t>
            </a:r>
            <a:r>
              <a:rPr lang="en-US" altLang="zh-CN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520" y="1111250"/>
            <a:ext cx="1060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charset="0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CNN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charset="0"/>
              </a:rPr>
              <a:t>能直接应用至</a:t>
            </a:r>
            <a:r>
              <a:rPr lang="en-US" altLang="zh-CN" sz="28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Graph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charset="0"/>
              </a:rPr>
              <a:t>?   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charset="0"/>
              </a:rPr>
              <a:t>答案：不能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" y="2984500"/>
            <a:ext cx="3870325" cy="2508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970" y="5636260"/>
            <a:ext cx="1819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+mn-ea"/>
              </a:rPr>
              <a:t>  </a:t>
            </a:r>
            <a:r>
              <a:rPr lang="zh-CN" altLang="en-US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+mn-ea"/>
              </a:rPr>
              <a:t>图</a:t>
            </a:r>
            <a:r>
              <a:rPr lang="en-US" altLang="zh-CN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+mn-ea"/>
              </a:rPr>
              <a:t>5</a:t>
            </a:r>
            <a:r>
              <a:rPr lang="en-US" altLang="zh-CN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MNIST</a:t>
            </a:r>
            <a:r>
              <a:rPr lang="zh-CN" altLang="en-US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数据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10" y="3095625"/>
            <a:ext cx="3100705" cy="23977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21325" y="5629275"/>
            <a:ext cx="2254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+mn-ea"/>
              </a:rPr>
              <a:t>  </a:t>
            </a:r>
            <a:r>
              <a:rPr lang="zh-CN" altLang="en-US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+mn-ea"/>
              </a:rPr>
              <a:t>图</a:t>
            </a:r>
            <a:r>
              <a:rPr lang="en-US" altLang="zh-CN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+mn-ea"/>
              </a:rPr>
              <a:t>6</a:t>
            </a:r>
            <a:r>
              <a:rPr lang="en-US" altLang="zh-CN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语音识别数据图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065" y="2984500"/>
            <a:ext cx="3158490" cy="26441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419590" y="5636260"/>
            <a:ext cx="2254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+mn-ea"/>
              </a:rPr>
              <a:t>  </a:t>
            </a:r>
            <a:r>
              <a:rPr lang="zh-CN" altLang="en-US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+mn-ea"/>
              </a:rPr>
              <a:t>图</a:t>
            </a:r>
            <a:r>
              <a:rPr lang="en-US" altLang="zh-CN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+mn-ea"/>
              </a:rPr>
              <a:t>7</a:t>
            </a:r>
            <a:r>
              <a:rPr lang="en-US" altLang="zh-CN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400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视频数据图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3695" y="1943100"/>
            <a:ext cx="11572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CNN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</a:rPr>
              <a:t>中处理的数据成为 </a:t>
            </a:r>
            <a:r>
              <a:rPr lang="en-US" altLang="zh-CN" sz="20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grid data of Euclidean domain</a:t>
            </a:r>
            <a:r>
              <a:rPr lang="zh-CN" altLang="en-US" sz="20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，而</a:t>
            </a:r>
            <a:r>
              <a:rPr lang="en-US" altLang="zh-CN" sz="20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Graph</a:t>
            </a:r>
            <a:r>
              <a:rPr lang="zh-CN" altLang="en-US" sz="20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类数据属于</a:t>
            </a:r>
            <a:r>
              <a:rPr lang="en-US" altLang="zh-CN" sz="20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Non-Euclidean domain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0" y="3454400"/>
            <a:ext cx="3562350" cy="12858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905" y="3278505"/>
            <a:ext cx="2790825" cy="16383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185" y="3221355"/>
            <a:ext cx="2457450" cy="18573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56970" y="4998085"/>
            <a:ext cx="1819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+mn-ea"/>
                <a:cs typeface="+mn-ea"/>
              </a:rPr>
              <a:t>图</a:t>
            </a: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zh-CN" altLang="en-US" sz="1400" b="1">
                <a:latin typeface="+mn-ea"/>
                <a:cs typeface="+mn-ea"/>
              </a:rPr>
              <a:t>社交网络图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65395" y="5029200"/>
            <a:ext cx="27959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+mn-ea"/>
                <a:cs typeface="+mn-ea"/>
              </a:rPr>
              <a:t>图2 基因蛋白质分布图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653655" y="5078730"/>
            <a:ext cx="3628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+mn-ea"/>
                <a:cs typeface="+mn-ea"/>
              </a:rPr>
              <a:t>             </a:t>
            </a:r>
            <a:r>
              <a:rPr lang="zh-CN" altLang="en-US" sz="1400" b="1">
                <a:latin typeface="+mn-ea"/>
                <a:cs typeface="+mn-ea"/>
              </a:rPr>
              <a:t>图</a:t>
            </a:r>
            <a:r>
              <a:rPr lang="en-US" altLang="zh-CN" sz="1400" b="1">
                <a:latin typeface="+mn-ea"/>
                <a:cs typeface="+mn-ea"/>
              </a:rPr>
              <a:t>3</a:t>
            </a:r>
            <a:r>
              <a:rPr lang="zh-CN" altLang="en-US" sz="1400" b="1">
                <a:latin typeface="+mn-ea"/>
                <a:cs typeface="+mn-ea"/>
              </a:rPr>
              <a:t> 论文引用网络图</a:t>
            </a:r>
            <a:endParaRPr lang="en-US" altLang="zh-CN" sz="1400" b="1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  <p:bldP spid="3" grpId="3"/>
      <p:bldP spid="8" grpId="1"/>
      <p:bldP spid="8" grpId="2"/>
      <p:bldP spid="8" grpId="3"/>
      <p:bldP spid="12" grpId="1"/>
      <p:bldP spid="12" grpId="2"/>
      <p:bldP spid="12" grpId="3"/>
      <p:bldP spid="18" grpId="1"/>
      <p:bldP spid="18" grpId="2"/>
      <p:bldP spid="18" grpId="3"/>
      <p:bldP spid="19" grpId="1"/>
      <p:bldP spid="19" grpId="2"/>
      <p:bldP spid="19" grpId="3"/>
      <p:bldP spid="20" grpId="1"/>
      <p:bldP spid="20" grpId="2"/>
      <p:bldP spid="20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785" y="151130"/>
            <a:ext cx="356806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从</a:t>
            </a:r>
            <a:r>
              <a:rPr lang="en-US" altLang="zh-CN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CNN</a:t>
            </a:r>
            <a:r>
              <a:rPr lang="zh-CN" altLang="en-US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到</a:t>
            </a:r>
            <a:r>
              <a:rPr lang="en-US" altLang="zh-CN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520" y="1111250"/>
            <a:ext cx="10607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charset="0"/>
              </a:rPr>
              <a:t>为什么 </a:t>
            </a:r>
            <a:r>
              <a:rPr lang="en-US" altLang="zh-CN" sz="28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CNN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charset="0"/>
              </a:rPr>
              <a:t>不能直接应用至</a:t>
            </a:r>
            <a:r>
              <a:rPr lang="en-US" altLang="zh-CN" sz="2800" i="1">
                <a:solidFill>
                  <a:schemeClr val="tx1"/>
                </a:solidFill>
                <a:uFillTx/>
                <a:latin typeface="Times New Roman" panose="02020603050405020304" charset="0"/>
              </a:rPr>
              <a:t>Graph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charset="0"/>
              </a:rPr>
              <a:t>?    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00" y="2033270"/>
            <a:ext cx="10589260" cy="260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 altLang="zh-CN" sz="2400" i="1" dirty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neighbors</a:t>
            </a:r>
          </a:p>
          <a:p>
            <a:pPr indent="0">
              <a:lnSpc>
                <a:spcPct val="180000"/>
              </a:lnSpc>
              <a:buNone/>
            </a:pPr>
            <a:r>
              <a:rPr lang="en-US" altLang="zh-CN" sz="2400" i="1" dirty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 sz="2400" i="1" dirty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每一个节点的邻居节点总数不同即度不同。</a:t>
            </a:r>
            <a:endParaRPr lang="en-US" altLang="zh-CN" sz="2400" i="1" dirty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 i="1" dirty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2.  Order of neighbors</a:t>
            </a:r>
          </a:p>
          <a:p>
            <a:pPr indent="0">
              <a:lnSpc>
                <a:spcPct val="160000"/>
              </a:lnSpc>
              <a:buNone/>
            </a:pPr>
            <a:r>
              <a:rPr lang="zh-CN" altLang="en-US" sz="2400" i="1" dirty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	每一个节点的邻居节点的顺序分布、位置信息不同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50520" y="4634230"/>
            <a:ext cx="118110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不可能为每一个图上每一个节点都设计对应的卷积核</a:t>
            </a:r>
            <a:endParaRPr lang="zh-CN" altLang="en-US" sz="2400" b="1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endParaRPr lang="zh-CN" altLang="en-US" sz="2400" b="1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785" y="151130"/>
            <a:ext cx="356806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从</a:t>
            </a:r>
            <a:r>
              <a:rPr lang="en-US" altLang="zh-CN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CNN</a:t>
            </a:r>
            <a:r>
              <a:rPr lang="zh-CN" altLang="en-US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到</a:t>
            </a:r>
            <a:r>
              <a:rPr lang="en-US" altLang="zh-CN" sz="4400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1785" y="1222375"/>
            <a:ext cx="9678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如何在 </a:t>
            </a:r>
            <a:r>
              <a:rPr lang="en-US" altLang="zh-CN" sz="2400" i="1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graph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应用 </a:t>
            </a:r>
            <a:r>
              <a:rPr lang="en-US" altLang="zh-CN" sz="2400" i="1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filter operators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?            </a:t>
            </a:r>
            <a:endParaRPr lang="zh-CN" altLang="en-US" sz="2400" dirty="0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785" y="1857375"/>
            <a:ext cx="51161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Fourier Transform</a:t>
            </a:r>
            <a:r>
              <a:rPr lang="zh-CN" altLang="en-US" sz="24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（傅里叶变换）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定义：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11785" y="3244850"/>
                <a:ext cx="6072505" cy="285353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charset="0"/>
                    <a:cs typeface="Times New Roman" panose="02020603050405020304" charset="0"/>
                  </a:rPr>
                  <a:t>Graph </a:t>
                </a:r>
                <a:r>
                  <a:rPr lang="zh-CN" altLang="en-US" sz="2400" i="1" dirty="0">
                    <a:latin typeface="Times New Roman" panose="02020603050405020304" charset="0"/>
                    <a:cs typeface="Times New Roman" panose="02020603050405020304" charset="0"/>
                  </a:rPr>
                  <a:t>：G=(V, E)</a:t>
                </a:r>
              </a:p>
              <a:p>
                <a:r>
                  <a:rPr lang="en-US" altLang="zh-CN" sz="2400" i="1" dirty="0">
                    <a:latin typeface="Times New Roman" panose="02020603050405020304" charset="0"/>
                    <a:cs typeface="Times New Roman" panose="02020603050405020304" charset="0"/>
                  </a:rPr>
                  <a:t>Degree matrix </a:t>
                </a:r>
                <a:r>
                  <a:rPr lang="zh-CN" altLang="en-US" sz="2400" i="1" dirty="0">
                    <a:latin typeface="Times New Roman" panose="02020603050405020304" charset="0"/>
                    <a:cs typeface="Times New Roman" panose="02020603050405020304" charset="0"/>
                  </a:rPr>
                  <a:t>：</a:t>
                </a:r>
                <a:r>
                  <a:rPr lang="en-US" altLang="zh-CN" sz="2400" i="1" dirty="0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</a:p>
              <a:p>
                <a:r>
                  <a:rPr lang="en-US" altLang="zh-CN" sz="2400" i="1" dirty="0">
                    <a:latin typeface="Times New Roman" panose="02020603050405020304" charset="0"/>
                    <a:cs typeface="Times New Roman" panose="02020603050405020304" charset="0"/>
                  </a:rPr>
                  <a:t>Adjacency matrix </a:t>
                </a:r>
                <a:r>
                  <a:rPr lang="zh-CN" altLang="en-US" sz="2400" i="1" dirty="0">
                    <a:latin typeface="Times New Roman" panose="02020603050405020304" charset="0"/>
                    <a:cs typeface="Times New Roman" panose="02020603050405020304" charset="0"/>
                  </a:rPr>
                  <a:t>：</a:t>
                </a:r>
                <a:r>
                  <a:rPr lang="en-US" altLang="zh-CN" sz="2400" i="1" dirty="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</a:p>
              <a:p>
                <a:r>
                  <a:rPr lang="en-US" altLang="zh-CN" sz="2400" i="1" dirty="0" err="1">
                    <a:latin typeface="Times New Roman" panose="02020603050405020304" charset="0"/>
                    <a:cs typeface="Times New Roman" panose="02020603050405020304" charset="0"/>
                  </a:rPr>
                  <a:t>Laplacian</a:t>
                </a:r>
                <a:r>
                  <a:rPr lang="en-US" altLang="zh-CN" sz="2400" i="1" dirty="0">
                    <a:latin typeface="Times New Roman" panose="02020603050405020304" charset="0"/>
                    <a:cs typeface="Times New Roman" panose="02020603050405020304" charset="0"/>
                  </a:rPr>
                  <a:t> matrix of graph </a:t>
                </a:r>
                <a:r>
                  <a:rPr lang="zh-CN" altLang="en-US" sz="2400" i="1" dirty="0">
                    <a:latin typeface="Times New Roman" panose="02020603050405020304" charset="0"/>
                    <a:cs typeface="Times New Roman" panose="02020603050405020304" charset="0"/>
                  </a:rPr>
                  <a:t>：</a:t>
                </a:r>
                <a:r>
                  <a:rPr lang="en-US" altLang="zh-CN" sz="2400" i="1" dirty="0">
                    <a:latin typeface="Times New Roman" panose="02020603050405020304" charset="0"/>
                    <a:cs typeface="Times New Roman" panose="02020603050405020304" charset="0"/>
                  </a:rPr>
                  <a:t>L = D - A</a:t>
                </a:r>
              </a:p>
              <a:p>
                <a:r>
                  <a:rPr lang="zh-CN" altLang="en-US" sz="2400" i="1" dirty="0">
                    <a:latin typeface="Times New Roman" panose="02020603050405020304" charset="0"/>
                    <a:cs typeface="Times New Roman" panose="02020603050405020304" charset="0"/>
                  </a:rPr>
                  <a:t>Symmetric normalized Laplacian：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sym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≔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𝐿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𝐼</m:t>
                      </m:r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zh-CN" sz="2400" dirty="0"/>
              </a:p>
              <a:p>
                <a:endParaRPr lang="en-US" altLang="zh-CN" sz="2400" i="1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85" y="3244850"/>
                <a:ext cx="6072505" cy="2853538"/>
              </a:xfrm>
              <a:prstGeom prst="rect">
                <a:avLst/>
              </a:prstGeom>
              <a:blipFill rotWithShape="1">
                <a:blip r:embed="rId2"/>
                <a:stretch>
                  <a:fillRect l="-1506" t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5" y="3385185"/>
            <a:ext cx="6858000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785" y="151130"/>
            <a:ext cx="356806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4400" i="1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从</a:t>
            </a:r>
            <a:r>
              <a:rPr lang="en-US" altLang="zh-CN" sz="4400" i="1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CNN</a:t>
            </a:r>
            <a:r>
              <a:rPr lang="zh-CN" altLang="en-US" sz="4400" i="1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到</a:t>
            </a:r>
            <a:r>
              <a:rPr lang="en-US" altLang="zh-CN" sz="4400" i="1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GCN</a:t>
            </a:r>
            <a:endParaRPr lang="zh-CN" altLang="en-US" sz="4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7680" y="971550"/>
                <a:ext cx="8272780" cy="160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latin typeface="Times New Roman" panose="02020603050405020304" charset="0"/>
                    <a:cs typeface="Times New Roman" panose="02020603050405020304" charset="0"/>
                  </a:rPr>
                  <a:t>传统 </a:t>
                </a:r>
                <a:r>
                  <a:rPr lang="en-US" altLang="zh-CN" sz="2400" i="1" dirty="0">
                    <a:latin typeface="Times New Roman" panose="02020603050405020304" charset="0"/>
                    <a:cs typeface="Times New Roman" panose="02020603050405020304" charset="0"/>
                  </a:rPr>
                  <a:t>Fourier Transform</a:t>
                </a:r>
                <a:r>
                  <a:rPr lang="en-US" altLang="zh-CN" sz="2400" dirty="0" smtClean="0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𝑓</m:t>
                          </m:r>
                        </m:e>
                        <m:lim>
                          <m:r>
                            <a:rPr lang="en-US" altLang="zh-CN" sz="2400" i="1">
                              <a:latin typeface="Cambria Math"/>
                            </a:rPr>
                            <m:t>^</m:t>
                          </m:r>
                        </m:lim>
                      </m:limUpp>
                      <m:r>
                        <a:rPr lang="en-US" altLang="zh-CN" sz="2400" i="1">
                          <a:latin typeface="Cambria Math"/>
                        </a:rPr>
                        <m:t>(</m:t>
                      </m:r>
                      <m:r>
                        <a:rPr lang="en-US" altLang="zh-CN" sz="2400" i="1">
                          <a:latin typeface="Cambria Math"/>
                        </a:rPr>
                        <m:t>𝜔</m:t>
                      </m:r>
                      <m:r>
                        <a:rPr lang="en-US" altLang="zh-CN" sz="2400" i="1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𝐑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altLang="zh-CN" sz="2400" i="1">
                          <a:latin typeface="Cambria Math"/>
                        </a:rPr>
                        <m:t>𝑓</m:t>
                      </m:r>
                      <m:r>
                        <a:rPr lang="en-US" altLang="zh-CN" sz="2400" i="1">
                          <a:latin typeface="Cambria Math"/>
                        </a:rPr>
                        <m:t>(</m:t>
                      </m:r>
                      <m:r>
                        <a:rPr lang="en-US" altLang="zh-CN" sz="2400" i="1">
                          <a:latin typeface="Cambria Math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⋅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zh-CN" altLang="zh-CN" sz="2400" dirty="0"/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971550"/>
                <a:ext cx="8272780" cy="1609800"/>
              </a:xfrm>
              <a:prstGeom prst="rect">
                <a:avLst/>
              </a:prstGeom>
              <a:blipFill rotWithShape="1">
                <a:blip r:embed="rId2"/>
                <a:stretch>
                  <a:fillRect l="-1105"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4185" y="2377440"/>
                <a:ext cx="827278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charset="0"/>
                    <a:cs typeface="Times New Roman" panose="02020603050405020304" charset="0"/>
                  </a:rPr>
                  <a:t>卷积定义</a:t>
                </a:r>
                <a:r>
                  <a:rPr lang="en-US" altLang="zh-CN" sz="2400" dirty="0" smtClean="0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𝑓</m:t>
                      </m:r>
                      <m:r>
                        <a:rPr lang="en-US" altLang="zh-CN" sz="2400" i="1">
                          <a:latin typeface="Cambria Math"/>
                        </a:rPr>
                        <m:t>∗</m:t>
                      </m:r>
                      <m:r>
                        <a:rPr lang="en-US" altLang="zh-CN" sz="2400" i="1">
                          <a:latin typeface="Cambria Math"/>
                        </a:rPr>
                        <m:t>𝑔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altLang="zh-CN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zh-CN" altLang="zh-CN" sz="2400" dirty="0"/>
              </a:p>
              <a:p>
                <a:endParaRPr lang="en-US" altLang="zh-CN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85" y="2377440"/>
                <a:ext cx="8272780" cy="1651734"/>
              </a:xfrm>
              <a:prstGeom prst="rect">
                <a:avLst/>
              </a:prstGeom>
              <a:blipFill rotWithShape="1">
                <a:blip r:embed="rId3"/>
                <a:stretch>
                  <a:fillRect l="-1105" t="-4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29590" y="4180840"/>
            <a:ext cx="881126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如何把卷积应用至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Graph</a:t>
            </a:r>
            <a:r>
              <a:rPr lang="zh-CN" altLang="en-US" sz="2400" dirty="0"/>
              <a:t>上？</a:t>
            </a: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en-US" altLang="zh-CN" sz="2400" i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Laplacian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matrix of graph</a:t>
            </a: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2400" i="1" dirty="0">
                <a:latin typeface="Times New Roman" panose="02020603050405020304" charset="0"/>
                <a:cs typeface="Times New Roman" panose="02020603050405020304" charset="0"/>
              </a:rPr>
              <a:t>Convolution characteristics </a:t>
            </a:r>
            <a:r>
              <a:rPr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of Fourier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1057</Words>
  <Application>Microsoft Office PowerPoint</Application>
  <PresentationFormat>自定义</PresentationFormat>
  <Paragraphs>162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Graph Convolutional Neural Network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Convolutional Neural Network</dc:title>
  <dc:creator>wang</dc:creator>
  <cp:lastModifiedBy>wangye</cp:lastModifiedBy>
  <cp:revision>70</cp:revision>
  <dcterms:created xsi:type="dcterms:W3CDTF">2019-09-16T01:04:44Z</dcterms:created>
  <dcterms:modified xsi:type="dcterms:W3CDTF">2019-09-17T07:52:08Z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