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7"/>
  </p:notesMasterIdLst>
  <p:handoutMasterIdLst>
    <p:handoutMasterId r:id="rId8"/>
  </p:handoutMasterIdLst>
  <p:sldIdLst>
    <p:sldId id="333" r:id="rId2"/>
    <p:sldId id="334" r:id="rId3"/>
    <p:sldId id="335" r:id="rId4"/>
    <p:sldId id="336" r:id="rId5"/>
    <p:sldId id="27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700"/>
    <a:srgbClr val="CD8400"/>
    <a:srgbClr val="FFB600"/>
    <a:srgbClr val="FF9501"/>
    <a:srgbClr val="DC7E01"/>
    <a:srgbClr val="9B5701"/>
    <a:srgbClr val="452401"/>
    <a:srgbClr val="874B01"/>
    <a:srgbClr val="FF9400"/>
    <a:srgbClr val="FFA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20" autoAdjust="0"/>
    <p:restoredTop sz="90426" autoAdjust="0"/>
  </p:normalViewPr>
  <p:slideViewPr>
    <p:cSldViewPr snapToGrid="0" snapToObjects="1">
      <p:cViewPr varScale="1">
        <p:scale>
          <a:sx n="102" d="100"/>
          <a:sy n="102" d="100"/>
        </p:scale>
        <p:origin x="11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9" d="100"/>
        <a:sy n="69" d="100"/>
      </p:scale>
      <p:origin x="0" y="-153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8FA7-2F4C-5D49-9BA4-AF921E49AE74}" type="datetime1">
              <a:rPr lang="en-US" smtClean="0"/>
              <a:pPr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37E74-6FDC-BA4C-B798-CEB3174D9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989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6B0FB-EA67-3A40-825F-8F252A860502}" type="datetime1">
              <a:rPr lang="en-US" smtClean="0"/>
              <a:pPr/>
              <a:t>7/24/18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66A3-1D14-8C46-8C0C-97773EFB71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333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38AB9-454C-4AF8-8701-299D13614B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4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38AB9-454C-4AF8-8701-299D13614B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0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38AB9-454C-4AF8-8701-299D13614B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4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MD-Embedded-G-Series-APU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06" y="2577200"/>
            <a:ext cx="2392997" cy="15953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6" descr="SNL_Stacked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1008063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SNL_Motto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27138" y="1185863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4260258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5173652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36" y="4197659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E3A661A9-AB95-644B-88B2-9DDC7A23F4F4}" type="datetime1">
              <a:rPr lang="en-US" smtClean="0"/>
              <a:pPr/>
              <a:t>7/24/18</a:t>
            </a:fld>
            <a:endParaRPr lang="en-US" dirty="0"/>
          </a:p>
        </p:txBody>
      </p:sp>
      <p:pic>
        <p:nvPicPr>
          <p:cNvPr id="32" name="Picture 12" descr="NNSAlogo_Black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3123405" y="6061230"/>
            <a:ext cx="5562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Sandia National Laboratories is a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multimission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 laboratory managed and operated by National Technology and Engineering Solutions of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Sandia,LLC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., a wholly owned subsidiary of Honeywell International, Inc., for the U.S. Department of Energy's National Nuclear Security Administration under contract DE-NA-0003525.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  <p:pic>
        <p:nvPicPr>
          <p:cNvPr id="4" name="Picture 3" descr="IBM-Unveils-Power7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430" y="2577200"/>
            <a:ext cx="2033260" cy="1620460"/>
          </a:xfrm>
          <a:prstGeom prst="rect">
            <a:avLst/>
          </a:prstGeom>
        </p:spPr>
      </p:pic>
      <p:pic>
        <p:nvPicPr>
          <p:cNvPr id="5" name="Picture 4" descr="GeForceGTX590.jp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4" y="2643611"/>
            <a:ext cx="2558104" cy="1554048"/>
          </a:xfrm>
          <a:prstGeom prst="rect">
            <a:avLst/>
          </a:prstGeom>
        </p:spPr>
      </p:pic>
      <p:pic>
        <p:nvPicPr>
          <p:cNvPr id="8" name="Picture 7" descr="Intel-Knights-Landing-Processor_Die_1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03" y="2577200"/>
            <a:ext cx="2229284" cy="15953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D31639C-5EF8-8C48-833F-078F90087180}" type="datetime1">
              <a:rPr lang="en-US" smtClean="0"/>
              <a:pPr/>
              <a:t>7/24/18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153150"/>
            <a:ext cx="609600" cy="374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535C3D4-B14E-194D-A22F-ABBD9D7BE7F7}" type="datetime1">
              <a:rPr lang="en-US" smtClean="0"/>
              <a:pPr/>
              <a:t>7/24/18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153150"/>
            <a:ext cx="609600" cy="374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1CFF6A9-F7ED-464D-9ECE-18CDAAFFF013}" type="datetime1">
              <a:rPr lang="en-US" smtClean="0"/>
              <a:pPr/>
              <a:t>7/24/18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153150"/>
            <a:ext cx="609600" cy="374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7865AE2-28C7-4947-8319-D60EEB07BE79}" type="datetime1">
              <a:rPr lang="en-US" smtClean="0"/>
              <a:pPr/>
              <a:t>7/24/18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153150"/>
            <a:ext cx="609600" cy="374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B0E4600-0381-4CF3-88F2-7ED7D2E3F9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6782EBC-51D7-AB40-8702-393A26BF0924}" type="datetime1">
              <a:rPr lang="en-US" smtClean="0"/>
              <a:pPr/>
              <a:t>7/24/18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153150"/>
            <a:ext cx="609600" cy="374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99A187D-6C3F-6D41-880E-F6B6C4095670}" type="datetime1">
              <a:rPr lang="en-US" smtClean="0"/>
              <a:pPr/>
              <a:t>7/24/18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153150"/>
            <a:ext cx="609600" cy="374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07F8E1-8F00-1645-9B46-B2F7ACC8F53A}" type="datetime1">
              <a:rPr lang="en-US" smtClean="0"/>
              <a:pPr/>
              <a:t>7/24/18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153150"/>
            <a:ext cx="609600" cy="374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38B7F0-25BC-B045-8049-7CADA7B3A1D1}" type="datetime1">
              <a:rPr lang="en-US" smtClean="0"/>
              <a:pPr/>
              <a:t>7/24/18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451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6" descr="World Map.png"/>
          <p:cNvPicPr>
            <a:picLocks noChangeAspect="1"/>
          </p:cNvPicPr>
          <p:nvPr userDrawn="1"/>
        </p:nvPicPr>
        <p:blipFill>
          <a:blip r:embed="rId2" cstate="email">
            <a:alphaModFix amt="3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8732"/>
            <a:ext cx="7543800" cy="2514600"/>
          </a:xfrm>
          <a:prstGeom prst="rect">
            <a:avLst/>
          </a:prstGeom>
        </p:spPr>
      </p:pic>
      <p:pic>
        <p:nvPicPr>
          <p:cNvPr id="8" name="Picture 6" descr="SNL_Stacked_Whit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9999" y="2196046"/>
            <a:ext cx="4080521" cy="156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0" y="1566333"/>
            <a:ext cx="9144000" cy="152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4233332"/>
            <a:ext cx="9220200" cy="1523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7" descr="SNL_Motto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0942" y="4742393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794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59385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676633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2060" y="1676633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676633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517300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430694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227138" y="711359"/>
            <a:ext cx="539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1B799630-9E30-DE4D-BE8D-4E9CA304B925}" type="datetime1">
              <a:rPr lang="en-US" smtClean="0"/>
              <a:pPr/>
              <a:t>7/24/18</a:t>
            </a:fld>
            <a:endParaRPr lang="en-US"/>
          </a:p>
        </p:txBody>
      </p:sp>
      <p:pic>
        <p:nvPicPr>
          <p:cNvPr id="20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Sandia National Laboratories is a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multimission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 laboratory managed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andoperated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 by National Technology and Engineering Solutions of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Sandia,LLC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., a wholly owned subsidiary of Honeywell International, Inc.,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forthe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 U.S. Department of Energy's National Nuclear Security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Administrationunder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 contract DE-NA-0003525.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504244A8-8889-154D-9568-D8C635C53E9B}" type="datetime1">
              <a:rPr lang="en-US" smtClean="0"/>
              <a:pPr/>
              <a:t>7/24/18</a:t>
            </a:fld>
            <a:endParaRPr lang="en-US"/>
          </a:p>
        </p:txBody>
      </p:sp>
      <p:pic>
        <p:nvPicPr>
          <p:cNvPr id="33" name="Picture 8" descr="SNL_color_stack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 userDrawn="1"/>
        </p:nvSpPr>
        <p:spPr>
          <a:xfrm>
            <a:off x="0" y="3369731"/>
            <a:ext cx="9144000" cy="397933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7" name="Picture 12" descr="NNSAlogo_Black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Sandia National Laboratories is a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multimission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 laboratory managed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andoperated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 by National Technology and Engineering Solutions of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Sandia,LLC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., a wholly owned subsidiary of Honeywell International, Inc.,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forthe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 U.S. Department of Energy's National Nuclear Security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Administrationunder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 contract DE-NA-0003525.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3369731"/>
            <a:ext cx="9144000" cy="3089807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30A6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5" name="Picture 12" descr="NNSAlogo_Bla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0066" y="6115572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3" descr="NNSAlogo_Black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725" y="6119813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1227748" y="601288"/>
            <a:ext cx="53931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9522E0D4-989F-3A4B-AA2E-486ADFE0E698}" type="datetime1">
              <a:rPr lang="en-US" smtClean="0"/>
              <a:pPr/>
              <a:t>7/24/18</a:t>
            </a:fld>
            <a:endParaRPr lang="en-US"/>
          </a:p>
        </p:txBody>
      </p:sp>
      <p:pic>
        <p:nvPicPr>
          <p:cNvPr id="33" name="Picture 8" descr="SNL_color_stack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934201" y="408000"/>
            <a:ext cx="1524000" cy="66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Sandia National Laboratories is a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multimission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 laboratory managed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andoperated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 by National Technology and Engineering Solutions of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Sandia,LLC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., a wholly owned subsidiary of Honeywell International, Inc.,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forthe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 U.S. Department of Energy's National Nuclear Security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Administrationunder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 contract DE-NA-0003525.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-1" y="4040484"/>
            <a:ext cx="2484223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2484223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06432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" y="989095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1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1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502" y="1250965"/>
            <a:ext cx="5971187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502" y="2588978"/>
            <a:ext cx="5641337" cy="59373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7199" y="4339006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SNL_Mott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298048" y="5157318"/>
            <a:ext cx="970718" cy="1453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3" descr="NNSAlogo_Black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763683" y="5932869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14502" y="26517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5B35050C-AFC0-D74A-963F-148736DC45A4}" type="datetime1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2484303"/>
            <a:ext cx="2484222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1472391" y="989095"/>
            <a:ext cx="1011831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693778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4039700" y="5921220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8522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124200" y="6172200"/>
            <a:ext cx="556260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Sandia National Laboratories is a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multimission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 laboratory managed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andoperated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 by National Technology and Engineering Solutions of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Sandia,LLC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., a wholly owned subsidiary of Honeywell International, Inc.,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forthe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 U.S. Department of Energy's National Nuclear Security </a:t>
            </a:r>
            <a:r>
              <a:rPr lang="en-US" sz="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Administrationunder</a:t>
            </a:r>
            <a:r>
              <a:rPr lang="en-US" sz="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Arial"/>
              </a:rPr>
              <a:t> contract DE-NA-0003525.</a:t>
            </a:r>
            <a:endParaRPr lang="en-US" sz="600" kern="1200" dirty="0">
              <a:solidFill>
                <a:schemeClr val="tx1"/>
              </a:solidFill>
              <a:effectLst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4571999" y="0"/>
            <a:ext cx="4572001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1999" y="5964768"/>
            <a:ext cx="4572001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1" y="2908379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1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1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</a:p>
        </p:txBody>
      </p:sp>
      <p:pic>
        <p:nvPicPr>
          <p:cNvPr id="21" name="Picture 6" descr="SNL_Stacked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93248" y="1488545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 userDrawn="1"/>
        </p:nvSpPr>
        <p:spPr>
          <a:xfrm>
            <a:off x="4572000" y="4403587"/>
            <a:ext cx="4572000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Photos placed in horizontal position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with even amount of white space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between photos and header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6044391" y="2908379"/>
            <a:ext cx="3099609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112655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00353" y="6375406"/>
            <a:ext cx="3761580" cy="579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950" baseline="30000" dirty="0">
                <a:latin typeface="Arial" pitchFamily="-112" charset="0"/>
              </a:rPr>
              <a:t>Sandia National Laboratories is a multi-program laboratory managed and operated by Sandia Corporation, a wholly owned subsidiary of Lockheed Martin Corporation, for the U.S. Department of Energy’s National Nuclear Security Administration under contract DE-AC04-94AL85000. </a:t>
            </a:r>
            <a:br>
              <a:rPr lang="en-US" sz="950" baseline="30000" dirty="0">
                <a:latin typeface="Arial" pitchFamily="-112" charset="0"/>
              </a:rPr>
            </a:br>
            <a:r>
              <a:rPr lang="en-US" sz="950" baseline="30000" dirty="0">
                <a:latin typeface="Arial" pitchFamily="-112" charset="0"/>
              </a:rPr>
              <a:t>SAND No. 2011–XXXXP.</a:t>
            </a:r>
          </a:p>
          <a:p>
            <a:pPr algn="l">
              <a:defRPr/>
            </a:pPr>
            <a:endParaRPr lang="en-US" sz="950" baseline="30000" dirty="0">
              <a:latin typeface="Arial" pitchFamily="-11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18" y="1250965"/>
            <a:ext cx="3789515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418" y="2588978"/>
            <a:ext cx="3586315" cy="1085555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7" name="Picture 13" descr="NNSAlogo_Black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1957" y="6051407"/>
            <a:ext cx="102393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418" y="265178"/>
            <a:ext cx="1029382" cy="28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7D098A99-26EF-B34F-91F8-30EA53688AF7}" type="datetime1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 rot="10800000">
            <a:off x="1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3" name="Picture 12" descr="NNSAlogo_Black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2077974" y="6039758"/>
            <a:ext cx="850737" cy="27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SNL_motto_2 lines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95332" y="1586652"/>
            <a:ext cx="1935484" cy="394494"/>
          </a:xfrm>
          <a:prstGeom prst="rect">
            <a:avLst/>
          </a:prstGeom>
        </p:spPr>
      </p:pic>
      <p:sp>
        <p:nvSpPr>
          <p:cNvPr id="1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13597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300" y="6166934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C9CA6C2B-6061-6F46-BF6B-C0454CDDAB35}" type="datetime1">
              <a:rPr lang="en-US" smtClean="0"/>
              <a:pPr/>
              <a:t>7/24/18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153150"/>
            <a:ext cx="609600" cy="374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ADE15B5-4D50-754D-8585-236811896E05}" type="datetime1">
              <a:rPr lang="en-US" smtClean="0"/>
              <a:pPr/>
              <a:t>7/24/18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153150"/>
            <a:ext cx="609600" cy="374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109274" y="6166934"/>
            <a:ext cx="1490926" cy="284666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14F66A0-55BE-484A-9667-5C4C7A46FB26}" type="datetime1">
              <a:rPr lang="en-US" smtClean="0"/>
              <a:pPr/>
              <a:t>7/24/18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153150"/>
            <a:ext cx="609600" cy="3746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8" name="Picture 8" descr="SNL_color_stack.png"/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8001000" y="228600"/>
            <a:ext cx="9366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0"/>
            <a:ext cx="8674100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81100"/>
            <a:ext cx="8674100" cy="516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3405" y="6519332"/>
            <a:ext cx="28956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98" r:id="rId2"/>
    <p:sldLayoutId id="2147483796" r:id="rId3"/>
    <p:sldLayoutId id="2147483799" r:id="rId4"/>
    <p:sldLayoutId id="2147483797" r:id="rId5"/>
    <p:sldLayoutId id="2147483800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  <p:sldLayoutId id="2147483801" r:id="rId1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/>
          <a:ea typeface="ＭＳ Ｐゴシック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2E54"/>
        </a:buClr>
        <a:buFont typeface="Wingdings" pitchFamily="-111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-111" charset="2"/>
        <a:buChar char="§"/>
        <a:defRPr sz="20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E8C78"/>
        </a:buClr>
        <a:buFont typeface="Wingdings" pitchFamily="-111" charset="2"/>
        <a:buChar char="§"/>
        <a:defRPr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/>
          <a:ea typeface="ＭＳ Ｐゴシック" pitchFamily="-112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402.624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Exercises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Kokkos Random Number Generation</a:t>
            </a:r>
          </a:p>
          <a:p>
            <a:endParaRPr lang="en-US" dirty="0"/>
          </a:p>
          <a:p>
            <a:r>
              <a:rPr lang="en-US" dirty="0"/>
              <a:t>Duane A Labreche</a:t>
            </a:r>
          </a:p>
        </p:txBody>
      </p:sp>
    </p:spTree>
    <p:extLst>
      <p:ext uri="{BB962C8B-B14F-4D97-AF65-F5344CB8AC3E}">
        <p14:creationId xmlns:p14="http://schemas.microsoft.com/office/powerpoint/2010/main" val="299841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747646"/>
            <a:ext cx="6893026" cy="994172"/>
          </a:xfrm>
        </p:spPr>
        <p:txBody>
          <a:bodyPr>
            <a:normAutofit/>
          </a:bodyPr>
          <a:lstStyle/>
          <a:p>
            <a:r>
              <a:rPr lang="en-US" sz="2700" b="1" dirty="0"/>
              <a:t>Kokkos Random Number Generation:  Sources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64897" y="1791923"/>
            <a:ext cx="6558458" cy="350094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Two random number generators</a:t>
            </a:r>
          </a:p>
          <a:p>
            <a:pPr lvl="1"/>
            <a:r>
              <a:rPr lang="en-US" sz="1500" dirty="0"/>
              <a:t>64-bit: Kokkos::Random_XorShift64_Pool</a:t>
            </a:r>
          </a:p>
          <a:p>
            <a:pPr lvl="1"/>
            <a:r>
              <a:rPr lang="en-US" sz="1500" dirty="0"/>
              <a:t>1024-bit: Kokkos::Random_XorShift1024_Pool</a:t>
            </a:r>
            <a:endParaRPr lang="en-US" sz="1500" b="1" dirty="0"/>
          </a:p>
          <a:p>
            <a:r>
              <a:rPr lang="en-US" sz="1800" dirty="0"/>
              <a:t>Based on </a:t>
            </a:r>
            <a:r>
              <a:rPr lang="en-US" sz="1800" dirty="0" err="1"/>
              <a:t>Marsaglia’s</a:t>
            </a:r>
            <a:r>
              <a:rPr lang="en-US" sz="1800" dirty="0"/>
              <a:t> suggested </a:t>
            </a:r>
            <a:r>
              <a:rPr lang="en-US" sz="1800" dirty="0" err="1"/>
              <a:t>xorshift</a:t>
            </a:r>
            <a:r>
              <a:rPr lang="en-US" sz="1800" dirty="0"/>
              <a:t> generators</a:t>
            </a:r>
          </a:p>
          <a:p>
            <a:pPr lvl="1"/>
            <a:r>
              <a:rPr lang="en-US" sz="1500" dirty="0"/>
              <a:t>Kokkos implements </a:t>
            </a:r>
            <a:r>
              <a:rPr lang="en-US" sz="1500" dirty="0" err="1"/>
              <a:t>Vigna</a:t>
            </a:r>
            <a:r>
              <a:rPr lang="en-US" sz="1500" dirty="0"/>
              <a:t> (2014) scrambled generator</a:t>
            </a:r>
          </a:p>
          <a:p>
            <a:pPr lvl="1"/>
            <a:r>
              <a:rPr lang="en-US" sz="1500" dirty="0"/>
              <a:t>including a high-dimensional generator (1024 bit) </a:t>
            </a:r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marL="342900" lvl="1" indent="0">
              <a:buNone/>
            </a:pPr>
            <a:endParaRPr lang="en-US" sz="1500" dirty="0"/>
          </a:p>
          <a:p>
            <a:pPr marL="342900" lvl="1" indent="0">
              <a:buNone/>
            </a:pPr>
            <a:endParaRPr lang="en-US" sz="1500" dirty="0"/>
          </a:p>
          <a:p>
            <a:pPr marL="342900" lvl="1" indent="0">
              <a:buNone/>
            </a:pPr>
            <a:r>
              <a:rPr lang="en-US" sz="1050" dirty="0"/>
              <a:t>George </a:t>
            </a:r>
            <a:r>
              <a:rPr lang="en-US" sz="1050" dirty="0" err="1"/>
              <a:t>Marsaglia</a:t>
            </a:r>
            <a:r>
              <a:rPr lang="en-US" sz="1050" dirty="0"/>
              <a:t>. 2003. </a:t>
            </a:r>
            <a:r>
              <a:rPr lang="en-US" sz="1050" dirty="0" err="1"/>
              <a:t>Xorshift</a:t>
            </a:r>
            <a:r>
              <a:rPr lang="en-US" sz="1050" dirty="0"/>
              <a:t> RNGs. Journal of Statistical Software 8, 14 (2003), 1-6.</a:t>
            </a:r>
          </a:p>
          <a:p>
            <a:pPr marL="342900" lvl="1" indent="0">
              <a:buNone/>
            </a:pPr>
            <a:r>
              <a:rPr lang="en-US" sz="1050" dirty="0" err="1"/>
              <a:t>Vigna</a:t>
            </a:r>
            <a:r>
              <a:rPr lang="en-US" sz="1050" dirty="0"/>
              <a:t>, Sebastiano (2014). "An experimental exploration of </a:t>
            </a:r>
            <a:r>
              <a:rPr lang="en-US" sz="1050" dirty="0" err="1"/>
              <a:t>Marsaglia's</a:t>
            </a:r>
            <a:r>
              <a:rPr lang="en-US" sz="1050" dirty="0"/>
              <a:t> </a:t>
            </a:r>
            <a:r>
              <a:rPr lang="en-US" sz="1050" dirty="0" err="1"/>
              <a:t>xorshift</a:t>
            </a:r>
            <a:r>
              <a:rPr lang="en-US" sz="1050" dirty="0"/>
              <a:t> generators, scrambled“  ( </a:t>
            </a:r>
            <a:r>
              <a:rPr lang="en-US" sz="1050" dirty="0">
                <a:hlinkClick r:id="rId3"/>
              </a:rPr>
              <a:t>http://arxiv.org/abs/1402.6246</a:t>
            </a:r>
            <a:r>
              <a:rPr lang="en-US" sz="105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48264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0942"/>
            <a:ext cx="7645196" cy="994172"/>
          </a:xfrm>
        </p:spPr>
        <p:txBody>
          <a:bodyPr>
            <a:normAutofit/>
          </a:bodyPr>
          <a:lstStyle/>
          <a:p>
            <a:r>
              <a:rPr lang="en-US" sz="2700" b="1" dirty="0"/>
              <a:t>Kokkos Random Number Generation: Concepts &amp; Code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93846" y="1890245"/>
            <a:ext cx="5277805" cy="350094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User-selected generator type (</a:t>
            </a:r>
            <a:r>
              <a:rPr lang="en-US" sz="1800" dirty="0" err="1"/>
              <a:t>e.g</a:t>
            </a:r>
            <a:r>
              <a:rPr lang="en-US" sz="1800" dirty="0"/>
              <a:t>, 64-bit)</a:t>
            </a:r>
          </a:p>
          <a:p>
            <a:pPr lvl="1"/>
            <a:r>
              <a:rPr lang="en-US" sz="1500" dirty="0"/>
              <a:t>Defines the pool of generators,</a:t>
            </a:r>
          </a:p>
          <a:p>
            <a:pPr lvl="1"/>
            <a:r>
              <a:rPr lang="en-US" sz="1500" dirty="0"/>
              <a:t>….. for the specified seed</a:t>
            </a:r>
          </a:p>
          <a:p>
            <a:r>
              <a:rPr lang="en-US" sz="1800" dirty="0"/>
              <a:t>User-process requests a generator on CPU/GPU </a:t>
            </a:r>
          </a:p>
          <a:p>
            <a:pPr lvl="1"/>
            <a:r>
              <a:rPr lang="en-US" sz="1500" dirty="0"/>
              <a:t>the generator creates a pool of generators needed for the execution space</a:t>
            </a:r>
          </a:p>
          <a:p>
            <a:pPr lvl="1"/>
            <a:r>
              <a:rPr lang="en-US" sz="1500" dirty="0"/>
              <a:t>each CPU or GPU/thread is provided a generator</a:t>
            </a:r>
          </a:p>
          <a:p>
            <a:pPr lvl="1"/>
            <a:r>
              <a:rPr lang="en-US" sz="1500" dirty="0"/>
              <a:t>that generator produces the requested set of samples from a type of distribution </a:t>
            </a:r>
          </a:p>
          <a:p>
            <a:pPr lvl="1"/>
            <a:r>
              <a:rPr lang="en-US" sz="1500" dirty="0"/>
              <a:t>process is deterministic on CPUs; not on GPUs</a:t>
            </a:r>
          </a:p>
          <a:p>
            <a:pPr lvl="1"/>
            <a:r>
              <a:rPr lang="en-US" sz="1500" dirty="0"/>
              <a:t>Generator (state) is freed to pool for next request</a:t>
            </a:r>
          </a:p>
          <a:p>
            <a:r>
              <a:rPr lang="en-US" sz="1800" dirty="0"/>
              <a:t>Several types of range specifiers </a:t>
            </a:r>
            <a:r>
              <a:rPr lang="en-US" sz="1350" dirty="0"/>
              <a:t>(see Kokkos_Random.hpp)</a:t>
            </a:r>
          </a:p>
          <a:p>
            <a:pPr marL="0" indent="0">
              <a:buNone/>
            </a:pPr>
            <a:endParaRPr lang="en-US" sz="1800" i="1" dirty="0">
              <a:solidFill>
                <a:srgbClr val="0070C0"/>
              </a:solidFill>
            </a:endParaRPr>
          </a:p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617B4-D281-411D-8B77-DE22FCD9CF9C}"/>
              </a:ext>
            </a:extLst>
          </p:cNvPr>
          <p:cNvSpPr txBox="1"/>
          <p:nvPr/>
        </p:nvSpPr>
        <p:spPr>
          <a:xfrm>
            <a:off x="5499920" y="1232879"/>
            <a:ext cx="340687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rgbClr val="0070C0"/>
                </a:solidFill>
              </a:rPr>
              <a:t>// Create a random number generator pools for 64bit states</a:t>
            </a:r>
          </a:p>
          <a:p>
            <a:r>
              <a:rPr lang="en-US" sz="900" i="1" dirty="0">
                <a:solidFill>
                  <a:srgbClr val="0070C0"/>
                </a:solidFill>
              </a:rPr>
              <a:t>// Takes a 64-bit unsigned integer seed to initialize the //Random_XorShift64 generator used to fill pool of generators.</a:t>
            </a:r>
          </a:p>
          <a:p>
            <a:r>
              <a:rPr lang="en-US" sz="900" i="1" dirty="0">
                <a:solidFill>
                  <a:srgbClr val="0070C0"/>
                </a:solidFill>
              </a:rPr>
              <a:t>  Kokkos::Random_XorShift64_Pool&lt;&gt; rand_pool64(5374857);</a:t>
            </a:r>
          </a:p>
          <a:p>
            <a:endParaRPr lang="en-US" sz="900" i="1" dirty="0">
              <a:solidFill>
                <a:srgbClr val="0070C0"/>
              </a:solidFill>
            </a:endParaRPr>
          </a:p>
          <a:p>
            <a:r>
              <a:rPr lang="en-US" sz="900" i="1" dirty="0">
                <a:solidFill>
                  <a:srgbClr val="0070C0"/>
                </a:solidFill>
              </a:rPr>
              <a:t>// A </a:t>
            </a:r>
            <a:r>
              <a:rPr lang="en-US" sz="900" i="1" dirty="0" err="1">
                <a:solidFill>
                  <a:srgbClr val="0070C0"/>
                </a:solidFill>
              </a:rPr>
              <a:t>Functor</a:t>
            </a:r>
            <a:r>
              <a:rPr lang="en-US" sz="900" i="1" dirty="0">
                <a:solidFill>
                  <a:srgbClr val="0070C0"/>
                </a:solidFill>
              </a:rPr>
              <a:t> for generating uint64_t random numbers templated on the </a:t>
            </a:r>
            <a:r>
              <a:rPr lang="en-US" sz="900" i="1" dirty="0" err="1">
                <a:solidFill>
                  <a:srgbClr val="0070C0"/>
                </a:solidFill>
              </a:rPr>
              <a:t>GeneratorPool</a:t>
            </a:r>
            <a:r>
              <a:rPr lang="en-US" sz="900" i="1" dirty="0">
                <a:solidFill>
                  <a:srgbClr val="0070C0"/>
                </a:solidFill>
              </a:rPr>
              <a:t> type</a:t>
            </a:r>
          </a:p>
          <a:p>
            <a:r>
              <a:rPr lang="en-US" sz="900" i="1" dirty="0">
                <a:solidFill>
                  <a:srgbClr val="0070C0"/>
                </a:solidFill>
              </a:rPr>
              <a:t>template&lt;class </a:t>
            </a:r>
            <a:r>
              <a:rPr lang="en-US" sz="900" i="1" dirty="0" err="1">
                <a:solidFill>
                  <a:srgbClr val="0070C0"/>
                </a:solidFill>
              </a:rPr>
              <a:t>GeneratorPool</a:t>
            </a:r>
            <a:r>
              <a:rPr lang="en-US" sz="900" i="1" dirty="0">
                <a:solidFill>
                  <a:srgbClr val="0070C0"/>
                </a:solidFill>
              </a:rPr>
              <a:t>&gt;</a:t>
            </a:r>
          </a:p>
          <a:p>
            <a:r>
              <a:rPr lang="en-US" sz="900" i="1" dirty="0">
                <a:solidFill>
                  <a:srgbClr val="0070C0"/>
                </a:solidFill>
              </a:rPr>
              <a:t>struct </a:t>
            </a:r>
            <a:r>
              <a:rPr lang="en-US" sz="900" i="1" dirty="0" err="1">
                <a:solidFill>
                  <a:srgbClr val="0070C0"/>
                </a:solidFill>
              </a:rPr>
              <a:t>generate_random</a:t>
            </a:r>
            <a:r>
              <a:rPr lang="en-US" sz="900" i="1" dirty="0">
                <a:solidFill>
                  <a:srgbClr val="0070C0"/>
                </a:solidFill>
              </a:rPr>
              <a:t> {</a:t>
            </a:r>
          </a:p>
          <a:p>
            <a:r>
              <a:rPr lang="en-US" sz="900" i="1" dirty="0" err="1">
                <a:solidFill>
                  <a:srgbClr val="0070C0"/>
                </a:solidFill>
              </a:rPr>
              <a:t>typdef</a:t>
            </a:r>
            <a:r>
              <a:rPr lang="en-US" sz="900" i="1" dirty="0">
                <a:solidFill>
                  <a:srgbClr val="0070C0"/>
                </a:solidFill>
              </a:rPr>
              <a:t> </a:t>
            </a:r>
            <a:r>
              <a:rPr lang="en-US" sz="900" i="1" dirty="0" err="1">
                <a:solidFill>
                  <a:srgbClr val="0070C0"/>
                </a:solidFill>
              </a:rPr>
              <a:t>typename</a:t>
            </a:r>
            <a:r>
              <a:rPr lang="en-US" sz="900" i="1" dirty="0">
                <a:solidFill>
                  <a:srgbClr val="0070C0"/>
                </a:solidFill>
              </a:rPr>
              <a:t> </a:t>
            </a:r>
            <a:r>
              <a:rPr lang="en-US" sz="900" i="1" dirty="0" err="1">
                <a:solidFill>
                  <a:srgbClr val="0070C0"/>
                </a:solidFill>
              </a:rPr>
              <a:t>GeneratorPool</a:t>
            </a:r>
            <a:r>
              <a:rPr lang="en-US" sz="900" i="1" dirty="0">
                <a:solidFill>
                  <a:srgbClr val="0070C0"/>
                </a:solidFill>
              </a:rPr>
              <a:t>::</a:t>
            </a:r>
            <a:r>
              <a:rPr lang="en-US" sz="900" i="1" dirty="0" err="1">
                <a:solidFill>
                  <a:srgbClr val="0070C0"/>
                </a:solidFill>
              </a:rPr>
              <a:t>generator_type</a:t>
            </a:r>
            <a:r>
              <a:rPr lang="en-US" sz="900" i="1" dirty="0">
                <a:solidFill>
                  <a:srgbClr val="0070C0"/>
                </a:solidFill>
              </a:rPr>
              <a:t> </a:t>
            </a:r>
            <a:r>
              <a:rPr lang="en-US" sz="900" i="1" dirty="0" err="1">
                <a:solidFill>
                  <a:srgbClr val="0070C0"/>
                </a:solidFill>
              </a:rPr>
              <a:t>gen_type</a:t>
            </a:r>
            <a:r>
              <a:rPr lang="en-US" sz="900" i="1" dirty="0">
                <a:solidFill>
                  <a:srgbClr val="0070C0"/>
                </a:solidFill>
              </a:rPr>
              <a:t>; </a:t>
            </a:r>
          </a:p>
          <a:p>
            <a:r>
              <a:rPr lang="en-US" sz="900" i="1" dirty="0">
                <a:solidFill>
                  <a:srgbClr val="0070C0"/>
                </a:solidFill>
              </a:rPr>
              <a:t>Kokkos::View&lt;uint64_t*&gt; </a:t>
            </a:r>
            <a:r>
              <a:rPr lang="en-US" sz="900" i="1" dirty="0" err="1">
                <a:solidFill>
                  <a:srgbClr val="0070C0"/>
                </a:solidFill>
              </a:rPr>
              <a:t>vals</a:t>
            </a:r>
            <a:r>
              <a:rPr lang="en-US" sz="900" i="1" dirty="0">
                <a:solidFill>
                  <a:srgbClr val="0070C0"/>
                </a:solidFill>
              </a:rPr>
              <a:t>;   // Output View for rand </a:t>
            </a:r>
            <a:r>
              <a:rPr lang="en-US" sz="900" i="1" dirty="0" err="1">
                <a:solidFill>
                  <a:srgbClr val="0070C0"/>
                </a:solidFill>
              </a:rPr>
              <a:t>nums</a:t>
            </a:r>
            <a:endParaRPr lang="en-US" sz="900" i="1" dirty="0">
              <a:solidFill>
                <a:srgbClr val="0070C0"/>
              </a:solidFill>
            </a:endParaRPr>
          </a:p>
          <a:p>
            <a:endParaRPr lang="en-US" sz="900" i="1" dirty="0">
              <a:solidFill>
                <a:srgbClr val="0070C0"/>
              </a:solidFill>
            </a:endParaRPr>
          </a:p>
          <a:p>
            <a:r>
              <a:rPr lang="en-US" sz="900" i="1" dirty="0" err="1">
                <a:solidFill>
                  <a:srgbClr val="0070C0"/>
                </a:solidFill>
              </a:rPr>
              <a:t>GeneratorPool</a:t>
            </a:r>
            <a:r>
              <a:rPr lang="en-US" sz="900" i="1" dirty="0">
                <a:solidFill>
                  <a:srgbClr val="0070C0"/>
                </a:solidFill>
              </a:rPr>
              <a:t> </a:t>
            </a:r>
            <a:r>
              <a:rPr lang="en-US" sz="900" i="1" dirty="0" err="1">
                <a:solidFill>
                  <a:srgbClr val="0070C0"/>
                </a:solidFill>
              </a:rPr>
              <a:t>rand_pool</a:t>
            </a:r>
            <a:r>
              <a:rPr lang="en-US" sz="900" i="1" dirty="0">
                <a:solidFill>
                  <a:srgbClr val="0070C0"/>
                </a:solidFill>
              </a:rPr>
              <a:t>;           // The </a:t>
            </a:r>
            <a:r>
              <a:rPr lang="en-US" sz="900" i="1" dirty="0" err="1">
                <a:solidFill>
                  <a:srgbClr val="0070C0"/>
                </a:solidFill>
              </a:rPr>
              <a:t>GeneratorPool</a:t>
            </a:r>
            <a:endParaRPr lang="en-US" sz="900" i="1" dirty="0">
              <a:solidFill>
                <a:srgbClr val="0070C0"/>
              </a:solidFill>
            </a:endParaRPr>
          </a:p>
          <a:p>
            <a:r>
              <a:rPr lang="en-US" sz="900" i="1" dirty="0">
                <a:solidFill>
                  <a:srgbClr val="0070C0"/>
                </a:solidFill>
              </a:rPr>
              <a:t>  </a:t>
            </a:r>
            <a:r>
              <a:rPr lang="en-US" sz="900" i="1" dirty="0" err="1">
                <a:solidFill>
                  <a:srgbClr val="0070C0"/>
                </a:solidFill>
              </a:rPr>
              <a:t>int</a:t>
            </a:r>
            <a:r>
              <a:rPr lang="en-US" sz="900" i="1" dirty="0">
                <a:solidFill>
                  <a:srgbClr val="0070C0"/>
                </a:solidFill>
              </a:rPr>
              <a:t> samples;</a:t>
            </a:r>
          </a:p>
          <a:p>
            <a:endParaRPr lang="en-US" sz="900" i="1" dirty="0">
              <a:solidFill>
                <a:srgbClr val="0070C0"/>
              </a:solidFill>
            </a:endParaRPr>
          </a:p>
          <a:p>
            <a:r>
              <a:rPr lang="en-US" sz="900" i="1" dirty="0">
                <a:solidFill>
                  <a:srgbClr val="0070C0"/>
                </a:solidFill>
              </a:rPr>
              <a:t>// Initialize all members</a:t>
            </a:r>
          </a:p>
          <a:p>
            <a:r>
              <a:rPr lang="en-US" sz="900" i="1" dirty="0">
                <a:solidFill>
                  <a:srgbClr val="0070C0"/>
                </a:solidFill>
              </a:rPr>
              <a:t>  </a:t>
            </a:r>
            <a:r>
              <a:rPr lang="en-US" sz="900" i="1" dirty="0" err="1">
                <a:solidFill>
                  <a:srgbClr val="0070C0"/>
                </a:solidFill>
              </a:rPr>
              <a:t>generate_random</a:t>
            </a:r>
            <a:r>
              <a:rPr lang="en-US" sz="900" i="1" dirty="0">
                <a:solidFill>
                  <a:srgbClr val="0070C0"/>
                </a:solidFill>
              </a:rPr>
              <a:t>(Kokkos::View&lt;uint64_t*&gt; </a:t>
            </a:r>
            <a:r>
              <a:rPr lang="en-US" sz="900" i="1" dirty="0" err="1">
                <a:solidFill>
                  <a:srgbClr val="0070C0"/>
                </a:solidFill>
              </a:rPr>
              <a:t>vals</a:t>
            </a:r>
            <a:r>
              <a:rPr lang="en-US" sz="900" i="1" dirty="0">
                <a:solidFill>
                  <a:srgbClr val="0070C0"/>
                </a:solidFill>
              </a:rPr>
              <a:t>_,</a:t>
            </a:r>
          </a:p>
          <a:p>
            <a:r>
              <a:rPr lang="en-US" sz="900" i="1" dirty="0">
                <a:solidFill>
                  <a:srgbClr val="0070C0"/>
                </a:solidFill>
              </a:rPr>
              <a:t>                       </a:t>
            </a:r>
            <a:r>
              <a:rPr lang="en-US" sz="900" i="1" dirty="0" err="1">
                <a:solidFill>
                  <a:srgbClr val="0070C0"/>
                </a:solidFill>
              </a:rPr>
              <a:t>GeneratorPool</a:t>
            </a:r>
            <a:r>
              <a:rPr lang="en-US" sz="900" i="1" dirty="0">
                <a:solidFill>
                  <a:srgbClr val="0070C0"/>
                </a:solidFill>
              </a:rPr>
              <a:t> </a:t>
            </a:r>
            <a:r>
              <a:rPr lang="en-US" sz="900" i="1" dirty="0" err="1">
                <a:solidFill>
                  <a:srgbClr val="0070C0"/>
                </a:solidFill>
              </a:rPr>
              <a:t>rand_pool</a:t>
            </a:r>
            <a:r>
              <a:rPr lang="en-US" sz="900" i="1" dirty="0">
                <a:solidFill>
                  <a:srgbClr val="0070C0"/>
                </a:solidFill>
              </a:rPr>
              <a:t>_,</a:t>
            </a:r>
          </a:p>
          <a:p>
            <a:r>
              <a:rPr lang="en-US" sz="900" i="1" dirty="0">
                <a:solidFill>
                  <a:srgbClr val="0070C0"/>
                </a:solidFill>
              </a:rPr>
              <a:t>                       </a:t>
            </a:r>
            <a:r>
              <a:rPr lang="en-US" sz="900" i="1" dirty="0" err="1">
                <a:solidFill>
                  <a:srgbClr val="0070C0"/>
                </a:solidFill>
              </a:rPr>
              <a:t>int</a:t>
            </a:r>
            <a:r>
              <a:rPr lang="en-US" sz="900" i="1" dirty="0">
                <a:solidFill>
                  <a:srgbClr val="0070C0"/>
                </a:solidFill>
              </a:rPr>
              <a:t> samples_):  </a:t>
            </a:r>
            <a:r>
              <a:rPr lang="en-US" sz="900" i="1" dirty="0" err="1">
                <a:solidFill>
                  <a:srgbClr val="0070C0"/>
                </a:solidFill>
              </a:rPr>
              <a:t>vals</a:t>
            </a:r>
            <a:r>
              <a:rPr lang="en-US" sz="900" i="1" dirty="0">
                <a:solidFill>
                  <a:srgbClr val="0070C0"/>
                </a:solidFill>
              </a:rPr>
              <a:t>(</a:t>
            </a:r>
            <a:r>
              <a:rPr lang="en-US" sz="900" i="1" dirty="0" err="1">
                <a:solidFill>
                  <a:srgbClr val="0070C0"/>
                </a:solidFill>
              </a:rPr>
              <a:t>vals</a:t>
            </a:r>
            <a:r>
              <a:rPr lang="en-US" sz="900" i="1" dirty="0">
                <a:solidFill>
                  <a:srgbClr val="0070C0"/>
                </a:solidFill>
              </a:rPr>
              <a:t>_), </a:t>
            </a:r>
            <a:r>
              <a:rPr lang="en-US" sz="900" i="1" dirty="0" err="1">
                <a:solidFill>
                  <a:srgbClr val="0070C0"/>
                </a:solidFill>
              </a:rPr>
              <a:t>rand_pool</a:t>
            </a:r>
            <a:r>
              <a:rPr lang="en-US" sz="900" i="1" dirty="0">
                <a:solidFill>
                  <a:srgbClr val="0070C0"/>
                </a:solidFill>
              </a:rPr>
              <a:t>(</a:t>
            </a:r>
            <a:r>
              <a:rPr lang="en-US" sz="900" i="1" dirty="0" err="1">
                <a:solidFill>
                  <a:srgbClr val="0070C0"/>
                </a:solidFill>
              </a:rPr>
              <a:t>rand_pool</a:t>
            </a:r>
            <a:r>
              <a:rPr lang="en-US" sz="900" i="1" dirty="0">
                <a:solidFill>
                  <a:srgbClr val="0070C0"/>
                </a:solidFill>
              </a:rPr>
              <a:t>_), samples(samples_) {}</a:t>
            </a:r>
          </a:p>
          <a:p>
            <a:endParaRPr lang="en-US" sz="900" i="1" dirty="0">
              <a:solidFill>
                <a:srgbClr val="0070C0"/>
              </a:solidFill>
            </a:endParaRPr>
          </a:p>
          <a:p>
            <a:r>
              <a:rPr lang="en-US" sz="900" i="1" dirty="0">
                <a:solidFill>
                  <a:srgbClr val="0070C0"/>
                </a:solidFill>
              </a:rPr>
              <a:t>KOKKOS_INLINE_FUNCTION</a:t>
            </a:r>
          </a:p>
          <a:p>
            <a:r>
              <a:rPr lang="en-US" sz="900" i="1" dirty="0">
                <a:solidFill>
                  <a:srgbClr val="0070C0"/>
                </a:solidFill>
              </a:rPr>
              <a:t>  void operator() (</a:t>
            </a:r>
            <a:r>
              <a:rPr lang="en-US" sz="900" i="1" dirty="0" err="1">
                <a:solidFill>
                  <a:srgbClr val="0070C0"/>
                </a:solidFill>
              </a:rPr>
              <a:t>int</a:t>
            </a:r>
            <a:r>
              <a:rPr lang="en-US" sz="900" i="1" dirty="0">
                <a:solidFill>
                  <a:srgbClr val="0070C0"/>
                </a:solidFill>
              </a:rPr>
              <a:t> i) </a:t>
            </a:r>
            <a:r>
              <a:rPr lang="en-US" sz="900" i="1" dirty="0" err="1">
                <a:solidFill>
                  <a:srgbClr val="0070C0"/>
                </a:solidFill>
              </a:rPr>
              <a:t>const</a:t>
            </a:r>
            <a:r>
              <a:rPr lang="en-US" sz="900" i="1" dirty="0">
                <a:solidFill>
                  <a:srgbClr val="0070C0"/>
                </a:solidFill>
              </a:rPr>
              <a:t> {</a:t>
            </a:r>
          </a:p>
          <a:p>
            <a:r>
              <a:rPr lang="en-US" sz="900" i="1" dirty="0">
                <a:solidFill>
                  <a:srgbClr val="0070C0"/>
                </a:solidFill>
              </a:rPr>
              <a:t>// random number state from pool for active thread</a:t>
            </a:r>
          </a:p>
          <a:p>
            <a:r>
              <a:rPr lang="en-US" sz="900" i="1" dirty="0">
                <a:solidFill>
                  <a:srgbClr val="0070C0"/>
                </a:solidFill>
              </a:rPr>
              <a:t>   </a:t>
            </a:r>
            <a:r>
              <a:rPr lang="en-US" sz="900" i="1" dirty="0" err="1">
                <a:solidFill>
                  <a:srgbClr val="0070C0"/>
                </a:solidFill>
              </a:rPr>
              <a:t>gen_type</a:t>
            </a:r>
            <a:r>
              <a:rPr lang="en-US" sz="900" i="1" dirty="0">
                <a:solidFill>
                  <a:srgbClr val="0070C0"/>
                </a:solidFill>
              </a:rPr>
              <a:t> </a:t>
            </a:r>
            <a:r>
              <a:rPr lang="en-US" sz="900" i="1" dirty="0" err="1">
                <a:solidFill>
                  <a:srgbClr val="0070C0"/>
                </a:solidFill>
              </a:rPr>
              <a:t>rren</a:t>
            </a:r>
            <a:r>
              <a:rPr lang="en-US" sz="900" i="1" dirty="0">
                <a:solidFill>
                  <a:srgbClr val="0070C0"/>
                </a:solidFill>
              </a:rPr>
              <a:t> = </a:t>
            </a:r>
            <a:r>
              <a:rPr lang="en-US" sz="900" i="1" dirty="0" err="1">
                <a:solidFill>
                  <a:srgbClr val="0070C0"/>
                </a:solidFill>
              </a:rPr>
              <a:t>rand_pool.get_state</a:t>
            </a:r>
            <a:r>
              <a:rPr lang="en-US" sz="900" i="1" dirty="0">
                <a:solidFill>
                  <a:srgbClr val="0070C0"/>
                </a:solidFill>
              </a:rPr>
              <a:t>();</a:t>
            </a:r>
          </a:p>
          <a:p>
            <a:endParaRPr lang="en-US" sz="900" i="1" dirty="0">
              <a:solidFill>
                <a:srgbClr val="0070C0"/>
              </a:solidFill>
            </a:endParaRPr>
          </a:p>
          <a:p>
            <a:r>
              <a:rPr lang="en-US" sz="900" i="1" dirty="0">
                <a:solidFill>
                  <a:srgbClr val="0070C0"/>
                </a:solidFill>
              </a:rPr>
              <a:t>// Draw samples numbers from pool as urand64 between 0 and rand_pool.MAX_URAND64</a:t>
            </a:r>
          </a:p>
          <a:p>
            <a:r>
              <a:rPr lang="en-US" sz="900" i="1" dirty="0">
                <a:solidFill>
                  <a:srgbClr val="0070C0"/>
                </a:solidFill>
              </a:rPr>
              <a:t>for(</a:t>
            </a:r>
            <a:r>
              <a:rPr lang="en-US" sz="900" i="1" dirty="0" err="1">
                <a:solidFill>
                  <a:srgbClr val="0070C0"/>
                </a:solidFill>
              </a:rPr>
              <a:t>int</a:t>
            </a:r>
            <a:r>
              <a:rPr lang="en-US" sz="900" i="1" dirty="0">
                <a:solidFill>
                  <a:srgbClr val="0070C0"/>
                </a:solidFill>
              </a:rPr>
              <a:t> k = 0;k&lt;</a:t>
            </a:r>
            <a:r>
              <a:rPr lang="en-US" sz="900" i="1" dirty="0" err="1">
                <a:solidFill>
                  <a:srgbClr val="0070C0"/>
                </a:solidFill>
              </a:rPr>
              <a:t>samples;k</a:t>
            </a:r>
            <a:r>
              <a:rPr lang="en-US" sz="900" i="1" dirty="0">
                <a:solidFill>
                  <a:srgbClr val="0070C0"/>
                </a:solidFill>
              </a:rPr>
              <a:t>++) {</a:t>
            </a:r>
          </a:p>
          <a:p>
            <a:r>
              <a:rPr lang="en-US" sz="900" i="1" dirty="0">
                <a:solidFill>
                  <a:srgbClr val="0070C0"/>
                </a:solidFill>
              </a:rPr>
              <a:t>      </a:t>
            </a:r>
            <a:r>
              <a:rPr lang="en-US" sz="900" i="1" dirty="0" err="1">
                <a:solidFill>
                  <a:srgbClr val="0070C0"/>
                </a:solidFill>
              </a:rPr>
              <a:t>vals</a:t>
            </a:r>
            <a:r>
              <a:rPr lang="en-US" sz="900" i="1" dirty="0">
                <a:solidFill>
                  <a:srgbClr val="0070C0"/>
                </a:solidFill>
              </a:rPr>
              <a:t>(i*</a:t>
            </a:r>
            <a:r>
              <a:rPr lang="en-US" sz="900" i="1" dirty="0" err="1">
                <a:solidFill>
                  <a:srgbClr val="0070C0"/>
                </a:solidFill>
              </a:rPr>
              <a:t>samples+k</a:t>
            </a:r>
            <a:r>
              <a:rPr lang="en-US" sz="900" i="1" dirty="0">
                <a:solidFill>
                  <a:srgbClr val="0070C0"/>
                </a:solidFill>
              </a:rPr>
              <a:t>) = rgen.urand64();</a:t>
            </a:r>
          </a:p>
          <a:p>
            <a:r>
              <a:rPr lang="en-US" sz="900" i="1" dirty="0">
                <a:solidFill>
                  <a:srgbClr val="0070C0"/>
                </a:solidFill>
              </a:rPr>
              <a:t>      //</a:t>
            </a:r>
            <a:r>
              <a:rPr lang="en-US" sz="900" i="1" dirty="0" err="1">
                <a:solidFill>
                  <a:srgbClr val="0070C0"/>
                </a:solidFill>
              </a:rPr>
              <a:t>vals</a:t>
            </a:r>
            <a:r>
              <a:rPr lang="en-US" sz="900" i="1" dirty="0">
                <a:solidFill>
                  <a:srgbClr val="0070C0"/>
                </a:solidFill>
              </a:rPr>
              <a:t>(</a:t>
            </a:r>
            <a:r>
              <a:rPr lang="en-US" sz="900" i="1" dirty="0" err="1">
                <a:solidFill>
                  <a:srgbClr val="0070C0"/>
                </a:solidFill>
              </a:rPr>
              <a:t>i</a:t>
            </a:r>
            <a:r>
              <a:rPr lang="en-US" sz="900" i="1" dirty="0">
                <a:solidFill>
                  <a:srgbClr val="0070C0"/>
                </a:solidFill>
              </a:rPr>
              <a:t>*</a:t>
            </a:r>
            <a:r>
              <a:rPr lang="en-US" sz="900" i="1" dirty="0" err="1">
                <a:solidFill>
                  <a:srgbClr val="0070C0"/>
                </a:solidFill>
              </a:rPr>
              <a:t>samples+k</a:t>
            </a:r>
            <a:r>
              <a:rPr lang="en-US" sz="900" i="1" dirty="0">
                <a:solidFill>
                  <a:srgbClr val="0070C0"/>
                </a:solidFill>
              </a:rPr>
              <a:t>) = </a:t>
            </a:r>
            <a:r>
              <a:rPr lang="en-US" sz="900" i="1" dirty="0" err="1">
                <a:solidFill>
                  <a:srgbClr val="0070C0"/>
                </a:solidFill>
              </a:rPr>
              <a:t>Kokkos</a:t>
            </a:r>
            <a:r>
              <a:rPr lang="en-US" sz="900" i="1" dirty="0">
                <a:solidFill>
                  <a:srgbClr val="0070C0"/>
                </a:solidFill>
              </a:rPr>
              <a:t>::rand&lt;gen_type,uint64_t&gt;(</a:t>
            </a:r>
            <a:r>
              <a:rPr lang="en-US" sz="900" i="1" dirty="0" err="1">
                <a:solidFill>
                  <a:srgbClr val="0070C0"/>
                </a:solidFill>
              </a:rPr>
              <a:t>rgen</a:t>
            </a:r>
            <a:r>
              <a:rPr lang="en-US" sz="900" i="1" dirty="0">
                <a:solidFill>
                  <a:srgbClr val="0070C0"/>
                </a:solidFill>
              </a:rPr>
              <a:t>);</a:t>
            </a:r>
          </a:p>
          <a:p>
            <a:r>
              <a:rPr lang="en-US" sz="900" i="1" dirty="0">
                <a:solidFill>
                  <a:srgbClr val="0070C0"/>
                </a:solidFill>
              </a:rPr>
              <a:t>}</a:t>
            </a:r>
          </a:p>
          <a:p>
            <a:endParaRPr lang="en-US" sz="900" i="1" dirty="0">
              <a:solidFill>
                <a:srgbClr val="0070C0"/>
              </a:solidFill>
            </a:endParaRPr>
          </a:p>
          <a:p>
            <a:r>
              <a:rPr lang="en-US" sz="900" i="1" dirty="0" err="1">
                <a:solidFill>
                  <a:srgbClr val="0070C0"/>
                </a:solidFill>
              </a:rPr>
              <a:t>rand_pool.free_state</a:t>
            </a:r>
            <a:r>
              <a:rPr lang="en-US" sz="900" i="1" dirty="0">
                <a:solidFill>
                  <a:srgbClr val="0070C0"/>
                </a:solidFill>
              </a:rPr>
              <a:t>(</a:t>
            </a:r>
            <a:r>
              <a:rPr lang="en-US" sz="900" i="1" dirty="0" err="1">
                <a:solidFill>
                  <a:srgbClr val="0070C0"/>
                </a:solidFill>
              </a:rPr>
              <a:t>rand_gen</a:t>
            </a:r>
            <a:r>
              <a:rPr lang="en-US" sz="900" i="1" dirty="0">
                <a:solidFill>
                  <a:srgbClr val="0070C0"/>
                </a:solidFill>
              </a:rPr>
              <a:t>); // Give state back, allow other thread to acquire</a:t>
            </a:r>
          </a:p>
          <a:p>
            <a:r>
              <a:rPr lang="en-US" sz="900" i="1" dirty="0">
                <a:solidFill>
                  <a:srgbClr val="0070C0"/>
                </a:solidFill>
              </a:rPr>
              <a:t>  }</a:t>
            </a:r>
          </a:p>
          <a:p>
            <a:r>
              <a:rPr lang="en-US" sz="900" i="1" dirty="0">
                <a:solidFill>
                  <a:srgbClr val="0070C0"/>
                </a:solidFill>
              </a:rPr>
              <a:t>};</a:t>
            </a:r>
          </a:p>
          <a:p>
            <a:endParaRPr lang="en-US" sz="9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7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15" y="343622"/>
            <a:ext cx="7645196" cy="994172"/>
          </a:xfrm>
        </p:spPr>
        <p:txBody>
          <a:bodyPr>
            <a:normAutofit/>
          </a:bodyPr>
          <a:lstStyle/>
          <a:p>
            <a:r>
              <a:rPr lang="en-US" sz="2700" b="1" dirty="0"/>
              <a:t>Kokkos Random Number Generation: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/>
              <p:cNvSpPr txBox="1">
                <a:spLocks/>
              </p:cNvSpPr>
              <p:nvPr/>
            </p:nvSpPr>
            <p:spPr>
              <a:xfrm>
                <a:off x="552553" y="1450919"/>
                <a:ext cx="5277805" cy="4523996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Functor and Main calls </a:t>
                </a:r>
                <a:r>
                  <a:rPr lang="en-US" sz="1350" dirty="0"/>
                  <a:t>(last slide) </a:t>
                </a:r>
                <a:r>
                  <a:rPr lang="en-US" sz="1800" dirty="0"/>
                  <a:t>from tutorial from example</a:t>
                </a:r>
              </a:p>
              <a:p>
                <a:pPr lvl="1"/>
                <a:r>
                  <a:rPr lang="en-US" sz="1350" dirty="0" err="1"/>
                  <a:t>kokkos</a:t>
                </a:r>
                <a:r>
                  <a:rPr lang="en-US" sz="1350" dirty="0"/>
                  <a:t>/example/tutorial/Algorithms/01_random_number.cpp</a:t>
                </a:r>
              </a:p>
              <a:p>
                <a:r>
                  <a:rPr lang="en-US" sz="1800" dirty="0"/>
                  <a:t>Exercise </a:t>
                </a:r>
              </a:p>
              <a:p>
                <a:pPr lvl="1"/>
                <a:r>
                  <a:rPr lang="en-US" sz="1500" dirty="0"/>
                  <a:t>Run above example and examine performance numbers</a:t>
                </a:r>
              </a:p>
              <a:p>
                <a:pPr lvl="1"/>
                <a:r>
                  <a:rPr lang="en-US" sz="1500" dirty="0"/>
                  <a:t>Complete Implementation of MC_DartSampler.cpp</a:t>
                </a:r>
              </a:p>
              <a:p>
                <a:pPr lvl="2"/>
                <a:r>
                  <a:rPr lang="en-US" sz="1200" dirty="0"/>
                  <a:t>using random number generation to estimate pi</a:t>
                </a:r>
              </a:p>
              <a:p>
                <a:pPr lvl="2"/>
                <a:endParaRPr lang="en-US" sz="1200" dirty="0"/>
              </a:p>
              <a:p>
                <a:pPr marL="342900" lvl="1" indent="0">
                  <a:buNone/>
                </a:pPr>
                <a:r>
                  <a:rPr lang="en-US" sz="1800" b="1" dirty="0"/>
                  <a:t>x, y </a:t>
                </a:r>
                <a:r>
                  <a:rPr lang="en-US" sz="1800" dirty="0"/>
                  <a:t>:  random variables in (0,1]</a:t>
                </a:r>
              </a:p>
              <a:p>
                <a:pPr marL="342900" lvl="1" indent="0">
                  <a:buNone/>
                </a:pPr>
                <a:r>
                  <a:rPr lang="en-US" sz="1800" b="1" dirty="0" err="1"/>
                  <a:t>circHits</a:t>
                </a:r>
                <a:r>
                  <a:rPr lang="en-US" sz="1800" dirty="0"/>
                  <a:t>: on arc &amp; within shaded region</a:t>
                </a:r>
              </a:p>
              <a:p>
                <a:pPr marL="342900" lvl="1" indent="0">
                  <a:buNone/>
                </a:pPr>
                <a:r>
                  <a:rPr lang="en-US" sz="1800" b="1" dirty="0"/>
                  <a:t>darts</a:t>
                </a:r>
                <a:r>
                  <a:rPr lang="en-US" sz="1800" dirty="0"/>
                  <a:t>: dart throws</a:t>
                </a:r>
                <a:endParaRPr lang="en-US" sz="1800" i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0070C0"/>
                    </a:solidFill>
                  </a:rPr>
                  <a:t>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𝑒𝑠𝑡𝑖𝑚𝑎𝑡𝑒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=4∗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𝑐𝑖𝑟𝑐𝐻𝑖𝑡𝑠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𝑡𝑜𝑡𝑎𝑙𝑇h𝑟𝑜𝑤𝑠</m:t>
                    </m:r>
                  </m:oMath>
                </a14:m>
                <a:endParaRPr lang="en-US" sz="1800" i="1" dirty="0">
                  <a:solidFill>
                    <a:srgbClr val="0070C0"/>
                  </a:solidFill>
                </a:endParaRP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53" y="1450919"/>
                <a:ext cx="5277805" cy="4523996"/>
              </a:xfrm>
              <a:prstGeom prst="rect">
                <a:avLst/>
              </a:prstGeom>
              <a:blipFill>
                <a:blip r:embed="rId3"/>
                <a:stretch>
                  <a:fillRect l="-120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957ED88B-89B2-4A66-8DFB-60E6D7A80A21}"/>
              </a:ext>
            </a:extLst>
          </p:cNvPr>
          <p:cNvGrpSpPr/>
          <p:nvPr/>
        </p:nvGrpSpPr>
        <p:grpSpPr>
          <a:xfrm>
            <a:off x="5312262" y="2323438"/>
            <a:ext cx="2736511" cy="2482928"/>
            <a:chOff x="7643455" y="872906"/>
            <a:chExt cx="3648681" cy="3310570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6AA3D3D9-DBEB-4FCA-9865-C0981B91530E}"/>
                </a:ext>
              </a:extLst>
            </p:cNvPr>
            <p:cNvSpPr/>
            <p:nvPr/>
          </p:nvSpPr>
          <p:spPr>
            <a:xfrm rot="154331">
              <a:off x="7643455" y="899165"/>
              <a:ext cx="3632194" cy="3284311"/>
            </a:xfrm>
            <a:prstGeom prst="arc">
              <a:avLst>
                <a:gd name="adj1" fmla="val 16067800"/>
                <a:gd name="adj2" fmla="val 21428811"/>
              </a:avLst>
            </a:prstGeom>
            <a:solidFill>
              <a:srgbClr val="FF99CC"/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x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0978393-E24C-4FAB-8DC7-F970CB94881C}"/>
                </a:ext>
              </a:extLst>
            </p:cNvPr>
            <p:cNvGrpSpPr/>
            <p:nvPr/>
          </p:nvGrpSpPr>
          <p:grpSpPr>
            <a:xfrm>
              <a:off x="9459553" y="872906"/>
              <a:ext cx="1832583" cy="1687767"/>
              <a:chOff x="10010160" y="2910572"/>
              <a:chExt cx="1832583" cy="1687767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10A874C-F8D6-4C39-90EF-0A84F823E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10160" y="2917023"/>
                <a:ext cx="0" cy="1681316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A0400B1-A4B9-43D3-B9AF-0FD2C266A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42743" y="2910572"/>
                <a:ext cx="0" cy="1681316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887A04C-C747-4917-AA3D-80A5BA1DC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10160" y="4598339"/>
                <a:ext cx="1816699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51CB35E-E6A5-42DE-8914-FCE7C71E3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16610" y="2917023"/>
                <a:ext cx="1816699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60A78AF-4CA9-452F-822A-88A4B973DEA1}"/>
              </a:ext>
            </a:extLst>
          </p:cNvPr>
          <p:cNvGrpSpPr/>
          <p:nvPr/>
        </p:nvGrpSpPr>
        <p:grpSpPr>
          <a:xfrm>
            <a:off x="6674335" y="1922479"/>
            <a:ext cx="1791241" cy="1663226"/>
            <a:chOff x="6674335" y="1922479"/>
            <a:chExt cx="1791241" cy="1663226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55A1EBC-C374-4ED9-A46B-A14154436995}"/>
                </a:ext>
              </a:extLst>
            </p:cNvPr>
            <p:cNvCxnSpPr/>
            <p:nvPr/>
          </p:nvCxnSpPr>
          <p:spPr>
            <a:xfrm>
              <a:off x="8053438" y="3585705"/>
              <a:ext cx="412138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3002EB4-C2AB-4525-8F69-E6CDB9AA3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4335" y="1922479"/>
              <a:ext cx="0" cy="405797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789F1D-A948-4CFF-8C87-358803F0AFB3}"/>
              </a:ext>
            </a:extLst>
          </p:cNvPr>
          <p:cNvGrpSpPr/>
          <p:nvPr/>
        </p:nvGrpSpPr>
        <p:grpSpPr>
          <a:xfrm>
            <a:off x="5674447" y="1525018"/>
            <a:ext cx="3215149" cy="3324969"/>
            <a:chOff x="5589640" y="1632333"/>
            <a:chExt cx="3215149" cy="332496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DACFB2-B467-4BD7-AD1D-D79F198AE5FE}"/>
                </a:ext>
              </a:extLst>
            </p:cNvPr>
            <p:cNvGrpSpPr/>
            <p:nvPr/>
          </p:nvGrpSpPr>
          <p:grpSpPr>
            <a:xfrm>
              <a:off x="5589640" y="4382115"/>
              <a:ext cx="612060" cy="575187"/>
              <a:chOff x="7452853" y="4699820"/>
              <a:chExt cx="816080" cy="76691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8CA4E8-BB55-4E41-AC1D-7143F0064AFF}"/>
                  </a:ext>
                </a:extLst>
              </p:cNvPr>
              <p:cNvSpPr/>
              <p:nvPr/>
            </p:nvSpPr>
            <p:spPr>
              <a:xfrm>
                <a:off x="7452854" y="4699820"/>
                <a:ext cx="816079" cy="766916"/>
              </a:xfrm>
              <a:prstGeom prst="rect">
                <a:avLst/>
              </a:prstGeom>
              <a:ln w="28575"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D01958B-7D6B-4373-933C-C4201508BBCC}"/>
                  </a:ext>
                </a:extLst>
              </p:cNvPr>
              <p:cNvCxnSpPr>
                <a:cxnSpLocks/>
                <a:stCxn id="4" idx="1"/>
                <a:endCxn id="4" idx="3"/>
              </p:cNvCxnSpPr>
              <p:nvPr/>
            </p:nvCxnSpPr>
            <p:spPr>
              <a:xfrm>
                <a:off x="7452854" y="5083278"/>
                <a:ext cx="81607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D1DEF31-ED6C-4EC3-8E69-FF1F88D8EA87}"/>
                  </a:ext>
                </a:extLst>
              </p:cNvPr>
              <p:cNvCxnSpPr>
                <a:stCxn id="4" idx="0"/>
                <a:endCxn id="4" idx="2"/>
              </p:cNvCxnSpPr>
              <p:nvPr/>
            </p:nvCxnSpPr>
            <p:spPr>
              <a:xfrm>
                <a:off x="7860894" y="4699820"/>
                <a:ext cx="0" cy="766916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EDA3BBC-F87E-4BD8-A3EB-2D7DE391035B}"/>
                  </a:ext>
                </a:extLst>
              </p:cNvPr>
              <p:cNvSpPr/>
              <p:nvPr/>
            </p:nvSpPr>
            <p:spPr>
              <a:xfrm>
                <a:off x="7452853" y="4699820"/>
                <a:ext cx="816079" cy="76691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141C95F-7ACC-4A14-8536-0955AE018535}"/>
                </a:ext>
              </a:extLst>
            </p:cNvPr>
            <p:cNvSpPr txBox="1"/>
            <p:nvPr/>
          </p:nvSpPr>
          <p:spPr>
            <a:xfrm>
              <a:off x="6560035" y="1632333"/>
              <a:ext cx="2286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F9D0E2-BB06-4670-A60A-D7292778424C}"/>
                </a:ext>
              </a:extLst>
            </p:cNvPr>
            <p:cNvSpPr txBox="1"/>
            <p:nvPr/>
          </p:nvSpPr>
          <p:spPr>
            <a:xfrm>
              <a:off x="8465576" y="3435664"/>
              <a:ext cx="3392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x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CF375EE-3A44-4556-9B28-7AFD2D21587F}"/>
                </a:ext>
              </a:extLst>
            </p:cNvPr>
            <p:cNvSpPr txBox="1"/>
            <p:nvPr/>
          </p:nvSpPr>
          <p:spPr>
            <a:xfrm>
              <a:off x="6717197" y="2887421"/>
              <a:ext cx="27122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8D29D8C-E200-4DD8-86F4-0F4C3C0171AF}"/>
                </a:ext>
              </a:extLst>
            </p:cNvPr>
            <p:cNvSpPr txBox="1"/>
            <p:nvPr/>
          </p:nvSpPr>
          <p:spPr>
            <a:xfrm>
              <a:off x="7613676" y="2906773"/>
              <a:ext cx="27122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4B7E31C-E6F7-4EF9-90A8-4E686A3C9225}"/>
                </a:ext>
              </a:extLst>
            </p:cNvPr>
            <p:cNvSpPr txBox="1"/>
            <p:nvPr/>
          </p:nvSpPr>
          <p:spPr>
            <a:xfrm>
              <a:off x="6943061" y="2568960"/>
              <a:ext cx="27122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42E1A08-DF75-42A2-BDDF-73E8F2CB0A13}"/>
                </a:ext>
              </a:extLst>
            </p:cNvPr>
            <p:cNvSpPr txBox="1"/>
            <p:nvPr/>
          </p:nvSpPr>
          <p:spPr>
            <a:xfrm>
              <a:off x="6857554" y="3308706"/>
              <a:ext cx="27122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9ACB093-0F31-4237-9039-761A3CD53B16}"/>
                </a:ext>
              </a:extLst>
            </p:cNvPr>
            <p:cNvSpPr txBox="1"/>
            <p:nvPr/>
          </p:nvSpPr>
          <p:spPr>
            <a:xfrm>
              <a:off x="7529783" y="3189023"/>
              <a:ext cx="27122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9BF22D3-9796-4198-94C6-9544662549BD}"/>
                </a:ext>
              </a:extLst>
            </p:cNvPr>
            <p:cNvSpPr txBox="1"/>
            <p:nvPr/>
          </p:nvSpPr>
          <p:spPr>
            <a:xfrm>
              <a:off x="7412401" y="2365238"/>
              <a:ext cx="27122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87D689A-7846-4381-ABAD-121DA6B8FB44}"/>
                </a:ext>
              </a:extLst>
            </p:cNvPr>
            <p:cNvSpPr txBox="1"/>
            <p:nvPr/>
          </p:nvSpPr>
          <p:spPr>
            <a:xfrm>
              <a:off x="7833580" y="2490601"/>
              <a:ext cx="27122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9A4BBF1-07F7-4CAD-9DB0-5B26EB3C6D6E}"/>
                </a:ext>
              </a:extLst>
            </p:cNvPr>
            <p:cNvSpPr txBox="1"/>
            <p:nvPr/>
          </p:nvSpPr>
          <p:spPr>
            <a:xfrm>
              <a:off x="7037330" y="2304147"/>
              <a:ext cx="271228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6E2FD48-723A-4871-913B-36DB85077221}"/>
                </a:ext>
              </a:extLst>
            </p:cNvPr>
            <p:cNvSpPr txBox="1"/>
            <p:nvPr/>
          </p:nvSpPr>
          <p:spPr>
            <a:xfrm>
              <a:off x="6973140" y="3592823"/>
              <a:ext cx="92525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b="1" dirty="0"/>
                <a:t>Radius, r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F7118C0-4FC1-4F7B-963C-A789734C411E}"/>
                </a:ext>
              </a:extLst>
            </p:cNvPr>
            <p:cNvCxnSpPr>
              <a:stCxn id="12" idx="6"/>
            </p:cNvCxnSpPr>
            <p:nvPr/>
          </p:nvCxnSpPr>
          <p:spPr>
            <a:xfrm flipV="1">
              <a:off x="6201699" y="3637016"/>
              <a:ext cx="1835160" cy="10326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77C1F50-785A-4411-A271-3E34695B282A}"/>
                </a:ext>
              </a:extLst>
            </p:cNvPr>
            <p:cNvCxnSpPr>
              <a:stCxn id="12" idx="0"/>
              <a:endCxn id="28" idx="0"/>
            </p:cNvCxnSpPr>
            <p:nvPr/>
          </p:nvCxnSpPr>
          <p:spPr>
            <a:xfrm flipV="1">
              <a:off x="5895670" y="2450307"/>
              <a:ext cx="701788" cy="1931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447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715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http://</a:t>
            </a:r>
            <a:r>
              <a:rPr lang="en-US" dirty="0" err="1">
                <a:solidFill>
                  <a:srgbClr val="FFFFFF"/>
                </a:solidFill>
              </a:rPr>
              <a:t>www.github.com</a:t>
            </a:r>
            <a:r>
              <a:rPr lang="en-US" dirty="0">
                <a:solidFill>
                  <a:srgbClr val="FFFFFF"/>
                </a:solidFill>
              </a:rPr>
              <a:t>/</a:t>
            </a:r>
            <a:r>
              <a:rPr lang="en-US" dirty="0" err="1">
                <a:solidFill>
                  <a:srgbClr val="FFFFFF"/>
                </a:solidFill>
              </a:rPr>
              <a:t>kokkos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5052"/>
      </p:ext>
    </p:extLst>
  </p:cSld>
  <p:clrMapOvr>
    <a:masterClrMapping/>
  </p:clrMapOvr>
</p:sld>
</file>

<file path=ppt/theme/theme1.xml><?xml version="1.0" encoding="utf-8"?>
<a:theme xmlns:a="http://schemas.openxmlformats.org/drawingml/2006/main" name="Sandia_CorpPresentation_Template1">
  <a:themeElements>
    <a:clrScheme name="Sandia Brand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103160"/>
      </a:accent5>
      <a:accent6>
        <a:srgbClr val="730E00"/>
      </a:accent6>
      <a:hlink>
        <a:srgbClr val="37A6D2"/>
      </a:hlink>
      <a:folHlink>
        <a:srgbClr val="B71A2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Sandia_CorpPresentation_Template1.thmx</Template>
  <TotalTime>58127</TotalTime>
  <Words>618</Words>
  <Application>Microsoft Macintosh PowerPoint</Application>
  <PresentationFormat>On-screen Show (4:3)</PresentationFormat>
  <Paragraphs>88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Calibri</vt:lpstr>
      <vt:lpstr>Cambria Math</vt:lpstr>
      <vt:lpstr>Wingdings</vt:lpstr>
      <vt:lpstr>Sandia_CorpPresentation_Template1</vt:lpstr>
      <vt:lpstr>Tutorial Exercises</vt:lpstr>
      <vt:lpstr>Kokkos Random Number Generation:  Sources</vt:lpstr>
      <vt:lpstr>Kokkos Random Number Generation: Concepts &amp; Code</vt:lpstr>
      <vt:lpstr>Kokkos Random Number Generation: Example</vt:lpstr>
      <vt:lpstr>PowerPoint Presentation</vt:lpstr>
    </vt:vector>
  </TitlesOfParts>
  <Company>Sandia National Labs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Vittitow, Michael P</dc:creator>
  <cp:lastModifiedBy>Microsoft Office User</cp:lastModifiedBy>
  <cp:revision>276</cp:revision>
  <dcterms:created xsi:type="dcterms:W3CDTF">2011-10-03T16:15:05Z</dcterms:created>
  <dcterms:modified xsi:type="dcterms:W3CDTF">2018-07-25T01:30:00Z</dcterms:modified>
</cp:coreProperties>
</file>