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87" r:id="rId5"/>
    <p:sldId id="288" r:id="rId6"/>
    <p:sldId id="257" r:id="rId7"/>
    <p:sldId id="262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67" r:id="rId16"/>
    <p:sldId id="268" r:id="rId17"/>
    <p:sldId id="269" r:id="rId18"/>
    <p:sldId id="271" r:id="rId19"/>
    <p:sldId id="272" r:id="rId20"/>
    <p:sldId id="273" r:id="rId21"/>
    <p:sldId id="270" r:id="rId22"/>
    <p:sldId id="274" r:id="rId23"/>
    <p:sldId id="275" r:id="rId24"/>
    <p:sldId id="258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A42E-710A-4206-AC27-30C9E47E378A}" type="doc">
      <dgm:prSet loTypeId="urn:microsoft.com/office/officeart/2005/8/layout/radial3" loCatId="relationship" qsTypeId="urn:microsoft.com/office/officeart/2005/8/quickstyle/3d2#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10CB38E-318D-4EC2-BA3D-F6426EC7C51C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8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BEAED6F-E259-420B-9545-7C1504EF257F}" type="par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F68566F-92F1-407B-B1F4-F7805956CE2F}" type="sib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00339D5-CE91-4C51-8AE4-4DAA228F5E1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gm:t>
    </dgm:pt>
    <dgm:pt modelId="{F6853BE1-CA89-4B0F-B850-6EA21252D238}" type="par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B9900714-BAF3-4E4D-A3F2-D1E7FB8EC28E}" type="sib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2D68A33A-2DDA-4D64-B64C-B0FB63EEC06D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EC7D083-4338-4862-8C60-1BCE814F6D68}" type="par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5E83C395-70C3-4F14-852B-9A81748133C0}" type="sib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B8BDD185-4478-43F1-A039-948C2AEFFDB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gm:t>
    </dgm:pt>
    <dgm:pt modelId="{AF8E0F4A-2F25-4D37-87A7-2D72B3E75859}" type="par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ECF6BA5E-8036-4FFD-8C6A-D8DDB716559C}" type="sib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1C447DE1-B7D3-4A8C-8352-96F263814497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gm:t>
    </dgm:pt>
    <dgm:pt modelId="{6055C5D7-0246-410D-B949-E3DEE3F4F1CC}" type="par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61981177-3CCE-46BD-AA04-64AE6A8AE435}" type="sib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BCC2A1E0-F5BB-42F0-B346-3BF26E731DCF}" type="pres">
      <dgm:prSet presAssocID="{DBC5A42E-710A-4206-AC27-30C9E47E378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3A70E-976E-4C42-8377-C731EB75DC83}" type="pres">
      <dgm:prSet presAssocID="{DBC5A42E-710A-4206-AC27-30C9E47E378A}" presName="radial" presStyleCnt="0">
        <dgm:presLayoutVars>
          <dgm:animLvl val="ctr"/>
        </dgm:presLayoutVars>
      </dgm:prSet>
      <dgm:spPr/>
    </dgm:pt>
    <dgm:pt modelId="{6FEA431D-A2CA-4043-8131-580635354D2E}" type="pres">
      <dgm:prSet presAssocID="{B10CB38E-318D-4EC2-BA3D-F6426EC7C51C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7358D172-53BA-4DE5-8818-7AE035043731}" type="pres">
      <dgm:prSet presAssocID="{B00339D5-CE91-4C51-8AE4-4DAA228F5E13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824CA0-FE13-4B8D-BF94-95AA9D338ED3}" type="pres">
      <dgm:prSet presAssocID="{2D68A33A-2DDA-4D64-B64C-B0FB63EEC06D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F9F9E6-465B-4E36-8A45-4CF1CDFC5105}" type="pres">
      <dgm:prSet presAssocID="{B8BDD185-4478-43F1-A039-948C2AEFFDB3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BECA2-9A92-4493-BA3D-DB1AAC9BEA1C}" type="pres">
      <dgm:prSet presAssocID="{1C447DE1-B7D3-4A8C-8352-96F26381449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4441E4-BEC1-42C6-8CC5-38BA4FC88DB6}" srcId="{DBC5A42E-710A-4206-AC27-30C9E47E378A}" destId="{B10CB38E-318D-4EC2-BA3D-F6426EC7C51C}" srcOrd="0" destOrd="0" parTransId="{DBEAED6F-E259-420B-9545-7C1504EF257F}" sibTransId="{BF68566F-92F1-407B-B1F4-F7805956CE2F}"/>
    <dgm:cxn modelId="{E74C952A-9E25-4EBB-AB4A-35FA1F9E60DD}" type="presOf" srcId="{2D68A33A-2DDA-4D64-B64C-B0FB63EEC06D}" destId="{B2824CA0-FE13-4B8D-BF94-95AA9D338ED3}" srcOrd="0" destOrd="0" presId="urn:microsoft.com/office/officeart/2005/8/layout/radial3"/>
    <dgm:cxn modelId="{F20F38E8-2BCD-49B3-9DA7-1337606D3CD8}" type="presOf" srcId="{B00339D5-CE91-4C51-8AE4-4DAA228F5E13}" destId="{7358D172-53BA-4DE5-8818-7AE035043731}" srcOrd="0" destOrd="0" presId="urn:microsoft.com/office/officeart/2005/8/layout/radial3"/>
    <dgm:cxn modelId="{41623EDA-EE98-4247-8F30-EBE0CC4802AB}" srcId="{B10CB38E-318D-4EC2-BA3D-F6426EC7C51C}" destId="{B00339D5-CE91-4C51-8AE4-4DAA228F5E13}" srcOrd="0" destOrd="0" parTransId="{F6853BE1-CA89-4B0F-B850-6EA21252D238}" sibTransId="{B9900714-BAF3-4E4D-A3F2-D1E7FB8EC28E}"/>
    <dgm:cxn modelId="{04C1F944-10BD-425D-83CF-8F50EAF222BB}" type="presOf" srcId="{DBC5A42E-710A-4206-AC27-30C9E47E378A}" destId="{BCC2A1E0-F5BB-42F0-B346-3BF26E731DCF}" srcOrd="0" destOrd="0" presId="urn:microsoft.com/office/officeart/2005/8/layout/radial3"/>
    <dgm:cxn modelId="{BF5BB273-0651-464C-BB12-BCA883D527F3}" srcId="{B10CB38E-318D-4EC2-BA3D-F6426EC7C51C}" destId="{2D68A33A-2DDA-4D64-B64C-B0FB63EEC06D}" srcOrd="1" destOrd="0" parTransId="{BEC7D083-4338-4862-8C60-1BCE814F6D68}" sibTransId="{5E83C395-70C3-4F14-852B-9A81748133C0}"/>
    <dgm:cxn modelId="{946ED4C5-AAE8-432B-B9DC-EABB3855EF18}" srcId="{B10CB38E-318D-4EC2-BA3D-F6426EC7C51C}" destId="{B8BDD185-4478-43F1-A039-948C2AEFFDB3}" srcOrd="2" destOrd="0" parTransId="{AF8E0F4A-2F25-4D37-87A7-2D72B3E75859}" sibTransId="{ECF6BA5E-8036-4FFD-8C6A-D8DDB716559C}"/>
    <dgm:cxn modelId="{4B2287C2-C08F-4176-9A30-39EA35474A21}" type="presOf" srcId="{B10CB38E-318D-4EC2-BA3D-F6426EC7C51C}" destId="{6FEA431D-A2CA-4043-8131-580635354D2E}" srcOrd="0" destOrd="0" presId="urn:microsoft.com/office/officeart/2005/8/layout/radial3"/>
    <dgm:cxn modelId="{CF3612A9-0217-4EE9-819D-7B56A126AAD3}" type="presOf" srcId="{1C447DE1-B7D3-4A8C-8352-96F263814497}" destId="{6CDBECA2-9A92-4493-BA3D-DB1AAC9BEA1C}" srcOrd="0" destOrd="0" presId="urn:microsoft.com/office/officeart/2005/8/layout/radial3"/>
    <dgm:cxn modelId="{31AB219A-B259-40FC-B840-CDB151E547F7}" srcId="{B10CB38E-318D-4EC2-BA3D-F6426EC7C51C}" destId="{1C447DE1-B7D3-4A8C-8352-96F263814497}" srcOrd="3" destOrd="0" parTransId="{6055C5D7-0246-410D-B949-E3DEE3F4F1CC}" sibTransId="{61981177-3CCE-46BD-AA04-64AE6A8AE435}"/>
    <dgm:cxn modelId="{A433FD93-4DFC-46FD-B006-1BAB84059E2F}" type="presOf" srcId="{B8BDD185-4478-43F1-A039-948C2AEFFDB3}" destId="{A2F9F9E6-465B-4E36-8A45-4CF1CDFC5105}" srcOrd="0" destOrd="0" presId="urn:microsoft.com/office/officeart/2005/8/layout/radial3"/>
    <dgm:cxn modelId="{3C7EB670-D7E5-4B08-80E8-A43DAC1846FD}" type="presParOf" srcId="{BCC2A1E0-F5BB-42F0-B346-3BF26E731DCF}" destId="{04E3A70E-976E-4C42-8377-C731EB75DC83}" srcOrd="0" destOrd="0" presId="urn:microsoft.com/office/officeart/2005/8/layout/radial3"/>
    <dgm:cxn modelId="{03C1B8B8-08D6-4593-8F18-339E1121FA38}" type="presParOf" srcId="{04E3A70E-976E-4C42-8377-C731EB75DC83}" destId="{6FEA431D-A2CA-4043-8131-580635354D2E}" srcOrd="0" destOrd="0" presId="urn:microsoft.com/office/officeart/2005/8/layout/radial3"/>
    <dgm:cxn modelId="{1D574BD3-E2AF-4922-B85A-7784DDE2B279}" type="presParOf" srcId="{04E3A70E-976E-4C42-8377-C731EB75DC83}" destId="{7358D172-53BA-4DE5-8818-7AE035043731}" srcOrd="1" destOrd="0" presId="urn:microsoft.com/office/officeart/2005/8/layout/radial3"/>
    <dgm:cxn modelId="{56D9BE9F-96FE-4D4D-881E-3A051A96E9C0}" type="presParOf" srcId="{04E3A70E-976E-4C42-8377-C731EB75DC83}" destId="{B2824CA0-FE13-4B8D-BF94-95AA9D338ED3}" srcOrd="2" destOrd="0" presId="urn:microsoft.com/office/officeart/2005/8/layout/radial3"/>
    <dgm:cxn modelId="{7216FA39-AE85-4327-9895-B0096899FF91}" type="presParOf" srcId="{04E3A70E-976E-4C42-8377-C731EB75DC83}" destId="{A2F9F9E6-465B-4E36-8A45-4CF1CDFC5105}" srcOrd="3" destOrd="0" presId="urn:microsoft.com/office/officeart/2005/8/layout/radial3"/>
    <dgm:cxn modelId="{10C7D197-28C9-4D8C-A31C-428869E96DA0}" type="presParOf" srcId="{04E3A70E-976E-4C42-8377-C731EB75DC83}" destId="{6CDBECA2-9A92-4493-BA3D-DB1AAC9BEA1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08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5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4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8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5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2DE-3DBB-4EE9-9B00-16515567728F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yi-fudan/BIOL13017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4AE6F8-AD64-4B23-9D18-964A9CCD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生物医学背景的学生为什么和如何学习机器学习？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43F1F40-6A03-4B6A-B13E-71611560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106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D4B327-4019-4FB0-962F-77FBBF08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ChatGPT</a:t>
            </a:r>
            <a:r>
              <a:rPr lang="en-US" altLang="zh-CN" b="1" dirty="0"/>
              <a:t>: state-of-the-art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744B88DC-9013-4C0B-810E-D6E1FF48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2" y="1798136"/>
            <a:ext cx="6627105" cy="4491705"/>
          </a:xfrm>
        </p:spPr>
      </p:pic>
    </p:spTree>
    <p:extLst>
      <p:ext uri="{BB962C8B-B14F-4D97-AF65-F5344CB8AC3E}">
        <p14:creationId xmlns:p14="http://schemas.microsoft.com/office/powerpoint/2010/main" val="206028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EA3BD3-F399-75F6-5C23-44AD419A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ChatGPT</a:t>
            </a:r>
            <a:r>
              <a:rPr lang="en-US" altLang="zh-CN" b="1" dirty="0"/>
              <a:t>: state-of-the-art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C1ECC5BF-6FCB-7B6D-D3D1-E77F4D2D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62" y="1823537"/>
            <a:ext cx="7886178" cy="4464968"/>
          </a:xfrm>
        </p:spPr>
      </p:pic>
    </p:spTree>
    <p:extLst>
      <p:ext uri="{BB962C8B-B14F-4D97-AF65-F5344CB8AC3E}">
        <p14:creationId xmlns:p14="http://schemas.microsoft.com/office/powerpoint/2010/main" val="252866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44891F-2B97-5121-572F-58554916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Large Language Models are </a:t>
            </a:r>
            <a:r>
              <a:rPr lang="en-US" altLang="zh-CN" b="1" i="1" dirty="0"/>
              <a:t>Homo Silicus</a:t>
            </a:r>
            <a:endParaRPr lang="zh-CN" altLang="en-US" b="1" i="1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C51E799-5EC8-EC17-F0C8-2A69392A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79" y="1761424"/>
            <a:ext cx="8125326" cy="45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wyGPT</a:t>
            </a:r>
            <a:r>
              <a:rPr lang="zh-CN" altLang="en-US" dirty="0" smtClean="0"/>
              <a:t>：我开发的中文大</a:t>
            </a:r>
            <a:r>
              <a:rPr lang="zh-CN" altLang="en-US" dirty="0" smtClean="0"/>
              <a:t>模型生产力工具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链接：</a:t>
            </a:r>
            <a:r>
              <a:rPr lang="en-US" altLang="zh-CN" dirty="0"/>
              <a:t>https://pan.baidu.com/s/1QNg0xynsWbA59WACRHMRfA?pwd=839g </a:t>
            </a:r>
            <a:endParaRPr lang="en-US" altLang="zh-CN" dirty="0" smtClean="0"/>
          </a:p>
          <a:p>
            <a:r>
              <a:rPr lang="zh-CN" altLang="en-US" dirty="0" smtClean="0"/>
              <a:t>提取</a:t>
            </a:r>
            <a:r>
              <a:rPr lang="zh-CN" altLang="en-US" dirty="0"/>
              <a:t>码：</a:t>
            </a:r>
            <a:r>
              <a:rPr lang="en-US" altLang="zh-CN" dirty="0" smtClean="0"/>
              <a:t>839g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39" y="2834972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3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岁再做一次梦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高中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AI</a:t>
            </a:r>
            <a:r>
              <a:rPr lang="zh-CN" altLang="en-US" sz="2400" dirty="0" smtClean="0"/>
              <a:t>梦竟然在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岁实现了。。。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没有梦想的指引，人生空荡荡。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下一场梦是是什么？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两年的思考结果：实体机器人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79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85387-140F-48D5-BA99-FB53923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以人工智能为代表的第四次工业革命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48BB679-320F-4A7C-9E5F-C2613D0D6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63" y="2047132"/>
            <a:ext cx="7061200" cy="37338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FC611F8A-2FF8-433D-B9AA-965BB241E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" y="1421115"/>
            <a:ext cx="6102888" cy="3881437"/>
          </a:xfr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78B7B52-F2F0-4663-B616-4F748A0CF522}"/>
              </a:ext>
            </a:extLst>
          </p:cNvPr>
          <p:cNvSpPr/>
          <p:nvPr/>
        </p:nvSpPr>
        <p:spPr>
          <a:xfrm>
            <a:off x="455876" y="5627691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去年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日，华为心声社区发布了任正非接受</a:t>
            </a:r>
            <a:r>
              <a:rPr lang="en-US" altLang="zh-CN"/>
              <a:t>BBC“</a:t>
            </a:r>
            <a:r>
              <a:rPr lang="zh-CN" altLang="en-US"/>
              <a:t>故事工场”纪录片采访的纪要，任正非再次谈到了</a:t>
            </a:r>
            <a:r>
              <a:rPr lang="en-US" altLang="zh-CN"/>
              <a:t>5g</a:t>
            </a:r>
            <a:r>
              <a:rPr lang="zh-CN" altLang="en-US"/>
              <a:t>和人工智能。任正非指出，</a:t>
            </a:r>
            <a:r>
              <a:rPr lang="en-US" altLang="zh-CN" b="1">
                <a:solidFill>
                  <a:srgbClr val="FF0000"/>
                </a:solidFill>
              </a:rPr>
              <a:t>5G</a:t>
            </a:r>
            <a:r>
              <a:rPr lang="zh-CN" altLang="en-US" b="1">
                <a:solidFill>
                  <a:srgbClr val="FF0000"/>
                </a:solidFill>
              </a:rPr>
              <a:t>实际上是一个“小儿科”的产品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5G</a:t>
            </a:r>
            <a:r>
              <a:rPr lang="zh-CN" altLang="en-US">
                <a:solidFill>
                  <a:srgbClr val="FF0000"/>
                </a:solidFill>
              </a:rPr>
              <a:t>是人工智能的支撑系统</a:t>
            </a:r>
            <a:r>
              <a:rPr lang="zh-CN" altLang="en-US"/>
              <a:t>，因为它有低时延的优点。</a:t>
            </a:r>
          </a:p>
        </p:txBody>
      </p:sp>
    </p:spTree>
    <p:extLst>
      <p:ext uri="{BB962C8B-B14F-4D97-AF65-F5344CB8AC3E}">
        <p14:creationId xmlns:p14="http://schemas.microsoft.com/office/powerpoint/2010/main" val="60022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CCE884-91D1-4FE2-ABAA-AEE3466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工业革命，浩浩汤汤，顺之者昌，逆之者亡。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008ADF8-0B17-4DC9-BA9F-3835B50E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" y="3271468"/>
            <a:ext cx="7810500" cy="354330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A5C2C19D-B290-4CBE-A634-0A905C8C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0" y="1945903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108368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0FF369E-F509-415C-B471-2DEE1D1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</a:t>
            </a:r>
            <a:r>
              <a:rPr lang="en-US" altLang="zh-CN"/>
              <a:t>x</a:t>
            </a:r>
            <a:r>
              <a:rPr lang="zh-CN" altLang="en-US"/>
              <a:t>医学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2AB168A-6C27-4571-9BAF-34BBDE78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95" y="-2"/>
            <a:ext cx="360495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90595D-46D7-466F-A571-42B615FD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8" y="1702490"/>
            <a:ext cx="4732020" cy="50977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69CD5C1-805D-4907-82DE-4F742BC0CB86}"/>
              </a:ext>
            </a:extLst>
          </p:cNvPr>
          <p:cNvSpPr txBox="1"/>
          <p:nvPr/>
        </p:nvSpPr>
        <p:spPr>
          <a:xfrm>
            <a:off x="9545618" y="5239910"/>
            <a:ext cx="1387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Topol,2019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E7CF45-6A87-4154-BE5A-A5E0A379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人工智能医学影像处理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5632C7A-6FDB-4377-933F-95C681C2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4" y="2455296"/>
            <a:ext cx="10372725" cy="312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13BC043-E49E-402C-ADE8-F10660C3AF89}"/>
              </a:ext>
            </a:extLst>
          </p:cNvPr>
          <p:cNvSpPr txBox="1"/>
          <p:nvPr/>
        </p:nvSpPr>
        <p:spPr>
          <a:xfrm>
            <a:off x="9151952" y="597938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E7B13F-C530-4338-AA11-4C60F1CB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人工智能电子病历分析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AFE4424-B268-4A5B-8AE4-4202E30C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3" y="1534272"/>
            <a:ext cx="10296525" cy="464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362BDD6-8510-4293-910F-DC1FBAF80A61}"/>
              </a:ext>
            </a:extLst>
          </p:cNvPr>
          <p:cNvSpPr txBox="1"/>
          <p:nvPr/>
        </p:nvSpPr>
        <p:spPr>
          <a:xfrm>
            <a:off x="9151952" y="640875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4BB379-6CAB-4B71-BAFA-3096B06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2FF8DC-DD02-4041-A207-5DF1BD89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入门性质，求浅求易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重视操作，一半时间上机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点拨理念，处处留个念想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5389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F3BD492-D829-450B-AFF2-BC21C5B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人工智能在基因组学中的应用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8CBBA71-A14B-4277-BB4A-0E2CC56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0" y="1720340"/>
            <a:ext cx="10239375" cy="4657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A3415B7-CF93-444C-B90E-FF0161BE5623}"/>
              </a:ext>
            </a:extLst>
          </p:cNvPr>
          <p:cNvSpPr txBox="1"/>
          <p:nvPr/>
        </p:nvSpPr>
        <p:spPr>
          <a:xfrm>
            <a:off x="9151952" y="6416705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4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298522-EFA5-4B3F-9F82-EA858ABC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人工智能多模态整合框架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1CCF746-4394-4861-96E9-63BA5022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4" y="1864705"/>
            <a:ext cx="4991100" cy="4257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F2CE599-0CF6-4E80-9FAB-1FF3FCFBD406}"/>
              </a:ext>
            </a:extLst>
          </p:cNvPr>
          <p:cNvSpPr txBox="1"/>
          <p:nvPr/>
        </p:nvSpPr>
        <p:spPr>
          <a:xfrm>
            <a:off x="9151952" y="632923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6C1E04-C907-4FEC-9205-B2EECE18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人工智能根据面部特征识别罕见病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F225B8C-B178-4B2E-BDE7-7BF0DF9E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3" y="1615481"/>
            <a:ext cx="10477500" cy="4772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25B79E0-2464-4EFF-9E31-85882641905B}"/>
              </a:ext>
            </a:extLst>
          </p:cNvPr>
          <p:cNvSpPr txBox="1"/>
          <p:nvPr/>
        </p:nvSpPr>
        <p:spPr>
          <a:xfrm>
            <a:off x="9151952" y="644055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Gurovich 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4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06631D-A66A-42BF-A90E-6B0F8E01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我的“体用合一”的复合型创新体系</a:t>
            </a:r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="" xmlns:a16="http://schemas.microsoft.com/office/drawing/2014/main" id="{B87133F6-5EFD-469F-87E0-1607C7DFF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366666"/>
              </p:ext>
            </p:extLst>
          </p:nvPr>
        </p:nvGraphicFramePr>
        <p:xfrm>
          <a:off x="1115616" y="1412776"/>
          <a:ext cx="784887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2D841E-4580-450E-ACD7-2FEA99D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如何在生物医学背景下学习机器学习？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B46607D-99BD-4E35-9FF1-DD98CF08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高中和本科数学不要丢掉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充分掌握一门编程语言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打好统计学基础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学一点机器学习理念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听说一点</a:t>
            </a:r>
            <a:r>
              <a:rPr lang="en-US" altLang="zh-CN" sz="2400" dirty="0"/>
              <a:t>AI</a:t>
            </a:r>
            <a:r>
              <a:rPr lang="zh-CN" altLang="en-US" sz="2400" dirty="0"/>
              <a:t>知识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525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EA70B3-CC2A-4091-915D-C290AD8F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高中和本科数学不要丢掉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4464361-02D4-45B1-9421-83F32233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高中所有数学知识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微积分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线性代数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概率论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1057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237D1D-45FE-4355-9D72-504DD921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充分掌握一门编程语言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B2BDEEE-16E2-4A7B-A357-543D4D7C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C++		</a:t>
            </a:r>
            <a:r>
              <a:rPr lang="zh-CN" altLang="en-US" sz="2400" dirty="0"/>
              <a:t>功力上不封顶。据说很难？高中一个月自学完。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Python	</a:t>
            </a:r>
            <a:r>
              <a:rPr lang="zh-CN" altLang="en-US" sz="2400" dirty="0"/>
              <a:t>前途无量，人工智能主流。让下一代学习？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		</a:t>
            </a:r>
            <a:r>
              <a:rPr lang="zh-CN" altLang="en-US" sz="2400" dirty="0"/>
              <a:t>简单有效，论文利器。</a:t>
            </a:r>
            <a:r>
              <a:rPr lang="zh-CN" altLang="en-US" sz="2400" dirty="0">
                <a:solidFill>
                  <a:srgbClr val="7030A0"/>
                </a:solidFill>
              </a:rPr>
              <a:t>本课程用</a:t>
            </a:r>
            <a:r>
              <a:rPr lang="en-US" altLang="zh-CN" sz="2400" dirty="0">
                <a:solidFill>
                  <a:srgbClr val="7030A0"/>
                </a:solidFill>
              </a:rPr>
              <a:t>R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关键是要有热情，勤于练习，熟能生巧。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5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3F677E-DEC1-4734-9579-32C2A991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打好统计学基础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E1063DD-9596-437A-A2E6-B26F716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数理统计</a:t>
            </a:r>
            <a:endParaRPr lang="en-US" altLang="zh-CN" dirty="0"/>
          </a:p>
          <a:p>
            <a:r>
              <a:rPr lang="zh-CN" altLang="en-US" dirty="0"/>
              <a:t>高等数理统计</a:t>
            </a:r>
            <a:endParaRPr lang="en-US" altLang="zh-CN" dirty="0"/>
          </a:p>
          <a:p>
            <a:r>
              <a:rPr lang="zh-CN" altLang="en-US" dirty="0"/>
              <a:t>非参统计</a:t>
            </a:r>
            <a:endParaRPr lang="en-US" altLang="zh-CN" dirty="0"/>
          </a:p>
          <a:p>
            <a:r>
              <a:rPr lang="zh-CN" altLang="en-US" dirty="0"/>
              <a:t>贝叶斯统计</a:t>
            </a:r>
            <a:endParaRPr lang="en-US" altLang="zh-CN" dirty="0"/>
          </a:p>
          <a:p>
            <a:r>
              <a:rPr lang="zh-CN" altLang="en-US" dirty="0"/>
              <a:t>多元统计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不要怕书单长，回头讲</a:t>
            </a:r>
            <a:r>
              <a:rPr lang="zh-CN" altLang="en-US" sz="2400" dirty="0">
                <a:solidFill>
                  <a:srgbClr val="C00000"/>
                </a:solidFill>
              </a:rPr>
              <a:t>读书秘诀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2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06EC7E-46D2-4151-AC0D-63D77E58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学一点机器学习理念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401BEBA-B101-460C-82E1-ABFFAB17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各种有监督机器学习方法都要有初步了解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无监督学习方法要掌握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正则化方面的知识要掌握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模型选择等方面的知识要懂一点</a:t>
            </a:r>
          </a:p>
        </p:txBody>
      </p:sp>
    </p:spTree>
    <p:extLst>
      <p:ext uri="{BB962C8B-B14F-4D97-AF65-F5344CB8AC3E}">
        <p14:creationId xmlns:p14="http://schemas.microsoft.com/office/powerpoint/2010/main" val="2640417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AB32AB-8014-4594-8BE9-6C5EAC8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听说一点</a:t>
            </a:r>
            <a:r>
              <a:rPr lang="en-US" altLang="zh-CN" dirty="0"/>
              <a:t>AI</a:t>
            </a:r>
            <a:r>
              <a:rPr lang="zh-CN" altLang="en-US" dirty="0"/>
              <a:t>知识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6D1DA84-B93D-49B5-B131-27D35392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要知道国内外</a:t>
            </a:r>
            <a:r>
              <a:rPr lang="en-US" altLang="zh-CN" sz="2400" dirty="0"/>
              <a:t>AI</a:t>
            </a:r>
            <a:r>
              <a:rPr lang="zh-CN" altLang="en-US" sz="2400" dirty="0"/>
              <a:t>的最新进展。公众号，知乎等。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对深度神经网络基础要掌握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对各种变种神经网络要听说过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有兴趣参加一些比赛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51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3A604B-D581-4308-832C-86001C99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9C73EB8-F441-4F0E-B960-1F515E9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/>
              <a:t>自带笔记本</a:t>
            </a:r>
            <a:r>
              <a:rPr lang="zh-CN" altLang="en-US" sz="2200"/>
              <a:t>电脑听课</a:t>
            </a:r>
            <a:endParaRPr lang="en-US" altLang="zh-CN" sz="2200" dirty="0"/>
          </a:p>
          <a:p>
            <a:endParaRPr lang="en-US" altLang="zh-CN" sz="2200"/>
          </a:p>
          <a:p>
            <a:r>
              <a:rPr lang="zh-CN" altLang="en-US" sz="2200"/>
              <a:t>成绩</a:t>
            </a:r>
            <a:r>
              <a:rPr lang="zh-CN" altLang="en-US" sz="2200" dirty="0"/>
              <a:t>权重：</a:t>
            </a:r>
            <a:endParaRPr lang="en-US" altLang="zh-CN" sz="2200" dirty="0"/>
          </a:p>
          <a:p>
            <a:pPr lvl="1"/>
            <a:r>
              <a:rPr lang="zh-CN" altLang="en-US" sz="2200" dirty="0"/>
              <a:t>上课</a:t>
            </a:r>
            <a:r>
              <a:rPr lang="zh-CN" altLang="en-US" sz="2200"/>
              <a:t>出勤：</a:t>
            </a:r>
            <a:r>
              <a:rPr lang="en-US" altLang="zh-CN" sz="2200" dirty="0"/>
              <a:t>5</a:t>
            </a:r>
            <a:r>
              <a:rPr lang="en-US" altLang="zh-CN" sz="2200"/>
              <a:t>0</a:t>
            </a:r>
            <a:r>
              <a:rPr lang="en-US" altLang="zh-CN" sz="2200" dirty="0"/>
              <a:t>%</a:t>
            </a:r>
          </a:p>
          <a:p>
            <a:pPr lvl="1"/>
            <a:r>
              <a:rPr lang="zh-CN" altLang="en-US" sz="2200" dirty="0"/>
              <a:t>课堂</a:t>
            </a:r>
            <a:r>
              <a:rPr lang="zh-CN" altLang="en-US" sz="2200"/>
              <a:t>活跃：</a:t>
            </a:r>
            <a:r>
              <a:rPr lang="en-US" altLang="zh-CN" sz="2200"/>
              <a:t>10%</a:t>
            </a:r>
            <a:r>
              <a:rPr lang="zh-CN" altLang="en-US" sz="2200"/>
              <a:t>，有一次提问即得分</a:t>
            </a:r>
            <a:endParaRPr lang="en-US" altLang="zh-CN" sz="2200" dirty="0"/>
          </a:p>
          <a:p>
            <a:pPr lvl="1"/>
            <a:r>
              <a:rPr lang="zh-CN" altLang="en-US" sz="2200" dirty="0"/>
              <a:t>期末</a:t>
            </a:r>
            <a:r>
              <a:rPr lang="zh-CN" altLang="en-US" sz="2200"/>
              <a:t>考试：</a:t>
            </a:r>
            <a:r>
              <a:rPr lang="en-US" altLang="zh-CN" sz="2200"/>
              <a:t>40%</a:t>
            </a:r>
          </a:p>
          <a:p>
            <a:endParaRPr lang="en-US" altLang="zh-CN" sz="2400"/>
          </a:p>
          <a:p>
            <a:r>
              <a:rPr lang="zh-CN" altLang="en-US" sz="2400"/>
              <a:t>课程资料：</a:t>
            </a:r>
            <a:endParaRPr lang="en-US" altLang="zh-CN" sz="2400"/>
          </a:p>
          <a:p>
            <a:pPr lvl="1"/>
            <a:r>
              <a:rPr lang="en-US" altLang="zh-CN" sz="2200">
                <a:hlinkClick r:id="rId2"/>
              </a:rPr>
              <a:t>https://github.com/wangyi-fudan/BIOL130173</a:t>
            </a:r>
            <a:endParaRPr lang="en-US" altLang="zh-CN" sz="2200"/>
          </a:p>
          <a:p>
            <a:endParaRPr lang="en-US" altLang="zh-CN" sz="2400" dirty="0"/>
          </a:p>
          <a:p>
            <a:pPr lvl="1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0694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C016F85-E27F-4294-9D5B-3B188C1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观其大略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D781D69-C5F5-4403-BCF2-337CCC14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299"/>
            <a:ext cx="8596668" cy="4924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快速通读，看不懂的地方跳过去，以后慢慢会懂。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搞明白“输入输出”就算大体掌握了知识，不用拆开黑箱。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处处留个念想。知其有，而不知其所以然。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跳出具体细节来问：这个作者到底想说明什么？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27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FFC9EA7-2D9D-47A7-BADC-7B388157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实践出真知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DA1B90-908E-4691-A637-60A23A7A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高中式念书的好日子到头</a:t>
            </a:r>
            <a:r>
              <a:rPr lang="zh-CN" altLang="en-US" sz="2200">
                <a:solidFill>
                  <a:schemeClr val="tx1"/>
                </a:solidFill>
              </a:rPr>
              <a:t>了。实践才是王道。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通过实践可以让你看懂以前看不懂的书本知识。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实践可以让你熟练掌握复杂技能。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未来的知识一半来自自己实践。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实践创造新知识。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453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7CCDF1-8637-4D71-92C6-82C9CA0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勇于创新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C5D2744-F04F-47A2-AF19-2DB9998C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C00000"/>
                </a:solidFill>
              </a:rPr>
              <a:t>课本上的每一句话，你只要用全心去“格”，都是可以被扩展的，甚至可能颠覆。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PCA =&gt;Structural PCA</a:t>
            </a: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2X2 Fisher‘s Exact Test =&gt; 2X2X2 Fisher‘s Exact Test</a:t>
            </a:r>
          </a:p>
          <a:p>
            <a:endParaRPr lang="zh-CN" altLang="en-US" sz="2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3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89C7A7-6BB3-44EE-9C29-A5F64F95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03F7857-4DE7-47C8-9794-5307A118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94BAE3-6189-45C2-B698-3ABAB62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陆晨琪 副教授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25AA402-8120-477F-B367-3222E44E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1999-2003</a:t>
            </a:r>
            <a:r>
              <a:rPr lang="zh-CN" altLang="zh-CN"/>
              <a:t>年就读于复旦大学生命科学学院生物科学专业，获学士学位；</a:t>
            </a:r>
            <a:endParaRPr lang="en-US" altLang="zh-CN"/>
          </a:p>
          <a:p>
            <a:r>
              <a:rPr lang="en-US" altLang="zh-CN"/>
              <a:t>2003-2008</a:t>
            </a:r>
            <a:r>
              <a:rPr lang="zh-CN" altLang="zh-CN"/>
              <a:t>年就读于复旦大学生命科学学院遗传学专业硕博连读，获博士学位；</a:t>
            </a:r>
            <a:endParaRPr lang="en-US" altLang="zh-CN"/>
          </a:p>
          <a:p>
            <a:r>
              <a:rPr lang="en-US" altLang="zh-CN"/>
              <a:t>2008-2012</a:t>
            </a:r>
            <a:r>
              <a:rPr lang="zh-CN" altLang="zh-CN"/>
              <a:t>年进入复旦大学数理科技创新平台任助理研究员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2011-2012</a:t>
            </a:r>
            <a:r>
              <a:rPr lang="zh-CN" altLang="zh-CN"/>
              <a:t>年赴英国伯明翰大学生命科学系进行学术访问；</a:t>
            </a:r>
            <a:endParaRPr lang="en-US" altLang="zh-CN"/>
          </a:p>
          <a:p>
            <a:r>
              <a:rPr lang="en-US" altLang="zh-CN"/>
              <a:t>2012</a:t>
            </a:r>
            <a:r>
              <a:rPr lang="zh-CN" altLang="zh-CN"/>
              <a:t>年进入复旦大学生命科学学院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2017</a:t>
            </a:r>
            <a:r>
              <a:rPr lang="zh-CN" altLang="zh-CN"/>
              <a:t>年晋升副教授。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B6C1F85-DA88-4B87-89A4-3515472D1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E5EA08-2B76-43E4-9AEC-756A2E63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王一 青年副研究员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C62893C-1067-406C-97FB-9D012CB3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男,1981年出生，遗传学博士。</a:t>
            </a:r>
          </a:p>
          <a:p>
            <a:r>
              <a:rPr lang="zh-CN" altLang="zh-CN"/>
              <a:t>2000.9-2004.7： 复旦大学生命科学学院，学士。</a:t>
            </a:r>
          </a:p>
          <a:p>
            <a:r>
              <a:rPr lang="zh-CN" altLang="zh-CN"/>
              <a:t>2004.9-2009.12：复旦大学现代人类学教育部重点实验室，遗传学博士</a:t>
            </a:r>
            <a:r>
              <a:rPr lang="zh-CN" altLang="en-US"/>
              <a:t>。</a:t>
            </a:r>
            <a:endParaRPr lang="zh-CN" altLang="zh-CN"/>
          </a:p>
          <a:p>
            <a:r>
              <a:rPr lang="zh-CN" altLang="zh-CN"/>
              <a:t>2010.4-2011.8： 美国贝勒医学院人类基因组测序中心，博士后。</a:t>
            </a:r>
          </a:p>
          <a:p>
            <a:r>
              <a:rPr lang="zh-CN" altLang="zh-CN"/>
              <a:t>2012.8-2016.7： 复旦大学现代人类学教育部重点实验室，科研助理。</a:t>
            </a:r>
          </a:p>
          <a:p>
            <a:r>
              <a:rPr lang="zh-CN" altLang="zh-CN"/>
              <a:t>2016.8-今	 ： 复旦大学生命科学学院青年副研究员</a:t>
            </a:r>
          </a:p>
          <a:p>
            <a:endParaRPr lang="zh-CN" altLang="en-US"/>
          </a:p>
        </p:txBody>
      </p:sp>
      <p:pic>
        <p:nvPicPr>
          <p:cNvPr id="4" name="Picture">
            <a:extLst>
              <a:ext uri="{FF2B5EF4-FFF2-40B4-BE49-F238E27FC236}">
                <a16:creationId xmlns="" xmlns:a16="http://schemas.microsoft.com/office/drawing/2014/main" id="{FA431238-55A8-4ABD-9D77-7B23E01151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9980" r="24302" b="54565"/>
          <a:stretch>
            <a:fillRect/>
          </a:stretch>
        </p:blipFill>
        <p:spPr bwMode="auto">
          <a:xfrm>
            <a:off x="9827947" y="31806"/>
            <a:ext cx="2308393" cy="32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1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926A48-CEF4-4306-8BD3-4B6F1DB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为什么生物医学背景要学习机器学习？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A4240CC-41A0-49AC-85A3-07484FA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/>
              <a:t>AI</a:t>
            </a:r>
            <a:r>
              <a:rPr lang="zh-CN" altLang="en-US" sz="2200"/>
              <a:t>既是人类的梦想，也是现实中工业革命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生物医学中的需求越来越大，体现为 </a:t>
            </a:r>
            <a:r>
              <a:rPr lang="en-US" altLang="zh-CN" sz="2200"/>
              <a:t>AI x</a:t>
            </a:r>
          </a:p>
          <a:p>
            <a:endParaRPr lang="en-US" altLang="zh-CN" sz="2200"/>
          </a:p>
          <a:p>
            <a:r>
              <a:rPr lang="zh-CN" altLang="en-US" sz="2200"/>
              <a:t>生物</a:t>
            </a:r>
            <a:r>
              <a:rPr lang="en-US" altLang="zh-CN" sz="2200"/>
              <a:t>+</a:t>
            </a:r>
            <a:r>
              <a:rPr lang="zh-CN" altLang="en-US" sz="2200"/>
              <a:t>统计</a:t>
            </a:r>
            <a:r>
              <a:rPr lang="en-US" altLang="zh-CN" sz="2200"/>
              <a:t>+</a:t>
            </a:r>
            <a:r>
              <a:rPr lang="zh-CN" altLang="en-US" sz="2200"/>
              <a:t>计算机的复合型人才是未来的竞争要求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4159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9C2EB4-8CB7-446F-A66F-D38712D6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“人不是因为伟大才善梦，而是因为善梦才伟大”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－－钟扬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="" xmlns:a16="http://schemas.microsoft.com/office/drawing/2014/main" id="{6E781C5C-B259-43DA-B840-39917257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83" y="1826892"/>
            <a:ext cx="5785714" cy="4512857"/>
          </a:xfr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0AD7379C-BD81-488A-98B1-C7D51E292444}"/>
              </a:ext>
            </a:extLst>
          </p:cNvPr>
          <p:cNvSpPr txBox="1"/>
          <p:nvPr/>
        </p:nvSpPr>
        <p:spPr>
          <a:xfrm>
            <a:off x="545284" y="1930727"/>
            <a:ext cx="5080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</a:rPr>
              <a:t>2000</a:t>
            </a:r>
            <a:r>
              <a:rPr lang="zh-CN" altLang="en-US" sz="2400">
                <a:solidFill>
                  <a:srgbClr val="00B0F0"/>
                </a:solidFill>
              </a:rPr>
              <a:t>年高考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我：想去中科大学机器人。</a:t>
            </a:r>
            <a:endParaRPr lang="en-US" altLang="zh-CN" sz="2400" dirty="0"/>
          </a:p>
          <a:p>
            <a:r>
              <a:rPr lang="zh-CN" altLang="en-US" sz="2400" dirty="0"/>
              <a:t>父亲：二十一世纪是生物的世纪。。。</a:t>
            </a:r>
            <a:endParaRPr lang="en-US" altLang="zh-CN" sz="2400" dirty="0"/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二十年历程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父亲是对的：不念生物不上科学正轨。当年</a:t>
            </a:r>
            <a:r>
              <a:rPr lang="en-US" altLang="zh-CN" sz="2400" dirty="0"/>
              <a:t>AI</a:t>
            </a:r>
            <a:r>
              <a:rPr lang="zh-CN" altLang="en-US" sz="2400" dirty="0"/>
              <a:t>还没上正轨，入坑即死坑。</a:t>
            </a:r>
            <a:endParaRPr lang="en-US" altLang="zh-CN" sz="2400" dirty="0"/>
          </a:p>
          <a:p>
            <a:r>
              <a:rPr lang="zh-CN" altLang="en-US" sz="2400" dirty="0"/>
              <a:t>我也是对的：人工智能是未来的大势所趋，体现为工业革命。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生命科学是所有科技发力的对象，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人工智能是对所有领域发力武器。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2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BFA840-CBA7-0FF5-B097-AD146F20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ChatGPT</a:t>
            </a:r>
            <a:r>
              <a:rPr lang="en-US" altLang="zh-CN" b="1" dirty="0"/>
              <a:t>: state-of-the-art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BD55A2F-D283-6C8D-CE29-9FAB087CE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67" y="1801528"/>
            <a:ext cx="6616186" cy="4486977"/>
          </a:xfrm>
        </p:spPr>
      </p:pic>
    </p:spTree>
    <p:extLst>
      <p:ext uri="{BB962C8B-B14F-4D97-AF65-F5344CB8AC3E}">
        <p14:creationId xmlns:p14="http://schemas.microsoft.com/office/powerpoint/2010/main" val="266507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4D517D-1C44-D875-7212-2EA9A26D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ChatGPT</a:t>
            </a:r>
            <a:r>
              <a:rPr lang="en-US" altLang="zh-CN" b="1" dirty="0"/>
              <a:t>: state-of-the-art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E5240A29-A8EF-F095-1F7D-E79EA42AC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47" y="1808246"/>
            <a:ext cx="8718644" cy="4456196"/>
          </a:xfrm>
        </p:spPr>
      </p:pic>
    </p:spTree>
    <p:extLst>
      <p:ext uri="{BB962C8B-B14F-4D97-AF65-F5344CB8AC3E}">
        <p14:creationId xmlns:p14="http://schemas.microsoft.com/office/powerpoint/2010/main" val="425992451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895</Words>
  <Application>Microsoft Office PowerPoint</Application>
  <PresentationFormat>宽屏</PresentationFormat>
  <Paragraphs>164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生物医学背景的学生为什么和如何学习机器学习？</vt:lpstr>
      <vt:lpstr>课程理念</vt:lpstr>
      <vt:lpstr>课程要求</vt:lpstr>
      <vt:lpstr>陆晨琪 副教授 </vt:lpstr>
      <vt:lpstr>王一 青年副研究员</vt:lpstr>
      <vt:lpstr>为什么生物医学背景要学习机器学习？</vt:lpstr>
      <vt:lpstr>“人不是因为伟大才善梦，而是因为善梦才伟大” －－钟扬</vt:lpstr>
      <vt:lpstr>ChatGPT: state-of-the-art</vt:lpstr>
      <vt:lpstr>ChatGPT: state-of-the-art</vt:lpstr>
      <vt:lpstr>ChatGPT: state-of-the-art</vt:lpstr>
      <vt:lpstr>ChatGPT: state-of-the-art</vt:lpstr>
      <vt:lpstr>Large Language Models are Homo Silicus</vt:lpstr>
      <vt:lpstr>wyGPT：我开发的中文大模型生产力工具</vt:lpstr>
      <vt:lpstr>40岁再做一次梦</vt:lpstr>
      <vt:lpstr>以人工智能为代表的第四次工业革命</vt:lpstr>
      <vt:lpstr>工业革命，浩浩汤汤，顺之者昌，逆之者亡。</vt:lpstr>
      <vt:lpstr>人工智能x医学</vt:lpstr>
      <vt:lpstr>人工智能医学影像处理</vt:lpstr>
      <vt:lpstr>人工智能电子病历分析</vt:lpstr>
      <vt:lpstr>人工智能在基因组学中的应用</vt:lpstr>
      <vt:lpstr>人工智能多模态整合框架</vt:lpstr>
      <vt:lpstr>人工智能根据面部特征识别罕见病</vt:lpstr>
      <vt:lpstr>我的“体用合一”的复合型创新体系</vt:lpstr>
      <vt:lpstr>如何在生物医学背景下学习机器学习？ </vt:lpstr>
      <vt:lpstr>高中和本科数学不要丢掉 </vt:lpstr>
      <vt:lpstr>充分掌握一门编程语言 </vt:lpstr>
      <vt:lpstr>打好统计学基础 </vt:lpstr>
      <vt:lpstr>学一点机器学习理念</vt:lpstr>
      <vt:lpstr>听说一点AI知识 </vt:lpstr>
      <vt:lpstr>读书秘诀：观其大略</vt:lpstr>
      <vt:lpstr>读书秘诀：实践出真知</vt:lpstr>
      <vt:lpstr>读书秘诀：勇于创新</vt:lpstr>
      <vt:lpstr>提问时间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课程导论</dc:title>
  <dc:creator>wangyi</dc:creator>
  <cp:lastModifiedBy>王一</cp:lastModifiedBy>
  <cp:revision>149</cp:revision>
  <dcterms:created xsi:type="dcterms:W3CDTF">2019-08-21T00:37:31Z</dcterms:created>
  <dcterms:modified xsi:type="dcterms:W3CDTF">2023-09-06T01:06:41Z</dcterms:modified>
</cp:coreProperties>
</file>