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8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96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1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11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7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57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6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0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5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D243-D219-4C9A-AED1-7DAA2D0D8C01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6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E1ACF-0079-4EF3-A260-C3C25370E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神经网络技术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76461D-5445-4F55-A809-9E89AF434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26235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FAB3F-05C8-4CBC-B5E0-974A4458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现代化优化器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D5D49-4A06-4A82-AC44-F404B13D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SGD</a:t>
            </a:r>
          </a:p>
          <a:p>
            <a:r>
              <a:rPr lang="en-US" altLang="zh-CN" sz="2400" b="1"/>
              <a:t>SGD with Momentum</a:t>
            </a:r>
          </a:p>
          <a:p>
            <a:r>
              <a:rPr lang="en-US" altLang="zh-CN" sz="2400" b="1"/>
              <a:t>SGD with Nesterov Acceleration</a:t>
            </a:r>
          </a:p>
          <a:p>
            <a:r>
              <a:rPr lang="en-US" altLang="zh-CN" sz="2400" b="1"/>
              <a:t>AdaGrad</a:t>
            </a:r>
          </a:p>
          <a:p>
            <a:r>
              <a:rPr lang="en-US" altLang="zh-CN" sz="2400" b="1"/>
              <a:t>AdaDelta / RMSProp</a:t>
            </a:r>
          </a:p>
          <a:p>
            <a:r>
              <a:rPr lang="en-US" altLang="zh-CN" sz="2400" b="1"/>
              <a:t>Adam</a:t>
            </a:r>
          </a:p>
          <a:p>
            <a:r>
              <a:rPr lang="en-US" altLang="zh-CN" sz="2400" b="1"/>
              <a:t>Nadam</a:t>
            </a:r>
          </a:p>
        </p:txBody>
      </p:sp>
    </p:spTree>
    <p:extLst>
      <p:ext uri="{BB962C8B-B14F-4D97-AF65-F5344CB8AC3E}">
        <p14:creationId xmlns:p14="http://schemas.microsoft.com/office/powerpoint/2010/main" val="53398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673B-562F-4E7A-BF29-16461E40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如何计算梯度</a:t>
            </a:r>
            <a:r>
              <a:rPr lang="en-US" altLang="zh-CN"/>
              <a:t>g?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603A9-7A31-4C7B-BF3E-59F8DBA4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Y=wX</a:t>
            </a:r>
          </a:p>
          <a:p>
            <a:r>
              <a:rPr lang="en-US" altLang="zh-CN"/>
              <a:t>L=(Y-Z)*(Y-Z)/2</a:t>
            </a:r>
          </a:p>
          <a:p>
            <a:r>
              <a:rPr lang="en-US" altLang="zh-CN"/>
              <a:t>dL/dw=(Y-Z)*X=error*X</a:t>
            </a:r>
          </a:p>
          <a:p>
            <a:r>
              <a:rPr lang="en-US" altLang="zh-CN"/>
              <a:t>dL/dX=(Y-Z)*w=error*w</a:t>
            </a:r>
          </a:p>
          <a:p>
            <a:endParaRPr lang="en-US" altLang="zh-CN"/>
          </a:p>
          <a:p>
            <a:r>
              <a:rPr lang="zh-CN" altLang="en-US"/>
              <a:t>假设</a:t>
            </a:r>
            <a:r>
              <a:rPr lang="en-US" altLang="zh-CN"/>
              <a:t>X</a:t>
            </a:r>
            <a:r>
              <a:rPr lang="zh-CN" altLang="en-US"/>
              <a:t>还有下一层</a:t>
            </a:r>
            <a:endParaRPr lang="en-US" altLang="zh-CN"/>
          </a:p>
          <a:p>
            <a:r>
              <a:rPr lang="en-US" altLang="zh-CN"/>
              <a:t>X=w1*P</a:t>
            </a:r>
          </a:p>
          <a:p>
            <a:r>
              <a:rPr lang="en-US" altLang="zh-CN"/>
              <a:t>dX/dP=w1</a:t>
            </a:r>
          </a:p>
          <a:p>
            <a:endParaRPr lang="en-US" altLang="zh-CN"/>
          </a:p>
          <a:p>
            <a:r>
              <a:rPr lang="en-US" altLang="zh-CN"/>
              <a:t>dL/dP=dL/dX*dX/dp=error*w*w1</a:t>
            </a:r>
          </a:p>
        </p:txBody>
      </p:sp>
    </p:spTree>
    <p:extLst>
      <p:ext uri="{BB962C8B-B14F-4D97-AF65-F5344CB8AC3E}">
        <p14:creationId xmlns:p14="http://schemas.microsoft.com/office/powerpoint/2010/main" val="19631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0A7B-E180-40E7-B27C-DC41FA8F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反向传播算法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BD5AA15-894D-4C4C-A559-74019C92A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8973"/>
            <a:ext cx="4778586" cy="4066182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6A23A4-1A5F-41EB-8BEE-F90D5941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25" y="609600"/>
            <a:ext cx="5450354" cy="43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6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9C8A-409D-436C-A12E-D36B891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深度神经网络模块化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6EDB9D-BB60-4847-8F45-7B7EBA79F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70" y="2112880"/>
            <a:ext cx="7966116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32B7E4-0EA6-4F3F-8416-086A947DDFEB}"/>
              </a:ext>
            </a:extLst>
          </p:cNvPr>
          <p:cNvSpPr txBox="1"/>
          <p:nvPr/>
        </p:nvSpPr>
        <p:spPr>
          <a:xfrm>
            <a:off x="453225" y="1930400"/>
            <a:ext cx="4015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每一个模块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 i="1">
                <a:solidFill>
                  <a:srgbClr val="7030A0"/>
                </a:solidFill>
              </a:rPr>
              <a:t>内部变量（可选）</a:t>
            </a:r>
            <a:endParaRPr lang="en-US" altLang="zh-CN" i="1">
              <a:solidFill>
                <a:srgbClr val="7030A0"/>
              </a:solidFill>
            </a:endParaRPr>
          </a:p>
          <a:p>
            <a:r>
              <a:rPr lang="en-US" altLang="zh-CN"/>
              <a:t>	</a:t>
            </a:r>
            <a:r>
              <a:rPr lang="zh-CN" altLang="en-US"/>
              <a:t>输出矩阵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梯度矩阵</a:t>
            </a:r>
            <a:endParaRPr lang="en-US" altLang="zh-CN"/>
          </a:p>
          <a:p>
            <a:r>
              <a:rPr lang="en-US" altLang="zh-CN"/>
              <a:t>	forward(input){</a:t>
            </a:r>
          </a:p>
          <a:p>
            <a:r>
              <a:rPr lang="en-US" altLang="zh-CN"/>
              <a:t>		input</a:t>
            </a:r>
            <a:r>
              <a:rPr lang="en-US" altLang="zh-CN">
                <a:sym typeface="Wingdings" panose="05000000000000000000" pitchFamily="2" charset="2"/>
              </a:rPr>
              <a:t></a:t>
            </a:r>
            <a:r>
              <a:rPr lang="en-US" altLang="zh-CN"/>
              <a:t>output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	backward(input,gradient_in){</a:t>
            </a:r>
          </a:p>
          <a:p>
            <a:r>
              <a:rPr lang="en-US" altLang="zh-CN"/>
              <a:t>		gradient_in</a:t>
            </a:r>
            <a:r>
              <a:rPr lang="en-US" altLang="zh-CN">
                <a:sym typeface="Wingdings" panose="05000000000000000000" pitchFamily="2" charset="2"/>
              </a:rPr>
              <a:t>gradient_out</a:t>
            </a:r>
          </a:p>
          <a:p>
            <a:r>
              <a:rPr lang="en-US" altLang="zh-CN">
                <a:sym typeface="Wingdings" panose="05000000000000000000" pitchFamily="2" charset="2"/>
              </a:rPr>
              <a:t>		gradient_in+inputupdate</a:t>
            </a:r>
            <a:endParaRPr lang="en-US" altLang="zh-CN"/>
          </a:p>
          <a:p>
            <a:r>
              <a:rPr lang="en-US" altLang="zh-CN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814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E7210-897E-48FA-A0DB-D4FD6CAF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模块举例：</a:t>
            </a:r>
            <a:r>
              <a:rPr lang="en-US" altLang="zh-CN"/>
              <a:t>sin</a:t>
            </a:r>
            <a:r>
              <a:rPr lang="zh-CN" altLang="en-US"/>
              <a:t>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9FDDAC-D580-446C-BC70-7CE66E91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7" y="2096494"/>
            <a:ext cx="104108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6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E79B3-1E52-4BE9-A86F-9021A7FD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模块举例：线性层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B63ACF-4798-4C4E-8587-A0FBEA5B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702862"/>
            <a:ext cx="12106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4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B223F-5B2B-4C91-A855-CC3BF698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大模块包括小模块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5DC01F-0A4F-47C5-8349-4963DCBB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30400"/>
            <a:ext cx="9477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5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2E486-0AB9-4057-8D36-71D350D9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现代</a:t>
            </a:r>
            <a:r>
              <a:rPr lang="en-US" altLang="zh-CN"/>
              <a:t>AI</a:t>
            </a:r>
            <a:r>
              <a:rPr lang="zh-CN" altLang="en-US"/>
              <a:t>其实就是搭积木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6F92A8-0434-4E9E-AEA2-39061D45A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01" y="3459404"/>
            <a:ext cx="6626341" cy="328517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AD42C3-701F-48FA-8EEE-8E1FB4819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5" y="1270000"/>
            <a:ext cx="6219825" cy="339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3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9DB30-3589-4C73-8683-8C0F1058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神经网络正则化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60E72-2FDB-4B75-88B8-B6BC7E7F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Early Stop</a:t>
            </a:r>
          </a:p>
          <a:p>
            <a:pPr lvl="1"/>
            <a:r>
              <a:rPr lang="zh-CN" altLang="en-US"/>
              <a:t>训练提早结束</a:t>
            </a:r>
            <a:endParaRPr lang="en-US" altLang="zh-CN"/>
          </a:p>
          <a:p>
            <a:pPr lvl="1"/>
            <a:r>
              <a:rPr lang="zh-CN" altLang="en-US"/>
              <a:t>用小学习率学习</a:t>
            </a:r>
            <a:endParaRPr lang="en-US" altLang="zh-CN"/>
          </a:p>
          <a:p>
            <a:r>
              <a:rPr lang="en-US" altLang="zh-CN"/>
              <a:t>Weight Decay</a:t>
            </a:r>
          </a:p>
          <a:p>
            <a:pPr lvl="1"/>
            <a:r>
              <a:rPr lang="en-US" altLang="zh-CN"/>
              <a:t>g’=g+alpha*w</a:t>
            </a:r>
          </a:p>
          <a:p>
            <a:pPr lvl="1"/>
            <a:r>
              <a:rPr lang="zh-CN" altLang="en-US"/>
              <a:t>大权重自我惩罚</a:t>
            </a:r>
            <a:endParaRPr lang="en-US" altLang="zh-CN"/>
          </a:p>
          <a:p>
            <a:r>
              <a:rPr lang="en-US" altLang="zh-CN"/>
              <a:t>Dropout</a:t>
            </a:r>
          </a:p>
          <a:p>
            <a:pPr lvl="1"/>
            <a:r>
              <a:rPr lang="zh-CN" altLang="en-US"/>
              <a:t>以</a:t>
            </a:r>
            <a:r>
              <a:rPr lang="en-US" altLang="zh-CN"/>
              <a:t>p</a:t>
            </a:r>
            <a:r>
              <a:rPr lang="zh-CN" altLang="en-US"/>
              <a:t>概率随机把一些神经元输出置零</a:t>
            </a:r>
            <a:endParaRPr lang="en-US" altLang="zh-CN"/>
          </a:p>
          <a:p>
            <a:pPr lvl="1"/>
            <a:r>
              <a:rPr lang="zh-CN" altLang="en-US"/>
              <a:t>推理的时候把激活值乘以</a:t>
            </a:r>
            <a:r>
              <a:rPr lang="en-US" altLang="zh-CN"/>
              <a:t>p</a:t>
            </a:r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182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F89A3-7874-4692-8A23-9B9E45E4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Droput</a:t>
            </a:r>
            <a:r>
              <a:rPr lang="zh-CN" altLang="en-US"/>
              <a:t>示意图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657539-663D-4C9B-A2C7-AA0D831F0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88" y="2160588"/>
            <a:ext cx="4721862" cy="3881437"/>
          </a:xfrm>
        </p:spPr>
      </p:pic>
    </p:spTree>
    <p:extLst>
      <p:ext uri="{BB962C8B-B14F-4D97-AF65-F5344CB8AC3E}">
        <p14:creationId xmlns:p14="http://schemas.microsoft.com/office/powerpoint/2010/main" val="76397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AF3C6-0A73-4BDD-8A34-336DA33D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梯度下降法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5FF89-A6AD-4E85-B38B-ACFA26C2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优化一个目标函数</a:t>
            </a:r>
            <a:r>
              <a:rPr lang="en-US" altLang="zh-CN" sz="2800"/>
              <a:t>y=F(x)</a:t>
            </a:r>
            <a:r>
              <a:rPr lang="zh-CN" altLang="en-US" sz="2800"/>
              <a:t>，求</a:t>
            </a:r>
            <a:r>
              <a:rPr lang="en-US" altLang="zh-CN" sz="2800"/>
              <a:t>y</a:t>
            </a:r>
            <a:r>
              <a:rPr lang="zh-CN" altLang="en-US" sz="2800"/>
              <a:t>的最小值和相应的</a:t>
            </a:r>
            <a:r>
              <a:rPr lang="en-US" altLang="zh-CN" sz="2800"/>
              <a:t>x</a:t>
            </a:r>
          </a:p>
          <a:p>
            <a:r>
              <a:rPr lang="en-US" altLang="zh-CN" sz="2800"/>
              <a:t>0</a:t>
            </a:r>
            <a:r>
              <a:rPr lang="zh-CN" altLang="en-US" sz="2800"/>
              <a:t>：猜测一个起点</a:t>
            </a:r>
            <a:r>
              <a:rPr lang="en-US" altLang="zh-CN" sz="2800"/>
              <a:t>x</a:t>
            </a:r>
          </a:p>
          <a:p>
            <a:r>
              <a:rPr lang="en-US" altLang="zh-CN" sz="2800"/>
              <a:t>1</a:t>
            </a:r>
            <a:r>
              <a:rPr lang="zh-CN" altLang="en-US" sz="2800"/>
              <a:t>：计算</a:t>
            </a:r>
            <a:r>
              <a:rPr lang="en-US" altLang="zh-CN" sz="2800"/>
              <a:t>g=F’(x)</a:t>
            </a:r>
          </a:p>
          <a:p>
            <a:r>
              <a:rPr lang="en-US" altLang="zh-CN" sz="2800"/>
              <a:t>2</a:t>
            </a:r>
            <a:r>
              <a:rPr lang="zh-CN" altLang="en-US" sz="2800"/>
              <a:t>：</a:t>
            </a:r>
            <a:r>
              <a:rPr lang="en-US" altLang="zh-CN" sz="2800"/>
              <a:t>x=x-lambda*g</a:t>
            </a:r>
          </a:p>
          <a:p>
            <a:r>
              <a:rPr lang="en-US" altLang="zh-CN" sz="2800"/>
              <a:t>3</a:t>
            </a:r>
            <a:r>
              <a:rPr lang="zh-CN" altLang="en-US" sz="2800"/>
              <a:t>：</a:t>
            </a:r>
            <a:r>
              <a:rPr lang="en-US" altLang="zh-CN" sz="2800"/>
              <a:t>repeat 1,2</a:t>
            </a:r>
          </a:p>
          <a:p>
            <a:r>
              <a:rPr lang="en-US" altLang="zh-CN" sz="2800"/>
              <a:t>Lambda:</a:t>
            </a:r>
            <a:r>
              <a:rPr lang="zh-CN" altLang="en-US" sz="2800"/>
              <a:t>学习速率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414424-CDC0-4CAA-8C86-C4AF075B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915134"/>
            <a:ext cx="716169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08B6E-B4BF-4955-A3F4-4D7E4612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Dropout</a:t>
            </a:r>
            <a:r>
              <a:rPr lang="zh-CN" altLang="en-US"/>
              <a:t>增加模型准确度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7884E8-7B8B-4556-9BC8-4898E38D6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19" y="1574358"/>
            <a:ext cx="6525749" cy="4890052"/>
          </a:xfrm>
        </p:spPr>
      </p:pic>
    </p:spTree>
    <p:extLst>
      <p:ext uri="{BB962C8B-B14F-4D97-AF65-F5344CB8AC3E}">
        <p14:creationId xmlns:p14="http://schemas.microsoft.com/office/powerpoint/2010/main" val="2805726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20E78B-C74B-476F-BDF6-438A1F9E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16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9290E-4112-48B2-8655-5B8C2B74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标化层</a:t>
            </a:r>
            <a:r>
              <a:rPr lang="en-US" altLang="zh-CN"/>
              <a:t>(LayerNorm)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2B2B1-44FD-489F-8C41-F397BC6B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把一层中的神经元活性标化为均值为</a:t>
            </a:r>
            <a:r>
              <a:rPr lang="en-US" altLang="zh-CN" sz="2400"/>
              <a:t>0</a:t>
            </a:r>
            <a:r>
              <a:rPr lang="zh-CN" altLang="en-US" sz="2400"/>
              <a:t>，方差为</a:t>
            </a:r>
            <a:r>
              <a:rPr lang="en-US" altLang="zh-CN" sz="2400"/>
              <a:t>1</a:t>
            </a:r>
          </a:p>
          <a:p>
            <a:endParaRPr lang="en-US" altLang="zh-CN" sz="2400"/>
          </a:p>
          <a:p>
            <a:r>
              <a:rPr lang="zh-CN" altLang="en-US" sz="2400"/>
              <a:t>防止“变量漂移”，提高深层网络模型准确度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</a:t>
            </a:r>
            <a:r>
              <a:rPr lang="en-US" altLang="zh-CN" sz="2400"/>
              <a:t>resnet</a:t>
            </a:r>
            <a:r>
              <a:rPr lang="zh-CN" altLang="en-US" sz="2400"/>
              <a:t>中，是必不可少的原件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645D67-C87D-4ED7-9010-41D22F4E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21" y="816638"/>
            <a:ext cx="45339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5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71083D-BAC3-4BF0-A3A5-8D63F068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557212"/>
            <a:ext cx="116300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548F5-E76E-4952-8AD5-B81FE7B6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Softmax</a:t>
            </a:r>
            <a:r>
              <a:rPr lang="zh-CN" altLang="en-US"/>
              <a:t>分类器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D9FD5C-9BDE-4A9F-8FD7-5306DB62D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0" y="2160588"/>
            <a:ext cx="7548998" cy="3881437"/>
          </a:xfrm>
        </p:spPr>
      </p:pic>
    </p:spTree>
    <p:extLst>
      <p:ext uri="{BB962C8B-B14F-4D97-AF65-F5344CB8AC3E}">
        <p14:creationId xmlns:p14="http://schemas.microsoft.com/office/powerpoint/2010/main" val="123600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135DA-C8C7-4CA7-92E5-C5CF72DD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681"/>
            <a:ext cx="12192000" cy="29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5EA47-53A9-4130-8C2F-9B8E5B4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神经网络设计关键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81EDF-E1B2-4FD6-9259-F83757D2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努力让每个权重都是均值为</a:t>
            </a:r>
            <a:r>
              <a:rPr lang="en-US" altLang="zh-CN" sz="2400"/>
              <a:t>0</a:t>
            </a:r>
            <a:r>
              <a:rPr lang="zh-CN" altLang="en-US" sz="2400"/>
              <a:t>，方差为</a:t>
            </a:r>
            <a:r>
              <a:rPr lang="en-US" altLang="zh-CN" sz="2400"/>
              <a:t>1</a:t>
            </a:r>
            <a:r>
              <a:rPr lang="zh-CN" altLang="en-US" sz="2400"/>
              <a:t>的正态分布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努力让激活层输出均值为</a:t>
            </a:r>
            <a:r>
              <a:rPr lang="en-US" altLang="zh-CN" sz="2400"/>
              <a:t>0</a:t>
            </a:r>
            <a:r>
              <a:rPr lang="zh-CN" altLang="en-US" sz="2400"/>
              <a:t>，方差为</a:t>
            </a:r>
            <a:r>
              <a:rPr lang="en-US" altLang="zh-CN" sz="2400"/>
              <a:t>1</a:t>
            </a:r>
          </a:p>
          <a:p>
            <a:endParaRPr lang="en-US" altLang="zh-CN" sz="2400"/>
          </a:p>
          <a:p>
            <a:r>
              <a:rPr lang="zh-CN" altLang="en-US" sz="2400"/>
              <a:t>点积运算是处以根号</a:t>
            </a:r>
            <a:r>
              <a:rPr lang="en-US" altLang="zh-CN" sz="2400"/>
              <a:t>N</a:t>
            </a:r>
            <a:r>
              <a:rPr lang="zh-CN" altLang="en-US" sz="2400"/>
              <a:t>，使得结果均值为</a:t>
            </a:r>
            <a:r>
              <a:rPr lang="en-US" altLang="zh-CN" sz="2400"/>
              <a:t>0</a:t>
            </a:r>
            <a:r>
              <a:rPr lang="zh-CN" altLang="en-US" sz="2400"/>
              <a:t>，方差为</a:t>
            </a:r>
            <a:r>
              <a:rPr lang="en-US" altLang="zh-CN" sz="2400"/>
              <a:t>1</a:t>
            </a:r>
          </a:p>
          <a:p>
            <a:endParaRPr lang="en-US" altLang="zh-CN" sz="2400"/>
          </a:p>
          <a:p>
            <a:r>
              <a:rPr lang="zh-CN" altLang="en-US" sz="2400"/>
              <a:t>总之所有运算输入和输出都是均值为</a:t>
            </a:r>
            <a:r>
              <a:rPr lang="en-US" altLang="zh-CN" sz="2400"/>
              <a:t>0</a:t>
            </a:r>
            <a:r>
              <a:rPr lang="zh-CN" altLang="en-US" sz="2400"/>
              <a:t>，方差为</a:t>
            </a:r>
            <a:r>
              <a:rPr lang="en-US" altLang="zh-CN" sz="2400"/>
              <a:t>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5204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B8957-EEB6-48C9-B515-1C82CAE4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r>
              <a:rPr lang="en-US" altLang="zh-CN"/>
              <a:t>!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2B1C5-ADF3-4971-A4BD-C1D47D2A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6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B197E-78AD-4ED0-A184-0A52CEDF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</a:t>
            </a:r>
            <a:r>
              <a:rPr lang="zh-CN" altLang="en-US"/>
              <a:t>为高维空间时的景象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4D3C021-7BE4-49D4-8D17-2732F4213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05" y="2160588"/>
            <a:ext cx="7264027" cy="3881437"/>
          </a:xfrm>
        </p:spPr>
      </p:pic>
    </p:spTree>
    <p:extLst>
      <p:ext uri="{BB962C8B-B14F-4D97-AF65-F5344CB8AC3E}">
        <p14:creationId xmlns:p14="http://schemas.microsoft.com/office/powerpoint/2010/main" val="122671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B2E64-5863-475E-9C62-CE337678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梯度下降收敛到局部最小值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80B612-BCE3-4F16-AF08-F92751D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53" y="2160588"/>
            <a:ext cx="7206132" cy="3881437"/>
          </a:xfrm>
        </p:spPr>
      </p:pic>
    </p:spTree>
    <p:extLst>
      <p:ext uri="{BB962C8B-B14F-4D97-AF65-F5344CB8AC3E}">
        <p14:creationId xmlns:p14="http://schemas.microsoft.com/office/powerpoint/2010/main" val="337392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3508F-88DE-442E-A676-0BFA1F37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高维空间中局部最优解几乎都是全局最优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7056F-2B55-4C86-A4F7-4A2DDF23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Common wisdom:</a:t>
            </a:r>
          </a:p>
          <a:p>
            <a:pPr lvl="1"/>
            <a:r>
              <a:rPr lang="zh-CN" altLang="en-US" sz="2000"/>
              <a:t>在高维空间中，很难把一个优化器“卡”在局部最优处</a:t>
            </a:r>
            <a:endParaRPr lang="en-US" altLang="zh-CN" sz="2000"/>
          </a:p>
          <a:p>
            <a:endParaRPr lang="en-US" altLang="zh-CN" sz="2400"/>
          </a:p>
          <a:p>
            <a:r>
              <a:rPr lang="zh-CN" altLang="en-US" sz="2400"/>
              <a:t>若干个局部最优解几乎等价</a:t>
            </a:r>
            <a:endParaRPr lang="en-US" altLang="zh-CN" sz="2400"/>
          </a:p>
          <a:p>
            <a:pPr lvl="1"/>
            <a:r>
              <a:rPr lang="zh-CN" altLang="en-US" sz="2000"/>
              <a:t>隐层神经元可以重排，都是等价的</a:t>
            </a:r>
            <a:endParaRPr lang="en-US" altLang="zh-CN" sz="2000"/>
          </a:p>
          <a:p>
            <a:endParaRPr lang="en-US" altLang="zh-CN" sz="2400"/>
          </a:p>
          <a:p>
            <a:r>
              <a:rPr lang="zh-CN" altLang="en-US" sz="2400"/>
              <a:t>高维神经网络只要使用（随机）梯度下降就可以了，不用担心什么</a:t>
            </a:r>
          </a:p>
        </p:txBody>
      </p:sp>
    </p:spTree>
    <p:extLst>
      <p:ext uri="{BB962C8B-B14F-4D97-AF65-F5344CB8AC3E}">
        <p14:creationId xmlns:p14="http://schemas.microsoft.com/office/powerpoint/2010/main" val="21855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B0A64-4FD8-442D-AFF3-C2A72C75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随机梯度下降</a:t>
            </a:r>
            <a:r>
              <a:rPr lang="en-US" altLang="zh-CN"/>
              <a:t>(SGD)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E491A-5B4F-4982-BE42-F163984F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/>
              <a:t>机器学习常见目标函数：</a:t>
            </a:r>
            <a:endParaRPr lang="en-US" altLang="zh-CN" sz="2400"/>
          </a:p>
          <a:p>
            <a:pPr lvl="1"/>
            <a:r>
              <a:rPr lang="en-US" altLang="zh-CN" sz="2000"/>
              <a:t>Y=Average(F(w,xi))</a:t>
            </a:r>
            <a:r>
              <a:rPr lang="zh-CN" altLang="en-US" sz="2000"/>
              <a:t>，</a:t>
            </a:r>
            <a:r>
              <a:rPr lang="en-US" altLang="zh-CN" sz="2000"/>
              <a:t>i=1..N</a:t>
            </a:r>
          </a:p>
          <a:p>
            <a:endParaRPr lang="en-US" altLang="zh-CN" sz="2400"/>
          </a:p>
          <a:p>
            <a:r>
              <a:rPr lang="zh-CN" altLang="en-US" sz="2400"/>
              <a:t>可以使用梯度下降，但是可以“偷懒”，只计算一部分</a:t>
            </a:r>
            <a:r>
              <a:rPr lang="en-US" altLang="zh-CN" sz="2400"/>
              <a:t>i</a:t>
            </a:r>
          </a:p>
          <a:p>
            <a:pPr lvl="1"/>
            <a:r>
              <a:rPr lang="en-US" altLang="zh-CN" sz="2000"/>
              <a:t>Y=Average(F(w,xj)),j</a:t>
            </a:r>
            <a:r>
              <a:rPr lang="zh-CN" altLang="en-US" sz="2000"/>
              <a:t>为总样本的一个子集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g=Average(F’(w,xj))</a:t>
            </a:r>
          </a:p>
          <a:p>
            <a:endParaRPr lang="en-US" altLang="zh-CN" sz="2400"/>
          </a:p>
          <a:p>
            <a:r>
              <a:rPr lang="en-US" altLang="zh-CN" sz="2400"/>
              <a:t>w=w-lambda*g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5239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FF161-C172-40CD-8550-5AC386BC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SGD</a:t>
            </a:r>
            <a:r>
              <a:rPr lang="zh-CN" altLang="en-US"/>
              <a:t>就像醉汉下山，不容易被“卡”住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6EB239-F15D-4E41-A92E-64D78481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1" y="1930401"/>
            <a:ext cx="8626411" cy="4208006"/>
          </a:xfrm>
        </p:spPr>
      </p:pic>
    </p:spTree>
    <p:extLst>
      <p:ext uri="{BB962C8B-B14F-4D97-AF65-F5344CB8AC3E}">
        <p14:creationId xmlns:p14="http://schemas.microsoft.com/office/powerpoint/2010/main" val="21233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90D64-3CA5-488F-BEB0-C4E09CD1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学习速率递减法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2336A9-1856-4904-A502-C462CC0D0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4" y="1741336"/>
            <a:ext cx="8948866" cy="4619707"/>
          </a:xfrm>
        </p:spPr>
      </p:pic>
    </p:spTree>
    <p:extLst>
      <p:ext uri="{BB962C8B-B14F-4D97-AF65-F5344CB8AC3E}">
        <p14:creationId xmlns:p14="http://schemas.microsoft.com/office/powerpoint/2010/main" val="235139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9CCF6-0BBE-4AE5-ADB9-7D52A00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SGD</a:t>
            </a:r>
            <a:r>
              <a:rPr lang="zh-CN" altLang="en-US"/>
              <a:t>最佳经验公式（王一）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EA91CC-276C-4DE2-B774-A252B28D9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/>
                  <a:t>SGD</a:t>
                </a:r>
                <a:r>
                  <a:rPr lang="zh-CN" altLang="en-US" sz="2400"/>
                  <a:t>的样本量称为</a:t>
                </a:r>
                <a:r>
                  <a:rPr lang="en-US" altLang="zh-CN" sz="2400"/>
                  <a:t>BatchSize</a:t>
                </a:r>
                <a:r>
                  <a:rPr lang="zh-CN" altLang="en-US" sz="2400"/>
                  <a:t>，设为</a:t>
                </a:r>
                <a:r>
                  <a:rPr lang="en-US" altLang="zh-CN" sz="2400"/>
                  <a:t>B</a:t>
                </a:r>
              </a:p>
              <a:p>
                <a:r>
                  <a:rPr lang="zh-CN" altLang="en-US" sz="2400"/>
                  <a:t>目前已经学习过的的样本量记为</a:t>
                </a:r>
                <a:r>
                  <a:rPr lang="en-US" altLang="zh-CN" sz="2400"/>
                  <a:t>T</a:t>
                </a:r>
              </a:p>
              <a:p>
                <a:r>
                  <a:rPr lang="zh-CN" altLang="en-US" sz="2400"/>
                  <a:t>模型参数量为</a:t>
                </a:r>
                <a:r>
                  <a:rPr lang="en-US" altLang="zh-CN" sz="2400"/>
                  <a:t>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̅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altLang="zh-CN" sz="240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/>
              </a:p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altLang="zh-CN" sz="240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EA91CC-276C-4DE2-B774-A252B28D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410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582</Words>
  <Application>Microsoft Office PowerPoint</Application>
  <PresentationFormat>宽屏</PresentationFormat>
  <Paragraphs>102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方正姚体</vt:lpstr>
      <vt:lpstr>华文新魏</vt:lpstr>
      <vt:lpstr>Arial</vt:lpstr>
      <vt:lpstr>Cambria Math</vt:lpstr>
      <vt:lpstr>Trebuchet MS</vt:lpstr>
      <vt:lpstr>Wingdings</vt:lpstr>
      <vt:lpstr>Wingdings 3</vt:lpstr>
      <vt:lpstr>平面</vt:lpstr>
      <vt:lpstr>神经网络技术</vt:lpstr>
      <vt:lpstr>梯度下降法</vt:lpstr>
      <vt:lpstr>X为高维空间时的景象</vt:lpstr>
      <vt:lpstr>梯度下降收敛到局部最小值</vt:lpstr>
      <vt:lpstr>高维空间中局部最优解几乎都是全局最优</vt:lpstr>
      <vt:lpstr>随机梯度下降(SGD)</vt:lpstr>
      <vt:lpstr>SGD就像醉汉下山，不容易被“卡”住</vt:lpstr>
      <vt:lpstr>学习速率递减法</vt:lpstr>
      <vt:lpstr>SGD最佳经验公式（王一）</vt:lpstr>
      <vt:lpstr>现代化优化器*</vt:lpstr>
      <vt:lpstr>如何计算梯度g?</vt:lpstr>
      <vt:lpstr>反向传播算法</vt:lpstr>
      <vt:lpstr>深度神经网络模块化</vt:lpstr>
      <vt:lpstr>模块举例：sin层</vt:lpstr>
      <vt:lpstr>模块举例：线性层</vt:lpstr>
      <vt:lpstr>大模块包括小模块</vt:lpstr>
      <vt:lpstr>现代AI其实就是搭积木</vt:lpstr>
      <vt:lpstr>神经网络正则化</vt:lpstr>
      <vt:lpstr>Droput示意图</vt:lpstr>
      <vt:lpstr>Dropout增加模型准确度</vt:lpstr>
      <vt:lpstr>PowerPoint 演示文稿</vt:lpstr>
      <vt:lpstr>标化层(LayerNorm)</vt:lpstr>
      <vt:lpstr>PowerPoint 演示文稿</vt:lpstr>
      <vt:lpstr>Softmax分类器</vt:lpstr>
      <vt:lpstr>PowerPoint 演示文稿</vt:lpstr>
      <vt:lpstr>神经网络设计关键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神经网络技术</dc:title>
  <dc:creator>wangyi</dc:creator>
  <cp:lastModifiedBy>wangyi</cp:lastModifiedBy>
  <cp:revision>59</cp:revision>
  <dcterms:created xsi:type="dcterms:W3CDTF">2021-09-04T06:12:49Z</dcterms:created>
  <dcterms:modified xsi:type="dcterms:W3CDTF">2021-09-04T08:11:28Z</dcterms:modified>
</cp:coreProperties>
</file>