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2" r:id="rId4"/>
    <p:sldId id="263" r:id="rId5"/>
    <p:sldId id="275" r:id="rId6"/>
    <p:sldId id="270" r:id="rId7"/>
    <p:sldId id="271" r:id="rId8"/>
    <p:sldId id="272" r:id="rId9"/>
    <p:sldId id="276" r:id="rId10"/>
    <p:sldId id="277" r:id="rId11"/>
    <p:sldId id="278" r:id="rId12"/>
    <p:sldId id="279" r:id="rId13"/>
    <p:sldId id="274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2756-C5E1-414C-8D5B-61B7E77715E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1D01-DAE7-4E37-9970-3EF69D64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3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1148A-302C-4EB9-A1FB-86FEBAF3649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54E9C-5AB0-4502-A437-EA32A8D4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2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7983E-23AF-46F8-876A-BC580C1FAACC}" type="datetime1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45906-4D2D-4E18-B9FE-9E3145B39EAE}" type="datetime1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6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8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48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8"/>
              </a:spcAft>
              <a:buClrTx/>
              <a:buSzTx/>
              <a:buFontTx/>
              <a:buNone/>
              <a:tabLst/>
              <a:defRPr sz="23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59814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1" y="4330843"/>
            <a:ext cx="1725891" cy="1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00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1063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0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25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48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793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4066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31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125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807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b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54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b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9716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b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867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b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93119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-27384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80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9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20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55427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21" name="コンテンツ プレースホルダー 4"/>
          <p:cNvSpPr>
            <a:spLocks noGrp="1"/>
          </p:cNvSpPr>
          <p:nvPr>
            <p:ph sz="quarter" idx="12"/>
          </p:nvPr>
        </p:nvSpPr>
        <p:spPr>
          <a:xfrm>
            <a:off x="623994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083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3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43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2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4"/>
          <p:cNvSpPr>
            <a:spLocks noGrp="1"/>
          </p:cNvSpPr>
          <p:nvPr>
            <p:ph sz="quarter" idx="11" hasCustomPrompt="1"/>
          </p:nvPr>
        </p:nvSpPr>
        <p:spPr>
          <a:xfrm>
            <a:off x="6239943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44752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A3C91-B8C5-425F-9BFC-06B81986C584}" type="datetime1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8050" y="6348845"/>
            <a:ext cx="2743200" cy="365125"/>
          </a:xfrm>
        </p:spPr>
        <p:txBody>
          <a:bodyPr/>
          <a:lstStyle>
            <a:lvl1pPr algn="ctr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3C5029A-0CF6-4C64-B343-1E36ABFE09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1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uTEC_Communication_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039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7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94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9"/>
              </a:spcAft>
              <a:buClrTx/>
              <a:buSzTx/>
              <a:buFontTx/>
              <a:buNone/>
              <a:tabLst/>
              <a:defRPr sz="2399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3" y="6391450"/>
            <a:ext cx="612329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3083" y="4208073"/>
            <a:ext cx="1872647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09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177711" indent="-177711">
              <a:spcBef>
                <a:spcPts val="0"/>
              </a:spcBef>
              <a:buFont typeface="Wingdings" panose="05000000000000000000" pitchFamily="2" charset="2"/>
              <a:buChar char="l"/>
              <a:defRPr sz="2399" baseline="0">
                <a:solidFill>
                  <a:schemeClr val="tx1"/>
                </a:solidFill>
              </a:defRPr>
            </a:lvl1pPr>
            <a:lvl2pPr marL="450625" indent="-184058">
              <a:spcBef>
                <a:spcPts val="0"/>
              </a:spcBef>
              <a:buFont typeface="Arial" pitchFamily="34" charset="0"/>
              <a:buChar char="•"/>
              <a:defRPr sz="1999">
                <a:solidFill>
                  <a:schemeClr val="tx1"/>
                </a:solidFill>
              </a:defRPr>
            </a:lvl2pPr>
            <a:lvl3pPr marL="712432" indent="-171364">
              <a:spcBef>
                <a:spcPts val="0"/>
              </a:spcBef>
              <a:buFont typeface="メイリオ" panose="020B0604030504040204" pitchFamily="50" charset="-128"/>
              <a:buChar char="‣"/>
              <a:defRPr sz="1799">
                <a:solidFill>
                  <a:schemeClr val="tx1"/>
                </a:solidFill>
              </a:defRPr>
            </a:lvl3pPr>
            <a:lvl4pPr marL="985345" indent="-177711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4pPr>
            <a:lvl5pPr marL="1258259" indent="-184058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D1A30E-DE6B-4770-8757-4DEC6351863C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060DF7-3B66-43F4-ABA6-8DE1125C1915}" type="datetime1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8FB16D-8B03-47E2-9BF4-98200CBA3CA6}" type="datetime1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875D1E-13AE-46BB-8C89-5C78B94C366E}" type="datetime1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6CB1A1-10B4-4A56-9A36-6D445BD9D6E5}" type="datetime1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AB522-E6A2-4B46-A750-7AF9600B9FCE}" type="datetime1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029A-0CF6-4C64-B343-1E36ABFE09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7"/>
          <p:cNvSpPr txBox="1">
            <a:spLocks noGrp="1"/>
          </p:cNvSpPr>
          <p:nvPr/>
        </p:nvSpPr>
        <p:spPr bwMode="auto">
          <a:xfrm>
            <a:off x="1163737" y="6408000"/>
            <a:ext cx="3743543" cy="36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98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R&amp;D Center Europe – Stuttgart Lab 1</a:t>
            </a:r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7" name="図 40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1284" y="6309323"/>
            <a:ext cx="1294729" cy="432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0998" y="6420270"/>
            <a:ext cx="612000" cy="3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9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6743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3486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0229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6972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558" indent="-342558" algn="l" rtl="0" eaLnBrk="1" fontAlgn="base" hangingPunct="1">
        <a:spcBef>
          <a:spcPct val="20000"/>
        </a:spcBef>
        <a:spcAft>
          <a:spcPct val="0"/>
        </a:spcAft>
        <a:defRPr kumimoji="1" sz="27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208" indent="-285464" algn="l" rtl="0" eaLnBrk="1" fontAlgn="base" hangingPunct="1">
        <a:spcBef>
          <a:spcPct val="20000"/>
        </a:spcBef>
        <a:spcAft>
          <a:spcPct val="0"/>
        </a:spcAft>
        <a:buChar char="–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1858" indent="-228372" algn="l" rtl="0" eaLnBrk="1" fontAlgn="base" hangingPunct="1">
        <a:spcBef>
          <a:spcPct val="20000"/>
        </a:spcBef>
        <a:spcAft>
          <a:spcPct val="0"/>
        </a:spcAft>
        <a:buChar char="•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598600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5343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2086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6pPr>
      <a:lvl7pPr marL="2968829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7pPr>
      <a:lvl8pPr marL="3425572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8pPr>
      <a:lvl9pPr marL="3882315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9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2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5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1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2373280"/>
            <a:ext cx="9144000" cy="815924"/>
          </a:xfrm>
        </p:spPr>
        <p:txBody>
          <a:bodyPr>
            <a:noAutofit/>
          </a:bodyPr>
          <a:lstStyle/>
          <a:p>
            <a:r>
              <a:rPr lang="en-US" altLang="zh-CN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Loss Function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354" y="4210088"/>
            <a:ext cx="1877961" cy="7554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2020.11.12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 Wang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155" y="276468"/>
            <a:ext cx="549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Multi-task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cGAN</a:t>
            </a:r>
            <a:r>
              <a:rPr lang="en-US" sz="2000" b="1" i="1" dirty="0" smtClean="0">
                <a:solidFill>
                  <a:srgbClr val="0070C0"/>
                </a:solidFill>
              </a:rPr>
              <a:t> for 3D Building Vectorization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8155" y="4119411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4" y="5748630"/>
            <a:ext cx="2664540" cy="568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9" y="5615247"/>
            <a:ext cx="2768811" cy="8350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87" y="5615247"/>
            <a:ext cx="933037" cy="9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 losses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results (edges only)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87" y="1750724"/>
            <a:ext cx="9737725" cy="453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 losses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results (edges only)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456" y="1809957"/>
            <a:ext cx="9196387" cy="453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Thoughts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Segmentation result is highly correlated to refined DSM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Ground truth too complicated &amp; Input Ortho relatively weak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Idea1: use refined DSM + Ortho to predict edges (GAN or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Idea2: use WV-4 RGB image (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Q: How to align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tif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image?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get regularized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boundry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early stage?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Thick edge prediction result -&gt; How to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vectorize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5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here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9" y="34898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787" y="1258529"/>
            <a:ext cx="1111045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Previously</a:t>
            </a:r>
            <a:endParaRPr lang="en-US" sz="3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sz="2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Decoder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 </a:t>
            </a: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losses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</a:t>
            </a: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Previously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81780" y="1230820"/>
                <a:ext cx="11110452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GAN loss: G</a:t>
                </a:r>
                <a:r>
                  <a:rPr lang="en-DE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1,D</a:t>
                </a:r>
                <a:r>
                  <a:rPr lang="en-DE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0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mistake</a:t>
                </a: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 GAN weights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𝑎𝑙𝑙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en-DE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𝟏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∗</m:t>
                    </m:r>
                    <m:sSub>
                      <m:sSubPr>
                        <m:ctrlPr>
                          <a:rPr lang="en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𝐺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b>
                      <m:sSubPr>
                        <m:ctrlPr>
                          <a:rPr lang="en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∗</m:t>
                    </m:r>
                    <m:sSub>
                      <m:sSubPr>
                        <m:ctrlPr>
                          <a:rPr lang="en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b>
                      <m:sSubPr>
                        <m:ctrlPr>
                          <a:rPr lang="en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∗</m:t>
                    </m:r>
                    <m:sSub>
                      <m:sSubPr>
                        <m:ctrlPr>
                          <a:rPr lang="en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b>
                      <m:sSubPr>
                        <m:ctrlPr>
                          <a:rPr lang="en-DE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∗</m:t>
                    </m:r>
                    <m:sSub>
                      <m:sSubPr>
                        <m:ctrlPr>
                          <a:rPr lang="en-DE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𝑐𝑟𝑒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endParaRPr lang="en-US" sz="2400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Result after correction:</a:t>
                </a:r>
                <a:endParaRPr lang="en-US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0" y="1230820"/>
                <a:ext cx="11110452" cy="5078313"/>
              </a:xfrm>
              <a:prstGeom prst="rect">
                <a:avLst/>
              </a:prstGeom>
              <a:blipFill>
                <a:blip r:embed="rId3"/>
                <a:stretch>
                  <a:fillRect l="-823" t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043" y="2368345"/>
            <a:ext cx="85439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Previously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 of building mask prediction: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969" y="1727200"/>
            <a:ext cx="7433686" cy="23901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969" y="4235920"/>
            <a:ext cx="7415646" cy="234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2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Decoder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decoders </a:t>
            </a:r>
            <a:r>
              <a:rPr lang="en-DE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much more network parameters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Generative result similar to 1 decoder (if not trained for too long)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Use 1 decoder currently, until further make changes to network structure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 losses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81780" y="1230820"/>
                <a:ext cx="11110452" cy="5332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Base: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Cross Entropy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Weighted cross entropy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Class unbalance weights: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DE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sSup>
                      <m:sSupPr>
                        <m:ctrlPr>
                          <a:rPr lang="en-DE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𝐺𝑇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∙</m:t>
                    </m:r>
                    <m:f>
                      <m:fPr>
                        <m:ctrlPr>
                          <a:rPr lang="en-DE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DE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𝑎𝑙𝑙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DE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 smtClean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Distance weights: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en-DE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exp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⁡(−</m:t>
                    </m:r>
                    <m:f>
                      <m:fPr>
                        <m:ctrlPr>
                          <a:rPr lang="en-DE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DE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  <m:sSup>
                          <m:sSupPr>
                            <m:ctrlPr>
                              <a:rPr lang="en-DE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DE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sz="2000" i="1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d(x): distance to the nearest building</a:t>
                </a:r>
                <a:endParaRPr lang="en-US" sz="2000" i="1" dirty="0" smtClean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en-DE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b>
                      <m:sSubPr>
                        <m:ctrlPr>
                          <a:rPr lang="en-DE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b="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</a:t>
                </a:r>
                <a:r>
                  <a:rPr lang="en-DE" sz="2400" b="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sz="2400" b="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 cross entropy</a:t>
                </a:r>
                <a:endParaRPr lang="en-US" sz="2400" b="0" dirty="0" smtClean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2"/>
                <a:endParaRPr lang="en-US" sz="2400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Dice loss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Total edge loss: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𝐸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DE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𝛼</m:t>
                    </m:r>
                    <m:r>
                      <a:rPr lang="en-DE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∙</m:t>
                    </m:r>
                    <m:sSub>
                      <m:sSubPr>
                        <m:ctrlPr>
                          <a:rPr lang="en-DE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𝐶𝑅𝐸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+(1−</m:t>
                    </m:r>
                    <m:r>
                      <a:rPr lang="en-DE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)</m:t>
                    </m:r>
                    <m:r>
                      <a:rPr lang="en-DE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∙</m:t>
                    </m:r>
                    <m:sSub>
                      <m:sSubPr>
                        <m:ctrlPr>
                          <a:rPr lang="en-DE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𝐷𝑖𝑐𝑒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0" y="1230820"/>
                <a:ext cx="11110452" cy="5332037"/>
              </a:xfrm>
              <a:prstGeom prst="rect">
                <a:avLst/>
              </a:prstGeom>
              <a:blipFill>
                <a:blip r:embed="rId3"/>
                <a:stretch>
                  <a:fillRect l="-823" t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0956" y="5045658"/>
            <a:ext cx="3395372" cy="7037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868" y="4322457"/>
            <a:ext cx="1747547" cy="65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 losses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results (edges only)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37" y="1695178"/>
            <a:ext cx="9547626" cy="46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 losses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results (edges only)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28" y="1613371"/>
            <a:ext cx="8981643" cy="473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9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 losses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results (edges only)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39" y="1750035"/>
            <a:ext cx="8826933" cy="439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3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1012_makeGT.pptx" id="{B78798EA-B9DC-4DB4-B9F7-6F84E362EFD1}" vid="{D6AE995A-DE28-448B-925F-BD47377E6BB0}"/>
    </a:ext>
  </a:extLst>
</a:theme>
</file>

<file path=ppt/theme/theme2.xml><?xml version="1.0" encoding="utf-8"?>
<a:theme xmlns:a="http://schemas.openxmlformats.org/drawingml/2006/main" name="2_1403_EuTEC_template_Sony_confidential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1012_makeGT.pptx" id="{B78798EA-B9DC-4DB4-B9F7-6F84E362EFD1}" vid="{F1183BCF-F55C-4E45-8D79-4A74A755A8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YYYYMMDD_template</Template>
  <TotalTime>212</TotalTime>
  <Words>210</Words>
  <Application>Microsoft Office PowerPoint</Application>
  <PresentationFormat>Widescreen</PresentationFormat>
  <Paragraphs>191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Adobe Gothic Std B</vt:lpstr>
      <vt:lpstr>HGP創英角ｺﾞｼｯｸUB</vt:lpstr>
      <vt:lpstr>メイリオ</vt:lpstr>
      <vt:lpstr>ＭＳ Ｐゴシック</vt:lpstr>
      <vt:lpstr>Arial</vt:lpstr>
      <vt:lpstr>Calibri</vt:lpstr>
      <vt:lpstr>Calibri Light</vt:lpstr>
      <vt:lpstr>Cambria Math</vt:lpstr>
      <vt:lpstr>Myriad Pro</vt:lpstr>
      <vt:lpstr>Tahoma</vt:lpstr>
      <vt:lpstr>Times New Roman</vt:lpstr>
      <vt:lpstr>Wingdings</vt:lpstr>
      <vt:lpstr>Office Theme</vt:lpstr>
      <vt:lpstr>2_1403_EuTEC_template_Sony_confidential</vt:lpstr>
      <vt:lpstr>Loss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Truth Generation</dc:title>
  <dc:creator>Wang Yi</dc:creator>
  <cp:lastModifiedBy>Wang Yi</cp:lastModifiedBy>
  <cp:revision>26</cp:revision>
  <dcterms:created xsi:type="dcterms:W3CDTF">2020-10-11T18:45:01Z</dcterms:created>
  <dcterms:modified xsi:type="dcterms:W3CDTF">2020-11-12T11:59:47Z</dcterms:modified>
</cp:coreProperties>
</file>