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3"/>
  </p:notesMasterIdLst>
  <p:handoutMasterIdLst>
    <p:handoutMasterId r:id="rId14"/>
  </p:handoutMasterIdLst>
  <p:sldIdLst>
    <p:sldId id="256" r:id="rId3"/>
    <p:sldId id="262" r:id="rId4"/>
    <p:sldId id="263" r:id="rId5"/>
    <p:sldId id="274" r:id="rId6"/>
    <p:sldId id="275" r:id="rId7"/>
    <p:sldId id="271" r:id="rId8"/>
    <p:sldId id="272" r:id="rId9"/>
    <p:sldId id="276" r:id="rId10"/>
    <p:sldId id="277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Building Vectorization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2756-C5E1-414C-8D5B-61B7E77715E2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21D01-DAE7-4E37-9970-3EF69D647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231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Building Vectorization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1148A-302C-4EB9-A1FB-86FEBAF3649D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54E9C-5AB0-4502-A437-EA32A8D4D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72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65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7983E-23AF-46F8-876A-BC580C1FAACC}" type="datetime1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A45906-4D2D-4E18-B9FE-9E3145B39EAE}" type="datetime1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50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98136" y="1800000"/>
            <a:ext cx="10794378" cy="1440000"/>
          </a:xfrm>
          <a:prstGeom prst="rect">
            <a:avLst/>
          </a:prstGeom>
        </p:spPr>
        <p:txBody>
          <a:bodyPr wrap="none" lIns="36000" tIns="0" rIns="36000" bIns="0" anchor="b" anchorCtr="0">
            <a:noAutofit/>
          </a:bodyPr>
          <a:lstStyle>
            <a:lvl1pPr algn="l">
              <a:defRPr sz="3596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title of presentation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98138" y="4306894"/>
            <a:ext cx="9304947" cy="1080000"/>
          </a:xfrm>
          <a:prstGeom prst="rect">
            <a:avLst/>
          </a:prstGeom>
        </p:spPr>
        <p:txBody>
          <a:bodyPr wrap="none" lIns="36000" tIns="0" rIns="36000" bIns="0"/>
          <a:lstStyle>
            <a:lvl1pPr marL="0" marR="0" indent="0" algn="l" defTabSz="91348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1998"/>
              </a:spcAft>
              <a:buClrTx/>
              <a:buSzTx/>
              <a:buFontTx/>
              <a:buNone/>
              <a:tabLst/>
              <a:defRPr sz="2398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Date </a:t>
            </a:r>
          </a:p>
          <a:p>
            <a:r>
              <a:rPr lang="en-US" altLang="ja-JP" dirty="0"/>
              <a:t>Click to edit </a:t>
            </a:r>
            <a:r>
              <a:rPr lang="de-DE" altLang="ja-JP" dirty="0" err="1"/>
              <a:t>Author</a:t>
            </a:r>
            <a:endParaRPr lang="ja-JP" altLang="en-US" dirty="0"/>
          </a:p>
          <a:p>
            <a:endParaRPr lang="ja-JP" altLang="en-US" dirty="0"/>
          </a:p>
        </p:txBody>
      </p:sp>
      <p:cxnSp>
        <p:nvCxnSpPr>
          <p:cNvPr id="6" name="直線コネクタ 5"/>
          <p:cNvCxnSpPr/>
          <p:nvPr/>
        </p:nvCxnSpPr>
        <p:spPr>
          <a:xfrm>
            <a:off x="359814" y="4143375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9841" y="4330843"/>
            <a:ext cx="1725891" cy="106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700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610639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BFBFB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1020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FFD49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1253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ED7C73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848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7DB5D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07930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MiddlePage_1_white_EuT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BFBFB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40667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MiddlePage_1_white_SS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FFD49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131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72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MiddlePage_1_white_C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ED7C73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01256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MiddlePage_1_white_RFD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7DB5D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48079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MiddlePage_1_white_b_EuT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BFBFB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0544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MiddlePage_1_white_b_SS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FFD49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97160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MiddlePage_1_white_b_C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ED7C73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28676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MiddlePage_1_white_b_RFD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93119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-27384"/>
            <a:ext cx="12192000" cy="72000"/>
          </a:xfrm>
          <a:prstGeom prst="rect">
            <a:avLst/>
          </a:prstGeom>
          <a:solidFill>
            <a:srgbClr val="7DB5D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5805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cxnSp>
        <p:nvCxnSpPr>
          <p:cNvPr id="9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20" name="コンテンツ プレースホルダー 4"/>
          <p:cNvSpPr>
            <a:spLocks noGrp="1"/>
          </p:cNvSpPr>
          <p:nvPr>
            <p:ph sz="quarter" idx="11"/>
          </p:nvPr>
        </p:nvSpPr>
        <p:spPr>
          <a:xfrm>
            <a:off x="554271" y="1268762"/>
            <a:ext cx="5397790" cy="489709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sp>
        <p:nvSpPr>
          <p:cNvPr id="21" name="コンテンツ プレースホルダー 4"/>
          <p:cNvSpPr>
            <a:spLocks noGrp="1"/>
          </p:cNvSpPr>
          <p:nvPr>
            <p:ph sz="quarter" idx="12"/>
          </p:nvPr>
        </p:nvSpPr>
        <p:spPr>
          <a:xfrm>
            <a:off x="6239941" y="1268762"/>
            <a:ext cx="5397790" cy="489709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80836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LastPag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3" name="スライド番号プレースホルダ 7"/>
          <p:cNvSpPr txBox="1">
            <a:spLocks noGrp="1"/>
          </p:cNvSpPr>
          <p:nvPr userDrawn="1"/>
        </p:nvSpPr>
        <p:spPr bwMode="auto">
          <a:xfrm>
            <a:off x="215890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799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l" defTabSz="913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1" lang="en-US" altLang="ja-JP" sz="1799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kumimoji="1" lang="ja-JP" altLang="ja-JP" sz="1599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48" y="6374161"/>
            <a:ext cx="612329" cy="4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435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 hasCustomPrompt="1"/>
          </p:nvPr>
        </p:nvSpPr>
        <p:spPr>
          <a:xfrm>
            <a:off x="576002" y="1052514"/>
            <a:ext cx="5448029" cy="5113337"/>
          </a:xfrm>
          <a:prstGeom prst="rect">
            <a:avLst/>
          </a:prstGeom>
        </p:spPr>
        <p:txBody>
          <a:bodyPr/>
          <a:lstStyle>
            <a:lvl1pPr marL="266434" indent="-266434">
              <a:spcBef>
                <a:spcPts val="0"/>
              </a:spcBef>
              <a:buFont typeface="Wingdings" panose="05000000000000000000" pitchFamily="2" charset="2"/>
              <a:buChar char="l"/>
              <a:defRPr sz="2398" baseline="0">
                <a:solidFill>
                  <a:schemeClr val="bg2">
                    <a:lumMod val="25000"/>
                  </a:schemeClr>
                </a:solidFill>
              </a:defRPr>
            </a:lvl1pPr>
            <a:lvl2pPr marL="450400" indent="-183966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712076" indent="-171278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984852" indent="-177622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257630" indent="-183966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 dirty="0"/>
              <a:t> 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コンテンツ プレースホルダー 4"/>
          <p:cNvSpPr>
            <a:spLocks noGrp="1"/>
          </p:cNvSpPr>
          <p:nvPr>
            <p:ph sz="quarter" idx="11" hasCustomPrompt="1"/>
          </p:nvPr>
        </p:nvSpPr>
        <p:spPr>
          <a:xfrm>
            <a:off x="6239943" y="1052514"/>
            <a:ext cx="5448029" cy="5113337"/>
          </a:xfrm>
          <a:prstGeom prst="rect">
            <a:avLst/>
          </a:prstGeom>
        </p:spPr>
        <p:txBody>
          <a:bodyPr/>
          <a:lstStyle>
            <a:lvl1pPr marL="266434" indent="-266434">
              <a:spcBef>
                <a:spcPts val="0"/>
              </a:spcBef>
              <a:buFont typeface="Wingdings" panose="05000000000000000000" pitchFamily="2" charset="2"/>
              <a:buChar char="l"/>
              <a:defRPr sz="2398" baseline="0">
                <a:solidFill>
                  <a:schemeClr val="bg2">
                    <a:lumMod val="25000"/>
                  </a:schemeClr>
                </a:solidFill>
              </a:defRPr>
            </a:lvl1pPr>
            <a:lvl2pPr marL="450400" indent="-183966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712076" indent="-171278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984852" indent="-177622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257630" indent="-183966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 dirty="0"/>
              <a:t> 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1447522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MiddlePage_1_white_C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92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6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93" y="19"/>
            <a:ext cx="12192000" cy="72000"/>
          </a:xfrm>
          <a:prstGeom prst="rect">
            <a:avLst/>
          </a:prstGeom>
          <a:solidFill>
            <a:srgbClr val="4E67C8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4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6A3C91-B8C5-425F-9BFC-06B81986C584}" type="datetime1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18050" y="6348845"/>
            <a:ext cx="2743200" cy="365125"/>
          </a:xfrm>
        </p:spPr>
        <p:txBody>
          <a:bodyPr/>
          <a:lstStyle>
            <a:lvl1pPr algn="ctr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3C5029A-0CF6-4C64-B343-1E36ABFE09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717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uTEC_Communication_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92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6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93" y="19"/>
            <a:ext cx="12192000" cy="72000"/>
          </a:xfrm>
          <a:prstGeom prst="rect">
            <a:avLst/>
          </a:prstGeom>
          <a:solidFill>
            <a:srgbClr val="4E67C8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76039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スライド番号プレースホルダ 7"/>
          <p:cNvSpPr txBox="1">
            <a:spLocks noGrp="1"/>
          </p:cNvSpPr>
          <p:nvPr userDrawn="1"/>
        </p:nvSpPr>
        <p:spPr bwMode="auto">
          <a:xfrm>
            <a:off x="215890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           </a:t>
            </a: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kumimoji="1" lang="ja-JP" altLang="ja-JP" sz="1599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11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98136" y="1800000"/>
            <a:ext cx="10794378" cy="1440000"/>
          </a:xfrm>
          <a:prstGeom prst="rect">
            <a:avLst/>
          </a:prstGeom>
        </p:spPr>
        <p:txBody>
          <a:bodyPr wrap="none" lIns="36000" tIns="0" rIns="36000" bIns="0" anchor="b" anchorCtr="0">
            <a:noAutofit/>
          </a:bodyPr>
          <a:lstStyle>
            <a:lvl1pPr algn="l">
              <a:defRPr sz="3598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title of presentation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98137" y="4306894"/>
            <a:ext cx="9304947" cy="1080000"/>
          </a:xfrm>
          <a:prstGeom prst="rect">
            <a:avLst/>
          </a:prstGeom>
        </p:spPr>
        <p:txBody>
          <a:bodyPr wrap="none" lIns="36000" tIns="0" rIns="36000" bIns="0"/>
          <a:lstStyle>
            <a:lvl1pPr marL="0" marR="0" indent="0" algn="l" defTabSz="91394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1999"/>
              </a:spcAft>
              <a:buClrTx/>
              <a:buSzTx/>
              <a:buFontTx/>
              <a:buNone/>
              <a:tabLst/>
              <a:defRPr sz="2399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Date </a:t>
            </a:r>
          </a:p>
          <a:p>
            <a:r>
              <a:rPr lang="en-US" altLang="ja-JP" dirty="0"/>
              <a:t>Click to edit </a:t>
            </a:r>
            <a:r>
              <a:rPr lang="de-DE" altLang="ja-JP" dirty="0" err="1"/>
              <a:t>Author</a:t>
            </a:r>
            <a:endParaRPr lang="ja-JP" altLang="en-US" dirty="0"/>
          </a:p>
          <a:p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3" y="4143375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03" y="6391450"/>
            <a:ext cx="612329" cy="464820"/>
          </a:xfrm>
          <a:prstGeom prst="rect">
            <a:avLst/>
          </a:prstGeom>
        </p:spPr>
      </p:pic>
      <p:pic>
        <p:nvPicPr>
          <p:cNvPr id="17" name="Picture 2" descr="C:\Users\deschild\Pictures\2007_EuTEC_Logo_3_var2b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11" b="8437"/>
          <a:stretch/>
        </p:blipFill>
        <p:spPr bwMode="auto">
          <a:xfrm>
            <a:off x="10003083" y="4208073"/>
            <a:ext cx="1872647" cy="112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2093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 hasCustomPrompt="1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177711" indent="-177711">
              <a:spcBef>
                <a:spcPts val="0"/>
              </a:spcBef>
              <a:buFont typeface="Wingdings" panose="05000000000000000000" pitchFamily="2" charset="2"/>
              <a:buChar char="l"/>
              <a:defRPr sz="2399" baseline="0">
                <a:solidFill>
                  <a:schemeClr val="tx1"/>
                </a:solidFill>
              </a:defRPr>
            </a:lvl1pPr>
            <a:lvl2pPr marL="450625" indent="-184058">
              <a:spcBef>
                <a:spcPts val="0"/>
              </a:spcBef>
              <a:buFont typeface="Arial" pitchFamily="34" charset="0"/>
              <a:buChar char="•"/>
              <a:defRPr sz="1999">
                <a:solidFill>
                  <a:schemeClr val="tx1"/>
                </a:solidFill>
              </a:defRPr>
            </a:lvl2pPr>
            <a:lvl3pPr marL="712432" indent="-171364">
              <a:spcBef>
                <a:spcPts val="0"/>
              </a:spcBef>
              <a:buFont typeface="メイリオ" panose="020B0604030504040204" pitchFamily="50" charset="-128"/>
              <a:buChar char="‣"/>
              <a:defRPr sz="1799">
                <a:solidFill>
                  <a:schemeClr val="tx1"/>
                </a:solidFill>
              </a:defRPr>
            </a:lvl3pPr>
            <a:lvl4pPr marL="985345" indent="-177711">
              <a:spcBef>
                <a:spcPts val="0"/>
              </a:spcBef>
              <a:buFont typeface="Arial" pitchFamily="34" charset="0"/>
              <a:buChar char="•"/>
              <a:defRPr sz="1799">
                <a:solidFill>
                  <a:schemeClr val="tx1"/>
                </a:solidFill>
              </a:defRPr>
            </a:lvl4pPr>
            <a:lvl5pPr marL="1258259" indent="-184058">
              <a:spcBef>
                <a:spcPts val="0"/>
              </a:spcBef>
              <a:buFont typeface="Arial" pitchFamily="34" charset="0"/>
              <a:buChar char="•"/>
              <a:defRPr sz="1799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 dirty="0"/>
              <a:t> 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スライド番号プレースホルダ 7"/>
          <p:cNvSpPr txBox="1">
            <a:spLocks noGrp="1"/>
          </p:cNvSpPr>
          <p:nvPr userDrawn="1"/>
        </p:nvSpPr>
        <p:spPr bwMode="auto">
          <a:xfrm>
            <a:off x="215890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799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l" defTabSz="913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1" lang="en-US" altLang="ja-JP" sz="1799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kumimoji="1" lang="ja-JP" altLang="ja-JP" sz="1599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48" y="6374161"/>
            <a:ext cx="612329" cy="4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00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D1A30E-DE6B-4770-8757-4DEC6351863C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1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060DF7-3B66-43F4-ABA6-8DE1125C1915}" type="datetime1">
              <a:rPr lang="en-US" smtClean="0"/>
              <a:t>1/14/2021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2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8FB16D-8B03-47E2-9BF4-98200CBA3CA6}" type="datetime1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6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875D1E-13AE-46BB-8C89-5C78B94C366E}" type="datetime1">
              <a:rPr lang="en-US" smtClean="0"/>
              <a:t>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17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6CB1A1-10B4-4A56-9A36-6D445BD9D6E5}" type="datetime1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01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AB522-E6A2-4B46-A750-7AF9600B9FCE}" type="datetime1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7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3119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5029A-0CF6-4C64-B343-1E36ABFE09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141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 7"/>
          <p:cNvSpPr txBox="1">
            <a:spLocks noGrp="1"/>
          </p:cNvSpPr>
          <p:nvPr/>
        </p:nvSpPr>
        <p:spPr bwMode="auto">
          <a:xfrm>
            <a:off x="1163737" y="6408000"/>
            <a:ext cx="3743543" cy="36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98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R&amp;D Center Europe – Stuttgart Lab 1</a:t>
            </a:r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7" name="図 40"/>
          <p:cNvPicPr>
            <a:picLocks noChangeAspect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1284" y="6309323"/>
            <a:ext cx="1294729" cy="4328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40998" y="6420270"/>
            <a:ext cx="612000" cy="34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9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456743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913486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370229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826972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558" indent="-342558" algn="l" rtl="0" eaLnBrk="1" fontAlgn="base" hangingPunct="1">
        <a:spcBef>
          <a:spcPct val="20000"/>
        </a:spcBef>
        <a:spcAft>
          <a:spcPct val="0"/>
        </a:spcAft>
        <a:defRPr kumimoji="1" sz="27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742208" indent="-285464" algn="l" rtl="0" eaLnBrk="1" fontAlgn="base" hangingPunct="1">
        <a:spcBef>
          <a:spcPct val="20000"/>
        </a:spcBef>
        <a:spcAft>
          <a:spcPct val="0"/>
        </a:spcAft>
        <a:buChar char="–"/>
        <a:defRPr kumimoji="1" sz="23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1141858" indent="-228372" algn="l" rtl="0" eaLnBrk="1" fontAlgn="base" hangingPunct="1">
        <a:spcBef>
          <a:spcPct val="20000"/>
        </a:spcBef>
        <a:spcAft>
          <a:spcPct val="0"/>
        </a:spcAft>
        <a:buChar char="•"/>
        <a:defRPr kumimoji="1" sz="23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598600" indent="-228372" algn="l" rtl="0" eaLnBrk="1" fontAlgn="base" hangingPunct="1">
        <a:spcBef>
          <a:spcPct val="20000"/>
        </a:spcBef>
        <a:spcAft>
          <a:spcPct val="0"/>
        </a:spcAft>
        <a:defRPr kumimoji="1" sz="19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2055343" indent="-228372" algn="l" rtl="0" eaLnBrk="1" fontAlgn="base" hangingPunct="1">
        <a:spcBef>
          <a:spcPct val="20000"/>
        </a:spcBef>
        <a:spcAft>
          <a:spcPct val="0"/>
        </a:spcAft>
        <a:defRPr kumimoji="1" sz="19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2512086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6pPr>
      <a:lvl7pPr marL="2968829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7pPr>
      <a:lvl8pPr marL="3425572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8pPr>
      <a:lvl9pPr marL="3882315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743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486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229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6972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3715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0457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7201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3943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4335" y="2373280"/>
            <a:ext cx="9144000" cy="815924"/>
          </a:xfrm>
        </p:spPr>
        <p:txBody>
          <a:bodyPr>
            <a:noAutofit/>
          </a:bodyPr>
          <a:lstStyle/>
          <a:p>
            <a:r>
              <a:rPr lang="en-US" sz="4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Attn</a:t>
            </a:r>
            <a:r>
              <a:rPr lang="en-US" sz="4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 metrics + thesis outline</a:t>
            </a:r>
            <a:endParaRPr lang="en-US" sz="4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5354" y="4210088"/>
            <a:ext cx="1877961" cy="7554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YYYY.MM.DD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Yi Wang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155" y="276468"/>
            <a:ext cx="5496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</a:rPr>
              <a:t>Multi-task </a:t>
            </a:r>
            <a:r>
              <a:rPr lang="en-US" sz="2000" b="1" i="1" dirty="0" err="1" smtClean="0">
                <a:solidFill>
                  <a:srgbClr val="0070C0"/>
                </a:solidFill>
              </a:rPr>
              <a:t>cGAN</a:t>
            </a:r>
            <a:r>
              <a:rPr lang="en-US" sz="2000" b="1" i="1" dirty="0" smtClean="0">
                <a:solidFill>
                  <a:srgbClr val="0070C0"/>
                </a:solidFill>
              </a:rPr>
              <a:t> for 3D Building Vectorization</a:t>
            </a:r>
            <a:endParaRPr lang="en-US" sz="2000" b="1" i="1" dirty="0">
              <a:solidFill>
                <a:srgbClr val="0070C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08155" y="4119411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84" y="5748630"/>
            <a:ext cx="2664540" cy="5682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019" y="5615247"/>
            <a:ext cx="2768811" cy="83506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987" y="5615247"/>
            <a:ext cx="933037" cy="93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08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 steps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6682" y="1094197"/>
            <a:ext cx="1111045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Contents here</a:t>
            </a: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5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9" y="348985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2787" y="1258529"/>
            <a:ext cx="111104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Network improvement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Evaluation metrics</a:t>
            </a:r>
            <a:endParaRPr lang="en-US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Thesis outline</a:t>
            </a:r>
            <a:endParaRPr lang="en-US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Questions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 Steps</a:t>
            </a:r>
            <a:endParaRPr lang="en-US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77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Network improvement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06682" y="1094197"/>
            <a:ext cx="1111045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Self-attention module:</a:t>
            </a:r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2487" y="3392210"/>
            <a:ext cx="5914323" cy="30573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8131" y="1511047"/>
            <a:ext cx="5527551" cy="1763098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40978" y="6550223"/>
            <a:ext cx="10897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[1] Woo</a:t>
            </a:r>
            <a:r>
              <a:rPr lang="en-US" sz="1400" dirty="0"/>
              <a:t>, </a:t>
            </a:r>
            <a:r>
              <a:rPr lang="en-US" sz="1400" dirty="0" err="1"/>
              <a:t>Sanghyun</a:t>
            </a:r>
            <a:r>
              <a:rPr lang="en-US" sz="1400" dirty="0"/>
              <a:t>, et al. "</a:t>
            </a:r>
            <a:r>
              <a:rPr lang="en-US" sz="1400" dirty="0" err="1"/>
              <a:t>Cbam</a:t>
            </a:r>
            <a:r>
              <a:rPr lang="en-US" sz="1400" dirty="0"/>
              <a:t>: Convolutional block attention module." </a:t>
            </a:r>
            <a:r>
              <a:rPr lang="en-US" sz="1400" i="1" dirty="0"/>
              <a:t>Proceedings of the European conference on computer vision (ECCV)</a:t>
            </a:r>
            <a:r>
              <a:rPr lang="en-US" sz="1400" dirty="0"/>
              <a:t>. 2018.</a:t>
            </a:r>
          </a:p>
        </p:txBody>
      </p:sp>
    </p:spTree>
    <p:extLst>
      <p:ext uri="{BB962C8B-B14F-4D97-AF65-F5344CB8AC3E}">
        <p14:creationId xmlns:p14="http://schemas.microsoft.com/office/powerpoint/2010/main" val="197304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Network 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improvement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9260" y="1085866"/>
            <a:ext cx="111104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Self-attention module:</a:t>
            </a:r>
            <a:endParaRPr lang="en-US" sz="2400" dirty="0" smtClean="0">
              <a:solidFill>
                <a:schemeClr val="bg1">
                  <a:lumMod val="6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DSM: LSGAN + L1 + SN; fine tuning + network interpolation</a:t>
            </a: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Edge/Corner: Cross Entropy</a:t>
            </a: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372158" y="2174819"/>
            <a:ext cx="9179500" cy="1391869"/>
            <a:chOff x="1062181" y="3778013"/>
            <a:chExt cx="9179500" cy="1391869"/>
          </a:xfrm>
        </p:grpSpPr>
        <p:sp>
          <p:nvSpPr>
            <p:cNvPr id="11" name="Trapezoid 10"/>
            <p:cNvSpPr/>
            <p:nvPr/>
          </p:nvSpPr>
          <p:spPr>
            <a:xfrm rot="5400000">
              <a:off x="2225823" y="3741070"/>
              <a:ext cx="655785" cy="729672"/>
            </a:xfrm>
            <a:prstGeom prst="trapezoid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15855" y="4277808"/>
              <a:ext cx="600363" cy="312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rapezoid 12"/>
            <p:cNvSpPr/>
            <p:nvPr/>
          </p:nvSpPr>
          <p:spPr>
            <a:xfrm rot="16200000">
              <a:off x="4036291" y="4069304"/>
              <a:ext cx="1228437" cy="729672"/>
            </a:xfrm>
            <a:prstGeom prst="trapezoi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54545" y="3968604"/>
              <a:ext cx="64423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err="1" smtClean="0"/>
                <a:t>dsm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62181" y="4590473"/>
              <a:ext cx="736597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err="1" smtClean="0"/>
                <a:t>ortho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1842383" y="4131031"/>
              <a:ext cx="330739" cy="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1842383" y="4766539"/>
              <a:ext cx="330739" cy="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rapezoid 21"/>
            <p:cNvSpPr/>
            <p:nvPr/>
          </p:nvSpPr>
          <p:spPr>
            <a:xfrm rot="5400000">
              <a:off x="2225822" y="4477154"/>
              <a:ext cx="655785" cy="729672"/>
            </a:xfrm>
            <a:prstGeom prst="trapezoid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Elbow Connector 22"/>
            <p:cNvCxnSpPr>
              <a:endCxn id="12" idx="1"/>
            </p:cNvCxnSpPr>
            <p:nvPr/>
          </p:nvCxnSpPr>
          <p:spPr>
            <a:xfrm>
              <a:off x="2918551" y="4139631"/>
              <a:ext cx="397304" cy="29451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22" idx="0"/>
              <a:endCxn id="12" idx="1"/>
            </p:cNvCxnSpPr>
            <p:nvPr/>
          </p:nvCxnSpPr>
          <p:spPr>
            <a:xfrm flipV="1">
              <a:off x="2918551" y="4434141"/>
              <a:ext cx="397304" cy="40785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2" idx="3"/>
              <a:endCxn id="13" idx="0"/>
            </p:cNvCxnSpPr>
            <p:nvPr/>
          </p:nvCxnSpPr>
          <p:spPr>
            <a:xfrm flipV="1">
              <a:off x="3916218" y="4434140"/>
              <a:ext cx="36945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5347856" y="3998524"/>
              <a:ext cx="221673" cy="2062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Elbow Connector 27"/>
            <p:cNvCxnSpPr>
              <a:stCxn id="13" idx="2"/>
            </p:cNvCxnSpPr>
            <p:nvPr/>
          </p:nvCxnSpPr>
          <p:spPr>
            <a:xfrm flipV="1">
              <a:off x="5015346" y="4105906"/>
              <a:ext cx="335382" cy="32823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745018" y="3921240"/>
              <a:ext cx="1427594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Refined DSM</a:t>
              </a:r>
              <a:endParaRPr lang="en-US" dirty="0"/>
            </a:p>
          </p:txBody>
        </p:sp>
        <p:sp>
          <p:nvSpPr>
            <p:cNvPr id="31" name="Trapezoid 30"/>
            <p:cNvSpPr/>
            <p:nvPr/>
          </p:nvSpPr>
          <p:spPr>
            <a:xfrm rot="5400000">
              <a:off x="7846448" y="3741071"/>
              <a:ext cx="655785" cy="729672"/>
            </a:xfrm>
            <a:prstGeom prst="trapezoi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cxnSp>
          <p:nvCxnSpPr>
            <p:cNvPr id="32" name="Straight Arrow Connector 31"/>
            <p:cNvCxnSpPr>
              <a:stCxn id="31" idx="0"/>
              <a:endCxn id="33" idx="1"/>
            </p:cNvCxnSpPr>
            <p:nvPr/>
          </p:nvCxnSpPr>
          <p:spPr>
            <a:xfrm>
              <a:off x="8539177" y="4105908"/>
              <a:ext cx="280383" cy="5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8819560" y="3926892"/>
              <a:ext cx="1422121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Fake or Real?</a:t>
              </a:r>
              <a:endParaRPr lang="en-US" dirty="0"/>
            </a:p>
          </p:txBody>
        </p:sp>
        <p:cxnSp>
          <p:nvCxnSpPr>
            <p:cNvPr id="34" name="Straight Arrow Connector 33"/>
            <p:cNvCxnSpPr>
              <a:stCxn id="30" idx="3"/>
              <a:endCxn id="31" idx="2"/>
            </p:cNvCxnSpPr>
            <p:nvPr/>
          </p:nvCxnSpPr>
          <p:spPr>
            <a:xfrm>
              <a:off x="7172612" y="4105906"/>
              <a:ext cx="636893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18" idx="0"/>
              <a:endCxn id="31" idx="1"/>
            </p:cNvCxnSpPr>
            <p:nvPr/>
          </p:nvCxnSpPr>
          <p:spPr>
            <a:xfrm rot="5400000" flipH="1" flipV="1">
              <a:off x="4771193" y="565457"/>
              <a:ext cx="108616" cy="6697679"/>
            </a:xfrm>
            <a:prstGeom prst="bentConnector3">
              <a:avLst>
                <a:gd name="adj1" fmla="val 41995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6" idx="3"/>
              <a:endCxn id="30" idx="1"/>
            </p:cNvCxnSpPr>
            <p:nvPr/>
          </p:nvCxnSpPr>
          <p:spPr>
            <a:xfrm>
              <a:off x="5569529" y="4101640"/>
              <a:ext cx="175489" cy="42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Elbow Connector 3"/>
          <p:cNvCxnSpPr>
            <a:stCxn id="11" idx="1"/>
            <a:endCxn id="13" idx="3"/>
          </p:cNvCxnSpPr>
          <p:nvPr/>
        </p:nvCxnSpPr>
        <p:spPr>
          <a:xfrm rot="16200000" flipH="1">
            <a:off x="3886518" y="1233968"/>
            <a:ext cx="51144" cy="2096794"/>
          </a:xfrm>
          <a:prstGeom prst="bentConnector3">
            <a:avLst>
              <a:gd name="adj1" fmla="val -3182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22" idx="3"/>
            <a:endCxn id="13" idx="1"/>
          </p:cNvCxnSpPr>
          <p:nvPr/>
        </p:nvCxnSpPr>
        <p:spPr>
          <a:xfrm rot="5400000" flipH="1" flipV="1">
            <a:off x="3846709" y="2370938"/>
            <a:ext cx="130760" cy="2096795"/>
          </a:xfrm>
          <a:prstGeom prst="bentConnector3">
            <a:avLst>
              <a:gd name="adj1" fmla="val -1174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rapezoid 50"/>
          <p:cNvSpPr/>
          <p:nvPr/>
        </p:nvSpPr>
        <p:spPr>
          <a:xfrm rot="5400000">
            <a:off x="2572998" y="4264425"/>
            <a:ext cx="655785" cy="747870"/>
          </a:xfrm>
          <a:prstGeom prst="trapezoid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682038" y="4810262"/>
            <a:ext cx="615336" cy="312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rapezoid 52"/>
          <p:cNvSpPr/>
          <p:nvPr/>
        </p:nvSpPr>
        <p:spPr>
          <a:xfrm rot="16200000">
            <a:off x="4435760" y="4592659"/>
            <a:ext cx="1228437" cy="747870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24288" y="4478818"/>
            <a:ext cx="150146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Refined DSM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372158" y="5122927"/>
            <a:ext cx="754967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ortho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2171818" y="4663485"/>
            <a:ext cx="338988" cy="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2171818" y="5298993"/>
            <a:ext cx="338988" cy="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rapezoid 61"/>
          <p:cNvSpPr/>
          <p:nvPr/>
        </p:nvSpPr>
        <p:spPr>
          <a:xfrm rot="5400000">
            <a:off x="2572997" y="5000509"/>
            <a:ext cx="655785" cy="747870"/>
          </a:xfrm>
          <a:prstGeom prst="trapezoid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Elbow Connector 62"/>
          <p:cNvCxnSpPr>
            <a:endCxn id="52" idx="1"/>
          </p:cNvCxnSpPr>
          <p:nvPr/>
        </p:nvCxnSpPr>
        <p:spPr>
          <a:xfrm>
            <a:off x="3274825" y="4672085"/>
            <a:ext cx="407213" cy="2945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62" idx="0"/>
            <a:endCxn id="52" idx="1"/>
          </p:cNvCxnSpPr>
          <p:nvPr/>
        </p:nvCxnSpPr>
        <p:spPr>
          <a:xfrm flipV="1">
            <a:off x="3274825" y="4966595"/>
            <a:ext cx="407213" cy="4078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2" idx="3"/>
            <a:endCxn id="53" idx="0"/>
          </p:cNvCxnSpPr>
          <p:nvPr/>
        </p:nvCxnSpPr>
        <p:spPr>
          <a:xfrm flipV="1">
            <a:off x="4297374" y="4966594"/>
            <a:ext cx="3786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5767660" y="5311218"/>
            <a:ext cx="227201" cy="206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Elbow Connector 68"/>
          <p:cNvCxnSpPr>
            <a:stCxn id="53" idx="2"/>
            <a:endCxn id="67" idx="1"/>
          </p:cNvCxnSpPr>
          <p:nvPr/>
        </p:nvCxnSpPr>
        <p:spPr>
          <a:xfrm>
            <a:off x="5423914" y="4966594"/>
            <a:ext cx="343746" cy="4477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171783" y="5226380"/>
            <a:ext cx="1420508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Edge/corner</a:t>
            </a:r>
            <a:endParaRPr lang="en-US" dirty="0"/>
          </a:p>
        </p:txBody>
      </p:sp>
      <p:cxnSp>
        <p:nvCxnSpPr>
          <p:cNvPr id="78" name="Straight Arrow Connector 77"/>
          <p:cNvCxnSpPr>
            <a:stCxn id="67" idx="3"/>
            <a:endCxn id="77" idx="1"/>
          </p:cNvCxnSpPr>
          <p:nvPr/>
        </p:nvCxnSpPr>
        <p:spPr>
          <a:xfrm flipV="1">
            <a:off x="5994861" y="5411046"/>
            <a:ext cx="176922" cy="3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51" idx="1"/>
            <a:endCxn id="53" idx="3"/>
          </p:cNvCxnSpPr>
          <p:nvPr/>
        </p:nvCxnSpPr>
        <p:spPr>
          <a:xfrm rot="16200000" flipH="1">
            <a:off x="3948725" y="3344606"/>
            <a:ext cx="53419" cy="2149088"/>
          </a:xfrm>
          <a:prstGeom prst="bentConnector3">
            <a:avLst>
              <a:gd name="adj1" fmla="val -3390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62" idx="3"/>
            <a:endCxn id="53" idx="1"/>
          </p:cNvCxnSpPr>
          <p:nvPr/>
        </p:nvCxnSpPr>
        <p:spPr>
          <a:xfrm rot="5400000" flipH="1" flipV="1">
            <a:off x="3908916" y="4479302"/>
            <a:ext cx="133035" cy="2149089"/>
          </a:xfrm>
          <a:prstGeom prst="bentConnector3">
            <a:avLst>
              <a:gd name="adj1" fmla="val -1292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9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7157" y="4867147"/>
            <a:ext cx="1601437" cy="1095121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7250" y="2895308"/>
            <a:ext cx="1601437" cy="1083830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4338042" y="2693012"/>
            <a:ext cx="98453" cy="334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410923" y="4787889"/>
            <a:ext cx="98453" cy="334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9129537" y="3152418"/>
            <a:ext cx="1724561" cy="1240022"/>
            <a:chOff x="8647875" y="3238796"/>
            <a:chExt cx="1724561" cy="1240022"/>
          </a:xfrm>
        </p:grpSpPr>
        <p:sp>
          <p:nvSpPr>
            <p:cNvPr id="72" name="Trapezoid 71"/>
            <p:cNvSpPr/>
            <p:nvPr/>
          </p:nvSpPr>
          <p:spPr>
            <a:xfrm rot="5400000">
              <a:off x="8823935" y="3390148"/>
              <a:ext cx="326024" cy="284018"/>
            </a:xfrm>
            <a:prstGeom prst="trapezoid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123797" y="3332831"/>
              <a:ext cx="1183612" cy="380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</a:t>
              </a:r>
              <a:r>
                <a:rPr lang="en-US" dirty="0"/>
                <a:t>resnet50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8939671" y="4051277"/>
              <a:ext cx="94549" cy="320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9123797" y="3995475"/>
              <a:ext cx="1183612" cy="380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</a:t>
              </a:r>
              <a:r>
                <a:rPr lang="en-US" dirty="0" smtClean="0"/>
                <a:t>CBAM</a:t>
              </a:r>
              <a:endParaRPr lang="en-US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8647875" y="3238796"/>
              <a:ext cx="1724561" cy="124002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598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Evaluation metrics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6682" y="1094197"/>
            <a:ext cx="111104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DSM refinement (validation area)</a:t>
            </a:r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Edge detection </a:t>
            </a:r>
            <a:r>
              <a:rPr lang="en-DE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3D model (sample area)</a:t>
            </a: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993648"/>
              </p:ext>
            </p:extLst>
          </p:nvPr>
        </p:nvGraphicFramePr>
        <p:xfrm>
          <a:off x="1897908" y="1606602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2783">
                  <a:extLst>
                    <a:ext uri="{9D8B030D-6E8A-4147-A177-3AD203B41FA5}">
                      <a16:colId xmlns:a16="http://schemas.microsoft.com/office/drawing/2014/main" val="3836505725"/>
                    </a:ext>
                  </a:extLst>
                </a:gridCol>
                <a:gridCol w="1542473">
                  <a:extLst>
                    <a:ext uri="{9D8B030D-6E8A-4147-A177-3AD203B41FA5}">
                      <a16:colId xmlns:a16="http://schemas.microsoft.com/office/drawing/2014/main" val="710547581"/>
                    </a:ext>
                  </a:extLst>
                </a:gridCol>
                <a:gridCol w="1500744">
                  <a:extLst>
                    <a:ext uri="{9D8B030D-6E8A-4147-A177-3AD203B41FA5}">
                      <a16:colId xmlns:a16="http://schemas.microsoft.com/office/drawing/2014/main" val="2614570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133033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RMSE (m)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MAE (m)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NMAD (m)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588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Coupled-</a:t>
                      </a:r>
                      <a:r>
                        <a:rPr lang="en-US" dirty="0" err="1" smtClean="0"/>
                        <a:t>cGAN</a:t>
                      </a:r>
                      <a:r>
                        <a:rPr lang="en-US" dirty="0" smtClean="0"/>
                        <a:t> (200 epoch)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289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Interp-cGAN</a:t>
                      </a:r>
                      <a:r>
                        <a:rPr lang="en-US" dirty="0" smtClean="0"/>
                        <a:t> (100pre+50)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206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Attn-cGAN</a:t>
                      </a:r>
                      <a:r>
                        <a:rPr lang="en-US" dirty="0" smtClean="0"/>
                        <a:t> (100 epoch)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46981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7000950"/>
                  </p:ext>
                </p:extLst>
              </p:nvPr>
            </p:nvGraphicFramePr>
            <p:xfrm>
              <a:off x="1579129" y="4108274"/>
              <a:ext cx="9021042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2708388921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703986776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908378925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721852879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856918769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067944475"/>
                        </a:ext>
                      </a:extLst>
                    </a:gridCol>
                    <a:gridCol w="2054184">
                      <a:extLst>
                        <a:ext uri="{9D8B030D-6E8A-4147-A177-3AD203B41FA5}">
                          <a16:colId xmlns:a16="http://schemas.microsoft.com/office/drawing/2014/main" val="21801545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Footprints</a:t>
                          </a:r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nDSM</a:t>
                          </a:r>
                          <a:r>
                            <a:rPr lang="en-US" dirty="0" smtClean="0"/>
                            <a:t> Height (m)</a:t>
                          </a:r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Roof orientation (</a:t>
                          </a:r>
                          <a14:m>
                            <m:oMath xmlns:m="http://schemas.openxmlformats.org/officeDocument/2006/math">
                              <m:r>
                                <a:rPr lang="en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379385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accuracy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IoU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RMSE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MAE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NMAD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34128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Results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0.89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0.61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0.85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0.51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9.31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014404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7000950"/>
                  </p:ext>
                </p:extLst>
              </p:nvPr>
            </p:nvGraphicFramePr>
            <p:xfrm>
              <a:off x="1579129" y="4108274"/>
              <a:ext cx="9021042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2708388921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703986776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908378925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721852879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856918769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067944475"/>
                        </a:ext>
                      </a:extLst>
                    </a:gridCol>
                    <a:gridCol w="2054184">
                      <a:extLst>
                        <a:ext uri="{9D8B030D-6E8A-4147-A177-3AD203B41FA5}">
                          <a16:colId xmlns:a16="http://schemas.microsoft.com/office/drawing/2014/main" val="21801545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Footprints</a:t>
                          </a:r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nDSM</a:t>
                          </a:r>
                          <a:r>
                            <a:rPr lang="en-US" dirty="0" smtClean="0"/>
                            <a:t> Height (m)</a:t>
                          </a:r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39466" t="-3252" r="-1484" b="-617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79385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accuracy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IoU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RMSE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MAE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NMAD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34128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Results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0.89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0.61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0.85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0.51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9.31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014404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1244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Thesis outline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6682" y="1094197"/>
            <a:ext cx="111104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Title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Machine-learned 3D Building Vectorization from Satellite Imagery</a:t>
            </a:r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Abstract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Introduction:</a:t>
            </a: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0142" y="2309090"/>
            <a:ext cx="106990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We propose a machine-learning based approach for automatic 3D building reconstruction and vectorization. </a:t>
            </a:r>
          </a:p>
          <a:p>
            <a:pPr algn="just"/>
            <a:r>
              <a:rPr lang="en-US" dirty="0" smtClean="0"/>
              <a:t>Taking single-channel photogrammetric DSM and pan-chromatic (PAN) image as input, we first refine the </a:t>
            </a:r>
          </a:p>
          <a:p>
            <a:pPr algn="just"/>
            <a:r>
              <a:rPr lang="en-US" dirty="0" smtClean="0"/>
              <a:t>DSM shapes with a conditional generative adversarial neural network (GAN). The refined DSM combined with</a:t>
            </a:r>
          </a:p>
          <a:p>
            <a:pPr algn="just"/>
            <a:r>
              <a:rPr lang="en-US" dirty="0" smtClean="0"/>
              <a:t>PAN image are then used to detect roof edges and corners, which are later </a:t>
            </a:r>
            <a:r>
              <a:rPr lang="en-US" dirty="0" err="1" smtClean="0"/>
              <a:t>vectorized</a:t>
            </a:r>
            <a:r>
              <a:rPr lang="en-US" dirty="0" smtClean="0"/>
              <a:t> to parameterized polygons. </a:t>
            </a:r>
          </a:p>
          <a:p>
            <a:pPr algn="just"/>
            <a:r>
              <a:rPr lang="en-US" dirty="0" smtClean="0"/>
              <a:t>Finally, we add  height information from refined DSM to obtain full 3D building models.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75842" y="4405646"/>
            <a:ext cx="43041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Relative 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3D reconstruction (LOD1)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3D reconstruction (LOD2-like)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3D reconstruction (LOD2)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CNN &amp; GAN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Edge detection &amp; regularization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vectorization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89650" y="4405646"/>
            <a:ext cx="4304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Our work (highlights)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DSM refinement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Edge/corner detection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vectorization</a:t>
            </a:r>
          </a:p>
        </p:txBody>
      </p:sp>
    </p:spTree>
    <p:extLst>
      <p:ext uri="{BB962C8B-B14F-4D97-AF65-F5344CB8AC3E}">
        <p14:creationId xmlns:p14="http://schemas.microsoft.com/office/powerpoint/2010/main" val="133995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Thesis outline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6682" y="1094197"/>
            <a:ext cx="1111045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Methodology</a:t>
            </a:r>
          </a:p>
          <a:p>
            <a:pPr lvl="1"/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2.1 DSM refinement</a:t>
            </a:r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2.2 Edge/corner detection</a:t>
            </a: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2.3 3D building model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Corner: non-maximum suppression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Edge: corner connectivity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2D polygon: closed edges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3D model: roof + wall + ground</a:t>
            </a: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01177" y="1812289"/>
            <a:ext cx="3574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Network structure + Losses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4420755" y="1518535"/>
            <a:ext cx="314036" cy="10491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7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Thesis outline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6682" y="1094197"/>
            <a:ext cx="1111045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Experiments</a:t>
            </a:r>
          </a:p>
          <a:p>
            <a:pPr lvl="1"/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3.1 study area and dataset</a:t>
            </a:r>
          </a:p>
          <a:p>
            <a:pPr lvl="1"/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3.2 network implementation details</a:t>
            </a:r>
          </a:p>
          <a:p>
            <a:pPr lvl="1"/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3.3 results and evaluation</a:t>
            </a:r>
          </a:p>
          <a:p>
            <a:pPr lvl="2"/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3.3.1 result figures (DSM + Edge + 3D model)</a:t>
            </a:r>
          </a:p>
          <a:p>
            <a:pPr lvl="2"/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3.3.2 Evaluation DSM</a:t>
            </a:r>
          </a:p>
          <a:p>
            <a:pPr lvl="2"/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3.3.3 Evaluation 3D model</a:t>
            </a:r>
          </a:p>
          <a:p>
            <a:pPr lvl="3"/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Footprints</a:t>
            </a:r>
          </a:p>
          <a:p>
            <a:pPr lvl="3"/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nDSM</a:t>
            </a:r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3"/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Roof orientation</a:t>
            </a:r>
          </a:p>
          <a:p>
            <a:pPr lvl="2"/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(3.3.4 compared to another approach?)</a:t>
            </a:r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16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Thesis outline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6682" y="1094197"/>
            <a:ext cx="111104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Summary of our work, discussion, future work</a:t>
            </a: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Acknowledgement</a:t>
            </a: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6. References</a:t>
            </a: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List of figures</a:t>
            </a: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8. List of tables</a:t>
            </a: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9. Appendix</a:t>
            </a:r>
            <a:endParaRPr lang="en-US" sz="24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56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1012_makeGT.pptx" id="{B78798EA-B9DC-4DB4-B9F7-6F84E362EFD1}" vid="{D6AE995A-DE28-448B-925F-BD47377E6BB0}"/>
    </a:ext>
  </a:extLst>
</a:theme>
</file>

<file path=ppt/theme/theme2.xml><?xml version="1.0" encoding="utf-8"?>
<a:theme xmlns:a="http://schemas.openxmlformats.org/drawingml/2006/main" name="2_1403_EuTEC_template_Sony_confidential">
  <a:themeElements>
    <a:clrScheme name="メトロ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font_a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7BDBD">
            <a:alpha val="76863"/>
          </a:srgbClr>
        </a:solidFill>
        <a:ln w="28575">
          <a:solidFill>
            <a:schemeClr val="tx1">
              <a:lumMod val="50000"/>
              <a:lumOff val="50000"/>
            </a:schemeClr>
          </a:solidFill>
        </a:ln>
        <a:effectLst/>
      </a:spPr>
      <a:bodyPr rtlCol="0" anchor="ctr"/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sz="1600" dirty="0" smtClean="0">
            <a:latin typeface="+mn-lt"/>
          </a:defRPr>
        </a:defPPr>
      </a:lstStyle>
    </a:tx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01012_makeGT.pptx" id="{B78798EA-B9DC-4DB4-B9F7-6F84E362EFD1}" vid="{F1183BCF-F55C-4E45-8D79-4A74A755A84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YYYYMMDD_template</Template>
  <TotalTime>288</TotalTime>
  <Words>432</Words>
  <Application>Microsoft Office PowerPoint</Application>
  <PresentationFormat>Widescreen</PresentationFormat>
  <Paragraphs>177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4" baseType="lpstr">
      <vt:lpstr>Adobe Gothic Std B</vt:lpstr>
      <vt:lpstr>HGP創英角ｺﾞｼｯｸUB</vt:lpstr>
      <vt:lpstr>メイリオ</vt:lpstr>
      <vt:lpstr>ＭＳ Ｐゴシック</vt:lpstr>
      <vt:lpstr>Arial</vt:lpstr>
      <vt:lpstr>Calibri</vt:lpstr>
      <vt:lpstr>Calibri Light</vt:lpstr>
      <vt:lpstr>Cambria Math</vt:lpstr>
      <vt:lpstr>Myriad Pro</vt:lpstr>
      <vt:lpstr>Tahoma</vt:lpstr>
      <vt:lpstr>Times New Roman</vt:lpstr>
      <vt:lpstr>Wingdings</vt:lpstr>
      <vt:lpstr>Office Theme</vt:lpstr>
      <vt:lpstr>2_1403_EuTEC_template_Sony_confidential</vt:lpstr>
      <vt:lpstr>Attn + metrics + thesis 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Ground Truth Generation</dc:title>
  <dc:creator>Wang Yi</dc:creator>
  <cp:lastModifiedBy>Wang Yi</cp:lastModifiedBy>
  <cp:revision>31</cp:revision>
  <dcterms:created xsi:type="dcterms:W3CDTF">2020-10-11T18:45:01Z</dcterms:created>
  <dcterms:modified xsi:type="dcterms:W3CDTF">2021-01-14T12:59:20Z</dcterms:modified>
</cp:coreProperties>
</file>