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74" r:id="rId5"/>
    <p:sldId id="263" r:id="rId6"/>
    <p:sldId id="275" r:id="rId7"/>
    <p:sldId id="271" r:id="rId8"/>
    <p:sldId id="272" r:id="rId9"/>
    <p:sldId id="276" r:id="rId10"/>
    <p:sldId id="27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 &amp; plan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.01.21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  <a:r>
              <a:rPr lang="en-US" sz="24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Related Work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(--28.01.2021, 1 week)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(--04.02.2021, 1 week)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 &amp; Conclusion (--25.02.2021, 2-3 weeks)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Acknowledgement, Appendix,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modification (--04.03.2021, 1-2 weeks)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Presentation (--03.2021)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version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metrics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Version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260" y="1085866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Self-attention module: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DSM: LSGAN + L1 + SN; fine tuning + network interpolation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Edge/Corner: Cross Entropy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72158" y="2174819"/>
            <a:ext cx="9179500" cy="1391869"/>
            <a:chOff x="1062181" y="3778013"/>
            <a:chExt cx="9179500" cy="1391869"/>
          </a:xfrm>
        </p:grpSpPr>
        <p:sp>
          <p:nvSpPr>
            <p:cNvPr id="11" name="Trapezoid 10"/>
            <p:cNvSpPr/>
            <p:nvPr/>
          </p:nvSpPr>
          <p:spPr>
            <a:xfrm rot="5400000">
              <a:off x="2225823" y="3741070"/>
              <a:ext cx="655785" cy="729672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15855" y="4277808"/>
              <a:ext cx="600363" cy="312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16200000">
              <a:off x="4036291" y="4069304"/>
              <a:ext cx="1228437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545" y="3968604"/>
              <a:ext cx="64423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dsm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181" y="4590473"/>
              <a:ext cx="736597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ortho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842383" y="4131031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842383" y="4766539"/>
              <a:ext cx="330739" cy="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5400000">
              <a:off x="2225822" y="4477154"/>
              <a:ext cx="655785" cy="729672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Elbow Connector 22"/>
            <p:cNvCxnSpPr>
              <a:endCxn id="12" idx="1"/>
            </p:cNvCxnSpPr>
            <p:nvPr/>
          </p:nvCxnSpPr>
          <p:spPr>
            <a:xfrm>
              <a:off x="2918551" y="4139631"/>
              <a:ext cx="397304" cy="294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2" idx="0"/>
              <a:endCxn id="12" idx="1"/>
            </p:cNvCxnSpPr>
            <p:nvPr/>
          </p:nvCxnSpPr>
          <p:spPr>
            <a:xfrm flipV="1">
              <a:off x="2918551" y="4434141"/>
              <a:ext cx="397304" cy="4078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3"/>
              <a:endCxn id="13" idx="0"/>
            </p:cNvCxnSpPr>
            <p:nvPr/>
          </p:nvCxnSpPr>
          <p:spPr>
            <a:xfrm flipV="1">
              <a:off x="3916218" y="4434140"/>
              <a:ext cx="3694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347856" y="3998524"/>
              <a:ext cx="221673" cy="2062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13" idx="2"/>
            </p:cNvCxnSpPr>
            <p:nvPr/>
          </p:nvCxnSpPr>
          <p:spPr>
            <a:xfrm flipV="1">
              <a:off x="5015346" y="4105906"/>
              <a:ext cx="335382" cy="328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45018" y="3921240"/>
              <a:ext cx="142759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Refined DSM</a:t>
              </a:r>
              <a:endParaRPr lang="en-US" dirty="0"/>
            </a:p>
          </p:txBody>
        </p:sp>
        <p:sp>
          <p:nvSpPr>
            <p:cNvPr id="31" name="Trapezoid 30"/>
            <p:cNvSpPr/>
            <p:nvPr/>
          </p:nvSpPr>
          <p:spPr>
            <a:xfrm rot="5400000">
              <a:off x="7846448" y="3741071"/>
              <a:ext cx="655785" cy="729672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31" idx="0"/>
              <a:endCxn id="33" idx="1"/>
            </p:cNvCxnSpPr>
            <p:nvPr/>
          </p:nvCxnSpPr>
          <p:spPr>
            <a:xfrm>
              <a:off x="8539177" y="4105908"/>
              <a:ext cx="280383" cy="5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819560" y="3926892"/>
              <a:ext cx="142212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Fake or Real?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0" idx="3"/>
              <a:endCxn id="31" idx="2"/>
            </p:cNvCxnSpPr>
            <p:nvPr/>
          </p:nvCxnSpPr>
          <p:spPr>
            <a:xfrm>
              <a:off x="7172612" y="4105906"/>
              <a:ext cx="6368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8" idx="0"/>
              <a:endCxn id="31" idx="1"/>
            </p:cNvCxnSpPr>
            <p:nvPr/>
          </p:nvCxnSpPr>
          <p:spPr>
            <a:xfrm rot="5400000" flipH="1" flipV="1">
              <a:off x="4771193" y="565457"/>
              <a:ext cx="108616" cy="6697679"/>
            </a:xfrm>
            <a:prstGeom prst="bentConnector3">
              <a:avLst>
                <a:gd name="adj1" fmla="val 4199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3"/>
              <a:endCxn id="30" idx="1"/>
            </p:cNvCxnSpPr>
            <p:nvPr/>
          </p:nvCxnSpPr>
          <p:spPr>
            <a:xfrm>
              <a:off x="5569529" y="4101640"/>
              <a:ext cx="175489" cy="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1" idx="1"/>
            <a:endCxn id="13" idx="3"/>
          </p:cNvCxnSpPr>
          <p:nvPr/>
        </p:nvCxnSpPr>
        <p:spPr>
          <a:xfrm rot="16200000" flipH="1">
            <a:off x="3886518" y="1233968"/>
            <a:ext cx="51144" cy="2096794"/>
          </a:xfrm>
          <a:prstGeom prst="bentConnector3">
            <a:avLst>
              <a:gd name="adj1" fmla="val -318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2" idx="3"/>
            <a:endCxn id="13" idx="1"/>
          </p:cNvCxnSpPr>
          <p:nvPr/>
        </p:nvCxnSpPr>
        <p:spPr>
          <a:xfrm rot="5400000" flipH="1" flipV="1">
            <a:off x="3846709" y="2370938"/>
            <a:ext cx="130760" cy="2096795"/>
          </a:xfrm>
          <a:prstGeom prst="bentConnector3">
            <a:avLst>
              <a:gd name="adj1" fmla="val -1174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apezoid 50"/>
          <p:cNvSpPr/>
          <p:nvPr/>
        </p:nvSpPr>
        <p:spPr>
          <a:xfrm rot="5400000">
            <a:off x="2572998" y="4264425"/>
            <a:ext cx="655785" cy="747870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82038" y="4810262"/>
            <a:ext cx="615336" cy="31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apezoid 52"/>
          <p:cNvSpPr/>
          <p:nvPr/>
        </p:nvSpPr>
        <p:spPr>
          <a:xfrm rot="16200000">
            <a:off x="4435760" y="4592659"/>
            <a:ext cx="1228437" cy="747870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4288" y="4478818"/>
            <a:ext cx="150146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Refined DSM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72158" y="5122927"/>
            <a:ext cx="7549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ortho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171818" y="4663485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71818" y="5298993"/>
            <a:ext cx="338988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/>
          <p:cNvSpPr/>
          <p:nvPr/>
        </p:nvSpPr>
        <p:spPr>
          <a:xfrm rot="5400000">
            <a:off x="2572997" y="5000509"/>
            <a:ext cx="655785" cy="747870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endCxn id="52" idx="1"/>
          </p:cNvCxnSpPr>
          <p:nvPr/>
        </p:nvCxnSpPr>
        <p:spPr>
          <a:xfrm>
            <a:off x="3274825" y="4672085"/>
            <a:ext cx="407213" cy="29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2" idx="0"/>
            <a:endCxn id="52" idx="1"/>
          </p:cNvCxnSpPr>
          <p:nvPr/>
        </p:nvCxnSpPr>
        <p:spPr>
          <a:xfrm flipV="1">
            <a:off x="3274825" y="4966595"/>
            <a:ext cx="407213" cy="407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53" idx="0"/>
          </p:cNvCxnSpPr>
          <p:nvPr/>
        </p:nvCxnSpPr>
        <p:spPr>
          <a:xfrm flipV="1">
            <a:off x="4297374" y="4966594"/>
            <a:ext cx="378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67660" y="5311218"/>
            <a:ext cx="227201" cy="20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53" idx="2"/>
            <a:endCxn id="67" idx="1"/>
          </p:cNvCxnSpPr>
          <p:nvPr/>
        </p:nvCxnSpPr>
        <p:spPr>
          <a:xfrm>
            <a:off x="5423914" y="4966594"/>
            <a:ext cx="343746" cy="447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71783" y="5226380"/>
            <a:ext cx="142050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Edge/corner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7" idx="3"/>
            <a:endCxn id="77" idx="1"/>
          </p:cNvCxnSpPr>
          <p:nvPr/>
        </p:nvCxnSpPr>
        <p:spPr>
          <a:xfrm flipV="1">
            <a:off x="5994861" y="5411046"/>
            <a:ext cx="176922" cy="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1" idx="1"/>
            <a:endCxn id="53" idx="3"/>
          </p:cNvCxnSpPr>
          <p:nvPr/>
        </p:nvCxnSpPr>
        <p:spPr>
          <a:xfrm rot="16200000" flipH="1">
            <a:off x="3948725" y="3344606"/>
            <a:ext cx="53419" cy="2149088"/>
          </a:xfrm>
          <a:prstGeom prst="bentConnector3">
            <a:avLst>
              <a:gd name="adj1" fmla="val -33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2" idx="3"/>
            <a:endCxn id="53" idx="1"/>
          </p:cNvCxnSpPr>
          <p:nvPr/>
        </p:nvCxnSpPr>
        <p:spPr>
          <a:xfrm rot="5400000" flipH="1" flipV="1">
            <a:off x="3908916" y="4479302"/>
            <a:ext cx="133035" cy="2149089"/>
          </a:xfrm>
          <a:prstGeom prst="bentConnector3">
            <a:avLst>
              <a:gd name="adj1" fmla="val -12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57" y="4867147"/>
            <a:ext cx="1601437" cy="109512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250" y="2895308"/>
            <a:ext cx="1601437" cy="108383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338042" y="2693012"/>
            <a:ext cx="98453" cy="33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10923" y="4787889"/>
            <a:ext cx="98453" cy="33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29537" y="3152418"/>
            <a:ext cx="1724561" cy="1240022"/>
            <a:chOff x="8647875" y="3238796"/>
            <a:chExt cx="1724561" cy="1240022"/>
          </a:xfrm>
        </p:grpSpPr>
        <p:sp>
          <p:nvSpPr>
            <p:cNvPr id="72" name="Trapezoid 71"/>
            <p:cNvSpPr/>
            <p:nvPr/>
          </p:nvSpPr>
          <p:spPr>
            <a:xfrm rot="5400000">
              <a:off x="8823935" y="3390148"/>
              <a:ext cx="326024" cy="284018"/>
            </a:xfrm>
            <a:prstGeom prst="trapezoid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123797" y="3332831"/>
              <a:ext cx="1183612" cy="38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/>
                <a:t>resnet50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939671" y="4051277"/>
              <a:ext cx="94549" cy="320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23797" y="3995475"/>
              <a:ext cx="1183612" cy="38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CBAM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647875" y="3238796"/>
              <a:ext cx="1724561" cy="124002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9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Version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Self-attention module: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87" y="3392210"/>
            <a:ext cx="5914323" cy="3057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131" y="1511047"/>
            <a:ext cx="5527551" cy="176309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40978" y="6550223"/>
            <a:ext cx="1089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[1] Woo</a:t>
            </a:r>
            <a:r>
              <a:rPr lang="en-US" sz="1400" dirty="0"/>
              <a:t>, </a:t>
            </a:r>
            <a:r>
              <a:rPr lang="en-US" sz="1400" dirty="0" err="1"/>
              <a:t>Sanghyun</a:t>
            </a:r>
            <a:r>
              <a:rPr lang="en-US" sz="1400" dirty="0"/>
              <a:t>, et al. "</a:t>
            </a:r>
            <a:r>
              <a:rPr lang="en-US" sz="1400" dirty="0" err="1"/>
              <a:t>Cbam</a:t>
            </a:r>
            <a:r>
              <a:rPr lang="en-US" sz="1400" dirty="0"/>
              <a:t>: Convolutional block attention module." </a:t>
            </a:r>
            <a:r>
              <a:rPr lang="en-US" sz="1400" i="1" dirty="0"/>
              <a:t>Proceedings of the European conference on computer vision (ECCV)</a:t>
            </a:r>
            <a:r>
              <a:rPr lang="en-US" sz="1400" dirty="0"/>
              <a:t>. 2018.</a:t>
            </a:r>
          </a:p>
        </p:txBody>
      </p:sp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metrics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 (validation area)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detection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model (sample area)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29108"/>
              </p:ext>
            </p:extLst>
          </p:nvPr>
        </p:nvGraphicFramePr>
        <p:xfrm>
          <a:off x="1897908" y="160660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783">
                  <a:extLst>
                    <a:ext uri="{9D8B030D-6E8A-4147-A177-3AD203B41FA5}">
                      <a16:colId xmlns:a16="http://schemas.microsoft.com/office/drawing/2014/main" val="3836505725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710547581"/>
                    </a:ext>
                  </a:extLst>
                </a:gridCol>
                <a:gridCol w="1500744">
                  <a:extLst>
                    <a:ext uri="{9D8B030D-6E8A-4147-A177-3AD203B41FA5}">
                      <a16:colId xmlns:a16="http://schemas.microsoft.com/office/drawing/2014/main" val="261457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303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MAE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NMAD (m)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8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Coupled-</a:t>
                      </a:r>
                      <a:r>
                        <a:rPr lang="en-US" dirty="0" err="1" smtClean="0"/>
                        <a:t>cGAN</a:t>
                      </a:r>
                      <a:r>
                        <a:rPr lang="en-US" dirty="0" smtClean="0"/>
                        <a:t> (200 epoch)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Attn-cGAN</a:t>
                      </a:r>
                      <a:r>
                        <a:rPr lang="en-US" dirty="0" smtClean="0"/>
                        <a:t> (100 epoch)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698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930280"/>
                  </p:ext>
                </p:extLst>
              </p:nvPr>
            </p:nvGraphicFramePr>
            <p:xfrm>
              <a:off x="1451387" y="3437528"/>
              <a:ext cx="902104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7083889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03986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08378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2185287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569187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67944475"/>
                        </a:ext>
                      </a:extLst>
                    </a:gridCol>
                    <a:gridCol w="2054184">
                      <a:extLst>
                        <a:ext uri="{9D8B030D-6E8A-4147-A177-3AD203B41FA5}">
                          <a16:colId xmlns:a16="http://schemas.microsoft.com/office/drawing/2014/main" val="218015459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Footprints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nDSM</a:t>
                          </a:r>
                          <a:r>
                            <a:rPr lang="en-US" dirty="0" smtClean="0"/>
                            <a:t> Height (m)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Roof orientation (</a:t>
                          </a:r>
                          <a14:m>
                            <m:oMath xmlns:m="http://schemas.openxmlformats.org/officeDocument/2006/math">
                              <m:r>
                                <a:rPr lang="en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79385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accuracy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IoU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1440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930280"/>
                  </p:ext>
                </p:extLst>
              </p:nvPr>
            </p:nvGraphicFramePr>
            <p:xfrm>
              <a:off x="1451387" y="3437528"/>
              <a:ext cx="902104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70838892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0398677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90837892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2185287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569187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067944475"/>
                        </a:ext>
                      </a:extLst>
                    </a:gridCol>
                    <a:gridCol w="2054184">
                      <a:extLst>
                        <a:ext uri="{9D8B030D-6E8A-4147-A177-3AD203B41FA5}">
                          <a16:colId xmlns:a16="http://schemas.microsoft.com/office/drawing/2014/main" val="218015459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Footprints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nDSM</a:t>
                          </a:r>
                          <a:r>
                            <a:rPr lang="en-US" dirty="0" smtClean="0"/>
                            <a:t> Height (m)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9466" t="-3252" r="-1484" b="-61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79385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accuracy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IoU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412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Results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9.31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1440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899316"/>
                  </p:ext>
                </p:extLst>
              </p:nvPr>
            </p:nvGraphicFramePr>
            <p:xfrm>
              <a:off x="1285277" y="4803313"/>
              <a:ext cx="935326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312">
                      <a:extLst>
                        <a:ext uri="{9D8B030D-6E8A-4147-A177-3AD203B41FA5}">
                          <a16:colId xmlns:a16="http://schemas.microsoft.com/office/drawing/2014/main" val="1955092260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79078048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474765185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521580468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1355618985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12032471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42828497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427056181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11120073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967671541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411855578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DE" dirty="0" smtClean="0"/>
                            <a:t>∆</a:t>
                          </a:r>
                          <a:r>
                            <a:rPr lang="en-US" dirty="0" smtClean="0"/>
                            <a:t>(Ridge Height)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 smtClean="0"/>
                            <a:t>∆</a:t>
                          </a:r>
                          <a:r>
                            <a:rPr lang="en-US" dirty="0" smtClean="0"/>
                            <a:t>(Eave Height)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688024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924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Tahmineh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972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7962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7899316"/>
                  </p:ext>
                </p:extLst>
              </p:nvPr>
            </p:nvGraphicFramePr>
            <p:xfrm>
              <a:off x="1285277" y="4803313"/>
              <a:ext cx="935326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312">
                      <a:extLst>
                        <a:ext uri="{9D8B030D-6E8A-4147-A177-3AD203B41FA5}">
                          <a16:colId xmlns:a16="http://schemas.microsoft.com/office/drawing/2014/main" val="1955092260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79078048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474765185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521580468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1355618985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12032471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242828497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4270561814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11120073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3967671541"/>
                        </a:ext>
                      </a:extLst>
                    </a:gridCol>
                    <a:gridCol w="820095">
                      <a:extLst>
                        <a:ext uri="{9D8B030D-6E8A-4147-A177-3AD203B41FA5}">
                          <a16:colId xmlns:a16="http://schemas.microsoft.com/office/drawing/2014/main" val="4118555782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DE" dirty="0" smtClean="0"/>
                            <a:t>∆</a:t>
                          </a:r>
                          <a:r>
                            <a:rPr lang="en-US" dirty="0" smtClean="0"/>
                            <a:t>(Ridge Height)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dirty="0" smtClean="0"/>
                            <a:t>∆</a:t>
                          </a:r>
                          <a:r>
                            <a:rPr lang="en-US" dirty="0" smtClean="0"/>
                            <a:t>(Eave Height)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688024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0741" t="-106452" r="-90074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40741" t="-106452" r="-80074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4776" t="-106452" r="-40522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39259" t="-106452" r="-302222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RMSE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NMAD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924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baseline="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Tahmineh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972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7962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24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Machine-learned 3D Building Vectorization from 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Introduction:</a:t>
            </a: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142" y="2309090"/>
            <a:ext cx="10699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propose a machine-learning based approach for automatic 3D building reconstruction and vectorization. </a:t>
            </a:r>
          </a:p>
          <a:p>
            <a:pPr algn="just"/>
            <a:r>
              <a:rPr lang="en-US" dirty="0" smtClean="0"/>
              <a:t>Taking single-channel photogrammetric DSM and pan-chromatic (PAN) image as input, we first refine the </a:t>
            </a:r>
          </a:p>
          <a:p>
            <a:pPr algn="just"/>
            <a:r>
              <a:rPr lang="en-US" dirty="0" smtClean="0"/>
              <a:t>DSM shapes with a conditional generative adversarial neural network (GAN). The refined DSM combined with</a:t>
            </a:r>
          </a:p>
          <a:p>
            <a:pPr algn="just"/>
            <a:r>
              <a:rPr lang="en-US" dirty="0" smtClean="0"/>
              <a:t>PAN image are then used to detect roof edges and corners, which are later </a:t>
            </a:r>
            <a:r>
              <a:rPr lang="en-US" dirty="0" err="1" smtClean="0"/>
              <a:t>vectorized</a:t>
            </a:r>
            <a:r>
              <a:rPr lang="en-US" dirty="0" smtClean="0"/>
              <a:t> to parameterized polygons. </a:t>
            </a:r>
          </a:p>
          <a:p>
            <a:pPr algn="just"/>
            <a:r>
              <a:rPr lang="en-US" dirty="0" smtClean="0"/>
              <a:t>Finally, we add  height information from refined DSM to obtain full 3D building models.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4933" y="4405646"/>
            <a:ext cx="430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Background and Motivation</a:t>
            </a:r>
            <a:endParaRPr lang="en-US" dirty="0" smtClean="0"/>
          </a:p>
          <a:p>
            <a:r>
              <a:rPr lang="en-US" dirty="0" smtClean="0"/>
              <a:t>1.2 Related </a:t>
            </a:r>
            <a:r>
              <a:rPr lang="en-US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DSM refinement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detection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building model reconstruction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89650" y="4405646"/>
            <a:ext cx="430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1.3 Our </a:t>
            </a:r>
            <a:r>
              <a:rPr lang="en-US" dirty="0" smtClean="0"/>
              <a:t>work (highlights)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DSM refinement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Edge/corner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3D building vectorization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Theory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High-resolution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Imagery (PAN + DSM)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Convolutional Neural Network (CNN + FCN + </a:t>
            </a:r>
            <a:r>
              <a:rPr lang="en-US" sz="24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24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Generative Adversarial Network (GAN +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pix2pix translation)</a:t>
            </a:r>
          </a:p>
          <a:p>
            <a:pPr lvl="1"/>
            <a:endParaRPr lang="en-US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.1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refinement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Edge/corner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building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Corner: non-maximum suppression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Edge: corner connectivity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polygon: closed edges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model: roof + wall + ground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 area and dataset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implementation details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evaluation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4.3.1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figures (DSM + Edge + 3D model)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4.3.2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DSM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4.3.3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3D model</a:t>
            </a:r>
          </a:p>
          <a:p>
            <a:pPr lvl="3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Footprints</a:t>
            </a:r>
          </a:p>
          <a:p>
            <a:pPr lvl="3"/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nDSM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Roof orientation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4.3.4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compared to another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outline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Summary, conclusion,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work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501</TotalTime>
  <Words>491</Words>
  <Application>Microsoft Office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thesis outline &amp;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38</cp:revision>
  <dcterms:created xsi:type="dcterms:W3CDTF">2020-10-11T18:45:01Z</dcterms:created>
  <dcterms:modified xsi:type="dcterms:W3CDTF">2021-01-21T15:49:00Z</dcterms:modified>
</cp:coreProperties>
</file>