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724280" y="63118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496B70-C3BF-4862-AE32-26294E9C4E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6ED3CD6-02BE-4B57-9132-33EE29160690}" type="datetime1">
              <a:rPr lang="en-US" sz="1800" b="0" strike="noStrike" spc="-1">
                <a:solidFill>
                  <a:srgbClr val="000000"/>
                </a:solidFill>
                <a:latin typeface="Calibri"/>
              </a:rPr>
              <a:t>10/30/2020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718160" y="63489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845202C-9591-4614-BB77-3799B4103CC3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04440" y="2373120"/>
            <a:ext cx="9143640" cy="815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Tahoma"/>
                <a:ea typeface="Tahoma"/>
              </a:rPr>
              <a:t>Build Network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65200" y="4210200"/>
            <a:ext cx="1877760" cy="754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2020.10.30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Yi Wang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08000" y="276480"/>
            <a:ext cx="5495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70C0"/>
                </a:solidFill>
                <a:latin typeface="Calibri"/>
              </a:rPr>
              <a:t>Multi-task cGAN for 3D Building Vectorization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108000" y="411912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" name="Picture 9"/>
          <p:cNvPicPr/>
          <p:nvPr/>
        </p:nvPicPr>
        <p:blipFill>
          <a:blip r:embed="rId2"/>
          <a:stretch/>
        </p:blipFill>
        <p:spPr>
          <a:xfrm>
            <a:off x="452160" y="5748480"/>
            <a:ext cx="2664360" cy="56808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3"/>
          <a:stretch/>
        </p:blipFill>
        <p:spPr>
          <a:xfrm>
            <a:off x="8966880" y="5615280"/>
            <a:ext cx="2768400" cy="834840"/>
          </a:xfrm>
          <a:prstGeom prst="rect">
            <a:avLst/>
          </a:prstGeom>
          <a:ln>
            <a:noFill/>
          </a:ln>
        </p:spPr>
      </p:pic>
      <p:pic>
        <p:nvPicPr>
          <p:cNvPr id="86" name="Picture 12"/>
          <p:cNvPicPr/>
          <p:nvPr/>
        </p:nvPicPr>
        <p:blipFill>
          <a:blip r:embed="rId4"/>
          <a:stretch/>
        </p:blipFill>
        <p:spPr>
          <a:xfrm>
            <a:off x="3264840" y="5615280"/>
            <a:ext cx="932760" cy="9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6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(GAN)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299EC6B-AFF5-4A10-8334-058A42E0521C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Epoch1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65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66" name="Picture 265"/>
          <p:cNvPicPr/>
          <p:nvPr/>
        </p:nvPicPr>
        <p:blipFill>
          <a:blip r:embed="rId4"/>
          <a:stretch/>
        </p:blipFill>
        <p:spPr>
          <a:xfrm>
            <a:off x="3017520" y="1097280"/>
            <a:ext cx="6217920" cy="2383200"/>
          </a:xfrm>
          <a:prstGeom prst="rect">
            <a:avLst/>
          </a:prstGeom>
          <a:ln>
            <a:noFill/>
          </a:ln>
        </p:spPr>
      </p:pic>
      <p:pic>
        <p:nvPicPr>
          <p:cNvPr id="267" name="Picture 266"/>
          <p:cNvPicPr/>
          <p:nvPr/>
        </p:nvPicPr>
        <p:blipFill>
          <a:blip r:embed="rId5"/>
          <a:stretch/>
        </p:blipFill>
        <p:spPr>
          <a:xfrm>
            <a:off x="3017520" y="3566160"/>
            <a:ext cx="6309360" cy="254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69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(GAN)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1F2C3B3-8441-420A-BA27-0BA0B74F442F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Epoch80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73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74" name="Picture 273"/>
          <p:cNvPicPr/>
          <p:nvPr/>
        </p:nvPicPr>
        <p:blipFill>
          <a:blip r:embed="rId4"/>
          <a:stretch/>
        </p:blipFill>
        <p:spPr>
          <a:xfrm>
            <a:off x="2947320" y="1097280"/>
            <a:ext cx="6562440" cy="2507760"/>
          </a:xfrm>
          <a:prstGeom prst="rect">
            <a:avLst/>
          </a:prstGeom>
          <a:ln>
            <a:noFill/>
          </a:ln>
        </p:spPr>
      </p:pic>
      <p:pic>
        <p:nvPicPr>
          <p:cNvPr id="275" name="Picture 274"/>
          <p:cNvPicPr/>
          <p:nvPr/>
        </p:nvPicPr>
        <p:blipFill>
          <a:blip r:embed="rId5"/>
          <a:stretch/>
        </p:blipFill>
        <p:spPr>
          <a:xfrm>
            <a:off x="2926080" y="3749040"/>
            <a:ext cx="6492240" cy="249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77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(GAN)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15706BD-9E2B-4BF8-9217-63CB322E075C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Losses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81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82" name="Picture 281"/>
          <p:cNvPicPr/>
          <p:nvPr/>
        </p:nvPicPr>
        <p:blipFill>
          <a:blip r:embed="rId4"/>
          <a:stretch/>
        </p:blipFill>
        <p:spPr>
          <a:xfrm>
            <a:off x="815760" y="2194560"/>
            <a:ext cx="3390480" cy="3038040"/>
          </a:xfrm>
          <a:prstGeom prst="rect">
            <a:avLst/>
          </a:prstGeom>
          <a:ln>
            <a:noFill/>
          </a:ln>
        </p:spPr>
      </p:pic>
      <p:pic>
        <p:nvPicPr>
          <p:cNvPr id="283" name="Picture 282"/>
          <p:cNvPicPr/>
          <p:nvPr/>
        </p:nvPicPr>
        <p:blipFill>
          <a:blip r:embed="rId5"/>
          <a:stretch/>
        </p:blipFill>
        <p:spPr>
          <a:xfrm>
            <a:off x="4675320" y="1375200"/>
            <a:ext cx="3188520" cy="2648160"/>
          </a:xfrm>
          <a:prstGeom prst="rect">
            <a:avLst/>
          </a:prstGeom>
          <a:ln>
            <a:noFill/>
          </a:ln>
        </p:spPr>
      </p:pic>
      <p:pic>
        <p:nvPicPr>
          <p:cNvPr id="284" name="Picture 283"/>
          <p:cNvPicPr/>
          <p:nvPr/>
        </p:nvPicPr>
        <p:blipFill>
          <a:blip r:embed="rId6"/>
          <a:stretch/>
        </p:blipFill>
        <p:spPr>
          <a:xfrm>
            <a:off x="8176680" y="1463040"/>
            <a:ext cx="2887560" cy="2319840"/>
          </a:xfrm>
          <a:prstGeom prst="rect">
            <a:avLst/>
          </a:prstGeom>
          <a:ln>
            <a:noFill/>
          </a:ln>
        </p:spPr>
      </p:pic>
      <p:pic>
        <p:nvPicPr>
          <p:cNvPr id="285" name="Picture 284"/>
          <p:cNvPicPr/>
          <p:nvPr/>
        </p:nvPicPr>
        <p:blipFill>
          <a:blip r:embed="rId7"/>
          <a:stretch/>
        </p:blipFill>
        <p:spPr>
          <a:xfrm>
            <a:off x="4846320" y="4006440"/>
            <a:ext cx="2926080" cy="2342520"/>
          </a:xfrm>
          <a:prstGeom prst="rect">
            <a:avLst/>
          </a:prstGeom>
          <a:ln>
            <a:noFill/>
          </a:ln>
        </p:spPr>
      </p:pic>
      <p:pic>
        <p:nvPicPr>
          <p:cNvPr id="286" name="Picture 285"/>
          <p:cNvPicPr/>
          <p:nvPr/>
        </p:nvPicPr>
        <p:blipFill>
          <a:blip r:embed="rId8"/>
          <a:stretch/>
        </p:blipFill>
        <p:spPr>
          <a:xfrm>
            <a:off x="8229600" y="3931920"/>
            <a:ext cx="2919960" cy="240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8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400D4-F682-460C-9A47-47D2D4E34829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Epoch1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92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93" name="Picture 292"/>
          <p:cNvPicPr/>
          <p:nvPr/>
        </p:nvPicPr>
        <p:blipFill>
          <a:blip r:embed="rId4"/>
          <a:stretch/>
        </p:blipFill>
        <p:spPr>
          <a:xfrm>
            <a:off x="3200400" y="1097280"/>
            <a:ext cx="6512400" cy="2468880"/>
          </a:xfrm>
          <a:prstGeom prst="rect">
            <a:avLst/>
          </a:prstGeom>
          <a:ln>
            <a:noFill/>
          </a:ln>
        </p:spPr>
      </p:pic>
      <p:pic>
        <p:nvPicPr>
          <p:cNvPr id="294" name="Picture 293"/>
          <p:cNvPicPr/>
          <p:nvPr/>
        </p:nvPicPr>
        <p:blipFill>
          <a:blip r:embed="rId5"/>
          <a:stretch/>
        </p:blipFill>
        <p:spPr>
          <a:xfrm>
            <a:off x="3245040" y="3684960"/>
            <a:ext cx="6447600" cy="24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96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67F644E-ACAA-49AF-9706-C04E11D1E99B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Epoch60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00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301" name="Picture 300"/>
          <p:cNvPicPr/>
          <p:nvPr/>
        </p:nvPicPr>
        <p:blipFill>
          <a:blip r:embed="rId4"/>
          <a:stretch/>
        </p:blipFill>
        <p:spPr>
          <a:xfrm>
            <a:off x="3004560" y="1352160"/>
            <a:ext cx="6505200" cy="248832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5"/>
          <a:stretch/>
        </p:blipFill>
        <p:spPr>
          <a:xfrm>
            <a:off x="2926080" y="3931920"/>
            <a:ext cx="6646680" cy="250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0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881D990-29B4-4059-97FE-C973D2F67992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Losses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308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309" name="Picture 308"/>
          <p:cNvPicPr/>
          <p:nvPr/>
        </p:nvPicPr>
        <p:blipFill>
          <a:blip r:embed="rId4"/>
          <a:stretch/>
        </p:blipFill>
        <p:spPr>
          <a:xfrm>
            <a:off x="822960" y="2145240"/>
            <a:ext cx="3295440" cy="3066840"/>
          </a:xfrm>
          <a:prstGeom prst="rect">
            <a:avLst/>
          </a:prstGeom>
          <a:ln>
            <a:noFill/>
          </a:ln>
        </p:spPr>
      </p:pic>
      <p:pic>
        <p:nvPicPr>
          <p:cNvPr id="310" name="Picture 309"/>
          <p:cNvPicPr/>
          <p:nvPr/>
        </p:nvPicPr>
        <p:blipFill>
          <a:blip r:embed="rId5"/>
          <a:stretch/>
        </p:blipFill>
        <p:spPr>
          <a:xfrm>
            <a:off x="4861800" y="1227240"/>
            <a:ext cx="3276360" cy="2704680"/>
          </a:xfrm>
          <a:prstGeom prst="rect">
            <a:avLst/>
          </a:prstGeom>
          <a:ln>
            <a:noFill/>
          </a:ln>
        </p:spPr>
      </p:pic>
      <p:pic>
        <p:nvPicPr>
          <p:cNvPr id="311" name="Picture 310"/>
          <p:cNvPicPr/>
          <p:nvPr/>
        </p:nvPicPr>
        <p:blipFill>
          <a:blip r:embed="rId6"/>
          <a:stretch/>
        </p:blipFill>
        <p:spPr>
          <a:xfrm>
            <a:off x="8144280" y="1541520"/>
            <a:ext cx="3285720" cy="2390400"/>
          </a:xfrm>
          <a:prstGeom prst="rect">
            <a:avLst/>
          </a:prstGeom>
          <a:ln>
            <a:noFill/>
          </a:ln>
        </p:spPr>
      </p:pic>
      <p:pic>
        <p:nvPicPr>
          <p:cNvPr id="312" name="Picture 311"/>
          <p:cNvPicPr/>
          <p:nvPr/>
        </p:nvPicPr>
        <p:blipFill>
          <a:blip r:embed="rId7"/>
          <a:stretch/>
        </p:blipFill>
        <p:spPr>
          <a:xfrm>
            <a:off x="6309360" y="3749040"/>
            <a:ext cx="3352320" cy="266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1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5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Questions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B830805-2CC8-4AE6-A7F4-DE8C42B6A37C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481680" y="1230840"/>
            <a:ext cx="11109960" cy="56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D_loss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 → 0,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G_loss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 → 1  quickly (GAN stops working??)</a:t>
            </a: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A system to evaluate those two trainings (loss,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val_loss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, RMSE, which epoch is good enough, convergence speed/scale, etc.)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18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20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Next steps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9BA53-FE3B-4F4F-B1E5-2CD2627BBBF7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81680" y="1230840"/>
            <a:ext cx="1110996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Evaluate training</a:t>
            </a: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spc="-1" dirty="0">
                <a:solidFill>
                  <a:srgbClr val="002060"/>
                </a:solidFill>
                <a:latin typeface="Tahoma"/>
                <a:ea typeface="Tahoma"/>
              </a:rPr>
              <a:t>Testing</a:t>
            </a:r>
            <a:endParaRPr lang="en-US" sz="2400" b="0" strike="noStrike" spc="-1" dirty="0">
              <a:solidFill>
                <a:srgbClr val="002060"/>
              </a:solidFill>
              <a:latin typeface="Tahoma"/>
              <a:ea typeface="Tahoma"/>
            </a:endParaRPr>
          </a:p>
          <a:p>
            <a:pPr marL="343080" indent="-342720"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1 decoder </a:t>
            </a:r>
            <a:r>
              <a:rPr lang="en-US" sz="2400" spc="-1" dirty="0">
                <a:solidFill>
                  <a:srgbClr val="002060"/>
                </a:solidFill>
                <a:latin typeface="Wingdings"/>
                <a:ea typeface="Tahoma"/>
                <a:sym typeface="Wingdings" panose="05000000000000000000" pitchFamily="2" charset="2"/>
              </a:rPr>
              <a:t>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 2 decoders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24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800" y="348840"/>
            <a:ext cx="1828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22640" y="1258560"/>
            <a:ext cx="1110996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2060"/>
                </a:solidFill>
                <a:latin typeface="Tahoma"/>
                <a:ea typeface="Tahoma"/>
              </a:rPr>
              <a:t>Base model: DSM refinement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2060"/>
                </a:solidFill>
                <a:latin typeface="Tahoma"/>
                <a:ea typeface="Tahoma"/>
              </a:rPr>
              <a:t>New task: Edge prediction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2060"/>
                </a:solidFill>
                <a:latin typeface="Tahoma"/>
                <a:ea typeface="Tahoma"/>
              </a:rPr>
              <a:t>A First Result: FCN (G-only) VS cGAN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2060"/>
                </a:solidFill>
                <a:latin typeface="Tahoma"/>
                <a:ea typeface="Tahoma"/>
              </a:rPr>
              <a:t>Questions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2060"/>
                </a:solidFill>
                <a:latin typeface="Tahoma"/>
                <a:ea typeface="Tahoma"/>
              </a:rPr>
              <a:t>Next Steps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78A344D-65DE-4869-90C9-D0E0519C63F1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92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9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A8E6A1A-635B-4C49-AB11-78B666AB2670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98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99" name="Picture 2"/>
          <p:cNvPicPr/>
          <p:nvPr/>
        </p:nvPicPr>
        <p:blipFill>
          <a:blip r:embed="rId4"/>
          <a:stretch/>
        </p:blipFill>
        <p:spPr>
          <a:xfrm>
            <a:off x="1713600" y="1230840"/>
            <a:ext cx="8646480" cy="419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0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035A19F-9A29-4B27-B87D-D58C3BFA1D8C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81680" y="1230840"/>
            <a:ext cx="11109960" cy="54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2060"/>
                </a:solidFill>
                <a:latin typeface="Tahoma"/>
                <a:ea typeface="Tahoma"/>
              </a:rPr>
              <a:t>Generator</a:t>
            </a:r>
            <a:endParaRPr lang="en-US" sz="2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2 x Encoder: RestNet50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Bridge: 1x1 conv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Decoder: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UNet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UpBlock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05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106" name="Group 5"/>
          <p:cNvGrpSpPr/>
          <p:nvPr/>
        </p:nvGrpSpPr>
        <p:grpSpPr>
          <a:xfrm>
            <a:off x="816120" y="2033280"/>
            <a:ext cx="10442160" cy="951120"/>
            <a:chOff x="816120" y="2033280"/>
            <a:chExt cx="10442160" cy="951120"/>
          </a:xfrm>
        </p:grpSpPr>
        <p:sp>
          <p:nvSpPr>
            <p:cNvPr id="107" name="CustomShape 6"/>
            <p:cNvSpPr/>
            <p:nvPr/>
          </p:nvSpPr>
          <p:spPr>
            <a:xfrm>
              <a:off x="2117520" y="231012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MaxPool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3449160" y="243000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3*Bottleneck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512712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4*Bottleneck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687456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6*Bottleneck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1" name="CustomShape 10"/>
            <p:cNvSpPr/>
            <p:nvPr/>
          </p:nvSpPr>
          <p:spPr>
            <a:xfrm>
              <a:off x="862200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3*Bottleneck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12" name="CustomShape 11"/>
            <p:cNvSpPr/>
            <p:nvPr/>
          </p:nvSpPr>
          <p:spPr>
            <a:xfrm flipV="1">
              <a:off x="308520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2"/>
            <p:cNvSpPr/>
            <p:nvPr/>
          </p:nvSpPr>
          <p:spPr>
            <a:xfrm flipV="1">
              <a:off x="476316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3"/>
            <p:cNvSpPr/>
            <p:nvPr/>
          </p:nvSpPr>
          <p:spPr>
            <a:xfrm flipV="1">
              <a:off x="651060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14"/>
            <p:cNvSpPr/>
            <p:nvPr/>
          </p:nvSpPr>
          <p:spPr>
            <a:xfrm flipV="1">
              <a:off x="825768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15"/>
            <p:cNvSpPr/>
            <p:nvPr/>
          </p:nvSpPr>
          <p:spPr>
            <a:xfrm>
              <a:off x="1067760" y="2460600"/>
              <a:ext cx="77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FF0000"/>
                  </a:solidFill>
                  <a:latin typeface="Calibri"/>
                </a:rPr>
                <a:t>INPUT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" name="CustomShape 16"/>
            <p:cNvSpPr/>
            <p:nvPr/>
          </p:nvSpPr>
          <p:spPr>
            <a:xfrm flipV="1">
              <a:off x="1776960" y="26334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17"/>
            <p:cNvSpPr/>
            <p:nvPr/>
          </p:nvSpPr>
          <p:spPr>
            <a:xfrm flipV="1">
              <a:off x="10005120" y="26334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18"/>
            <p:cNvSpPr/>
            <p:nvPr/>
          </p:nvSpPr>
          <p:spPr>
            <a:xfrm>
              <a:off x="816120" y="203328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[B,1,256,256]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0" name="CustomShape 19"/>
            <p:cNvSpPr/>
            <p:nvPr/>
          </p:nvSpPr>
          <p:spPr>
            <a:xfrm>
              <a:off x="10273320" y="2460600"/>
              <a:ext cx="780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Latent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" name="CustomShape 20"/>
            <p:cNvSpPr/>
            <p:nvPr/>
          </p:nvSpPr>
          <p:spPr>
            <a:xfrm>
              <a:off x="10080360" y="203328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22" name="Group 21"/>
          <p:cNvGrpSpPr/>
          <p:nvPr/>
        </p:nvGrpSpPr>
        <p:grpSpPr>
          <a:xfrm>
            <a:off x="2126571" y="4076089"/>
            <a:ext cx="5270400" cy="676080"/>
            <a:chOff x="2119320" y="3876840"/>
            <a:chExt cx="5270400" cy="676080"/>
          </a:xfrm>
        </p:grpSpPr>
        <p:sp>
          <p:nvSpPr>
            <p:cNvPr id="123" name="CustomShape 22"/>
            <p:cNvSpPr/>
            <p:nvPr/>
          </p:nvSpPr>
          <p:spPr>
            <a:xfrm>
              <a:off x="328680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4" name="CustomShape 23"/>
            <p:cNvSpPr/>
            <p:nvPr/>
          </p:nvSpPr>
          <p:spPr>
            <a:xfrm flipV="1">
              <a:off x="4251600" y="42145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24"/>
            <p:cNvSpPr/>
            <p:nvPr/>
          </p:nvSpPr>
          <p:spPr>
            <a:xfrm>
              <a:off x="461592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6" name="CustomShape 25"/>
            <p:cNvSpPr/>
            <p:nvPr/>
          </p:nvSpPr>
          <p:spPr>
            <a:xfrm>
              <a:off x="2119320" y="3892680"/>
              <a:ext cx="8928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L-DSM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L-Ortho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" name="CustomShape 26"/>
            <p:cNvSpPr/>
            <p:nvPr/>
          </p:nvSpPr>
          <p:spPr>
            <a:xfrm flipV="1">
              <a:off x="2919960" y="420588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27"/>
            <p:cNvSpPr/>
            <p:nvPr/>
          </p:nvSpPr>
          <p:spPr>
            <a:xfrm flipV="1">
              <a:off x="5583600" y="42037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28"/>
            <p:cNvSpPr/>
            <p:nvPr/>
          </p:nvSpPr>
          <p:spPr>
            <a:xfrm>
              <a:off x="5958720" y="4031280"/>
              <a:ext cx="24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0" name="CustomShape 29"/>
            <p:cNvSpPr/>
            <p:nvPr/>
          </p:nvSpPr>
          <p:spPr>
            <a:xfrm>
              <a:off x="6211800" y="387684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31" name="Group 30"/>
          <p:cNvGrpSpPr/>
          <p:nvPr/>
        </p:nvGrpSpPr>
        <p:grpSpPr>
          <a:xfrm>
            <a:off x="816120" y="5270400"/>
            <a:ext cx="10442160" cy="951120"/>
            <a:chOff x="816120" y="5270400"/>
            <a:chExt cx="10442160" cy="951120"/>
          </a:xfrm>
        </p:grpSpPr>
        <p:sp>
          <p:nvSpPr>
            <p:cNvPr id="132" name="CustomShape 31"/>
            <p:cNvSpPr/>
            <p:nvPr/>
          </p:nvSpPr>
          <p:spPr>
            <a:xfrm>
              <a:off x="2117520" y="55472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3" name="CustomShape 32"/>
            <p:cNvSpPr/>
            <p:nvPr/>
          </p:nvSpPr>
          <p:spPr>
            <a:xfrm>
              <a:off x="3449160" y="566712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4" name="CustomShape 33"/>
            <p:cNvSpPr/>
            <p:nvPr/>
          </p:nvSpPr>
          <p:spPr>
            <a:xfrm>
              <a:off x="512712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5" name="CustomShape 34"/>
            <p:cNvSpPr/>
            <p:nvPr/>
          </p:nvSpPr>
          <p:spPr>
            <a:xfrm>
              <a:off x="687456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6" name="CustomShape 35"/>
            <p:cNvSpPr/>
            <p:nvPr/>
          </p:nvSpPr>
          <p:spPr>
            <a:xfrm>
              <a:off x="862200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37" name="CustomShape 36"/>
            <p:cNvSpPr/>
            <p:nvPr/>
          </p:nvSpPr>
          <p:spPr>
            <a:xfrm rot="10800000" flipV="1">
              <a:off x="3085200" y="587448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37"/>
            <p:cNvSpPr/>
            <p:nvPr/>
          </p:nvSpPr>
          <p:spPr>
            <a:xfrm rot="10800000" flipV="1">
              <a:off x="4773485" y="58822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38"/>
            <p:cNvSpPr/>
            <p:nvPr/>
          </p:nvSpPr>
          <p:spPr>
            <a:xfrm rot="10800000" flipV="1">
              <a:off x="6532059" y="587448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39"/>
            <p:cNvSpPr/>
            <p:nvPr/>
          </p:nvSpPr>
          <p:spPr>
            <a:xfrm rot="10800000" flipV="1">
              <a:off x="8238045" y="58822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40"/>
            <p:cNvSpPr/>
            <p:nvPr/>
          </p:nvSpPr>
          <p:spPr>
            <a:xfrm>
              <a:off x="878760" y="5697720"/>
              <a:ext cx="981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FF0000"/>
                  </a:solidFill>
                  <a:latin typeface="Calibri"/>
                </a:rPr>
                <a:t>OUTPUT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2" name="CustomShape 41"/>
            <p:cNvSpPr/>
            <p:nvPr/>
          </p:nvSpPr>
          <p:spPr>
            <a:xfrm rot="10800000" flipV="1">
              <a:off x="1744200" y="58689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42"/>
            <p:cNvSpPr/>
            <p:nvPr/>
          </p:nvSpPr>
          <p:spPr>
            <a:xfrm rot="10800000" flipV="1">
              <a:off x="10005120" y="58671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3"/>
            <p:cNvSpPr/>
            <p:nvPr/>
          </p:nvSpPr>
          <p:spPr>
            <a:xfrm>
              <a:off x="816120" y="527040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[B,1,256,256]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45" name="CustomShape 44"/>
            <p:cNvSpPr/>
            <p:nvPr/>
          </p:nvSpPr>
          <p:spPr>
            <a:xfrm>
              <a:off x="10208880" y="56865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6" name="CustomShape 45"/>
            <p:cNvSpPr/>
            <p:nvPr/>
          </p:nvSpPr>
          <p:spPr>
            <a:xfrm>
              <a:off x="10080360" y="527040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47" name="CustomShape 46"/>
          <p:cNvSpPr/>
          <p:nvPr/>
        </p:nvSpPr>
        <p:spPr>
          <a:xfrm flipH="1">
            <a:off x="931284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8" name="CustomShape 47"/>
          <p:cNvSpPr/>
          <p:nvPr/>
        </p:nvSpPr>
        <p:spPr>
          <a:xfrm flipH="1">
            <a:off x="756108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48"/>
          <p:cNvSpPr/>
          <p:nvPr/>
        </p:nvSpPr>
        <p:spPr>
          <a:xfrm flipH="1">
            <a:off x="581796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0" name="CustomShape 49"/>
          <p:cNvSpPr/>
          <p:nvPr/>
        </p:nvSpPr>
        <p:spPr>
          <a:xfrm flipH="1">
            <a:off x="414000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1" name="CustomShape 50"/>
          <p:cNvSpPr/>
          <p:nvPr/>
        </p:nvSpPr>
        <p:spPr>
          <a:xfrm>
            <a:off x="2626560" y="2984760"/>
            <a:ext cx="360" cy="256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53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ABC108-E959-4D24-A7EF-D38790412615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81680" y="1230840"/>
            <a:ext cx="11109960" cy="521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Generator loss</a:t>
            </a: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GAN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L1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Surface Normal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Learned weights: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Optimizer: </a:t>
            </a:r>
            <a:r>
              <a:rPr lang="en-US" sz="2400" b="0" strike="noStrike" spc="-1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57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158" name="Picture 2"/>
          <p:cNvPicPr/>
          <p:nvPr/>
        </p:nvPicPr>
        <p:blipFill>
          <a:blip r:embed="rId4"/>
          <a:stretch/>
        </p:blipFill>
        <p:spPr>
          <a:xfrm>
            <a:off x="2976120" y="1518480"/>
            <a:ext cx="3483360" cy="800280"/>
          </a:xfrm>
          <a:prstGeom prst="rect">
            <a:avLst/>
          </a:prstGeom>
          <a:ln>
            <a:noFill/>
          </a:ln>
        </p:spPr>
      </p:pic>
      <p:pic>
        <p:nvPicPr>
          <p:cNvPr id="159" name="Picture 3"/>
          <p:cNvPicPr/>
          <p:nvPr/>
        </p:nvPicPr>
        <p:blipFill>
          <a:blip r:embed="rId5"/>
          <a:stretch/>
        </p:blipFill>
        <p:spPr>
          <a:xfrm>
            <a:off x="2773800" y="2319120"/>
            <a:ext cx="5659920" cy="641880"/>
          </a:xfrm>
          <a:prstGeom prst="rect">
            <a:avLst/>
          </a:prstGeom>
          <a:ln>
            <a:noFill/>
          </a:ln>
        </p:spPr>
      </p:pic>
      <p:pic>
        <p:nvPicPr>
          <p:cNvPr id="160" name="Picture 9"/>
          <p:cNvPicPr/>
          <p:nvPr/>
        </p:nvPicPr>
        <p:blipFill>
          <a:blip r:embed="rId6"/>
          <a:stretch/>
        </p:blipFill>
        <p:spPr>
          <a:xfrm>
            <a:off x="4393440" y="2961360"/>
            <a:ext cx="3745800" cy="718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7"/>
          <a:stretch/>
        </p:blipFill>
        <p:spPr>
          <a:xfrm>
            <a:off x="2863440" y="4908600"/>
            <a:ext cx="5479920" cy="768600"/>
          </a:xfrm>
          <a:prstGeom prst="rect">
            <a:avLst/>
          </a:prstGeom>
          <a:ln>
            <a:noFill/>
          </a:ln>
        </p:spPr>
      </p:pic>
      <p:pic>
        <p:nvPicPr>
          <p:cNvPr id="162" name="Picture 11"/>
          <p:cNvPicPr/>
          <p:nvPr/>
        </p:nvPicPr>
        <p:blipFill>
          <a:blip r:embed="rId8"/>
          <a:stretch/>
        </p:blipFill>
        <p:spPr>
          <a:xfrm>
            <a:off x="2976120" y="4043160"/>
            <a:ext cx="3072960" cy="83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6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DCA0117-5847-4ED4-B1A0-7DF3DFF32750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79520" y="1109880"/>
            <a:ext cx="11112480" cy="527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2060"/>
                </a:solidFill>
                <a:latin typeface="Tahoma"/>
                <a:ea typeface="Tahoma"/>
              </a:rPr>
              <a:t>Discriminator</a:t>
            </a:r>
            <a:endParaRPr lang="en-US" sz="2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PatchGAN CNN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Discriminator Loss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Optimizer:  </a:t>
            </a:r>
            <a:r>
              <a:rPr lang="en-US" sz="2400" b="0" strike="noStrike" spc="-1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68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169" name="Group 5"/>
          <p:cNvGrpSpPr/>
          <p:nvPr/>
        </p:nvGrpSpPr>
        <p:grpSpPr>
          <a:xfrm>
            <a:off x="707040" y="2019600"/>
            <a:ext cx="10964880" cy="977040"/>
            <a:chOff x="707040" y="2019600"/>
            <a:chExt cx="10964880" cy="977040"/>
          </a:xfrm>
        </p:grpSpPr>
        <p:grpSp>
          <p:nvGrpSpPr>
            <p:cNvPr id="170" name="Group 6"/>
            <p:cNvGrpSpPr/>
            <p:nvPr/>
          </p:nvGrpSpPr>
          <p:grpSpPr>
            <a:xfrm>
              <a:off x="707040" y="2019600"/>
              <a:ext cx="10964880" cy="975960"/>
              <a:chOff x="707040" y="2019600"/>
              <a:chExt cx="10964880" cy="975960"/>
            </a:xfrm>
          </p:grpSpPr>
          <p:sp>
            <p:nvSpPr>
              <p:cNvPr id="171" name="CustomShape 7"/>
              <p:cNvSpPr/>
              <p:nvPr/>
            </p:nvSpPr>
            <p:spPr>
              <a:xfrm>
                <a:off x="2008080" y="2301120"/>
                <a:ext cx="1114920" cy="694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Calibri"/>
                  </a:rPr>
                  <a:t>Conv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Calibri"/>
                  </a:rPr>
                  <a:t>LeakyReLU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72" name="CustomShape 8"/>
              <p:cNvSpPr/>
              <p:nvPr/>
            </p:nvSpPr>
            <p:spPr>
              <a:xfrm flipV="1">
                <a:off x="3133440" y="263340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CustomShape 9"/>
              <p:cNvSpPr/>
              <p:nvPr/>
            </p:nvSpPr>
            <p:spPr>
              <a:xfrm flipV="1">
                <a:off x="4600440" y="262440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CustomShape 10"/>
              <p:cNvSpPr/>
              <p:nvPr/>
            </p:nvSpPr>
            <p:spPr>
              <a:xfrm flipV="1">
                <a:off x="6072840" y="263376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CustomShape 11"/>
              <p:cNvSpPr/>
              <p:nvPr/>
            </p:nvSpPr>
            <p:spPr>
              <a:xfrm flipV="1">
                <a:off x="7571160" y="264276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CustomShape 12"/>
              <p:cNvSpPr/>
              <p:nvPr/>
            </p:nvSpPr>
            <p:spPr>
              <a:xfrm>
                <a:off x="958320" y="2451600"/>
                <a:ext cx="7768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FF0000"/>
                    </a:solidFill>
                    <a:latin typeface="Calibri"/>
                  </a:rPr>
                  <a:t>INPUT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77" name="CustomShape 13"/>
              <p:cNvSpPr/>
              <p:nvPr/>
            </p:nvSpPr>
            <p:spPr>
              <a:xfrm flipV="1">
                <a:off x="1650960" y="262440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CustomShape 14"/>
              <p:cNvSpPr/>
              <p:nvPr/>
            </p:nvSpPr>
            <p:spPr>
              <a:xfrm flipV="1">
                <a:off x="9896040" y="2624400"/>
                <a:ext cx="3636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15"/>
              <p:cNvSpPr/>
              <p:nvPr/>
            </p:nvSpPr>
            <p:spPr>
              <a:xfrm>
                <a:off x="707040" y="2023920"/>
                <a:ext cx="127980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B050"/>
                    </a:solidFill>
                    <a:latin typeface="Calibri"/>
                  </a:rPr>
                  <a:t>[B,1,256,256]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80" name="CustomShape 16"/>
              <p:cNvSpPr/>
              <p:nvPr/>
            </p:nvSpPr>
            <p:spPr>
              <a:xfrm>
                <a:off x="10846800" y="2468160"/>
                <a:ext cx="781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0000"/>
                    </a:solidFill>
                    <a:latin typeface="Calibri"/>
                  </a:rPr>
                  <a:t>PATCH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81" name="CustomShape 17"/>
              <p:cNvSpPr/>
              <p:nvPr/>
            </p:nvSpPr>
            <p:spPr>
              <a:xfrm>
                <a:off x="10596240" y="2019600"/>
                <a:ext cx="107568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B050"/>
                    </a:solidFill>
                    <a:latin typeface="Calibri"/>
                  </a:rPr>
                  <a:t>[B,1,32,32]</a:t>
                </a:r>
                <a:endParaRPr lang="en-US" sz="1600" b="0" strike="noStrike" spc="-1">
                  <a:latin typeface="Arial"/>
                </a:endParaRPr>
              </a:p>
            </p:txBody>
          </p:sp>
        </p:grpSp>
        <p:sp>
          <p:nvSpPr>
            <p:cNvPr id="182" name="CustomShape 18"/>
            <p:cNvSpPr/>
            <p:nvPr/>
          </p:nvSpPr>
          <p:spPr>
            <a:xfrm>
              <a:off x="3497400" y="227952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LeakyReLU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3" name="CustomShape 19"/>
            <p:cNvSpPr/>
            <p:nvPr/>
          </p:nvSpPr>
          <p:spPr>
            <a:xfrm>
              <a:off x="4959360" y="230220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LeakyReLU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4" name="CustomShape 20"/>
            <p:cNvSpPr/>
            <p:nvPr/>
          </p:nvSpPr>
          <p:spPr>
            <a:xfrm>
              <a:off x="644616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LeakyReLU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5" name="CustomShape 21"/>
            <p:cNvSpPr/>
            <p:nvPr/>
          </p:nvSpPr>
          <p:spPr>
            <a:xfrm>
              <a:off x="794196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LeakyReLU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6" name="CustomShape 22"/>
            <p:cNvSpPr/>
            <p:nvPr/>
          </p:nvSpPr>
          <p:spPr>
            <a:xfrm>
              <a:off x="940392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Sigmoid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7" name="CustomShape 23"/>
            <p:cNvSpPr/>
            <p:nvPr/>
          </p:nvSpPr>
          <p:spPr>
            <a:xfrm flipV="1">
              <a:off x="9051840" y="26503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4"/>
            <p:cNvSpPr/>
            <p:nvPr/>
          </p:nvSpPr>
          <p:spPr>
            <a:xfrm flipV="1">
              <a:off x="10509840" y="26719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89" name="Picture 2"/>
          <p:cNvPicPr/>
          <p:nvPr/>
        </p:nvPicPr>
        <p:blipFill>
          <a:blip r:embed="rId4"/>
          <a:stretch/>
        </p:blipFill>
        <p:spPr>
          <a:xfrm>
            <a:off x="3116160" y="3861000"/>
            <a:ext cx="5959440" cy="98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9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8DF1728-8C8F-44F8-8182-CD41E6423057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81680" y="1230840"/>
            <a:ext cx="1110996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5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196" name="Picture 3"/>
          <p:cNvPicPr/>
          <p:nvPr/>
        </p:nvPicPr>
        <p:blipFill>
          <a:blip r:embed="rId4"/>
          <a:stretch/>
        </p:blipFill>
        <p:spPr>
          <a:xfrm>
            <a:off x="2197440" y="1748520"/>
            <a:ext cx="7678440" cy="372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9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6DC01A0-45BB-4E41-BF70-CEC091E1A0F1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481680" y="1091520"/>
            <a:ext cx="11109960" cy="54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2060"/>
                </a:solidFill>
                <a:latin typeface="Tahoma"/>
                <a:ea typeface="Tahoma"/>
              </a:rPr>
              <a:t>Generator</a:t>
            </a:r>
            <a:endParaRPr lang="en-US" sz="2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2 x Encoder: RestNet50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Bridge: 1x1 conv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Decoder: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UNet</a:t>
            </a:r>
            <a:r>
              <a:rPr lang="en-US" sz="2400" b="0" strike="noStrike" spc="-1" dirty="0">
                <a:solidFill>
                  <a:srgbClr val="002060"/>
                </a:solidFill>
                <a:latin typeface="Tahoma"/>
                <a:ea typeface="Tahoma"/>
              </a:rPr>
              <a:t>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ahoma"/>
                <a:ea typeface="Tahoma"/>
              </a:rPr>
              <a:t>UpBlock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02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203" name="Group 5"/>
          <p:cNvGrpSpPr/>
          <p:nvPr/>
        </p:nvGrpSpPr>
        <p:grpSpPr>
          <a:xfrm>
            <a:off x="816120" y="2033280"/>
            <a:ext cx="10442160" cy="951120"/>
            <a:chOff x="816120" y="2033280"/>
            <a:chExt cx="10442160" cy="951120"/>
          </a:xfrm>
        </p:grpSpPr>
        <p:sp>
          <p:nvSpPr>
            <p:cNvPr id="204" name="CustomShape 6"/>
            <p:cNvSpPr/>
            <p:nvPr/>
          </p:nvSpPr>
          <p:spPr>
            <a:xfrm>
              <a:off x="2117520" y="231012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MaxPool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5" name="CustomShape 7"/>
            <p:cNvSpPr/>
            <p:nvPr/>
          </p:nvSpPr>
          <p:spPr>
            <a:xfrm>
              <a:off x="3449160" y="243000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3*Bottleneck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6" name="CustomShape 8"/>
            <p:cNvSpPr/>
            <p:nvPr/>
          </p:nvSpPr>
          <p:spPr>
            <a:xfrm>
              <a:off x="512712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4*Bottleneck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7" name="CustomShape 9"/>
            <p:cNvSpPr/>
            <p:nvPr/>
          </p:nvSpPr>
          <p:spPr>
            <a:xfrm>
              <a:off x="687456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6*Bottleneck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8" name="CustomShape 10"/>
            <p:cNvSpPr/>
            <p:nvPr/>
          </p:nvSpPr>
          <p:spPr>
            <a:xfrm>
              <a:off x="862200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3*Bottleneck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09" name="CustomShape 11"/>
            <p:cNvSpPr/>
            <p:nvPr/>
          </p:nvSpPr>
          <p:spPr>
            <a:xfrm flipV="1">
              <a:off x="308520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2"/>
            <p:cNvSpPr/>
            <p:nvPr/>
          </p:nvSpPr>
          <p:spPr>
            <a:xfrm flipV="1">
              <a:off x="476316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13"/>
            <p:cNvSpPr/>
            <p:nvPr/>
          </p:nvSpPr>
          <p:spPr>
            <a:xfrm flipV="1">
              <a:off x="651060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14"/>
            <p:cNvSpPr/>
            <p:nvPr/>
          </p:nvSpPr>
          <p:spPr>
            <a:xfrm flipV="1">
              <a:off x="8257680" y="26427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1067760" y="2460600"/>
              <a:ext cx="77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FF0000"/>
                  </a:solidFill>
                  <a:latin typeface="Calibri"/>
                </a:rPr>
                <a:t>INPUT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4" name="CustomShape 16"/>
            <p:cNvSpPr/>
            <p:nvPr/>
          </p:nvSpPr>
          <p:spPr>
            <a:xfrm flipV="1">
              <a:off x="1776960" y="26334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17"/>
            <p:cNvSpPr/>
            <p:nvPr/>
          </p:nvSpPr>
          <p:spPr>
            <a:xfrm flipV="1">
              <a:off x="10005120" y="263340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816120" y="203328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[B,1,256,256]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17" name="CustomShape 19"/>
            <p:cNvSpPr/>
            <p:nvPr/>
          </p:nvSpPr>
          <p:spPr>
            <a:xfrm>
              <a:off x="10273320" y="2460600"/>
              <a:ext cx="780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Latent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8" name="CustomShape 20"/>
            <p:cNvSpPr/>
            <p:nvPr/>
          </p:nvSpPr>
          <p:spPr>
            <a:xfrm>
              <a:off x="10080360" y="203328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19" name="Group 21"/>
          <p:cNvGrpSpPr/>
          <p:nvPr/>
        </p:nvGrpSpPr>
        <p:grpSpPr>
          <a:xfrm>
            <a:off x="2119320" y="3876840"/>
            <a:ext cx="5270400" cy="676080"/>
            <a:chOff x="2119320" y="3876840"/>
            <a:chExt cx="5270400" cy="676080"/>
          </a:xfrm>
        </p:grpSpPr>
        <p:sp>
          <p:nvSpPr>
            <p:cNvPr id="220" name="CustomShape 22"/>
            <p:cNvSpPr/>
            <p:nvPr/>
          </p:nvSpPr>
          <p:spPr>
            <a:xfrm>
              <a:off x="328680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1" name="CustomShape 23"/>
            <p:cNvSpPr/>
            <p:nvPr/>
          </p:nvSpPr>
          <p:spPr>
            <a:xfrm flipV="1">
              <a:off x="4251600" y="42145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461592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Conv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BN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ReLU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23" name="CustomShape 25"/>
            <p:cNvSpPr/>
            <p:nvPr/>
          </p:nvSpPr>
          <p:spPr>
            <a:xfrm>
              <a:off x="2119320" y="3892680"/>
              <a:ext cx="8928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L-DSM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L-Ortho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CustomShape 26"/>
            <p:cNvSpPr/>
            <p:nvPr/>
          </p:nvSpPr>
          <p:spPr>
            <a:xfrm flipV="1">
              <a:off x="2919960" y="420588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27"/>
            <p:cNvSpPr/>
            <p:nvPr/>
          </p:nvSpPr>
          <p:spPr>
            <a:xfrm flipV="1">
              <a:off x="5583600" y="420372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28"/>
            <p:cNvSpPr/>
            <p:nvPr/>
          </p:nvSpPr>
          <p:spPr>
            <a:xfrm>
              <a:off x="5958720" y="4031280"/>
              <a:ext cx="24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CustomShape 29"/>
            <p:cNvSpPr/>
            <p:nvPr/>
          </p:nvSpPr>
          <p:spPr>
            <a:xfrm>
              <a:off x="6211800" y="387684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28" name="Group 30"/>
          <p:cNvGrpSpPr/>
          <p:nvPr/>
        </p:nvGrpSpPr>
        <p:grpSpPr>
          <a:xfrm>
            <a:off x="741240" y="5270400"/>
            <a:ext cx="10517040" cy="951120"/>
            <a:chOff x="741240" y="5270400"/>
            <a:chExt cx="10517040" cy="951120"/>
          </a:xfrm>
        </p:grpSpPr>
        <p:sp>
          <p:nvSpPr>
            <p:cNvPr id="229" name="CustomShape 31"/>
            <p:cNvSpPr/>
            <p:nvPr/>
          </p:nvSpPr>
          <p:spPr>
            <a:xfrm>
              <a:off x="2117520" y="55472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0" name="CustomShape 32"/>
            <p:cNvSpPr/>
            <p:nvPr/>
          </p:nvSpPr>
          <p:spPr>
            <a:xfrm>
              <a:off x="3449160" y="566712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1" name="CustomShape 33"/>
            <p:cNvSpPr/>
            <p:nvPr/>
          </p:nvSpPr>
          <p:spPr>
            <a:xfrm>
              <a:off x="512712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2" name="CustomShape 34"/>
            <p:cNvSpPr/>
            <p:nvPr/>
          </p:nvSpPr>
          <p:spPr>
            <a:xfrm>
              <a:off x="687456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3" name="CustomShape 35"/>
            <p:cNvSpPr/>
            <p:nvPr/>
          </p:nvSpPr>
          <p:spPr>
            <a:xfrm>
              <a:off x="862200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UpBlock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4" name="CustomShape 36"/>
            <p:cNvSpPr/>
            <p:nvPr/>
          </p:nvSpPr>
          <p:spPr>
            <a:xfrm rot="10800000" flipV="1">
              <a:off x="3449160" y="588384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37"/>
            <p:cNvSpPr/>
            <p:nvPr/>
          </p:nvSpPr>
          <p:spPr>
            <a:xfrm rot="10800000" flipV="1">
              <a:off x="5127120" y="588384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38"/>
            <p:cNvSpPr/>
            <p:nvPr/>
          </p:nvSpPr>
          <p:spPr>
            <a:xfrm rot="10800000" flipV="1">
              <a:off x="6874560" y="588384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39"/>
            <p:cNvSpPr/>
            <p:nvPr/>
          </p:nvSpPr>
          <p:spPr>
            <a:xfrm rot="10800000" flipV="1">
              <a:off x="8622000" y="588384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40"/>
            <p:cNvSpPr/>
            <p:nvPr/>
          </p:nvSpPr>
          <p:spPr>
            <a:xfrm>
              <a:off x="741240" y="5575320"/>
              <a:ext cx="10969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FF0000"/>
                  </a:solidFill>
                  <a:latin typeface="Calibri"/>
                </a:rPr>
                <a:t>OUTPUT1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FF0000"/>
                  </a:solidFill>
                  <a:latin typeface="Calibri"/>
                </a:rPr>
                <a:t>OUTPUT2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9" name="CustomShape 41"/>
            <p:cNvSpPr/>
            <p:nvPr/>
          </p:nvSpPr>
          <p:spPr>
            <a:xfrm rot="10800000" flipV="1">
              <a:off x="2117520" y="586836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42"/>
            <p:cNvSpPr/>
            <p:nvPr/>
          </p:nvSpPr>
          <p:spPr>
            <a:xfrm rot="10800000" flipV="1">
              <a:off x="10369080" y="5874480"/>
              <a:ext cx="36360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43"/>
            <p:cNvSpPr/>
            <p:nvPr/>
          </p:nvSpPr>
          <p:spPr>
            <a:xfrm>
              <a:off x="816120" y="527040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[B,1,256,256]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2" name="CustomShape 44"/>
            <p:cNvSpPr/>
            <p:nvPr/>
          </p:nvSpPr>
          <p:spPr>
            <a:xfrm>
              <a:off x="10347120" y="56883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3" name="CustomShape 45"/>
            <p:cNvSpPr/>
            <p:nvPr/>
          </p:nvSpPr>
          <p:spPr>
            <a:xfrm>
              <a:off x="10080360" y="527040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B050"/>
                  </a:solidFill>
                  <a:latin typeface="Calibri"/>
                </a:rPr>
                <a:t>[B,2048,8,8]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44" name="CustomShape 46"/>
          <p:cNvSpPr/>
          <p:nvPr/>
        </p:nvSpPr>
        <p:spPr>
          <a:xfrm flipH="1">
            <a:off x="931284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5" name="CustomShape 47"/>
          <p:cNvSpPr/>
          <p:nvPr/>
        </p:nvSpPr>
        <p:spPr>
          <a:xfrm flipH="1">
            <a:off x="756108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6" name="CustomShape 48"/>
          <p:cNvSpPr/>
          <p:nvPr/>
        </p:nvSpPr>
        <p:spPr>
          <a:xfrm flipH="1">
            <a:off x="581796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7" name="CustomShape 49"/>
          <p:cNvSpPr/>
          <p:nvPr/>
        </p:nvSpPr>
        <p:spPr>
          <a:xfrm flipH="1">
            <a:off x="4140000" y="2860560"/>
            <a:ext cx="360" cy="28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8" name="CustomShape 50"/>
          <p:cNvSpPr/>
          <p:nvPr/>
        </p:nvSpPr>
        <p:spPr>
          <a:xfrm>
            <a:off x="2626560" y="2984760"/>
            <a:ext cx="360" cy="256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9" name="CustomShape 51"/>
          <p:cNvSpPr/>
          <p:nvPr/>
        </p:nvSpPr>
        <p:spPr>
          <a:xfrm>
            <a:off x="816120" y="6179400"/>
            <a:ext cx="1279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B050"/>
                </a:solidFill>
                <a:latin typeface="Calibri"/>
              </a:rPr>
              <a:t>[B,3,256,256]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/>
          <p:cNvPicPr/>
          <p:nvPr/>
        </p:nvPicPr>
        <p:blipFill>
          <a:blip r:embed="rId2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5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3548D9D-3633-4D21-908E-0DD3EF46E612}" type="slidenum">
              <a:rPr lang="en-US" sz="1400" b="0" strike="noStrike" spc="-1">
                <a:solidFill>
                  <a:srgbClr val="8B8B8B"/>
                </a:solidFill>
                <a:latin typeface="Tahoma"/>
                <a:ea typeface="Tahoma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81680" y="1230840"/>
            <a:ext cx="11109960" cy="51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Generator loss</a:t>
            </a: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GAN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L1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Surface Normal loss: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Edge loss:  </a:t>
            </a:r>
            <a:r>
              <a:rPr lang="en-US" sz="2000" b="0" strike="noStrike" spc="-1">
                <a:solidFill>
                  <a:srgbClr val="002060"/>
                </a:solidFill>
                <a:latin typeface="Tahoma"/>
                <a:ea typeface="Tahoma"/>
              </a:rPr>
              <a:t>CrossEntropy(pred,GT)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Learned weights: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2060"/>
                </a:solidFill>
                <a:latin typeface="Tahoma"/>
                <a:ea typeface="Tahoma"/>
              </a:rPr>
              <a:t>Optimizer: </a:t>
            </a:r>
            <a:r>
              <a:rPr lang="en-US" sz="2400" b="0" strike="noStrike" spc="-1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2060"/>
                </a:solidFill>
                <a:latin typeface="Tahoma"/>
                <a:ea typeface="Tahoma"/>
              </a:rPr>
              <a:t>Discriminator remains the same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55" name="Picture 7"/>
          <p:cNvPicPr/>
          <p:nvPr/>
        </p:nvPicPr>
        <p:blipFill>
          <a:blip r:embed="rId3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56" name="Picture 2"/>
          <p:cNvPicPr/>
          <p:nvPr/>
        </p:nvPicPr>
        <p:blipFill>
          <a:blip r:embed="rId4"/>
          <a:stretch/>
        </p:blipFill>
        <p:spPr>
          <a:xfrm>
            <a:off x="2976120" y="1518480"/>
            <a:ext cx="3483360" cy="800280"/>
          </a:xfrm>
          <a:prstGeom prst="rect">
            <a:avLst/>
          </a:prstGeom>
          <a:ln>
            <a:noFill/>
          </a:ln>
        </p:spPr>
      </p:pic>
      <p:pic>
        <p:nvPicPr>
          <p:cNvPr id="257" name="Picture 3"/>
          <p:cNvPicPr/>
          <p:nvPr/>
        </p:nvPicPr>
        <p:blipFill>
          <a:blip r:embed="rId5"/>
          <a:stretch/>
        </p:blipFill>
        <p:spPr>
          <a:xfrm>
            <a:off x="2773800" y="2319120"/>
            <a:ext cx="5659920" cy="641880"/>
          </a:xfrm>
          <a:prstGeom prst="rect">
            <a:avLst/>
          </a:prstGeom>
          <a:ln>
            <a:noFill/>
          </a:ln>
        </p:spPr>
      </p:pic>
      <p:pic>
        <p:nvPicPr>
          <p:cNvPr id="258" name="Picture 9"/>
          <p:cNvPicPr/>
          <p:nvPr/>
        </p:nvPicPr>
        <p:blipFill>
          <a:blip r:embed="rId6"/>
          <a:stretch/>
        </p:blipFill>
        <p:spPr>
          <a:xfrm>
            <a:off x="4393440" y="2961360"/>
            <a:ext cx="3745800" cy="718560"/>
          </a:xfrm>
          <a:prstGeom prst="rect">
            <a:avLst/>
          </a:prstGeom>
          <a:ln>
            <a:noFill/>
          </a:ln>
        </p:spPr>
      </p:pic>
      <p:pic>
        <p:nvPicPr>
          <p:cNvPr id="259" name="Picture 11"/>
          <p:cNvPicPr/>
          <p:nvPr/>
        </p:nvPicPr>
        <p:blipFill>
          <a:blip r:embed="rId7"/>
          <a:stretch/>
        </p:blipFill>
        <p:spPr>
          <a:xfrm>
            <a:off x="3082320" y="4395600"/>
            <a:ext cx="3072960" cy="83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420</Words>
  <Application>Microsoft Office PowerPoint</Application>
  <PresentationFormat>Widescreen</PresentationFormat>
  <Paragraphs>289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DejaVu Sans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subject/>
  <dc:creator>Wang Yi</dc:creator>
  <dc:description/>
  <cp:lastModifiedBy>Wang, Yi</cp:lastModifiedBy>
  <cp:revision>35</cp:revision>
  <dcterms:created xsi:type="dcterms:W3CDTF">2020-10-11T18:45:01Z</dcterms:created>
  <dcterms:modified xsi:type="dcterms:W3CDTF">2020-10-30T15:01:42Z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