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2" r:id="rId4"/>
    <p:sldId id="263" r:id="rId5"/>
    <p:sldId id="270" r:id="rId6"/>
    <p:sldId id="271" r:id="rId7"/>
    <p:sldId id="272" r:id="rId8"/>
    <p:sldId id="275" r:id="rId9"/>
    <p:sldId id="274" r:id="rId10"/>
    <p:sldId id="273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, Yi" initials="WY" lastIdx="6" clrIdx="0">
    <p:extLst>
      <p:ext uri="{19B8F6BF-5375-455C-9EA6-DF929625EA0E}">
        <p15:presenceInfo xmlns:p15="http://schemas.microsoft.com/office/powerpoint/2012/main" userId="S-1-5-21-1156737867-681972312-1097073633-5142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4T11:05:01.209" idx="3">
    <p:pos x="1464" y="798"/>
    <p:text>new definition?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Building Vectorization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2756-C5E1-414C-8D5B-61B7E77715E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1D01-DAE7-4E37-9970-3EF69D647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Building Vectorization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1148A-302C-4EB9-A1FB-86FEBAF3649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54E9C-5AB0-4502-A437-EA32A8D4D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2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7983E-23AF-46F8-876A-BC580C1FAACC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A45906-4D2D-4E18-B9FE-9E3145B39EAE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5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6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8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48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8"/>
              </a:spcAft>
              <a:buClrTx/>
              <a:buSzTx/>
              <a:buFontTx/>
              <a:buNone/>
              <a:tabLst/>
              <a:defRPr sz="23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59814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1" y="4330843"/>
            <a:ext cx="1725891" cy="1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0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063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020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25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848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721938" y="4406905"/>
            <a:ext cx="10728961" cy="1362075"/>
          </a:xfrm>
          <a:prstGeom prst="rect">
            <a:avLst/>
          </a:prstGeo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 dirty="0"/>
              <a:t>Click to edit Chapter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938" y="2906713"/>
            <a:ext cx="1072896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98"/>
            </a:lvl1pPr>
            <a:lvl2pPr marL="456743" indent="0">
              <a:buNone/>
              <a:defRPr sz="1798"/>
            </a:lvl2pPr>
            <a:lvl3pPr marL="913486" indent="0">
              <a:buNone/>
              <a:defRPr sz="1598"/>
            </a:lvl3pPr>
            <a:lvl4pPr marL="1370229" indent="0">
              <a:buNone/>
              <a:defRPr sz="1398"/>
            </a:lvl4pPr>
            <a:lvl5pPr marL="1826972" indent="0">
              <a:buNone/>
              <a:defRPr sz="1398"/>
            </a:lvl5pPr>
            <a:lvl6pPr marL="2283715" indent="0">
              <a:buNone/>
              <a:defRPr sz="1398"/>
            </a:lvl6pPr>
            <a:lvl7pPr marL="2740457" indent="0">
              <a:buNone/>
              <a:defRPr sz="1398"/>
            </a:lvl7pPr>
            <a:lvl8pPr marL="3197201" indent="0">
              <a:buNone/>
              <a:defRPr sz="1398"/>
            </a:lvl8pPr>
            <a:lvl9pPr marL="3653943" indent="0">
              <a:buNone/>
              <a:defRPr sz="1398"/>
            </a:lvl9pPr>
          </a:lstStyle>
          <a:p>
            <a:pPr lvl="0"/>
            <a:r>
              <a:rPr lang="en-US" dirty="0"/>
              <a:t>Click to edit Sub-chapter</a:t>
            </a:r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5" name="Rechteck 9"/>
          <p:cNvSpPr/>
          <p:nvPr/>
        </p:nvSpPr>
        <p:spPr bwMode="auto">
          <a:xfrm>
            <a:off x="0" y="5589240"/>
            <a:ext cx="12192000" cy="707366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de-DE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793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4066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13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72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125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304496" indent="-342558">
              <a:spcBef>
                <a:spcPts val="0"/>
              </a:spcBef>
              <a:buClr>
                <a:srgbClr val="003366"/>
              </a:buClr>
              <a:buSzPct val="80000"/>
              <a:buFont typeface="Wingdings" panose="05000000000000000000" pitchFamily="2" charset="2"/>
              <a:buChar char="Ø"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80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MiddlePage_1_white_b_EuT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BFBFB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54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MiddlePage_1_white_b_SS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FFD49B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9716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MiddlePage_1_white_b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19"/>
            <a:ext cx="12192000" cy="72000"/>
          </a:xfrm>
          <a:prstGeom prst="rect">
            <a:avLst/>
          </a:prstGeom>
          <a:solidFill>
            <a:srgbClr val="ED7C73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867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MiddlePage_1_white_b_RFD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5" name="スライド番号プレースホルダ 7"/>
          <p:cNvSpPr txBox="1">
            <a:spLocks noGrp="1"/>
          </p:cNvSpPr>
          <p:nvPr/>
        </p:nvSpPr>
        <p:spPr bwMode="auto">
          <a:xfrm>
            <a:off x="93119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8"/>
          <p:cNvSpPr/>
          <p:nvPr/>
        </p:nvSpPr>
        <p:spPr>
          <a:xfrm>
            <a:off x="1" y="-27384"/>
            <a:ext cx="12192000" cy="72000"/>
          </a:xfrm>
          <a:prstGeom prst="rect">
            <a:avLst/>
          </a:prstGeom>
          <a:solidFill>
            <a:srgbClr val="7DB5DF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80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9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20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55427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>
            <a:spLocks noGrp="1"/>
          </p:cNvSpPr>
          <p:nvPr>
            <p:ph sz="quarter" idx="12"/>
          </p:nvPr>
        </p:nvSpPr>
        <p:spPr>
          <a:xfrm>
            <a:off x="6239941" y="1268762"/>
            <a:ext cx="5397790" cy="4897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 sz="2398" baseline="0">
                <a:solidFill>
                  <a:srgbClr val="003366"/>
                </a:solidFill>
              </a:defRPr>
            </a:lvl1pPr>
            <a:lvl2pPr marL="716832" indent="-269605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989610" indent="-266434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1256043" indent="-174451" defTabSz="1075249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430493" indent="-171278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8083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3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43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2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4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ー 4"/>
          <p:cNvSpPr>
            <a:spLocks noGrp="1"/>
          </p:cNvSpPr>
          <p:nvPr>
            <p:ph sz="quarter" idx="11" hasCustomPrompt="1"/>
          </p:nvPr>
        </p:nvSpPr>
        <p:spPr>
          <a:xfrm>
            <a:off x="6239943" y="1052514"/>
            <a:ext cx="5448029" cy="5113337"/>
          </a:xfrm>
          <a:prstGeom prst="rect">
            <a:avLst/>
          </a:prstGeom>
        </p:spPr>
        <p:txBody>
          <a:bodyPr/>
          <a:lstStyle>
            <a:lvl1pPr marL="266434" indent="-266434"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bg2">
                    <a:lumMod val="25000"/>
                  </a:schemeClr>
                </a:solidFill>
              </a:defRPr>
            </a:lvl1pPr>
            <a:lvl2pPr marL="450400" indent="-183966">
              <a:spcBef>
                <a:spcPts val="0"/>
              </a:spcBef>
              <a:buFont typeface="Arial" pitchFamily="34" charset="0"/>
              <a:buChar char="•"/>
              <a:defRPr sz="1998">
                <a:solidFill>
                  <a:schemeClr val="tx1"/>
                </a:solidFill>
              </a:defRPr>
            </a:lvl2pPr>
            <a:lvl3pPr marL="712076" indent="-171278">
              <a:spcBef>
                <a:spcPts val="0"/>
              </a:spcBef>
              <a:buFont typeface="メイリオ" panose="020B0604030504040204" pitchFamily="50" charset="-128"/>
              <a:buChar char="‣"/>
              <a:defRPr sz="1798">
                <a:solidFill>
                  <a:schemeClr val="tx1"/>
                </a:solidFill>
              </a:defRPr>
            </a:lvl3pPr>
            <a:lvl4pPr marL="984852" indent="-177622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4pPr>
            <a:lvl5pPr marL="1257630" indent="-183966">
              <a:spcBef>
                <a:spcPts val="0"/>
              </a:spcBef>
              <a:buFont typeface="Arial" pitchFamily="34" charset="0"/>
              <a:buChar char="•"/>
              <a:defRPr sz="1798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44752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MiddlePage_1_white_C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6A3C91-B8C5-425F-9BFC-06B81986C584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18050" y="6348845"/>
            <a:ext cx="2743200" cy="365125"/>
          </a:xfr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3C5029A-0CF6-4C64-B343-1E36ABFE09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173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uTEC_Communication_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92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59816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7"/>
          <p:cNvSpPr txBox="1">
            <a:spLocks noGrp="1"/>
          </p:cNvSpPr>
          <p:nvPr/>
        </p:nvSpPr>
        <p:spPr bwMode="auto">
          <a:xfrm>
            <a:off x="5793454" y="6405307"/>
            <a:ext cx="60509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r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698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r" defTabSz="91268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6" name="正方形/長方形 8"/>
          <p:cNvSpPr/>
          <p:nvPr/>
        </p:nvSpPr>
        <p:spPr>
          <a:xfrm>
            <a:off x="93" y="19"/>
            <a:ext cx="12192000" cy="72000"/>
          </a:xfrm>
          <a:prstGeom prst="rect">
            <a:avLst/>
          </a:prstGeom>
          <a:solidFill>
            <a:srgbClr val="4E67C8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11850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796" b="0" i="0" u="none" strike="noStrike" kern="0" cap="none" spc="0" normalizeH="0" baseline="0" noProof="0">
              <a:ln>
                <a:noFill/>
              </a:ln>
              <a:solidFill>
                <a:srgbClr val="738AC8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ＭＳ Ｐゴシック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6039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8136" y="1800000"/>
            <a:ext cx="10794378" cy="1440000"/>
          </a:xfrm>
          <a:prstGeom prst="rect">
            <a:avLst/>
          </a:prstGeom>
        </p:spPr>
        <p:txBody>
          <a:bodyPr wrap="none" lIns="36000" tIns="0" rIns="36000" bIns="0" anchor="b" anchorCtr="0">
            <a:noAutofit/>
          </a:bodyPr>
          <a:lstStyle>
            <a:lvl1pPr algn="l">
              <a:defRPr sz="3598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of presentation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98137" y="4306894"/>
            <a:ext cx="9304947" cy="1080000"/>
          </a:xfrm>
          <a:prstGeom prst="rect">
            <a:avLst/>
          </a:prstGeom>
        </p:spPr>
        <p:txBody>
          <a:bodyPr wrap="none" lIns="36000" tIns="0" rIns="36000" bIns="0"/>
          <a:lstStyle>
            <a:lvl1pPr marL="0" marR="0" indent="0" algn="l" defTabSz="91394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999"/>
              </a:spcAft>
              <a:buClrTx/>
              <a:buSzTx/>
              <a:buFontTx/>
              <a:buNone/>
              <a:tabLst/>
              <a:defRPr sz="2399" smtClean="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Date </a:t>
            </a:r>
          </a:p>
          <a:p>
            <a:r>
              <a:rPr lang="en-US" altLang="ja-JP" dirty="0"/>
              <a:t>Click to edit </a:t>
            </a:r>
            <a:r>
              <a:rPr lang="de-DE" altLang="ja-JP" dirty="0" err="1"/>
              <a:t>Author</a:t>
            </a:r>
            <a:endParaRPr lang="ja-JP" altLang="en-US" dirty="0"/>
          </a:p>
          <a:p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414337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3" y="6391450"/>
            <a:ext cx="612329" cy="464820"/>
          </a:xfrm>
          <a:prstGeom prst="rect">
            <a:avLst/>
          </a:prstGeom>
        </p:spPr>
      </p:pic>
      <p:pic>
        <p:nvPicPr>
          <p:cNvPr id="17" name="Picture 2" descr="C:\Users\deschild\Pictures\2007_EuTEC_Logo_3_var2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1" b="8437"/>
          <a:stretch/>
        </p:blipFill>
        <p:spPr bwMode="auto">
          <a:xfrm>
            <a:off x="10003083" y="4208073"/>
            <a:ext cx="1872647" cy="112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2093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4624"/>
            <a:ext cx="11040000" cy="79200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 hasCustomPrompt="1"/>
          </p:nvPr>
        </p:nvSpPr>
        <p:spPr>
          <a:xfrm>
            <a:off x="576000" y="1052514"/>
            <a:ext cx="11040000" cy="5113337"/>
          </a:xfrm>
          <a:prstGeom prst="rect">
            <a:avLst/>
          </a:prstGeom>
        </p:spPr>
        <p:txBody>
          <a:bodyPr/>
          <a:lstStyle>
            <a:lvl1pPr marL="177711" indent="-177711">
              <a:spcBef>
                <a:spcPts val="0"/>
              </a:spcBef>
              <a:buFont typeface="Wingdings" panose="05000000000000000000" pitchFamily="2" charset="2"/>
              <a:buChar char="l"/>
              <a:defRPr sz="2399" baseline="0">
                <a:solidFill>
                  <a:schemeClr val="tx1"/>
                </a:solidFill>
              </a:defRPr>
            </a:lvl1pPr>
            <a:lvl2pPr marL="450625" indent="-184058">
              <a:spcBef>
                <a:spcPts val="0"/>
              </a:spcBef>
              <a:buFont typeface="Arial" pitchFamily="34" charset="0"/>
              <a:buChar char="•"/>
              <a:defRPr sz="1999">
                <a:solidFill>
                  <a:schemeClr val="tx1"/>
                </a:solidFill>
              </a:defRPr>
            </a:lvl2pPr>
            <a:lvl3pPr marL="712432" indent="-171364">
              <a:spcBef>
                <a:spcPts val="0"/>
              </a:spcBef>
              <a:buFont typeface="メイリオ" panose="020B0604030504040204" pitchFamily="50" charset="-128"/>
              <a:buChar char="‣"/>
              <a:defRPr sz="1799">
                <a:solidFill>
                  <a:schemeClr val="tx1"/>
                </a:solidFill>
              </a:defRPr>
            </a:lvl3pPr>
            <a:lvl4pPr marL="985345" indent="-177711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4pPr>
            <a:lvl5pPr marL="1258259" indent="-184058">
              <a:spcBef>
                <a:spcPts val="0"/>
              </a:spcBef>
              <a:buFont typeface="Arial" pitchFamily="34" charset="0"/>
              <a:buChar char="•"/>
              <a:defRPr sz="1799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/>
              <a:t> Click to edit Master text styles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720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スライド番号プレースホルダ 7"/>
          <p:cNvSpPr txBox="1">
            <a:spLocks noGrp="1"/>
          </p:cNvSpPr>
          <p:nvPr userDrawn="1"/>
        </p:nvSpPr>
        <p:spPr bwMode="auto">
          <a:xfrm>
            <a:off x="215890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3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D7B6D7-B93D-4A81-9951-1EF138C68E07}" type="slidenum">
              <a:rPr kumimoji="1" lang="en-US" altLang="ja-JP" sz="1799" b="1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pPr marL="0" marR="0" lvl="0" indent="0" algn="l" defTabSz="913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ja-JP" sz="1799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kumimoji="1" lang="en-US" altLang="ja-JP" sz="17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European Technology Center</a:t>
            </a:r>
            <a:endParaRPr kumimoji="1" lang="ja-JP" altLang="ja-JP" sz="1599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" y="6374161"/>
            <a:ext cx="612329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D1A30E-DE6B-4770-8757-4DEC6351863C}" type="datetime1">
              <a:rPr lang="en-US" smtClean="0"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060DF7-3B66-43F4-ABA6-8DE1125C1915}" type="datetime1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8FB16D-8B03-47E2-9BF4-98200CBA3CA6}" type="datetime1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875D1E-13AE-46BB-8C89-5C78B94C366E}" type="datetime1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6CB1A1-10B4-4A56-9A36-6D445BD9D6E5}" type="datetime1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2AB522-E6A2-4B46-A750-7AF9600B9FCE}" type="datetime1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029A-0CF6-4C64-B343-1E36ABFE09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 7"/>
          <p:cNvSpPr txBox="1">
            <a:spLocks noGrp="1"/>
          </p:cNvSpPr>
          <p:nvPr/>
        </p:nvSpPr>
        <p:spPr bwMode="auto">
          <a:xfrm>
            <a:off x="1163737" y="6408000"/>
            <a:ext cx="3743543" cy="36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l" defTabSz="9126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98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Myriad Pro" pitchFamily="34" charset="0"/>
                <a:ea typeface="Adobe Gothic Std B" pitchFamily="34" charset="-128"/>
                <a:cs typeface="Times New Roman"/>
              </a:rPr>
              <a:t>R&amp;D Center Europe – Stuttgart Lab 1</a:t>
            </a:r>
            <a:endParaRPr kumimoji="1" lang="ja-JP" altLang="ja-JP" sz="1598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図 40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1284" y="6309323"/>
            <a:ext cx="1294729" cy="432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0998" y="6420270"/>
            <a:ext cx="612000" cy="3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9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1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6743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3486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0229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6972" algn="l" rtl="0" eaLnBrk="1" fontAlgn="base" hangingPunct="1">
        <a:spcBef>
          <a:spcPct val="0"/>
        </a:spcBef>
        <a:spcAft>
          <a:spcPct val="0"/>
        </a:spcAft>
        <a:defRPr kumimoji="1" sz="3596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558" indent="-342558" algn="l" rtl="0" eaLnBrk="1" fontAlgn="base" hangingPunct="1">
        <a:spcBef>
          <a:spcPct val="20000"/>
        </a:spcBef>
        <a:spcAft>
          <a:spcPct val="0"/>
        </a:spcAft>
        <a:defRPr kumimoji="1" sz="27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208" indent="-285464" algn="l" rtl="0" eaLnBrk="1" fontAlgn="base" hangingPunct="1">
        <a:spcBef>
          <a:spcPct val="20000"/>
        </a:spcBef>
        <a:spcAft>
          <a:spcPct val="0"/>
        </a:spcAft>
        <a:buChar char="–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1858" indent="-228372" algn="l" rtl="0" eaLnBrk="1" fontAlgn="base" hangingPunct="1">
        <a:spcBef>
          <a:spcPct val="20000"/>
        </a:spcBef>
        <a:spcAft>
          <a:spcPct val="0"/>
        </a:spcAft>
        <a:buChar char="•"/>
        <a:defRPr kumimoji="1" sz="23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598600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5343" indent="-228372" algn="l" rtl="0" eaLnBrk="1" fontAlgn="base" hangingPunct="1">
        <a:spcBef>
          <a:spcPct val="20000"/>
        </a:spcBef>
        <a:spcAft>
          <a:spcPct val="0"/>
        </a:spcAft>
        <a:defRPr kumimoji="1" sz="1998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2086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6pPr>
      <a:lvl7pPr marL="2968829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7pPr>
      <a:lvl8pPr marL="3425572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8pPr>
      <a:lvl9pPr marL="3882315" indent="-228372" algn="l" rtl="0" eaLnBrk="1" fontAlgn="base" hangingPunct="1">
        <a:spcBef>
          <a:spcPct val="20000"/>
        </a:spcBef>
        <a:spcAft>
          <a:spcPct val="0"/>
        </a:spcAft>
        <a:buChar char="»"/>
        <a:defRPr kumimoji="1" sz="199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335" y="2373280"/>
            <a:ext cx="9144000" cy="815924"/>
          </a:xfrm>
        </p:spPr>
        <p:txBody>
          <a:bodyPr>
            <a:noAutofit/>
          </a:bodyPr>
          <a:lstStyle/>
          <a:p>
            <a:r>
              <a:rPr lang="en-US" altLang="zh-CN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Thesis Introduction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54" y="4210088"/>
            <a:ext cx="1877961" cy="75542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2020.10.15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 Wang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155" y="276468"/>
            <a:ext cx="549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Multi-task </a:t>
            </a:r>
            <a:r>
              <a:rPr lang="en-US" sz="2000" b="1" i="1" dirty="0" err="1">
                <a:solidFill>
                  <a:srgbClr val="0070C0"/>
                </a:solidFill>
              </a:rPr>
              <a:t>cGAN</a:t>
            </a:r>
            <a:r>
              <a:rPr lang="en-US" sz="2000" b="1" i="1" dirty="0">
                <a:solidFill>
                  <a:srgbClr val="0070C0"/>
                </a:solidFill>
              </a:rPr>
              <a:t> for 3D Building Vectorization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8155" y="4119411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11" y="5882013"/>
            <a:ext cx="2664540" cy="5682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165" y="5748630"/>
            <a:ext cx="2768811" cy="835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60" y="5748630"/>
            <a:ext cx="933037" cy="9330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9948" y="4264634"/>
            <a:ext cx="3286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Supervisor: Dr.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Ksenia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Bittner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Prof.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Norber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Haala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08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 Bittner,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Ksenia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Peter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Reinartz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Marco Korner. "Late or Earlier Information Fusion from Depth and Spectral Data? Large-Scale Digital Surface Model Refinement by Hybrid-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.“ Proceedings of the IEEE Conference on Computer Vision and Pattern Recognition Workshops. 2019.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Goodfellow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Ian, et al. "Generative adversarial nets." Advances in neural information processing systems. 2014.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[3] Isola, Phillip, et al. "Image-to-image translation with conditional adversarial networks." Proceedings of the IEEE conference on computer vision and pattern recognition. 2017.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[4] Bittner,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Ksenia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et al. "Dsm-to-lod2: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Spaceborne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stereo digital surface model refinement." Remote Sensing 10.12 (2018): 1926.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9" y="34898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787" y="1258529"/>
            <a:ext cx="11110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plan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7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idea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idea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Machine-learnt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3D vectorization of buildings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</a:t>
            </a:r>
            <a:r>
              <a:rPr lang="en-US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satellite imagery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multi-task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conditional generative adversarial network (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sz="2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refined DSM + (building instance segmentation) + 3D vectorization 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data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stereo DSM + Panchromatic image (WV-1)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RGB image (WV-4)</a:t>
            </a:r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92" y="3243535"/>
            <a:ext cx="2332930" cy="2337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107" y="3194474"/>
            <a:ext cx="3328667" cy="2285582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84649" y="4337265"/>
            <a:ext cx="68400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426" y="3574131"/>
            <a:ext cx="3021223" cy="1675895"/>
          </a:xfrm>
          <a:prstGeom prst="rect">
            <a:avLst/>
          </a:prstGeom>
        </p:spPr>
      </p:pic>
      <p:sp>
        <p:nvSpPr>
          <p:cNvPr id="16" name="Plus 15"/>
          <p:cNvSpPr/>
          <p:nvPr/>
        </p:nvSpPr>
        <p:spPr>
          <a:xfrm>
            <a:off x="3067801" y="4092197"/>
            <a:ext cx="522479" cy="499089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12509" y="5287623"/>
            <a:ext cx="51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4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81780" y="1230820"/>
                <a:ext cx="11110452" cy="5047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Generative adversarial network: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Given the training data, </a:t>
                </a:r>
                <a:r>
                  <a:rPr lang="en-US" sz="2400" u="sng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two neural networks</a:t>
                </a: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compete with each other: the </a:t>
                </a:r>
                <a:r>
                  <a:rPr lang="en-US" sz="2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Generator</a:t>
                </a: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learns to generate real-like samples, while the </a:t>
                </a:r>
                <a:r>
                  <a:rPr lang="en-US" sz="2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Discriminator</a:t>
                </a: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learns to distinguish between generated samples and real data.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other words,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Discriminator: binary classifier (real or fake)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Generator: learns to fool the discriminator (learns real data’s distribution)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min-max problem:</a:t>
                </a:r>
              </a:p>
              <a:p>
                <a:pPr algn="just"/>
                <a:endParaRPr lang="en-US" sz="2400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/>
                <a:endParaRPr lang="en-US" sz="2400" dirty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theory, it is proved that this game will go to Nash-equilibrium:</a:t>
                </a:r>
              </a:p>
              <a:p>
                <a:pPr algn="just"/>
                <a:endParaRPr lang="en-US" sz="2000" i="1" dirty="0">
                  <a:solidFill>
                    <a:srgbClr val="002060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𝐷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𝑟𝑒𝑎𝑙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𝐷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𝑓𝑎𝑘𝑒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=0.5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B05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0" y="1230820"/>
                <a:ext cx="11110452" cy="5047536"/>
              </a:xfrm>
              <a:prstGeom prst="rect">
                <a:avLst/>
              </a:prstGeom>
              <a:blipFill>
                <a:blip r:embed="rId3"/>
                <a:stretch>
                  <a:fillRect l="-823" t="-966" r="-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543" y="4380764"/>
            <a:ext cx="7530925" cy="4285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54600" y="43807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1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Conditional GAN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(Generally) apart from random noise, input also other constraints (label, text, image, etc.) to control the generated outputs. </a:t>
            </a:r>
          </a:p>
          <a:p>
            <a:endParaRPr lang="en-US" sz="2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Pix2pix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train source &amp; destination image pairs to perform image to image style translation.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During training, we build generator (usually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ResNet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structure) and discriminator (usually simple CNN) as two independent networks, train and optimize them alternately.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481" y="3221976"/>
            <a:ext cx="5723050" cy="8077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9817791" y="3441200"/>
            <a:ext cx="65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5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cGAN</a:t>
            </a:r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-&gt; DSM refinement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1032" y="5754200"/>
            <a:ext cx="51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[4]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EA80F5-9FC6-4A64-BF22-2692317F6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96" y="2019543"/>
            <a:ext cx="6790008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7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instance segmentation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 each building a unique ID to extract building instance masks</a:t>
            </a:r>
          </a:p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vectorization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 research --- 2D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polygonization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my task --- 3D vectorization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Step1: Extract corners and edges from satellite image (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DSM+orthophoto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Step2: Connect the corners and edges as polygons and combine these polygons for vectorized building (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very clear yet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Multi-task learning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learning tasks are solved at the same time, while exploiting commonalities and differences across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my case,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building instance masks (optional)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core points extraction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DSM refinement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should have big commonalities, thus we expect the combination of all tasks can improve each other.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5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Whole Process: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the GAN network,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Input: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Panchromatic/RGB image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stereo DSM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Output: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refined DSM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building instance mask (optional)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extracted core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Afterwards,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 the core points 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the help of all outputs to get </a:t>
            </a:r>
            <a:r>
              <a:rPr lang="en-US" sz="24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vectorized</a:t>
            </a:r>
            <a:r>
              <a:rPr lang="en-US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3D buildings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be mentioned, the ground truth consists of: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 truth DSM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 truth core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Ground truth instance mask (optional)</a:t>
            </a:r>
          </a:p>
          <a:p>
            <a:pPr lvl="1"/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these three are to be generated from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cityGML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0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5987845"/>
            <a:ext cx="715043" cy="5976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27819" y="933760"/>
            <a:ext cx="119363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7818" y="348985"/>
            <a:ext cx="590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plan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9A-0CF6-4C64-B343-1E36ABFE0974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1780" y="1230820"/>
            <a:ext cx="11110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400" baseline="30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month: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Literature review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ground truth data (in progress)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initial (basic) network framework </a:t>
            </a:r>
          </a:p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400" baseline="30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DE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</a:t>
            </a:r>
            <a:r>
              <a:rPr lang="en-US" sz="2400" baseline="30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month: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Adjust and run the network, trying to get a first accessible result for GAN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Think about vectorization, trying to get a first result for vectorization</a:t>
            </a:r>
          </a:p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sz="2400" baseline="30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DE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</a:t>
            </a:r>
            <a:r>
              <a:rPr lang="en-US" sz="2400" baseline="30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month: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different network structures (decoder, attention, </a:t>
            </a:r>
            <a:r>
              <a:rPr lang="en-DE" altLang="zh-CN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r>
              <a:rPr lang="en-US" altLang="zh-CN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different optimization methods (losses, SN, </a:t>
            </a:r>
            <a:r>
              <a:rPr lang="en-DE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 input optic images (WV-1 pan only </a:t>
            </a:r>
            <a:r>
              <a:rPr lang="en-DE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WV-4 </a:t>
            </a:r>
            <a:r>
              <a:rPr lang="en-US" sz="2400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RGB+pan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improvements or new ideas</a:t>
            </a:r>
          </a:p>
          <a:p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sz="2400" baseline="30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month: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thesis and prepare final presentation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3" y="144664"/>
            <a:ext cx="727541" cy="7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1012_makeGT.pptx" id="{B78798EA-B9DC-4DB4-B9F7-6F84E362EFD1}" vid="{D6AE995A-DE28-448B-925F-BD47377E6BB0}"/>
    </a:ext>
  </a:extLst>
</a:theme>
</file>

<file path=ppt/theme/theme2.xml><?xml version="1.0" encoding="utf-8"?>
<a:theme xmlns:a="http://schemas.openxmlformats.org/drawingml/2006/main" name="2_1403_EuTEC_template_Sony_confidential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600" dirty="0" smtClean="0">
            <a:latin typeface="+mn-lt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1012_makeGT.pptx" id="{B78798EA-B9DC-4DB4-B9F7-6F84E362EFD1}" vid="{F1183BCF-F55C-4E45-8D79-4A74A755A8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YYYYMMDD_template</Template>
  <TotalTime>0</TotalTime>
  <Words>728</Words>
  <Application>Microsoft Office PowerPoint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Adobe Gothic Std B</vt:lpstr>
      <vt:lpstr>HGP創英角ｺﾞｼｯｸUB</vt:lpstr>
      <vt:lpstr>メイリオ</vt:lpstr>
      <vt:lpstr>ＭＳ Ｐゴシック</vt:lpstr>
      <vt:lpstr>Myriad Pro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2_1403_EuTEC_template_Sony_confidential</vt:lpstr>
      <vt:lpstr>Thesis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Truth Generation</dc:title>
  <dc:creator>Wang Yi</dc:creator>
  <cp:lastModifiedBy>Wang, Yi</cp:lastModifiedBy>
  <cp:revision>40</cp:revision>
  <dcterms:created xsi:type="dcterms:W3CDTF">2020-10-11T18:45:01Z</dcterms:created>
  <dcterms:modified xsi:type="dcterms:W3CDTF">2020-10-14T18:58:29Z</dcterms:modified>
</cp:coreProperties>
</file>