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74" r:id="rId5"/>
    <p:sldId id="275" r:id="rId6"/>
    <p:sldId id="263" r:id="rId7"/>
    <p:sldId id="270" r:id="rId8"/>
    <p:sldId id="271" r:id="rId9"/>
    <p:sldId id="276" r:id="rId10"/>
    <p:sldId id="27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first complete version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.01.07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objective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function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LSGAN + L1 + Surface Normal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Entropy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424" y="196185"/>
            <a:ext cx="571419" cy="5735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1097" y="1911354"/>
            <a:ext cx="9221622" cy="1391869"/>
            <a:chOff x="1332922" y="2204532"/>
            <a:chExt cx="9221622" cy="1391869"/>
          </a:xfrm>
        </p:grpSpPr>
        <p:sp>
          <p:nvSpPr>
            <p:cNvPr id="16" name="Trapezoid 15"/>
            <p:cNvSpPr/>
            <p:nvPr/>
          </p:nvSpPr>
          <p:spPr>
            <a:xfrm rot="5400000">
              <a:off x="2503408" y="2165915"/>
              <a:ext cx="655785" cy="733020"/>
            </a:xfrm>
            <a:prstGeom prst="trapezoi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96937" y="2704327"/>
              <a:ext cx="603118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/>
            <p:cNvSpPr/>
            <p:nvPr/>
          </p:nvSpPr>
          <p:spPr>
            <a:xfrm rot="16200000">
              <a:off x="4323498" y="2494149"/>
              <a:ext cx="1228437" cy="73302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2922" y="2382776"/>
              <a:ext cx="732742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2922" y="3016992"/>
              <a:ext cx="73997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072899" y="2557550"/>
              <a:ext cx="376062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 flipV="1">
              <a:off x="2072899" y="3193058"/>
              <a:ext cx="376062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apezoid 26"/>
            <p:cNvSpPr/>
            <p:nvPr/>
          </p:nvSpPr>
          <p:spPr>
            <a:xfrm rot="5400000">
              <a:off x="2503407" y="2901999"/>
              <a:ext cx="655785" cy="733020"/>
            </a:xfrm>
            <a:prstGeom prst="trapezoi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endCxn id="17" idx="1"/>
            </p:cNvCxnSpPr>
            <p:nvPr/>
          </p:nvCxnSpPr>
          <p:spPr>
            <a:xfrm>
              <a:off x="3197810" y="2566150"/>
              <a:ext cx="399127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7" idx="0"/>
              <a:endCxn id="17" idx="1"/>
            </p:cNvCxnSpPr>
            <p:nvPr/>
          </p:nvCxnSpPr>
          <p:spPr>
            <a:xfrm flipV="1">
              <a:off x="3197810" y="2860660"/>
              <a:ext cx="399127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3"/>
              <a:endCxn id="18" idx="0"/>
            </p:cNvCxnSpPr>
            <p:nvPr/>
          </p:nvCxnSpPr>
          <p:spPr>
            <a:xfrm flipV="1">
              <a:off x="4200055" y="2860659"/>
              <a:ext cx="371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638263" y="2425043"/>
              <a:ext cx="222690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41148" y="3205283"/>
              <a:ext cx="222690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18" idx="2"/>
            </p:cNvCxnSpPr>
            <p:nvPr/>
          </p:nvCxnSpPr>
          <p:spPr>
            <a:xfrm flipV="1">
              <a:off x="5304227" y="2532425"/>
              <a:ext cx="336921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8" idx="2"/>
              <a:endCxn id="32" idx="1"/>
            </p:cNvCxnSpPr>
            <p:nvPr/>
          </p:nvCxnSpPr>
          <p:spPr>
            <a:xfrm>
              <a:off x="5304227" y="2860659"/>
              <a:ext cx="336921" cy="447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037247" y="2347759"/>
              <a:ext cx="1434145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36" name="Trapezoid 35"/>
            <p:cNvSpPr/>
            <p:nvPr/>
          </p:nvSpPr>
          <p:spPr>
            <a:xfrm rot="5400000">
              <a:off x="8149825" y="2165916"/>
              <a:ext cx="655785" cy="73302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6" idx="0"/>
              <a:endCxn id="38" idx="1"/>
            </p:cNvCxnSpPr>
            <p:nvPr/>
          </p:nvCxnSpPr>
          <p:spPr>
            <a:xfrm>
              <a:off x="8844228" y="2532427"/>
              <a:ext cx="281670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125897" y="2353411"/>
              <a:ext cx="142864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5" idx="3"/>
              <a:endCxn id="36" idx="2"/>
            </p:cNvCxnSpPr>
            <p:nvPr/>
          </p:nvCxnSpPr>
          <p:spPr>
            <a:xfrm>
              <a:off x="7471392" y="2532425"/>
              <a:ext cx="63981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3" idx="0"/>
              <a:endCxn id="36" idx="1"/>
            </p:cNvCxnSpPr>
            <p:nvPr/>
          </p:nvCxnSpPr>
          <p:spPr>
            <a:xfrm rot="5400000" flipH="1" flipV="1">
              <a:off x="5040371" y="-1054570"/>
              <a:ext cx="96269" cy="6778425"/>
            </a:xfrm>
            <a:prstGeom prst="bentConnector3">
              <a:avLst>
                <a:gd name="adj1" fmla="val 4627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3"/>
              <a:endCxn id="35" idx="1"/>
            </p:cNvCxnSpPr>
            <p:nvPr/>
          </p:nvCxnSpPr>
          <p:spPr>
            <a:xfrm>
              <a:off x="5860953" y="2528159"/>
              <a:ext cx="176294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37247" y="3120445"/>
              <a:ext cx="1434145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Edge/corner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2" idx="3"/>
              <a:endCxn id="42" idx="1"/>
            </p:cNvCxnSpPr>
            <p:nvPr/>
          </p:nvCxnSpPr>
          <p:spPr>
            <a:xfrm flipV="1">
              <a:off x="5863838" y="3305111"/>
              <a:ext cx="173409" cy="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191599" y="2402839"/>
              <a:ext cx="98453" cy="334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91599" y="3052009"/>
              <a:ext cx="98453" cy="334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27122" y="2691213"/>
              <a:ext cx="98453" cy="334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Elbow Connector 59"/>
            <p:cNvCxnSpPr>
              <a:stCxn id="16" idx="1"/>
              <a:endCxn id="18" idx="3"/>
            </p:cNvCxnSpPr>
            <p:nvPr/>
          </p:nvCxnSpPr>
          <p:spPr>
            <a:xfrm rot="16200000" flipH="1">
              <a:off x="3858728" y="1259079"/>
              <a:ext cx="51562" cy="2106416"/>
            </a:xfrm>
            <a:prstGeom prst="bentConnector3">
              <a:avLst>
                <a:gd name="adj1" fmla="val -3368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7" idx="3"/>
              <a:endCxn id="18" idx="1"/>
            </p:cNvCxnSpPr>
            <p:nvPr/>
          </p:nvCxnSpPr>
          <p:spPr>
            <a:xfrm rot="5400000" flipH="1" flipV="1">
              <a:off x="3818918" y="2395631"/>
              <a:ext cx="131179" cy="2106417"/>
            </a:xfrm>
            <a:prstGeom prst="bentConnector3">
              <a:avLst>
                <a:gd name="adj1" fmla="val -118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739448" y="2364611"/>
              <a:ext cx="98453" cy="334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6592" y="3471903"/>
            <a:ext cx="4185202" cy="1473603"/>
            <a:chOff x="4847962" y="4066161"/>
            <a:chExt cx="4185202" cy="1473603"/>
          </a:xfrm>
        </p:grpSpPr>
        <p:sp>
          <p:nvSpPr>
            <p:cNvPr id="66" name="Trapezoid 65"/>
            <p:cNvSpPr/>
            <p:nvPr/>
          </p:nvSpPr>
          <p:spPr>
            <a:xfrm rot="5400000">
              <a:off x="4955471" y="4172018"/>
              <a:ext cx="316526" cy="283757"/>
            </a:xfrm>
            <a:prstGeom prst="trapezoi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50458" y="4120377"/>
              <a:ext cx="1182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/>
                <a:t>resnet50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66502" y="4817893"/>
              <a:ext cx="94462" cy="31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47962" y="4066161"/>
              <a:ext cx="4185202" cy="1473603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227" y="4506627"/>
              <a:ext cx="3377542" cy="102247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0979" y="6067820"/>
            <a:ext cx="1089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[1] Woo</a:t>
            </a:r>
            <a:r>
              <a:rPr lang="en-US" sz="1400" dirty="0"/>
              <a:t>, </a:t>
            </a:r>
            <a:r>
              <a:rPr lang="en-US" sz="1400" dirty="0" err="1"/>
              <a:t>Sanghyun</a:t>
            </a:r>
            <a:r>
              <a:rPr lang="en-US" sz="1400" dirty="0"/>
              <a:t>, et al. "</a:t>
            </a:r>
            <a:r>
              <a:rPr lang="en-US" sz="1400" dirty="0" err="1"/>
              <a:t>Cbam</a:t>
            </a:r>
            <a:r>
              <a:rPr lang="en-US" sz="1400" dirty="0"/>
              <a:t>: Convolutional block attention module." </a:t>
            </a:r>
            <a:r>
              <a:rPr lang="en-US" sz="1400" i="1" dirty="0"/>
              <a:t>Proceedings of the European conference on computer vision (ECCV)</a:t>
            </a:r>
            <a:r>
              <a:rPr lang="en-US" sz="1400" dirty="0"/>
              <a:t>. 2018.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54722" y="41945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structure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 (2D--&gt;3D)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(ideas)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structure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260" y="1085866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3-stage: DSM refinement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Edge/Corner detection </a:t>
            </a:r>
            <a:r>
              <a:rPr lang="en-DE" sz="2400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Vectorization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DSM: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LSGAN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L1 + SN;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 tuning +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interpolation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Edge/Corner: Cross Entropy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72158" y="2174819"/>
            <a:ext cx="9179500" cy="1391869"/>
            <a:chOff x="1062181" y="3778013"/>
            <a:chExt cx="9179500" cy="1391869"/>
          </a:xfrm>
        </p:grpSpPr>
        <p:sp>
          <p:nvSpPr>
            <p:cNvPr id="11" name="Trapezoid 10"/>
            <p:cNvSpPr/>
            <p:nvPr/>
          </p:nvSpPr>
          <p:spPr>
            <a:xfrm rot="5400000">
              <a:off x="2225823" y="3741070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855" y="4277808"/>
              <a:ext cx="600363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16200000">
              <a:off x="4036291" y="4069304"/>
              <a:ext cx="1228437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545" y="3968604"/>
              <a:ext cx="64423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181" y="4590473"/>
              <a:ext cx="73659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42383" y="4131031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42383" y="4766539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2225822" y="4477154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>
              <a:endCxn id="12" idx="1"/>
            </p:cNvCxnSpPr>
            <p:nvPr/>
          </p:nvCxnSpPr>
          <p:spPr>
            <a:xfrm>
              <a:off x="2918551" y="4139631"/>
              <a:ext cx="397304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2" idx="0"/>
              <a:endCxn id="12" idx="1"/>
            </p:cNvCxnSpPr>
            <p:nvPr/>
          </p:nvCxnSpPr>
          <p:spPr>
            <a:xfrm flipV="1">
              <a:off x="2918551" y="4434141"/>
              <a:ext cx="397304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3"/>
              <a:endCxn id="13" idx="0"/>
            </p:cNvCxnSpPr>
            <p:nvPr/>
          </p:nvCxnSpPr>
          <p:spPr>
            <a:xfrm flipV="1">
              <a:off x="3916218" y="4434140"/>
              <a:ext cx="3694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347856" y="399852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13" idx="2"/>
            </p:cNvCxnSpPr>
            <p:nvPr/>
          </p:nvCxnSpPr>
          <p:spPr>
            <a:xfrm flipV="1">
              <a:off x="5015346" y="4105906"/>
              <a:ext cx="335382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45018" y="3921240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31" name="Trapezoid 30"/>
            <p:cNvSpPr/>
            <p:nvPr/>
          </p:nvSpPr>
          <p:spPr>
            <a:xfrm rot="5400000">
              <a:off x="7846448" y="3741071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1" idx="0"/>
              <a:endCxn id="33" idx="1"/>
            </p:cNvCxnSpPr>
            <p:nvPr/>
          </p:nvCxnSpPr>
          <p:spPr>
            <a:xfrm>
              <a:off x="8539177" y="4105908"/>
              <a:ext cx="280383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19560" y="3926892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0" idx="3"/>
              <a:endCxn id="31" idx="2"/>
            </p:cNvCxnSpPr>
            <p:nvPr/>
          </p:nvCxnSpPr>
          <p:spPr>
            <a:xfrm>
              <a:off x="7172612" y="4105906"/>
              <a:ext cx="6368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8" idx="0"/>
              <a:endCxn id="31" idx="1"/>
            </p:cNvCxnSpPr>
            <p:nvPr/>
          </p:nvCxnSpPr>
          <p:spPr>
            <a:xfrm rot="5400000" flipH="1" flipV="1">
              <a:off x="4771193" y="565457"/>
              <a:ext cx="108616" cy="6697679"/>
            </a:xfrm>
            <a:prstGeom prst="bentConnector3">
              <a:avLst>
                <a:gd name="adj1" fmla="val 419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3"/>
              <a:endCxn id="30" idx="1"/>
            </p:cNvCxnSpPr>
            <p:nvPr/>
          </p:nvCxnSpPr>
          <p:spPr>
            <a:xfrm>
              <a:off x="5569529" y="4101640"/>
              <a:ext cx="175489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Elbow Connector 3"/>
          <p:cNvCxnSpPr>
            <a:stCxn id="11" idx="1"/>
            <a:endCxn id="13" idx="3"/>
          </p:cNvCxnSpPr>
          <p:nvPr/>
        </p:nvCxnSpPr>
        <p:spPr>
          <a:xfrm rot="16200000" flipH="1">
            <a:off x="3886518" y="1233968"/>
            <a:ext cx="51144" cy="2096794"/>
          </a:xfrm>
          <a:prstGeom prst="bentConnector3">
            <a:avLst>
              <a:gd name="adj1" fmla="val -3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2" idx="3"/>
            <a:endCxn id="13" idx="1"/>
          </p:cNvCxnSpPr>
          <p:nvPr/>
        </p:nvCxnSpPr>
        <p:spPr>
          <a:xfrm rot="5400000" flipH="1" flipV="1">
            <a:off x="3846709" y="2370938"/>
            <a:ext cx="130760" cy="2096795"/>
          </a:xfrm>
          <a:prstGeom prst="bentConnector3">
            <a:avLst>
              <a:gd name="adj1" fmla="val -117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apezoid 50"/>
          <p:cNvSpPr/>
          <p:nvPr/>
        </p:nvSpPr>
        <p:spPr>
          <a:xfrm rot="5400000">
            <a:off x="2572998" y="4264425"/>
            <a:ext cx="655785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82038" y="4810262"/>
            <a:ext cx="615336" cy="31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/>
          <p:cNvSpPr/>
          <p:nvPr/>
        </p:nvSpPr>
        <p:spPr>
          <a:xfrm rot="16200000">
            <a:off x="4435760" y="4592659"/>
            <a:ext cx="1228437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4288" y="4478818"/>
            <a:ext cx="150146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Refined DSM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2158" y="5122927"/>
            <a:ext cx="75496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ortho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171818" y="4663485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71818" y="5298993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apezoid 61"/>
          <p:cNvSpPr/>
          <p:nvPr/>
        </p:nvSpPr>
        <p:spPr>
          <a:xfrm rot="5400000">
            <a:off x="2572997" y="5000509"/>
            <a:ext cx="655785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endCxn id="52" idx="1"/>
          </p:cNvCxnSpPr>
          <p:nvPr/>
        </p:nvCxnSpPr>
        <p:spPr>
          <a:xfrm>
            <a:off x="3274825" y="4672085"/>
            <a:ext cx="407213" cy="29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2" idx="0"/>
            <a:endCxn id="52" idx="1"/>
          </p:cNvCxnSpPr>
          <p:nvPr/>
        </p:nvCxnSpPr>
        <p:spPr>
          <a:xfrm flipV="1">
            <a:off x="3274825" y="4966595"/>
            <a:ext cx="407213" cy="40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53" idx="0"/>
          </p:cNvCxnSpPr>
          <p:nvPr/>
        </p:nvCxnSpPr>
        <p:spPr>
          <a:xfrm flipV="1">
            <a:off x="4297374" y="4966594"/>
            <a:ext cx="378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67660" y="5311218"/>
            <a:ext cx="227201" cy="20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53" idx="2"/>
            <a:endCxn id="67" idx="1"/>
          </p:cNvCxnSpPr>
          <p:nvPr/>
        </p:nvCxnSpPr>
        <p:spPr>
          <a:xfrm>
            <a:off x="5423914" y="4966594"/>
            <a:ext cx="343746" cy="447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71783" y="5226380"/>
            <a:ext cx="142050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Edge/corner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7" idx="3"/>
            <a:endCxn id="77" idx="1"/>
          </p:cNvCxnSpPr>
          <p:nvPr/>
        </p:nvCxnSpPr>
        <p:spPr>
          <a:xfrm flipV="1">
            <a:off x="5994861" y="5411046"/>
            <a:ext cx="176922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1" idx="1"/>
            <a:endCxn id="53" idx="3"/>
          </p:cNvCxnSpPr>
          <p:nvPr/>
        </p:nvCxnSpPr>
        <p:spPr>
          <a:xfrm rot="16200000" flipH="1">
            <a:off x="3948725" y="3344606"/>
            <a:ext cx="53419" cy="2149088"/>
          </a:xfrm>
          <a:prstGeom prst="bentConnector3">
            <a:avLst>
              <a:gd name="adj1" fmla="val -33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3"/>
            <a:endCxn id="53" idx="1"/>
          </p:cNvCxnSpPr>
          <p:nvPr/>
        </p:nvCxnSpPr>
        <p:spPr>
          <a:xfrm rot="5400000" flipH="1" flipV="1">
            <a:off x="3908916" y="4479302"/>
            <a:ext cx="133035" cy="2149089"/>
          </a:xfrm>
          <a:prstGeom prst="bentConnector3">
            <a:avLst>
              <a:gd name="adj1" fmla="val -12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57" y="4867147"/>
            <a:ext cx="1601437" cy="109512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250" y="2895308"/>
            <a:ext cx="1601437" cy="10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3-stage: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 </a:t>
            </a:r>
            <a:r>
              <a:rPr lang="en-DE" sz="24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Edge/Corner detection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Vectorization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 (2D)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Non-maximum suppression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connectivity (buffer threshold)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min-closed </a:t>
            </a:r>
            <a:r>
              <a:rPr lang="en-US" sz="24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 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 (3D)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132" y="4910617"/>
            <a:ext cx="1549772" cy="156348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754639" y="5664777"/>
            <a:ext cx="825224" cy="21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6301" y="5348426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nDSM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703452" y="3163323"/>
            <a:ext cx="6772395" cy="1314450"/>
            <a:chOff x="3499596" y="3171121"/>
            <a:chExt cx="6772395" cy="1314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9596" y="3280660"/>
              <a:ext cx="1105269" cy="109613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8983" y="3280660"/>
              <a:ext cx="1085850" cy="10953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18951" y="3280660"/>
              <a:ext cx="1031478" cy="1095375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4718050" y="3722255"/>
              <a:ext cx="621929" cy="1880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627406" y="3734298"/>
              <a:ext cx="621929" cy="1880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6591" y="3171121"/>
              <a:ext cx="1295400" cy="1314450"/>
            </a:xfrm>
            <a:prstGeom prst="rect">
              <a:avLst/>
            </a:prstGeom>
          </p:spPr>
        </p:pic>
        <p:sp>
          <p:nvSpPr>
            <p:cNvPr id="18" name="Right Arrow 17"/>
            <p:cNvSpPr/>
            <p:nvPr/>
          </p:nvSpPr>
          <p:spPr>
            <a:xfrm>
              <a:off x="8428071" y="3734297"/>
              <a:ext cx="621929" cy="1880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3822" y="5176399"/>
            <a:ext cx="1171956" cy="11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4718050" y="63488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0" y="1156823"/>
            <a:ext cx="2527867" cy="2527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28" y="3820978"/>
            <a:ext cx="2527867" cy="25278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25" y="1145221"/>
            <a:ext cx="2551070" cy="2551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0" y="3820978"/>
            <a:ext cx="2527867" cy="252786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813456" y="3615213"/>
            <a:ext cx="591127" cy="20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35" y="1273669"/>
            <a:ext cx="9219088" cy="4374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1380" y="5577431"/>
            <a:ext cx="19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building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(all testing area)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testing area + directly compared to GT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Randomly selected buildings +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roof lines? (about 70%-80%)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99550"/>
              </p:ext>
            </p:extLst>
          </p:nvPr>
        </p:nvGraphicFramePr>
        <p:xfrm>
          <a:off x="1897908" y="16066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6505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05475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57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330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NMAD (m)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8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Coupled-</a:t>
                      </a:r>
                      <a:r>
                        <a:rPr lang="en-US" dirty="0" err="1" smtClean="0"/>
                        <a:t>cGAN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UResNet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1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Interp-cGAN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0667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11" y="3281181"/>
            <a:ext cx="4224193" cy="39655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30291"/>
              </p:ext>
            </p:extLst>
          </p:nvPr>
        </p:nvGraphicFramePr>
        <p:xfrm>
          <a:off x="1897907" y="452504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563860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070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21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595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4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99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5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building model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of roof mask (building mask)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buildings (big &amp; small) are successfully detected?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those detected buildings, how many are well shaped?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those not well-shaped buildings, how well are they shaped?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Improving edges?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other algorithm to compared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writing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186</TotalTime>
  <Words>296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A first complete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28</cp:revision>
  <dcterms:created xsi:type="dcterms:W3CDTF">2020-10-11T18:45:01Z</dcterms:created>
  <dcterms:modified xsi:type="dcterms:W3CDTF">2021-01-07T11:59:02Z</dcterms:modified>
</cp:coreProperties>
</file>