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80" r:id="rId2"/>
    <p:sldId id="413" r:id="rId3"/>
    <p:sldId id="414" r:id="rId4"/>
    <p:sldId id="415" r:id="rId5"/>
    <p:sldId id="410" r:id="rId6"/>
    <p:sldId id="417" r:id="rId7"/>
    <p:sldId id="418" r:id="rId8"/>
    <p:sldId id="419" r:id="rId9"/>
    <p:sldId id="420" r:id="rId10"/>
    <p:sldId id="421" r:id="rId11"/>
    <p:sldId id="411" r:id="rId12"/>
    <p:sldId id="409" r:id="rId13"/>
    <p:sldId id="412" r:id="rId14"/>
    <p:sldId id="416" r:id="rId15"/>
    <p:sldId id="422" r:id="rId16"/>
    <p:sldId id="423" r:id="rId17"/>
    <p:sldId id="424" r:id="rId18"/>
    <p:sldId id="425" r:id="rId19"/>
    <p:sldId id="426" r:id="rId2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FFFFCF"/>
    <a:srgbClr val="FF7C23"/>
    <a:srgbClr val="DE7A00"/>
    <a:srgbClr val="CC3300"/>
    <a:srgbClr val="292929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 snapToGrid="0">
      <p:cViewPr varScale="1">
        <p:scale>
          <a:sx n="96" d="100"/>
          <a:sy n="96" d="100"/>
        </p:scale>
        <p:origin x="15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13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FD92D-19A4-45B1-9C35-4380C3B86B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2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7A39216-A035-4AF8-BBBD-3A0DB92CA4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EB7BC-D5CB-4452-8570-4B54700E6CE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97446-39FD-45D6-817F-FDB5104EE1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9CA18-0783-49F5-A554-07DF1872A5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1883F-ACC6-4383-8FA2-9942C717A45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E28-2936-41B4-A7A2-E0D3371EA0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1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910B1-A6C6-4B7D-B172-BFC44CE538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3FEF0-1FC6-4A89-BF33-58B4FC92AF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D24C-291C-47F3-AC43-85DBEE9B7C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220C-0DDC-410E-99C3-AA114BA463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94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A17DC-3F74-4996-B90A-841F99EC2B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79031-F483-4E53-B97E-C4B14022589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3E56-9A06-46A0-82FB-C5478B1D570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4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+mn-lt"/>
              </a:defRPr>
            </a:lvl1pPr>
          </a:lstStyle>
          <a:p>
            <a:pPr>
              <a:defRPr/>
            </a:pPr>
            <a:fld id="{BBB02C1F-924E-4635-AD93-5C153101E88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113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Satellite Geodesy Observation Techniques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i="1" dirty="0"/>
              <a:t>I</a:t>
            </a:r>
            <a:r>
              <a:rPr lang="en-US" sz="2800" i="1" dirty="0" smtClean="0"/>
              <a:t>ntroduction</a:t>
            </a:r>
            <a:endParaRPr lang="de-DE" sz="28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103688"/>
            <a:ext cx="4564062" cy="1555750"/>
          </a:xfrm>
        </p:spPr>
        <p:txBody>
          <a:bodyPr/>
          <a:lstStyle/>
          <a:p>
            <a:pPr algn="l" eaLnBrk="1" hangingPunct="1"/>
            <a:r>
              <a:rPr lang="de-DE" sz="2000" dirty="0" smtClean="0"/>
              <a:t>Mohammad Tourian</a:t>
            </a:r>
          </a:p>
          <a:p>
            <a:pPr algn="l" eaLnBrk="1" hangingPunct="1"/>
            <a:r>
              <a:rPr lang="de-DE" sz="1400" dirty="0" smtClean="0"/>
              <a:t>tourian@gis.uni-stuttgart.de</a:t>
            </a:r>
          </a:p>
          <a:p>
            <a:pPr algn="l" eaLnBrk="1" hangingPunct="1"/>
            <a:r>
              <a:rPr lang="de-DE" sz="1400" dirty="0" smtClean="0"/>
              <a:t>Institute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Geodesy</a:t>
            </a:r>
            <a:endParaRPr lang="de-DE" sz="1400" dirty="0" smtClean="0"/>
          </a:p>
          <a:p>
            <a:pPr algn="l" eaLnBrk="1" hangingPunct="1"/>
            <a:r>
              <a:rPr lang="de-DE" sz="1400" dirty="0" smtClean="0"/>
              <a:t>Universität Stuttgart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33919" y="6227763"/>
            <a:ext cx="2168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de-DE" sz="1000" dirty="0" smtClean="0">
                <a:solidFill>
                  <a:srgbClr val="4D4D4D"/>
                </a:solidFill>
                <a:latin typeface="Univers" pitchFamily="34" charset="0"/>
              </a:rPr>
              <a:t>10.2019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6311900"/>
            <a:ext cx="4699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</a:t>
            </a:r>
            <a:r>
              <a:rPr lang="en-US" sz="2000" dirty="0"/>
              <a:t>launching GPS satellites and serving them as space-based reference points, satellite geodesy </a:t>
            </a:r>
            <a:r>
              <a:rPr lang="en-US" sz="2000" dirty="0" smtClean="0"/>
              <a:t>entered into </a:t>
            </a:r>
            <a:r>
              <a:rPr lang="en-US" sz="2000" dirty="0"/>
              <a:t>the geo-dynamics and earthquake studies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/>
              <a:t>the precise </a:t>
            </a:r>
            <a:r>
              <a:rPr lang="en-US" sz="2000" dirty="0" smtClean="0"/>
              <a:t>positioning of </a:t>
            </a:r>
            <a:r>
              <a:rPr lang="en-US" sz="2000" dirty="0"/>
              <a:t>GPS, other artificial satellites could be considered as accurate sensors. Especially non-active </a:t>
            </a:r>
            <a:r>
              <a:rPr lang="en-US" sz="2000" dirty="0" smtClean="0"/>
              <a:t>geodetic satellites </a:t>
            </a:r>
            <a:r>
              <a:rPr lang="en-US" sz="2000" dirty="0"/>
              <a:t>could sense the gravity field and help to determine its parameters.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Active geodetic </a:t>
            </a:r>
            <a:r>
              <a:rPr lang="en-US" sz="2000" dirty="0"/>
              <a:t>satellites could be designed as sensors to monitor the changes over the globe by sensing </a:t>
            </a:r>
            <a:r>
              <a:rPr lang="en-US" sz="2000" dirty="0" smtClean="0"/>
              <a:t>the varying </a:t>
            </a:r>
            <a:r>
              <a:rPr lang="en-US" sz="2000" dirty="0"/>
              <a:t>parameters e.g. sea or inland water level.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223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Earth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62" y="1523777"/>
            <a:ext cx="4388076" cy="434362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45413" y="542803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2"/>
                </a:solidFill>
              </a:rPr>
              <a:t>Jin et al, 2013</a:t>
            </a:r>
            <a:endParaRPr lang="de-DE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Spaceborne</a:t>
            </a:r>
            <a:r>
              <a:rPr lang="de-DE" dirty="0" smtClean="0"/>
              <a:t> </a:t>
            </a:r>
            <a:r>
              <a:rPr lang="de-DE" dirty="0" err="1" smtClean="0"/>
              <a:t>geodetic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25685"/>
            <a:ext cx="7772400" cy="46482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39" y="1385765"/>
            <a:ext cx="4781847" cy="39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98796" cy="457200"/>
          </a:xfrm>
        </p:spPr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geodesy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earth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90" y="1712068"/>
            <a:ext cx="5733546" cy="358528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387830" y="516654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2"/>
                </a:solidFill>
              </a:rPr>
              <a:t>Jin et al, 2013</a:t>
            </a:r>
            <a:endParaRPr lang="de-DE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Earth </a:t>
            </a:r>
            <a:r>
              <a:rPr lang="de-DE" i="1" dirty="0" err="1"/>
              <a:t>to</a:t>
            </a:r>
            <a:r>
              <a:rPr lang="de-DE" i="1" dirty="0"/>
              <a:t> Space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 err="1" smtClean="0"/>
              <a:t>directions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,</a:t>
            </a:r>
          </a:p>
          <a:p>
            <a:pPr lvl="1"/>
            <a:r>
              <a:rPr lang="de-DE" dirty="0" err="1" smtClean="0"/>
              <a:t>satellite</a:t>
            </a:r>
            <a:r>
              <a:rPr lang="de-DE" dirty="0" smtClean="0"/>
              <a:t> </a:t>
            </a:r>
            <a:r>
              <a:rPr lang="de-DE" dirty="0" err="1"/>
              <a:t>laser</a:t>
            </a:r>
            <a:r>
              <a:rPr lang="de-DE" dirty="0"/>
              <a:t> ranging (SLR),</a:t>
            </a:r>
          </a:p>
          <a:p>
            <a:pPr lvl="1"/>
            <a:r>
              <a:rPr lang="de-DE" dirty="0" smtClean="0"/>
              <a:t>Doppler </a:t>
            </a:r>
            <a:r>
              <a:rPr lang="de-DE" dirty="0" err="1"/>
              <a:t>positioning</a:t>
            </a:r>
            <a:r>
              <a:rPr lang="de-DE" dirty="0"/>
              <a:t> (TRANSIT, DORIS), </a:t>
            </a:r>
            <a:r>
              <a:rPr lang="de-DE" dirty="0" err="1"/>
              <a:t>and</a:t>
            </a:r>
            <a:endParaRPr lang="de-DE" dirty="0"/>
          </a:p>
          <a:p>
            <a:pPr lvl="1"/>
            <a:r>
              <a:rPr lang="en-US" dirty="0" smtClean="0"/>
              <a:t>geodetic </a:t>
            </a:r>
            <a:r>
              <a:rPr lang="en-US" dirty="0"/>
              <a:t>use of the Global Positioning System (GPS,GLONASS, future GNSS).</a:t>
            </a:r>
          </a:p>
          <a:p>
            <a:r>
              <a:rPr lang="en-US" i="1" dirty="0" smtClean="0"/>
              <a:t>Space </a:t>
            </a:r>
            <a:r>
              <a:rPr lang="en-US" i="1" dirty="0"/>
              <a:t>to Earth </a:t>
            </a:r>
            <a:r>
              <a:rPr lang="en-US" dirty="0"/>
              <a:t>methods</a:t>
            </a:r>
          </a:p>
          <a:p>
            <a:pPr lvl="1"/>
            <a:r>
              <a:rPr lang="de-DE" dirty="0" err="1" smtClean="0"/>
              <a:t>radar</a:t>
            </a:r>
            <a:r>
              <a:rPr lang="de-DE" dirty="0" smtClean="0"/>
              <a:t> </a:t>
            </a:r>
            <a:r>
              <a:rPr lang="de-DE" dirty="0" err="1"/>
              <a:t>altimetry</a:t>
            </a:r>
            <a:r>
              <a:rPr lang="de-DE" dirty="0"/>
              <a:t>,</a:t>
            </a:r>
          </a:p>
          <a:p>
            <a:pPr lvl="1"/>
            <a:r>
              <a:rPr lang="de-DE" dirty="0" err="1" smtClean="0"/>
              <a:t>spaceborne</a:t>
            </a:r>
            <a:r>
              <a:rPr lang="de-DE" dirty="0" smtClean="0"/>
              <a:t> </a:t>
            </a:r>
            <a:r>
              <a:rPr lang="de-DE" dirty="0" err="1"/>
              <a:t>laser</a:t>
            </a:r>
            <a:r>
              <a:rPr lang="de-DE" dirty="0"/>
              <a:t>, </a:t>
            </a:r>
            <a:r>
              <a:rPr lang="de-DE" dirty="0" err="1"/>
              <a:t>and</a:t>
            </a:r>
            <a:endParaRPr lang="de-DE" dirty="0"/>
          </a:p>
          <a:p>
            <a:pPr lvl="1"/>
            <a:r>
              <a:rPr lang="de-DE" dirty="0" err="1" smtClean="0"/>
              <a:t>satellite</a:t>
            </a:r>
            <a:r>
              <a:rPr lang="de-DE" dirty="0" smtClean="0"/>
              <a:t> </a:t>
            </a:r>
            <a:r>
              <a:rPr lang="de-DE" dirty="0" err="1"/>
              <a:t>gradiometry</a:t>
            </a:r>
            <a:r>
              <a:rPr lang="de-DE" dirty="0"/>
              <a:t>.</a:t>
            </a:r>
          </a:p>
          <a:p>
            <a:r>
              <a:rPr lang="en-US" i="1" dirty="0" smtClean="0"/>
              <a:t>Space </a:t>
            </a:r>
            <a:r>
              <a:rPr lang="en-US" i="1" dirty="0"/>
              <a:t>to Space </a:t>
            </a:r>
            <a:r>
              <a:rPr lang="en-US" dirty="0"/>
              <a:t>methods</a:t>
            </a:r>
          </a:p>
          <a:p>
            <a:pPr lvl="1"/>
            <a:r>
              <a:rPr lang="de-DE" dirty="0" err="1" smtClean="0"/>
              <a:t>satellite-to-satellite</a:t>
            </a:r>
            <a:r>
              <a:rPr lang="de-DE" dirty="0" smtClean="0"/>
              <a:t> </a:t>
            </a:r>
            <a:r>
              <a:rPr lang="de-DE" dirty="0" err="1"/>
              <a:t>tracking</a:t>
            </a:r>
            <a:r>
              <a:rPr lang="de-DE" dirty="0"/>
              <a:t> (SST).</a:t>
            </a:r>
          </a:p>
        </p:txBody>
      </p:sp>
    </p:spTree>
    <p:extLst>
      <p:ext uri="{BB962C8B-B14F-4D97-AF65-F5344CB8AC3E}">
        <p14:creationId xmlns:p14="http://schemas.microsoft.com/office/powerpoint/2010/main" val="15708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Applications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Satellite</a:t>
            </a:r>
            <a:r>
              <a:rPr lang="de-DE" b="1" dirty="0"/>
              <a:t> </a:t>
            </a:r>
            <a:r>
              <a:rPr lang="de-DE" b="1" dirty="0" err="1"/>
              <a:t>Geodesy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i="1" dirty="0"/>
              <a:t>Global </a:t>
            </a:r>
            <a:r>
              <a:rPr lang="de-DE" sz="1400" i="1" dirty="0" err="1"/>
              <a:t>Geodesy</a:t>
            </a:r>
            <a:endParaRPr lang="de-DE" sz="1400" i="1" dirty="0"/>
          </a:p>
          <a:p>
            <a:pPr lvl="1"/>
            <a:r>
              <a:rPr lang="en-US" sz="900" dirty="0" smtClean="0"/>
              <a:t>general </a:t>
            </a:r>
            <a:r>
              <a:rPr lang="en-US" sz="900" dirty="0"/>
              <a:t>shape of Earth’s figure and gravity field,</a:t>
            </a:r>
          </a:p>
          <a:p>
            <a:pPr lvl="1"/>
            <a:r>
              <a:rPr lang="en-US" sz="900" dirty="0" smtClean="0"/>
              <a:t>dimensions </a:t>
            </a:r>
            <a:r>
              <a:rPr lang="en-US" sz="900" dirty="0"/>
              <a:t>of a mean Earth ellipsoid,</a:t>
            </a:r>
          </a:p>
          <a:p>
            <a:pPr lvl="1"/>
            <a:r>
              <a:rPr lang="en-US" sz="900" dirty="0" smtClean="0"/>
              <a:t>establishment </a:t>
            </a:r>
            <a:r>
              <a:rPr lang="en-US" sz="900" dirty="0"/>
              <a:t>of a global terrestrial reference frame,</a:t>
            </a:r>
          </a:p>
          <a:p>
            <a:pPr lvl="1"/>
            <a:r>
              <a:rPr lang="en-US" sz="900" dirty="0" smtClean="0"/>
              <a:t>detailed </a:t>
            </a:r>
            <a:r>
              <a:rPr lang="en-US" sz="900" dirty="0"/>
              <a:t>geoid as a reference surface on land and at sea,</a:t>
            </a:r>
          </a:p>
          <a:p>
            <a:pPr lvl="1"/>
            <a:r>
              <a:rPr lang="en-US" sz="900" dirty="0" smtClean="0"/>
              <a:t>connection </a:t>
            </a:r>
            <a:r>
              <a:rPr lang="en-US" sz="900" dirty="0"/>
              <a:t>between different existing geodetic </a:t>
            </a:r>
            <a:r>
              <a:rPr lang="en-US" sz="900" dirty="0" err="1"/>
              <a:t>datums</a:t>
            </a:r>
            <a:r>
              <a:rPr lang="en-US" sz="900" dirty="0"/>
              <a:t>, and</a:t>
            </a:r>
          </a:p>
          <a:p>
            <a:pPr lvl="1"/>
            <a:r>
              <a:rPr lang="en-US" sz="900" dirty="0" smtClean="0"/>
              <a:t>connection </a:t>
            </a:r>
            <a:r>
              <a:rPr lang="en-US" sz="900" dirty="0"/>
              <a:t>of national </a:t>
            </a:r>
            <a:r>
              <a:rPr lang="en-US" sz="900" dirty="0" err="1"/>
              <a:t>datums</a:t>
            </a:r>
            <a:r>
              <a:rPr lang="en-US" sz="900" dirty="0"/>
              <a:t> with a global geodetic datum</a:t>
            </a:r>
            <a:r>
              <a:rPr lang="en-US" sz="900" dirty="0" smtClean="0"/>
              <a:t>.</a:t>
            </a:r>
          </a:p>
          <a:p>
            <a:pPr lvl="1"/>
            <a:endParaRPr lang="en-US" sz="900" dirty="0" smtClean="0"/>
          </a:p>
          <a:p>
            <a:pPr marL="457200" lvl="1" indent="0">
              <a:buNone/>
            </a:pPr>
            <a:endParaRPr lang="en-US" sz="900" dirty="0"/>
          </a:p>
          <a:p>
            <a:r>
              <a:rPr lang="de-DE" sz="1400" i="1" dirty="0" err="1"/>
              <a:t>Geodetic</a:t>
            </a:r>
            <a:r>
              <a:rPr lang="de-DE" sz="1400" i="1" dirty="0"/>
              <a:t> Control</a:t>
            </a:r>
          </a:p>
          <a:p>
            <a:pPr lvl="1"/>
            <a:r>
              <a:rPr lang="en-US" sz="1000" dirty="0" smtClean="0"/>
              <a:t>establishment </a:t>
            </a:r>
            <a:r>
              <a:rPr lang="en-US" sz="1000" dirty="0"/>
              <a:t>of geodetic control for national networks,</a:t>
            </a:r>
          </a:p>
          <a:p>
            <a:pPr lvl="1"/>
            <a:r>
              <a:rPr lang="en-US" sz="1000" dirty="0" smtClean="0"/>
              <a:t>installation </a:t>
            </a:r>
            <a:r>
              <a:rPr lang="en-US" sz="1000" dirty="0"/>
              <a:t>of three-dimensional homogeneous networks,</a:t>
            </a:r>
          </a:p>
          <a:p>
            <a:pPr lvl="1"/>
            <a:r>
              <a:rPr lang="en-US" sz="1000" dirty="0" smtClean="0"/>
              <a:t>analysis </a:t>
            </a:r>
            <a:r>
              <a:rPr lang="en-US" sz="1000" dirty="0"/>
              <a:t>and improvement of existing terrestrial networks,</a:t>
            </a:r>
          </a:p>
          <a:p>
            <a:pPr lvl="1"/>
            <a:r>
              <a:rPr lang="en-US" sz="1000" dirty="0" smtClean="0"/>
              <a:t>establishment </a:t>
            </a:r>
            <a:r>
              <a:rPr lang="en-US" sz="1000" dirty="0"/>
              <a:t>of geodetic connections between islands or with the mainland,</a:t>
            </a:r>
          </a:p>
          <a:p>
            <a:pPr lvl="1"/>
            <a:r>
              <a:rPr lang="en-US" sz="1000" dirty="0" smtClean="0"/>
              <a:t>densification </a:t>
            </a:r>
            <a:r>
              <a:rPr lang="en-US" sz="1000" dirty="0"/>
              <a:t>of existing networks up to short interstation distances</a:t>
            </a:r>
            <a:r>
              <a:rPr lang="en-US" sz="1000" dirty="0" smtClean="0"/>
              <a:t>.</a:t>
            </a:r>
          </a:p>
          <a:p>
            <a:pPr lvl="1"/>
            <a:endParaRPr lang="en-US" sz="1000" dirty="0" smtClean="0"/>
          </a:p>
          <a:p>
            <a:endParaRPr lang="en-US" sz="1400" dirty="0"/>
          </a:p>
          <a:p>
            <a:r>
              <a:rPr lang="de-DE" sz="1400" i="1" dirty="0" err="1"/>
              <a:t>Geodynamics</a:t>
            </a:r>
            <a:endParaRPr lang="de-DE" sz="1400" i="1" dirty="0"/>
          </a:p>
          <a:p>
            <a:pPr lvl="1"/>
            <a:r>
              <a:rPr lang="en-US" sz="1000" dirty="0" smtClean="0"/>
              <a:t>control </a:t>
            </a:r>
            <a:r>
              <a:rPr lang="en-US" sz="1000" dirty="0"/>
              <a:t>points for crustal motion,</a:t>
            </a:r>
          </a:p>
          <a:p>
            <a:pPr lvl="1"/>
            <a:r>
              <a:rPr lang="en-US" sz="1000" dirty="0" smtClean="0"/>
              <a:t>permanent </a:t>
            </a:r>
            <a:r>
              <a:rPr lang="en-US" sz="1000" dirty="0"/>
              <a:t>arrays for 3D-control in active areas,</a:t>
            </a:r>
          </a:p>
          <a:p>
            <a:pPr lvl="1"/>
            <a:r>
              <a:rPr lang="en-US" sz="1000" dirty="0" smtClean="0"/>
              <a:t>polar </a:t>
            </a:r>
            <a:r>
              <a:rPr lang="en-US" sz="1000" dirty="0"/>
              <a:t>motion, Earth rotation, and</a:t>
            </a:r>
          </a:p>
          <a:p>
            <a:pPr lvl="1"/>
            <a:r>
              <a:rPr lang="de-DE" sz="1000" dirty="0" smtClean="0"/>
              <a:t>solid </a:t>
            </a:r>
            <a:r>
              <a:rPr lang="de-DE" sz="1000" dirty="0"/>
              <a:t>Earth </a:t>
            </a:r>
            <a:r>
              <a:rPr lang="de-DE" sz="1000" dirty="0" err="1"/>
              <a:t>tides</a:t>
            </a:r>
            <a:r>
              <a:rPr lang="de-DE" sz="1000" dirty="0" smtClean="0"/>
              <a:t>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498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Applications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Satellite</a:t>
            </a:r>
            <a:r>
              <a:rPr lang="de-DE" b="1" dirty="0"/>
              <a:t> </a:t>
            </a:r>
            <a:r>
              <a:rPr lang="de-DE" b="1" dirty="0" err="1"/>
              <a:t>Geodesy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i="1" dirty="0" smtClean="0"/>
              <a:t>Applied </a:t>
            </a:r>
            <a:r>
              <a:rPr lang="de-DE" sz="1400" i="1" dirty="0" err="1"/>
              <a:t>and</a:t>
            </a:r>
            <a:r>
              <a:rPr lang="de-DE" sz="1400" i="1" dirty="0"/>
              <a:t> Plane </a:t>
            </a:r>
            <a:r>
              <a:rPr lang="de-DE" sz="1400" i="1" dirty="0" err="1"/>
              <a:t>Geodesy</a:t>
            </a:r>
            <a:endParaRPr lang="de-DE" sz="1400" i="1" dirty="0"/>
          </a:p>
          <a:p>
            <a:pPr lvl="1"/>
            <a:r>
              <a:rPr lang="en-US" sz="900" dirty="0" smtClean="0"/>
              <a:t>detailed </a:t>
            </a:r>
            <a:r>
              <a:rPr lang="en-US" sz="900" dirty="0"/>
              <a:t>plane surveying (land register, urban and rural surveying, geographic</a:t>
            </a:r>
          </a:p>
          <a:p>
            <a:pPr lvl="1"/>
            <a:r>
              <a:rPr lang="en-US" sz="900" dirty="0"/>
              <a:t>information systems (GIS), town planning, boundary demarcation etc.),</a:t>
            </a:r>
          </a:p>
          <a:p>
            <a:pPr lvl="1"/>
            <a:r>
              <a:rPr lang="en-US" sz="900" dirty="0" smtClean="0"/>
              <a:t>installation </a:t>
            </a:r>
            <a:r>
              <a:rPr lang="en-US" sz="900" dirty="0"/>
              <a:t>of special networks and control for engineering tasks,</a:t>
            </a:r>
          </a:p>
          <a:p>
            <a:pPr lvl="1"/>
            <a:r>
              <a:rPr lang="en-US" sz="900" dirty="0" smtClean="0"/>
              <a:t>terrestrial </a:t>
            </a:r>
            <a:r>
              <a:rPr lang="en-US" sz="900" dirty="0"/>
              <a:t>control points in photogrammetry and remote sensing,</a:t>
            </a:r>
          </a:p>
          <a:p>
            <a:pPr lvl="1"/>
            <a:r>
              <a:rPr lang="en-US" sz="900" dirty="0" smtClean="0"/>
              <a:t>position </a:t>
            </a:r>
            <a:r>
              <a:rPr lang="en-US" sz="900" dirty="0"/>
              <a:t>and orientation of airborne sensors like photogrammetric cameras,</a:t>
            </a:r>
          </a:p>
          <a:p>
            <a:pPr lvl="1"/>
            <a:r>
              <a:rPr lang="en-US" sz="900" dirty="0" smtClean="0"/>
              <a:t>control </a:t>
            </a:r>
            <a:r>
              <a:rPr lang="en-US" sz="900" dirty="0"/>
              <a:t>and position information at different accuracy levels in forestry, agriculture,</a:t>
            </a:r>
          </a:p>
          <a:p>
            <a:pPr lvl="1"/>
            <a:r>
              <a:rPr lang="de-DE" sz="900" dirty="0" err="1"/>
              <a:t>archaeology</a:t>
            </a:r>
            <a:r>
              <a:rPr lang="de-DE" sz="900" dirty="0"/>
              <a:t>, </a:t>
            </a:r>
            <a:r>
              <a:rPr lang="de-DE" sz="900" dirty="0" err="1"/>
              <a:t>expedition</a:t>
            </a:r>
            <a:r>
              <a:rPr lang="de-DE" sz="900" dirty="0"/>
              <a:t> </a:t>
            </a:r>
            <a:r>
              <a:rPr lang="de-DE" sz="900" dirty="0" err="1"/>
              <a:t>cartography</a:t>
            </a:r>
            <a:r>
              <a:rPr lang="de-DE" sz="900" dirty="0"/>
              <a:t> etc</a:t>
            </a:r>
            <a:r>
              <a:rPr lang="de-DE" sz="900" dirty="0" smtClean="0"/>
              <a:t>.</a:t>
            </a:r>
          </a:p>
          <a:p>
            <a:pPr lvl="1"/>
            <a:endParaRPr lang="de-DE" sz="900" dirty="0" smtClean="0"/>
          </a:p>
          <a:p>
            <a:pPr lvl="1"/>
            <a:endParaRPr lang="de-DE" sz="900" dirty="0"/>
          </a:p>
          <a:p>
            <a:r>
              <a:rPr lang="de-DE" sz="1400" i="1" dirty="0"/>
              <a:t>Navigation </a:t>
            </a:r>
            <a:r>
              <a:rPr lang="de-DE" sz="1400" i="1" dirty="0" err="1"/>
              <a:t>and</a:t>
            </a:r>
            <a:r>
              <a:rPr lang="de-DE" sz="1400" i="1" dirty="0"/>
              <a:t> Marine </a:t>
            </a:r>
            <a:r>
              <a:rPr lang="de-DE" sz="1400" i="1" dirty="0" err="1"/>
              <a:t>Geodesy</a:t>
            </a:r>
            <a:endParaRPr lang="de-DE" sz="1400" i="1" dirty="0"/>
          </a:p>
          <a:p>
            <a:pPr lvl="1"/>
            <a:r>
              <a:rPr lang="en-US" sz="900" dirty="0" smtClean="0"/>
              <a:t>precise </a:t>
            </a:r>
            <a:r>
              <a:rPr lang="en-US" sz="900" dirty="0"/>
              <a:t>navigation of land-, sea-, and air-vehicles,</a:t>
            </a:r>
          </a:p>
          <a:p>
            <a:pPr lvl="1"/>
            <a:r>
              <a:rPr lang="en-US" sz="900" dirty="0" smtClean="0"/>
              <a:t>precise </a:t>
            </a:r>
            <a:r>
              <a:rPr lang="en-US" sz="900" dirty="0"/>
              <a:t>positioning for marine mapping, exploration, hydrography, oceanography,</a:t>
            </a:r>
          </a:p>
          <a:p>
            <a:pPr lvl="1"/>
            <a:r>
              <a:rPr lang="de-DE" sz="900" dirty="0"/>
              <a:t>marine </a:t>
            </a:r>
            <a:r>
              <a:rPr lang="de-DE" sz="900" dirty="0" err="1"/>
              <a:t>geology</a:t>
            </a:r>
            <a:r>
              <a:rPr lang="de-DE" sz="900" dirty="0"/>
              <a:t>, </a:t>
            </a:r>
            <a:r>
              <a:rPr lang="de-DE" sz="900" dirty="0" err="1"/>
              <a:t>and</a:t>
            </a:r>
            <a:r>
              <a:rPr lang="de-DE" sz="900" dirty="0"/>
              <a:t> </a:t>
            </a:r>
            <a:r>
              <a:rPr lang="de-DE" sz="900" dirty="0" err="1"/>
              <a:t>geophysics</a:t>
            </a:r>
            <a:r>
              <a:rPr lang="de-DE" sz="900" dirty="0"/>
              <a:t>,</a:t>
            </a:r>
          </a:p>
          <a:p>
            <a:pPr lvl="1"/>
            <a:r>
              <a:rPr lang="en-US" sz="900" dirty="0" smtClean="0"/>
              <a:t>connection </a:t>
            </a:r>
            <a:r>
              <a:rPr lang="en-US" sz="900" dirty="0"/>
              <a:t>and control of tide gauges (unification of height systems</a:t>
            </a:r>
            <a:r>
              <a:rPr lang="en-US" sz="900" dirty="0" smtClean="0"/>
              <a:t>).</a:t>
            </a:r>
          </a:p>
          <a:p>
            <a:pPr lvl="1"/>
            <a:endParaRPr lang="en-US" sz="900" dirty="0"/>
          </a:p>
          <a:p>
            <a:r>
              <a:rPr lang="de-DE" sz="1400" i="1" dirty="0" err="1" smtClean="0"/>
              <a:t>Hydology</a:t>
            </a:r>
            <a:endParaRPr lang="de-DE" sz="1400" i="1" dirty="0"/>
          </a:p>
          <a:p>
            <a:pPr lvl="1"/>
            <a:r>
              <a:rPr lang="en-US" sz="900" dirty="0" smtClean="0"/>
              <a:t>water storage change monitoring,</a:t>
            </a:r>
            <a:endParaRPr lang="en-US" sz="900" dirty="0"/>
          </a:p>
          <a:p>
            <a:pPr lvl="1"/>
            <a:r>
              <a:rPr lang="en-US" sz="900" dirty="0" smtClean="0"/>
              <a:t>surface water monitoring</a:t>
            </a:r>
          </a:p>
          <a:p>
            <a:pPr lvl="1"/>
            <a:r>
              <a:rPr lang="en-US" sz="900" dirty="0" smtClean="0"/>
              <a:t>Teleconnection in global water cycle </a:t>
            </a:r>
            <a:endParaRPr lang="en-US" sz="900" dirty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de-DE" sz="1400" i="1" dirty="0" err="1" smtClean="0"/>
              <a:t>Related</a:t>
            </a:r>
            <a:r>
              <a:rPr lang="de-DE" sz="1400" i="1" dirty="0" smtClean="0"/>
              <a:t> </a:t>
            </a:r>
            <a:r>
              <a:rPr lang="de-DE" sz="1400" i="1" dirty="0"/>
              <a:t>Fields</a:t>
            </a:r>
          </a:p>
          <a:p>
            <a:pPr lvl="1"/>
            <a:r>
              <a:rPr lang="en-US" sz="900" dirty="0" smtClean="0"/>
              <a:t> </a:t>
            </a:r>
            <a:r>
              <a:rPr lang="en-US" sz="900" dirty="0"/>
              <a:t>position and velocity determination for geophysical observations (gravimetric,</a:t>
            </a:r>
          </a:p>
          <a:p>
            <a:pPr lvl="1"/>
            <a:r>
              <a:rPr lang="en-US" sz="900" dirty="0"/>
              <a:t>magnetic, seismic surveys), also at sea and in the air,</a:t>
            </a:r>
          </a:p>
          <a:p>
            <a:pPr lvl="1"/>
            <a:r>
              <a:rPr lang="en-US" sz="900" dirty="0"/>
              <a:t>− determination of ice motion in glaciology, Antarctic research, oceanography,</a:t>
            </a:r>
          </a:p>
          <a:p>
            <a:pPr lvl="1"/>
            <a:r>
              <a:rPr lang="en-US" sz="900" dirty="0"/>
              <a:t>− determination of satellite orbits, and</a:t>
            </a:r>
          </a:p>
          <a:p>
            <a:pPr lvl="1"/>
            <a:r>
              <a:rPr lang="en-US" sz="900" dirty="0"/>
              <a:t>− tomography of the atmosphere (ionosphere, troposphere).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9384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Geodesy</a:t>
            </a:r>
            <a:r>
              <a:rPr lang="de-DE" dirty="0" smtClean="0"/>
              <a:t>, </a:t>
            </a:r>
            <a:r>
              <a:rPr lang="de-DE" dirty="0" err="1" smtClean="0"/>
              <a:t>spaceborne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60" y="1160833"/>
            <a:ext cx="5891700" cy="51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Geodesy</a:t>
            </a:r>
            <a:r>
              <a:rPr lang="de-DE" dirty="0" smtClean="0"/>
              <a:t>, </a:t>
            </a:r>
            <a:r>
              <a:rPr lang="de-DE" dirty="0" err="1" smtClean="0"/>
              <a:t>spaceborne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73" y="1219200"/>
            <a:ext cx="5755675" cy="5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99" y="228600"/>
            <a:ext cx="8347954" cy="457200"/>
          </a:xfrm>
        </p:spPr>
        <p:txBody>
          <a:bodyPr/>
          <a:lstStyle/>
          <a:p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geodetic</a:t>
            </a:r>
            <a:r>
              <a:rPr lang="de-DE" dirty="0" smtClean="0"/>
              <a:t> </a:t>
            </a:r>
            <a:r>
              <a:rPr lang="de-DE" dirty="0" err="1" smtClean="0"/>
              <a:t>technique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908995"/>
            <a:ext cx="7686396" cy="237765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96691" y="420674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2"/>
                </a:solidFill>
              </a:rPr>
              <a:t>Jin et al, 2013</a:t>
            </a:r>
            <a:endParaRPr lang="de-DE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Earth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0" y="1219200"/>
            <a:ext cx="7473150" cy="46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Earth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62" y="1219200"/>
            <a:ext cx="7159838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Earth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1" y="1167384"/>
            <a:ext cx="7538639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pillars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geodesy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3" y="1389815"/>
            <a:ext cx="4038426" cy="36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orbiting artificial satellite, that is visible by optical techniques from long distances was </a:t>
            </a:r>
            <a:r>
              <a:rPr lang="de-DE" sz="2000" dirty="0" err="1" smtClean="0"/>
              <a:t>always</a:t>
            </a:r>
            <a:r>
              <a:rPr lang="de-DE" sz="2000" dirty="0" smtClean="0"/>
              <a:t> </a:t>
            </a:r>
            <a:r>
              <a:rPr lang="de-DE" sz="2000" dirty="0" err="1" smtClean="0"/>
              <a:t>desired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en-US" sz="2000" dirty="0" smtClean="0"/>
              <a:t>Artificial </a:t>
            </a:r>
            <a:r>
              <a:rPr lang="en-US" sz="2000" dirty="0"/>
              <a:t>satellite could serve as </a:t>
            </a:r>
            <a:r>
              <a:rPr lang="en-US" sz="2000" dirty="0" smtClean="0"/>
              <a:t>	</a:t>
            </a:r>
          </a:p>
          <a:p>
            <a:pPr lvl="1"/>
            <a:r>
              <a:rPr lang="en-US" sz="1800" dirty="0" smtClean="0"/>
              <a:t>1</a:t>
            </a:r>
            <a:r>
              <a:rPr lang="en-US" sz="1800" dirty="0"/>
              <a:t>) high target reference point, </a:t>
            </a:r>
            <a:endParaRPr lang="en-US" sz="1800" dirty="0" smtClean="0"/>
          </a:p>
          <a:p>
            <a:pPr lvl="1"/>
            <a:r>
              <a:rPr lang="en-US" sz="1800" dirty="0" smtClean="0"/>
              <a:t>2</a:t>
            </a:r>
            <a:r>
              <a:rPr lang="en-US" sz="1800" dirty="0"/>
              <a:t>) </a:t>
            </a:r>
            <a:r>
              <a:rPr lang="en-US" sz="1800" dirty="0" smtClean="0"/>
              <a:t>proof mass </a:t>
            </a:r>
            <a:r>
              <a:rPr lang="en-US" sz="1800" dirty="0"/>
              <a:t>in gravitational field, </a:t>
            </a:r>
            <a:endParaRPr lang="en-US" sz="1800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dirty="0"/>
              <a:t>) gyroscope for inertial orientation </a:t>
            </a:r>
            <a:r>
              <a:rPr lang="en-US" sz="1800" dirty="0" smtClean="0"/>
              <a:t>and/or</a:t>
            </a:r>
          </a:p>
          <a:p>
            <a:pPr lvl="1"/>
            <a:r>
              <a:rPr lang="en-US" sz="1800" dirty="0" smtClean="0"/>
              <a:t>4</a:t>
            </a:r>
            <a:r>
              <a:rPr lang="en-US" sz="1800" dirty="0"/>
              <a:t>) a platform for </a:t>
            </a:r>
            <a:r>
              <a:rPr lang="en-US" sz="1800" dirty="0" smtClean="0"/>
              <a:t>observation.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Such </a:t>
            </a:r>
            <a:r>
              <a:rPr lang="en-US" sz="2000" dirty="0"/>
              <a:t>approach was obviously limited as </a:t>
            </a:r>
            <a:r>
              <a:rPr lang="en-US" sz="2000" dirty="0" smtClean="0"/>
              <a:t>the magnitude </a:t>
            </a:r>
            <a:r>
              <a:rPr lang="en-US" sz="2000" dirty="0"/>
              <a:t>of a moving target is a function </a:t>
            </a:r>
            <a:r>
              <a:rPr lang="en-US" sz="2000" dirty="0" smtClean="0"/>
              <a:t>of many </a:t>
            </a:r>
            <a:r>
              <a:rPr lang="en-US" sz="2000" dirty="0"/>
              <a:t>limiting factors e.g. energy consumption, atmospheric friction, </a:t>
            </a:r>
            <a:r>
              <a:rPr lang="en-US" sz="2000" dirty="0" err="1"/>
              <a:t>etc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5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Finally all the notions and ideas were </a:t>
            </a:r>
            <a:r>
              <a:rPr lang="en-US" sz="2000" dirty="0" smtClean="0"/>
              <a:t>realized </a:t>
            </a:r>
            <a:r>
              <a:rPr lang="en-US" sz="2000" dirty="0"/>
              <a:t>by launching the Sputnik 1 on October 4, </a:t>
            </a:r>
            <a:r>
              <a:rPr lang="en-US" sz="2000" dirty="0" smtClean="0"/>
              <a:t>1957</a:t>
            </a:r>
          </a:p>
          <a:p>
            <a:endParaRPr lang="en-US" sz="2000" dirty="0" smtClean="0"/>
          </a:p>
          <a:p>
            <a:r>
              <a:rPr lang="en-US" sz="2000" dirty="0" smtClean="0"/>
              <a:t>Sputnik </a:t>
            </a:r>
            <a:r>
              <a:rPr lang="en-US" sz="2000" dirty="0"/>
              <a:t>1 helped to identify the upper atmospheric </a:t>
            </a:r>
            <a:r>
              <a:rPr lang="en-US" sz="2000" dirty="0" err="1"/>
              <a:t>layers’s</a:t>
            </a:r>
            <a:r>
              <a:rPr lang="en-US" sz="2000" dirty="0"/>
              <a:t> density through measuring </a:t>
            </a:r>
            <a:r>
              <a:rPr lang="en-US" sz="2000" dirty="0" smtClean="0"/>
              <a:t>the satellite’s </a:t>
            </a:r>
            <a:r>
              <a:rPr lang="en-US" sz="2000" dirty="0"/>
              <a:t>orbital changes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year after, the launch of Explorer 1 and Sputnik </a:t>
            </a:r>
            <a:r>
              <a:rPr lang="en-US" sz="2000" dirty="0" smtClean="0"/>
              <a:t>2 helped </a:t>
            </a:r>
            <a:r>
              <a:rPr lang="en-US" sz="2000" dirty="0"/>
              <a:t>to determine the Earth flattening more accurately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demand of having a positioning system led to the launch of </a:t>
            </a:r>
            <a:r>
              <a:rPr lang="en-US" sz="2000" b="1" dirty="0" smtClean="0"/>
              <a:t>Transit satellite </a:t>
            </a:r>
            <a:r>
              <a:rPr lang="en-US" sz="2000" dirty="0"/>
              <a:t>in 1960, which was designed to </a:t>
            </a:r>
            <a:r>
              <a:rPr lang="en-US" sz="2000" dirty="0" smtClean="0"/>
              <a:t>provide accurate </a:t>
            </a:r>
            <a:r>
              <a:rPr lang="en-US" sz="2000" dirty="0"/>
              <a:t>location information by being located in a </a:t>
            </a:r>
            <a:r>
              <a:rPr lang="en-US" sz="2000" dirty="0" smtClean="0"/>
              <a:t>orbit with </a:t>
            </a:r>
            <a:r>
              <a:rPr lang="en-US" sz="2000" dirty="0"/>
              <a:t>an altitude of 1100km.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40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demand of determining the leading spherical harmonic </a:t>
            </a:r>
            <a:r>
              <a:rPr lang="en-US" sz="2000" dirty="0" smtClean="0"/>
              <a:t>coefficients of </a:t>
            </a:r>
            <a:r>
              <a:rPr lang="en-US" sz="2000" dirty="0"/>
              <a:t>the geopotential field led to the launch of the first dedicated geodetic satellite </a:t>
            </a:r>
            <a:r>
              <a:rPr lang="en-US" sz="2000" b="1" dirty="0"/>
              <a:t>ANNA-1B</a:t>
            </a:r>
            <a:r>
              <a:rPr lang="en-US" sz="2000" dirty="0"/>
              <a:t> in </a:t>
            </a:r>
            <a:r>
              <a:rPr lang="en-US" sz="2000" dirty="0" smtClean="0"/>
              <a:t>October 1962 </a:t>
            </a:r>
          </a:p>
          <a:p>
            <a:endParaRPr lang="en-US" sz="2000" dirty="0" smtClean="0"/>
          </a:p>
          <a:p>
            <a:r>
              <a:rPr lang="en-US" sz="2000" dirty="0" smtClean="0"/>
              <a:t>ANNA-1B </a:t>
            </a:r>
            <a:r>
              <a:rPr lang="en-US" sz="2000" dirty="0"/>
              <a:t>was one of the first active satellites as it was emitting very bright </a:t>
            </a:r>
            <a:r>
              <a:rPr lang="en-US" sz="2000" dirty="0" smtClean="0"/>
              <a:t>flashes of </a:t>
            </a:r>
            <a:r>
              <a:rPr lang="en-US" sz="2000" dirty="0"/>
              <a:t>light for being captured by ground stations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Shortly </a:t>
            </a:r>
            <a:r>
              <a:rPr lang="en-US" sz="2000" dirty="0"/>
              <a:t>after, the first two GEOS satellites (launched </a:t>
            </a:r>
            <a:r>
              <a:rPr lang="en-US" sz="2000" dirty="0" smtClean="0"/>
              <a:t>in 1965 </a:t>
            </a:r>
            <a:r>
              <a:rPr lang="en-US" sz="2000" dirty="0"/>
              <a:t>and 1968) were developed under the Explorer </a:t>
            </a:r>
            <a:r>
              <a:rPr lang="en-US" sz="2000" dirty="0" smtClean="0"/>
              <a:t>program. They </a:t>
            </a:r>
            <a:r>
              <a:rPr lang="en-US" sz="2000" dirty="0"/>
              <a:t>consisted </a:t>
            </a:r>
            <a:r>
              <a:rPr lang="en-US" sz="2000" dirty="0" smtClean="0"/>
              <a:t>of a </a:t>
            </a:r>
            <a:r>
              <a:rPr lang="en-US" sz="2000" dirty="0"/>
              <a:t>number of optical and wireless systems for accurate tracking, and laser reflectors.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86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By increasing the number of launched satellites, the community came to realize the need for a </a:t>
            </a:r>
            <a:r>
              <a:rPr lang="en-US" sz="2000" dirty="0" smtClean="0"/>
              <a:t>world geodetic </a:t>
            </a:r>
            <a:r>
              <a:rPr lang="en-US" sz="2000" dirty="0"/>
              <a:t>system. World Geodetic System (WGS) 60, 66, 72 and 84 are samples of geodetic </a:t>
            </a:r>
            <a:r>
              <a:rPr lang="en-US" sz="2000" dirty="0" smtClean="0"/>
              <a:t>systems, which </a:t>
            </a:r>
            <a:r>
              <a:rPr lang="en-US" sz="2000" dirty="0"/>
              <a:t>were established through a worldwide triangulation on the observations of satellites 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The Global </a:t>
            </a:r>
            <a:r>
              <a:rPr lang="en-US" sz="2000" dirty="0"/>
              <a:t>Positioning System (GPS) project was developed in </a:t>
            </a:r>
            <a:r>
              <a:rPr lang="en-US" sz="2000" dirty="0" smtClean="0"/>
              <a:t>1973 to </a:t>
            </a:r>
            <a:r>
              <a:rPr lang="en-US" sz="2000" dirty="0"/>
              <a:t>overcome the limitations of previous navigation systems and positioning the low orbit satellites. </a:t>
            </a:r>
            <a:r>
              <a:rPr lang="en-US" sz="2000" dirty="0" smtClean="0"/>
              <a:t>It became </a:t>
            </a:r>
            <a:r>
              <a:rPr lang="en-US" sz="2000" dirty="0"/>
              <a:t>fully operational in </a:t>
            </a:r>
            <a:r>
              <a:rPr lang="en-US" sz="2000" dirty="0" smtClean="0"/>
              <a:t>1994</a:t>
            </a:r>
          </a:p>
          <a:p>
            <a:endParaRPr lang="en-US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549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Univers</vt:lpstr>
      <vt:lpstr>SepiaGray</vt:lpstr>
      <vt:lpstr>Satellite Geodesy Observation Techniques  Introduction</vt:lpstr>
      <vt:lpstr>Earth system</vt:lpstr>
      <vt:lpstr>Earth system</vt:lpstr>
      <vt:lpstr>Earth system</vt:lpstr>
      <vt:lpstr>Three pillars of geodesy</vt:lpstr>
      <vt:lpstr>History</vt:lpstr>
      <vt:lpstr>History</vt:lpstr>
      <vt:lpstr>History</vt:lpstr>
      <vt:lpstr>History</vt:lpstr>
      <vt:lpstr>History</vt:lpstr>
      <vt:lpstr>Earth system components and interaction</vt:lpstr>
      <vt:lpstr>Spaceborne geodetic sensors</vt:lpstr>
      <vt:lpstr>Space geodesy and earth system interaction</vt:lpstr>
      <vt:lpstr>Observation techniques</vt:lpstr>
      <vt:lpstr>Applications of Satellite Geodesy</vt:lpstr>
      <vt:lpstr>Applications of Satellite Geodesy</vt:lpstr>
      <vt:lpstr>Geodesy, spaceborne sensors</vt:lpstr>
      <vt:lpstr>Geodesy, spaceborne sensors</vt:lpstr>
      <vt:lpstr>Roles and uses of space geodetic technique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Satellitengeodäsie als Tanzdisziplin?</dc:title>
  <dc:creator>Sneeuw</dc:creator>
  <cp:lastModifiedBy>Tourian</cp:lastModifiedBy>
  <cp:revision>125</cp:revision>
  <dcterms:created xsi:type="dcterms:W3CDTF">2007-04-04T14:42:40Z</dcterms:created>
  <dcterms:modified xsi:type="dcterms:W3CDTF">2019-10-20T11:39:29Z</dcterms:modified>
</cp:coreProperties>
</file>