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0" r:id="rId2"/>
    <p:sldId id="282" r:id="rId3"/>
    <p:sldId id="291" r:id="rId4"/>
    <p:sldId id="318" r:id="rId5"/>
    <p:sldId id="320" r:id="rId6"/>
    <p:sldId id="321" r:id="rId7"/>
    <p:sldId id="322" r:id="rId8"/>
    <p:sldId id="311" r:id="rId9"/>
    <p:sldId id="315" r:id="rId10"/>
    <p:sldId id="339" r:id="rId11"/>
    <p:sldId id="337" r:id="rId12"/>
    <p:sldId id="336" r:id="rId13"/>
    <p:sldId id="323" r:id="rId14"/>
    <p:sldId id="340" r:id="rId15"/>
    <p:sldId id="341" r:id="rId16"/>
    <p:sldId id="330" r:id="rId17"/>
    <p:sldId id="338" r:id="rId18"/>
    <p:sldId id="331" r:id="rId19"/>
    <p:sldId id="333" r:id="rId20"/>
    <p:sldId id="297" r:id="rId21"/>
    <p:sldId id="292" r:id="rId22"/>
    <p:sldId id="325" r:id="rId23"/>
    <p:sldId id="326" r:id="rId24"/>
    <p:sldId id="328" r:id="rId25"/>
    <p:sldId id="332" r:id="rId26"/>
    <p:sldId id="306" r:id="rId27"/>
    <p:sldId id="329" r:id="rId28"/>
    <p:sldId id="335" r:id="rId29"/>
    <p:sldId id="298" r:id="rId30"/>
    <p:sldId id="334" r:id="rId31"/>
    <p:sldId id="324" r:id="rId3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E7"/>
    <a:srgbClr val="FFC31B"/>
    <a:srgbClr val="FFFFCF"/>
    <a:srgbClr val="FF7C23"/>
    <a:srgbClr val="DE7A00"/>
    <a:srgbClr val="E45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3196" autoAdjust="0"/>
  </p:normalViewPr>
  <p:slideViewPr>
    <p:cSldViewPr>
      <p:cViewPr varScale="1">
        <p:scale>
          <a:sx n="86" d="100"/>
          <a:sy n="86" d="100"/>
        </p:scale>
        <p:origin x="1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08D7-978D-4049-9429-5B2A435AB4F7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6097-AFAC-470D-91C6-8B6681709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5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4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4149A9-2806-475B-928B-DF8679CFDE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9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TBD: Folie mit „Schwebung“: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Grafik mit Superposition zweier Sinuswellen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kern="120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Formel sin(f_1*t) + sin(f_2*t) =…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149A9-2806-475B-928B-DF8679CFDE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66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B1D7B-4259-40C7-B6A0-158C75591A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ABB5-3DCA-4B80-A7B5-D610BFEA14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A008-04CA-49B6-8EC3-E82501832D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3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85AA4-B917-4B41-8198-D835277243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2051-C564-4B17-93E0-BD4CDC1C9B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3E851-D917-4674-8F9F-EC48F1744C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8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8A39-A425-4486-B64A-960AD0FA10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98EB-6DDD-4D3A-9B86-88F59AE372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0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FEC-A83A-4060-AF97-8FFA1C6DF0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FD15-26AC-40AD-8E37-CC369DB28B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42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64994-25E0-4890-AEDD-B72FE0792E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86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fld id="{1B7767BB-06F2-4361-8BDB-3601317262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240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00944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1800"/>
              </a:spcBef>
            </a:pPr>
            <a:r>
              <a:rPr lang="de-DE" sz="2800" dirty="0" smtClean="0"/>
              <a:t>Doppler </a:t>
            </a:r>
            <a:r>
              <a:rPr lang="de-DE" sz="2800" dirty="0" err="1" smtClean="0"/>
              <a:t>Techniques</a:t>
            </a:r>
            <a:endParaRPr lang="de-DE" altLang="de-DE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3048000" cy="1066800"/>
          </a:xfrm>
        </p:spPr>
        <p:txBody>
          <a:bodyPr/>
          <a:lstStyle/>
          <a:p>
            <a:pPr algn="l" eaLnBrk="1" hangingPunct="1"/>
            <a:r>
              <a:rPr lang="de-DE" altLang="de-DE" dirty="0" smtClean="0"/>
              <a:t>Nico </a:t>
            </a:r>
            <a:r>
              <a:rPr lang="de-DE" altLang="de-DE" dirty="0" smtClean="0"/>
              <a:t>Sneeuw</a:t>
            </a:r>
          </a:p>
          <a:p>
            <a:pPr algn="l" eaLnBrk="1" hangingPunct="1"/>
            <a:r>
              <a:rPr lang="de-DE" altLang="de-DE" dirty="0" smtClean="0"/>
              <a:t>Mohammad Tourian</a:t>
            </a:r>
          </a:p>
          <a:p>
            <a:pPr algn="l" eaLnBrk="1" hangingPunct="1"/>
            <a:endParaRPr lang="de-DE" altLang="de-DE" dirty="0" smtClean="0"/>
          </a:p>
          <a:p>
            <a:pPr algn="l" eaLnBrk="1" hangingPunct="1"/>
            <a:r>
              <a:rPr lang="de-DE" altLang="de-DE" sz="1600" dirty="0" smtClean="0"/>
              <a:t>Institute </a:t>
            </a:r>
            <a:r>
              <a:rPr lang="de-DE" altLang="de-DE" sz="1600" dirty="0" err="1" smtClean="0"/>
              <a:t>of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Geodesy</a:t>
            </a:r>
            <a:endParaRPr lang="de-DE" altLang="de-DE" sz="1600" dirty="0" smtClean="0"/>
          </a:p>
          <a:p>
            <a:pPr algn="l" eaLnBrk="1" hangingPunct="1"/>
            <a:r>
              <a:rPr lang="de-DE" altLang="de-DE" sz="1600" dirty="0" smtClean="0"/>
              <a:t>University </a:t>
            </a:r>
            <a:r>
              <a:rPr lang="de-DE" altLang="de-DE" sz="1600" dirty="0" err="1" smtClean="0"/>
              <a:t>of</a:t>
            </a:r>
            <a:r>
              <a:rPr lang="de-DE" altLang="de-DE" sz="1600" dirty="0" smtClean="0"/>
              <a:t> Stuttgart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309320"/>
            <a:ext cx="3526160" cy="3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e-DE" altLang="de-DE" sz="1000" dirty="0" err="1" smtClean="0">
                <a:solidFill>
                  <a:srgbClr val="4D4D4D"/>
                </a:solidFill>
                <a:latin typeface="Univers" pitchFamily="34" charset="0"/>
              </a:rPr>
              <a:t>Satellite</a:t>
            </a: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 </a:t>
            </a:r>
            <a:r>
              <a:rPr lang="de-DE" altLang="de-DE" sz="1000" dirty="0" err="1" smtClean="0">
                <a:solidFill>
                  <a:srgbClr val="4D4D4D"/>
                </a:solidFill>
                <a:latin typeface="Univers" pitchFamily="34" charset="0"/>
              </a:rPr>
              <a:t>Geodesy</a:t>
            </a: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 Observation </a:t>
            </a:r>
            <a:r>
              <a:rPr lang="de-DE" altLang="de-DE" sz="1000" dirty="0" err="1" smtClean="0">
                <a:solidFill>
                  <a:srgbClr val="4D4D4D"/>
                </a:solidFill>
                <a:latin typeface="Univers" pitchFamily="34" charset="0"/>
              </a:rPr>
              <a:t>Techniques</a:t>
            </a: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, </a:t>
            </a:r>
            <a:r>
              <a:rPr lang="de-DE" altLang="de-DE" sz="1000" dirty="0" err="1" smtClean="0">
                <a:solidFill>
                  <a:srgbClr val="4D4D4D"/>
                </a:solidFill>
                <a:latin typeface="Univers" pitchFamily="34" charset="0"/>
              </a:rPr>
              <a:t>MSc</a:t>
            </a: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 G&amp;G</a:t>
            </a:r>
          </a:p>
          <a:p>
            <a:pPr eaLnBrk="1" hangingPunct="1">
              <a:spcBef>
                <a:spcPct val="20000"/>
              </a:spcBef>
            </a:pP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WS2019/2020, </a:t>
            </a: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Stuttgart</a:t>
            </a:r>
            <a:endParaRPr lang="de-DE" altLang="de-DE" sz="1000" dirty="0">
              <a:solidFill>
                <a:srgbClr val="4D4D4D"/>
              </a:solidFill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5306144"/>
              </a:xfrm>
            </p:spPr>
            <p:txBody>
              <a:bodyPr/>
              <a:lstStyle/>
              <a:p>
                <a:r>
                  <a:rPr lang="de-DE" dirty="0" smtClean="0"/>
                  <a:t>Subtract  Doppler-</a:t>
                </a:r>
                <a:r>
                  <a:rPr lang="de-DE" dirty="0" err="1" smtClean="0"/>
                  <a:t>shifted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receiver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Choose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/>
                  <a:t>b</a:t>
                </a:r>
                <a:r>
                  <a:rPr lang="de-DE" dirty="0" err="1" smtClean="0"/>
                  <a:t>eat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/>
                  <a:t>	</a:t>
                </a:r>
                <a:r>
                  <a:rPr lang="de-DE" dirty="0" smtClean="0"/>
                  <a:t>	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always</a:t>
                </a:r>
                <a:r>
                  <a:rPr lang="de-DE" dirty="0" smtClean="0"/>
                  <a:t> positive.</a:t>
                </a:r>
              </a:p>
              <a:p>
                <a:endParaRPr lang="de-DE" dirty="0"/>
              </a:p>
              <a:p>
                <a:r>
                  <a:rPr lang="de-DE" dirty="0" err="1" smtClean="0"/>
                  <a:t>Frequencies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observe</a:t>
                </a:r>
                <a:r>
                  <a:rPr lang="de-DE" dirty="0" smtClean="0"/>
                  <a:t>. </a:t>
                </a:r>
                <a:br>
                  <a:rPr lang="de-DE" dirty="0" smtClean="0"/>
                </a:br>
                <a:r>
                  <a:rPr lang="de-DE" dirty="0" smtClean="0"/>
                  <a:t>Phase </a:t>
                </a:r>
                <a:r>
                  <a:rPr lang="de-DE" dirty="0" err="1" smtClean="0"/>
                  <a:t>observations</a:t>
                </a:r>
                <a:r>
                  <a:rPr lang="de-DE" dirty="0" smtClean="0"/>
                  <a:t> (zero-</a:t>
                </a:r>
                <a:r>
                  <a:rPr lang="de-DE" dirty="0" err="1" smtClean="0"/>
                  <a:t>crossings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fringes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easier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5306144"/>
              </a:xfrm>
              <a:blipFill rotWithShape="1">
                <a:blip r:embed="rId2"/>
                <a:stretch>
                  <a:fillRect l="-863" t="-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(</a:t>
            </a:r>
            <a:r>
              <a:rPr lang="de-DE" dirty="0"/>
              <a:t>2</a:t>
            </a:r>
            <a:r>
              <a:rPr lang="de-DE" dirty="0" smtClean="0"/>
              <a:t>/4)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915816" y="2204864"/>
                <a:ext cx="1368515" cy="558230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204864"/>
                <a:ext cx="1368515" cy="558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619672" y="4149080"/>
                <a:ext cx="4205126" cy="1222514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  ⟹   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49080"/>
                <a:ext cx="4205126" cy="12225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4822304" cy="5306144"/>
              </a:xfrm>
            </p:spPr>
            <p:txBody>
              <a:bodyPr/>
              <a:lstStyle/>
              <a:p>
                <a:r>
                  <a:rPr lang="de-DE" dirty="0" smtClean="0"/>
                  <a:t>Integrated Doppler </a:t>
                </a:r>
                <a:r>
                  <a:rPr lang="de-DE" dirty="0" err="1" smtClean="0"/>
                  <a:t>count</a:t>
                </a: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/</m:t>
                    </m:r>
                    <m:r>
                      <a:rPr lang="de-DE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de-DE" sz="2400" dirty="0" smtClean="0"/>
                  <a:t> , etc.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4822304" cy="5306144"/>
              </a:xfrm>
              <a:blipFill rotWithShape="1">
                <a:blip r:embed="rId2"/>
                <a:stretch>
                  <a:fillRect l="-1138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133623" y="2010792"/>
                <a:ext cx="3417474" cy="1490216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g</m:t>
                              </m:r>
                            </m:sub>
                          </m:sSub>
                          <m:r>
                            <a:rPr lang="de-DE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23" y="2010792"/>
                <a:ext cx="3417474" cy="14902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(3/4)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10828" y="3687415"/>
            <a:ext cx="1153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generated in receiver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987358" y="3284984"/>
            <a:ext cx="1" cy="3264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eschweifte Klammer links 5"/>
          <p:cNvSpPr/>
          <p:nvPr/>
        </p:nvSpPr>
        <p:spPr>
          <a:xfrm rot="5400000">
            <a:off x="3314641" y="1876200"/>
            <a:ext cx="139388" cy="108474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627783" y="1916549"/>
            <a:ext cx="15131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beat frequency</a:t>
            </a:r>
          </a:p>
        </p:txBody>
      </p:sp>
      <p:sp>
        <p:nvSpPr>
          <p:cNvPr id="14" name="Rechteck 13"/>
          <p:cNvSpPr/>
          <p:nvPr/>
        </p:nvSpPr>
        <p:spPr>
          <a:xfrm>
            <a:off x="683567" y="3800073"/>
            <a:ext cx="15841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emitted time marks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062530" y="3396877"/>
            <a:ext cx="288032" cy="3484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043608" y="4869160"/>
                <a:ext cx="3915624" cy="1853649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</m:sub>
                        <m:sup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</m:sup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g</m:t>
                              </m:r>
                            </m:sub>
                          </m:sSub>
                          <m:r>
                            <a:rPr lang="de-DE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3915624" cy="18536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959841" y="3396877"/>
                <a:ext cx="3645216" cy="168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sz="2000">
                            <a:solidFill>
                              <a:srgbClr val="4D4D4D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rgbClr val="4D4D4D"/>
                    </a:solidFill>
                    <a:latin typeface="+mn-lt"/>
                  </a:rPr>
                  <a:t>= emitted time mark, when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emitted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by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sender</a:t>
                </a:r>
                <a:endParaRPr lang="de-DE" sz="2000" dirty="0" smtClean="0">
                  <a:solidFill>
                    <a:srgbClr val="4D4D4D"/>
                  </a:solidFill>
                  <a:latin typeface="+mn-lt"/>
                </a:endParaRPr>
              </a:p>
              <a:p>
                <a:endParaRPr lang="de-DE" sz="2000" dirty="0" smtClean="0">
                  <a:solidFill>
                    <a:srgbClr val="4D4D4D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>
                            <a:solidFill>
                              <a:srgbClr val="4D4D4D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2000">
                            <a:solidFill>
                              <a:srgbClr val="4D4D4D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rgbClr val="4D4D4D"/>
                    </a:solidFill>
                    <a:latin typeface="+mn-lt"/>
                  </a:rPr>
                  <a:t> =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emitted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time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mark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,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when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it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reaches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the</a:t>
                </a:r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 </a:t>
                </a:r>
                <a:r>
                  <a:rPr lang="de-DE" sz="2000" dirty="0" err="1" smtClean="0">
                    <a:solidFill>
                      <a:srgbClr val="4D4D4D"/>
                    </a:solidFill>
                    <a:latin typeface="+mn-lt"/>
                  </a:rPr>
                  <a:t>receiver</a:t>
                </a:r>
                <a:endParaRPr lang="de-DE" sz="2000" dirty="0" smtClean="0">
                  <a:solidFill>
                    <a:srgbClr val="4D4D4D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41" y="3396877"/>
                <a:ext cx="3645216" cy="1684948"/>
              </a:xfrm>
              <a:prstGeom prst="rect">
                <a:avLst/>
              </a:prstGeom>
              <a:blipFill rotWithShape="1">
                <a:blip r:embed="rId5"/>
                <a:stretch>
                  <a:fillRect l="-1839" t="-1805" b="-5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integrated</a:t>
            </a:r>
            <a:r>
              <a:rPr lang="de-DE" dirty="0" smtClean="0"/>
              <a:t> Doppler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612582" cy="479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264" y="6506863"/>
            <a:ext cx="204372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Seeber, </a:t>
            </a:r>
            <a:r>
              <a:rPr lang="de-DE" altLang="de-DE" sz="900" dirty="0" err="1" smtClean="0">
                <a:solidFill>
                  <a:srgbClr val="4D4D4D"/>
                </a:solidFill>
                <a:latin typeface="Univers" pitchFamily="34" charset="0"/>
              </a:rPr>
              <a:t>Satellite</a:t>
            </a: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 </a:t>
            </a:r>
            <a:r>
              <a:rPr lang="de-DE" altLang="de-DE" sz="900" dirty="0" err="1" smtClean="0">
                <a:solidFill>
                  <a:srgbClr val="4D4D4D"/>
                </a:solidFill>
                <a:latin typeface="Univers" pitchFamily="34" charset="0"/>
              </a:rPr>
              <a:t>Geodesy</a:t>
            </a:r>
            <a:endParaRPr lang="de-DE" altLang="de-DE" sz="900" dirty="0">
              <a:solidFill>
                <a:srgbClr val="4D4D4D"/>
              </a:solidFill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8206680" cy="5306144"/>
              </a:xfrm>
            </p:spPr>
            <p:txBody>
              <a:bodyPr/>
              <a:lstStyle/>
              <a:p>
                <a:r>
                  <a:rPr lang="de-DE" dirty="0" smtClean="0"/>
                  <a:t>#</a:t>
                </a:r>
                <a:r>
                  <a:rPr lang="de-DE" dirty="0" err="1"/>
                  <a:t>cycles</a:t>
                </a:r>
                <a:r>
                  <a:rPr lang="de-DE" dirty="0"/>
                  <a:t> </a:t>
                </a:r>
                <a:r>
                  <a:rPr lang="de-DE" dirty="0" err="1"/>
                  <a:t>transmitted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equals</a:t>
                </a:r>
                <a:br>
                  <a:rPr lang="de-DE" dirty="0" smtClean="0"/>
                </a:br>
                <a:r>
                  <a:rPr lang="de-DE" dirty="0" smtClean="0"/>
                  <a:t>#</a:t>
                </a:r>
                <a:r>
                  <a:rPr lang="de-DE" dirty="0" err="1" smtClean="0"/>
                  <a:t>cycles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received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marks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 smtClean="0"/>
                  <a:t>.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observation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equation</a:t>
                </a: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1 </a:t>
                </a:r>
                <a:r>
                  <a:rPr lang="de-DE" dirty="0" err="1" smtClean="0"/>
                  <a:t>observation</a:t>
                </a:r>
                <a:r>
                  <a:rPr lang="de-DE" dirty="0" smtClean="0"/>
                  <a:t>, 4 </a:t>
                </a:r>
                <a:r>
                  <a:rPr lang="de-DE" dirty="0" err="1" smtClean="0"/>
                  <a:t>unknowns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orbit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known</a:t>
                </a:r>
                <a:endParaRPr lang="de-DE" dirty="0" smtClean="0"/>
              </a:p>
              <a:p>
                <a:r>
                  <a:rPr lang="de-DE" dirty="0" err="1" smtClean="0"/>
                  <a:t>atmospheric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relativistic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terms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ignored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here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8206680" cy="5306144"/>
              </a:xfrm>
              <a:blipFill rotWithShape="1">
                <a:blip r:embed="rId2"/>
                <a:stretch>
                  <a:fillRect l="-669" t="-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073318" y="4797152"/>
                <a:ext cx="6090642" cy="658257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g</m:t>
                              </m:r>
                            </m:sub>
                          </m:sSub>
                          <m:r>
                            <a:rPr lang="de-DE" sz="28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18" y="4797152"/>
                <a:ext cx="6090642" cy="6582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(</a:t>
            </a:r>
            <a:r>
              <a:rPr lang="de-DE" dirty="0"/>
              <a:t>4</a:t>
            </a:r>
            <a:r>
              <a:rPr lang="de-DE" dirty="0" smtClean="0"/>
              <a:t>/4)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73318" y="2186352"/>
                <a:ext cx="5289589" cy="1863908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de-DE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s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de-DE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de-DE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</m:sub>
                        <m:sup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de-DE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18" y="2186352"/>
                <a:ext cx="5289589" cy="1863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26" y="1988840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Budget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Corrections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Orbit </a:t>
            </a:r>
            <a:r>
              <a:rPr lang="de-DE" dirty="0" err="1" smtClean="0"/>
              <a:t>errors</a:t>
            </a:r>
            <a:r>
              <a:rPr lang="de-DE" dirty="0" smtClean="0"/>
              <a:t>: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ephemerides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satellite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 smtClean="0"/>
          </a:p>
          <a:p>
            <a:r>
              <a:rPr lang="de-DE" dirty="0" err="1" smtClean="0"/>
              <a:t>Atmospheric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signla</a:t>
            </a:r>
            <a:r>
              <a:rPr lang="de-DE" dirty="0" smtClean="0"/>
              <a:t> </a:t>
            </a:r>
            <a:r>
              <a:rPr lang="de-DE" dirty="0" err="1" smtClean="0"/>
              <a:t>propagation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in </a:t>
            </a:r>
            <a:r>
              <a:rPr lang="de-DE" dirty="0" err="1" smtClean="0"/>
              <a:t>vacuum</a:t>
            </a:r>
            <a:endParaRPr lang="de-DE" dirty="0" smtClean="0"/>
          </a:p>
          <a:p>
            <a:r>
              <a:rPr lang="de-DE" dirty="0" smtClean="0"/>
              <a:t>Signal </a:t>
            </a:r>
            <a:r>
              <a:rPr lang="de-DE" dirty="0" err="1" smtClean="0"/>
              <a:t>processing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reciever</a:t>
            </a:r>
            <a:endParaRPr lang="de-DE" dirty="0" smtClean="0"/>
          </a:p>
          <a:p>
            <a:pPr lvl="1"/>
            <a:r>
              <a:rPr lang="de-DE" dirty="0" err="1" smtClean="0"/>
              <a:t>Ionospheric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 smtClean="0"/>
          </a:p>
          <a:p>
            <a:pPr lvl="1"/>
            <a:r>
              <a:rPr lang="de-DE" dirty="0" err="1" smtClean="0"/>
              <a:t>Tropospheric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 </a:t>
            </a:r>
            <a:r>
              <a:rPr lang="de-DE" dirty="0" err="1" smtClean="0"/>
              <a:t>wet</a:t>
            </a:r>
            <a:r>
              <a:rPr lang="de-DE" dirty="0" smtClean="0"/>
              <a:t>, dry</a:t>
            </a:r>
          </a:p>
          <a:p>
            <a:endParaRPr lang="de-DE" dirty="0" smtClean="0"/>
          </a:p>
          <a:p>
            <a:r>
              <a:rPr lang="de-DE" dirty="0" smtClean="0"/>
              <a:t>Aberration: Earth </a:t>
            </a:r>
            <a:r>
              <a:rPr lang="de-DE" dirty="0" err="1" smtClean="0"/>
              <a:t>rotation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propagation</a:t>
            </a:r>
            <a:endParaRPr lang="de-DE" dirty="0" smtClean="0"/>
          </a:p>
          <a:p>
            <a:r>
              <a:rPr lang="de-DE" dirty="0" err="1" smtClean="0"/>
              <a:t>Relativistic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82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Atmospheric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Ionospheric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 smtClean="0"/>
          </a:p>
          <a:p>
            <a:pPr lvl="1"/>
            <a:r>
              <a:rPr lang="de-DE" dirty="0" smtClean="0"/>
              <a:t>Single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frequency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475656" y="2162787"/>
                <a:ext cx="6299930" cy="717440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∆</m:t>
                    </m:r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de-D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DE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62787"/>
                <a:ext cx="6299930" cy="717440"/>
              </a:xfrm>
              <a:prstGeom prst="rect">
                <a:avLst/>
              </a:prstGeom>
              <a:blipFill>
                <a:blip r:embed="rId2"/>
                <a:stretch>
                  <a:fillRect t="-2564" b="-34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/>
          <p:cNvSpPr/>
          <p:nvPr/>
        </p:nvSpPr>
        <p:spPr>
          <a:xfrm>
            <a:off x="5442831" y="1414255"/>
            <a:ext cx="1153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First-order</a:t>
            </a:r>
          </a:p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contribution</a:t>
            </a:r>
            <a:endParaRPr lang="en-US" sz="1200" dirty="0" smtClean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6084634" y="1875920"/>
            <a:ext cx="1" cy="3289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27983" y="1405842"/>
            <a:ext cx="1153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Observed Doppler count</a:t>
            </a:r>
            <a:endParaRPr lang="en-US" sz="1200" dirty="0" smtClean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004514" y="1875920"/>
            <a:ext cx="0" cy="3586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418939" y="1572227"/>
            <a:ext cx="1153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True Doppler count</a:t>
            </a:r>
            <a:endParaRPr lang="en-US" sz="1200" dirty="0" smtClean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067944" y="1977859"/>
            <a:ext cx="0" cy="2270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1691679" y="3789675"/>
                <a:ext cx="5472608" cy="1121525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79" y="3789675"/>
                <a:ext cx="5472608" cy="1121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1835696" y="5166603"/>
                <a:ext cx="1512168" cy="461665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66603"/>
                <a:ext cx="1512168" cy="461665"/>
              </a:xfrm>
              <a:prstGeom prst="rect">
                <a:avLst/>
              </a:prstGeom>
              <a:blipFill>
                <a:blip r:embed="rId4"/>
                <a:stretch>
                  <a:fillRect l="-806" t="-10667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smtClean="0">
                <a:solidFill>
                  <a:schemeClr val="bg2"/>
                </a:solidFill>
              </a:rPr>
              <a:t>Transit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implementation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64088" y="5949280"/>
            <a:ext cx="3096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see </a:t>
            </a:r>
            <a:r>
              <a:rPr lang="en-US" sz="1200" dirty="0" err="1" smtClean="0">
                <a:solidFill>
                  <a:srgbClr val="4D4D4D"/>
                </a:solidFill>
                <a:latin typeface="+mn-lt"/>
              </a:rPr>
              <a:t>Seeber</a:t>
            </a:r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, Section 6.2</a:t>
            </a:r>
          </a:p>
        </p:txBody>
      </p:sp>
    </p:spTree>
    <p:extLst>
      <p:ext uri="{BB962C8B-B14F-4D97-AF65-F5344CB8AC3E}">
        <p14:creationId xmlns:p14="http://schemas.microsoft.com/office/powerpoint/2010/main" val="16326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smtClean="0">
                <a:solidFill>
                  <a:schemeClr val="bg2"/>
                </a:solidFill>
              </a:rPr>
              <a:t>DORIS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implementation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DORIS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50160"/>
          </a:xfrm>
        </p:spPr>
        <p:txBody>
          <a:bodyPr/>
          <a:lstStyle/>
          <a:p>
            <a:r>
              <a:rPr lang="de-DE" dirty="0" smtClean="0"/>
              <a:t>Doppler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b="1" i="1" dirty="0" err="1" smtClean="0"/>
              <a:t>upside</a:t>
            </a:r>
            <a:r>
              <a:rPr lang="de-DE" b="1" i="1" dirty="0" smtClean="0"/>
              <a:t>-down</a:t>
            </a:r>
            <a:r>
              <a:rPr lang="de-DE" dirty="0" smtClean="0"/>
              <a:t>, i.e.</a:t>
            </a:r>
          </a:p>
          <a:p>
            <a:pPr lvl="1"/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r>
              <a:rPr lang="de-DE" dirty="0" smtClean="0"/>
              <a:t> (</a:t>
            </a:r>
            <a:r>
              <a:rPr lang="de-DE" dirty="0" err="1" smtClean="0"/>
              <a:t>beacons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receiver</a:t>
            </a:r>
            <a:r>
              <a:rPr lang="de-DE" dirty="0"/>
              <a:t> </a:t>
            </a:r>
            <a:r>
              <a:rPr lang="de-DE" dirty="0" smtClean="0"/>
              <a:t>(Doppler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)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satellite</a:t>
            </a:r>
            <a:endParaRPr lang="de-DE" dirty="0" smtClean="0"/>
          </a:p>
          <a:p>
            <a:r>
              <a:rPr lang="en-US" dirty="0"/>
              <a:t>developed by the French </a:t>
            </a:r>
            <a:r>
              <a:rPr lang="en-US" dirty="0" smtClean="0"/>
              <a:t>space agency </a:t>
            </a:r>
            <a:r>
              <a:rPr lang="en-US" dirty="0"/>
              <a:t>CNES (</a:t>
            </a:r>
            <a:r>
              <a:rPr lang="en-US" dirty="0" smtClean="0"/>
              <a:t>Centre </a:t>
            </a:r>
            <a:r>
              <a:rPr lang="de-DE" dirty="0" smtClean="0"/>
              <a:t>National </a:t>
            </a:r>
            <a:r>
              <a:rPr lang="de-DE" dirty="0" err="1"/>
              <a:t>d’Études</a:t>
            </a:r>
            <a:r>
              <a:rPr lang="de-DE" dirty="0"/>
              <a:t> </a:t>
            </a:r>
            <a:r>
              <a:rPr lang="de-DE" dirty="0" err="1"/>
              <a:t>Spatiales</a:t>
            </a:r>
            <a:r>
              <a:rPr lang="de-DE" dirty="0"/>
              <a:t>) 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IGN </a:t>
            </a:r>
            <a:r>
              <a:rPr lang="fr-FR" dirty="0" smtClean="0"/>
              <a:t>and GRGS</a:t>
            </a:r>
          </a:p>
          <a:p>
            <a:r>
              <a:rPr lang="de-DE" dirty="0" smtClean="0"/>
              <a:t>1990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/>
              <a:t>realization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en-US" dirty="0" smtClean="0"/>
              <a:t>system onboard </a:t>
            </a:r>
            <a:r>
              <a:rPr lang="en-US" dirty="0"/>
              <a:t>the remote sensing satellite mission </a:t>
            </a:r>
            <a:r>
              <a:rPr lang="en-US" dirty="0" smtClean="0"/>
              <a:t>SPOT-2</a:t>
            </a:r>
          </a:p>
          <a:p>
            <a:r>
              <a:rPr lang="en-US" dirty="0" smtClean="0"/>
              <a:t>original purpose: precise orbit determination</a:t>
            </a:r>
          </a:p>
          <a:p>
            <a:r>
              <a:rPr lang="de-DE" dirty="0"/>
              <a:t>The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 smtClean="0"/>
              <a:t>precision</a:t>
            </a:r>
            <a:r>
              <a:rPr lang="de-DE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i="1" dirty="0"/>
              <a:t>range rate </a:t>
            </a:r>
            <a:r>
              <a:rPr lang="en-US" dirty="0"/>
              <a:t>observations is about </a:t>
            </a:r>
            <a:r>
              <a:rPr lang="en-US" dirty="0" smtClean="0"/>
              <a:t>0.3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0.5 mm/s</a:t>
            </a:r>
          </a:p>
          <a:p>
            <a:r>
              <a:rPr lang="en-US" dirty="0" smtClean="0"/>
              <a:t>positioning not instantaneous</a:t>
            </a:r>
            <a:br>
              <a:rPr lang="en-US" dirty="0" smtClean="0"/>
            </a:br>
            <a:r>
              <a:rPr lang="en-US" dirty="0" smtClean="0"/>
              <a:t>(post-processing required)</a:t>
            </a:r>
          </a:p>
        </p:txBody>
      </p:sp>
    </p:spTree>
    <p:extLst>
      <p:ext uri="{BB962C8B-B14F-4D97-AF65-F5344CB8AC3E}">
        <p14:creationId xmlns:p14="http://schemas.microsoft.com/office/powerpoint/2010/main" val="2094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DORIS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71600"/>
            <a:ext cx="4791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dirty="0" smtClean="0"/>
              <a:t>table of content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19200"/>
            <a:ext cx="7989888" cy="5378450"/>
          </a:xfrm>
        </p:spPr>
        <p:txBody>
          <a:bodyPr/>
          <a:lstStyle/>
          <a:p>
            <a:r>
              <a:rPr lang="en-US" altLang="de-DE" dirty="0" smtClean="0"/>
              <a:t>Doppler principle</a:t>
            </a:r>
          </a:p>
          <a:p>
            <a:r>
              <a:rPr lang="en-US" altLang="de-DE" dirty="0"/>
              <a:t>observation </a:t>
            </a:r>
            <a:r>
              <a:rPr lang="en-US" altLang="de-DE" dirty="0" smtClean="0"/>
              <a:t>equation</a:t>
            </a:r>
          </a:p>
          <a:p>
            <a:r>
              <a:rPr lang="en-US" altLang="de-DE" dirty="0" smtClean="0"/>
              <a:t>DORIS implementation</a:t>
            </a:r>
            <a:endParaRPr lang="en-US" altLang="de-DE" dirty="0"/>
          </a:p>
          <a:p>
            <a:pPr lvl="1"/>
            <a:r>
              <a:rPr lang="en-US" altLang="de-DE" dirty="0" smtClean="0"/>
              <a:t>ground segment</a:t>
            </a:r>
          </a:p>
          <a:p>
            <a:pPr lvl="1"/>
            <a:r>
              <a:rPr lang="en-US" altLang="de-DE" dirty="0" smtClean="0"/>
              <a:t>space </a:t>
            </a:r>
            <a:r>
              <a:rPr lang="en-US" altLang="de-DE" dirty="0"/>
              <a:t>segment</a:t>
            </a:r>
          </a:p>
          <a:p>
            <a:r>
              <a:rPr lang="en-US" altLang="de-DE" dirty="0" smtClean="0"/>
              <a:t>products / applications</a:t>
            </a:r>
          </a:p>
          <a:p>
            <a:pPr>
              <a:buFontTx/>
              <a:buNone/>
            </a:pPr>
            <a:endParaRPr lang="en-US" altLang="de-DE" dirty="0" smtClean="0"/>
          </a:p>
          <a:p>
            <a:pPr>
              <a:buFontTx/>
              <a:buNone/>
            </a:pPr>
            <a:endParaRPr lang="en-US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err="1" smtClean="0">
                <a:solidFill>
                  <a:schemeClr val="bg2"/>
                </a:solidFill>
              </a:rPr>
              <a:t>ground</a:t>
            </a:r>
            <a:r>
              <a:rPr lang="de-DE" altLang="de-DE" sz="4800" b="1" i="1" dirty="0" smtClean="0">
                <a:solidFill>
                  <a:schemeClr val="bg2"/>
                </a:solidFill>
              </a:rPr>
              <a:t>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segment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2" descr="http://ids-doris.org/images/doris/map_doris_2012-05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" y="404664"/>
            <a:ext cx="9144000" cy="57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516215" y="6351711"/>
            <a:ext cx="2592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4D4D4D"/>
                </a:solidFill>
                <a:latin typeface="+mn-lt"/>
              </a:rPr>
              <a:t>as on May 2012</a:t>
            </a:r>
            <a:endParaRPr lang="de-DE" sz="24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3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DORIS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 descr="http://ids-doris.org/images/doris/colocation_GNSS_Nov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36712"/>
            <a:ext cx="9144000" cy="56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15816" y="853884"/>
            <a:ext cx="31683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4D4D4D"/>
                </a:solidFill>
                <a:latin typeface="+mn-lt"/>
              </a:rPr>
              <a:t>about 60 sites</a:t>
            </a:r>
            <a:endParaRPr lang="de-DE" sz="24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218" name="Picture 2" descr="http://ids-doris.org/images/doris/Cryosat-2-NonCoveredGroundTr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" y="822201"/>
            <a:ext cx="9144000" cy="59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beacons</a:t>
            </a:r>
            <a:endParaRPr lang="de-DE" dirty="0"/>
          </a:p>
        </p:txBody>
      </p:sp>
      <p:pic>
        <p:nvPicPr>
          <p:cNvPr id="10242" name="Picture 2" descr="DORIS station: Toulouse - F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511633"/>
            <a:ext cx="2160240" cy="33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ds-doris.org/images/stations/MSP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89" y="188640"/>
            <a:ext cx="2880000" cy="18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375288" y="2072329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Mount </a:t>
            </a:r>
            <a:r>
              <a:rPr lang="de-DE" sz="1400" dirty="0" err="1">
                <a:solidFill>
                  <a:srgbClr val="4D4D4D"/>
                </a:solidFill>
                <a:latin typeface="+mj-lt"/>
                <a:ea typeface="+mj-ea"/>
                <a:cs typeface="+mj-cs"/>
              </a:rPr>
              <a:t>Stromlo</a:t>
            </a:r>
            <a:r>
              <a:rPr lang="de-DE" sz="1400" dirty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de-DE" sz="1400" dirty="0" err="1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Australia</a:t>
            </a:r>
            <a:endParaRPr lang="de-DE" sz="1400" dirty="0">
              <a:solidFill>
                <a:srgbClr val="4D4D4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65542" y="5085184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Toulouse - France</a:t>
            </a:r>
            <a:endParaRPr lang="de-DE" sz="1400" dirty="0">
              <a:solidFill>
                <a:srgbClr val="4D4D4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6" name="Picture 6" descr="DORIS station: Syowa - Antarctica (Japanese bas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89" y="2398991"/>
            <a:ext cx="2880000" cy="18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390289" y="4273351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Syowa</a:t>
            </a:r>
            <a:r>
              <a:rPr lang="de-DE" sz="1400" dirty="0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de-DE" sz="1400" dirty="0" err="1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Antarctica</a:t>
            </a:r>
            <a:r>
              <a:rPr lang="de-DE" sz="1400" dirty="0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(Japan)</a:t>
            </a:r>
            <a:endParaRPr lang="de-DE" sz="1400" dirty="0">
              <a:solidFill>
                <a:srgbClr val="4D4D4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8" name="Picture 8" descr="http://ids-doris.org/images/stations/YE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89" y="4654938"/>
            <a:ext cx="2880000" cy="18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5390289" y="6518931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Yellowknife</a:t>
            </a:r>
            <a:r>
              <a:rPr lang="de-DE" sz="1400" dirty="0" smtClean="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- Canada</a:t>
            </a:r>
            <a:endParaRPr lang="de-DE" sz="1400" dirty="0">
              <a:solidFill>
                <a:srgbClr val="4D4D4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27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signal frequency 2036.25 </a:t>
            </a:r>
            <a:r>
              <a:rPr lang="en-US" dirty="0"/>
              <a:t>MHz </a:t>
            </a:r>
            <a:endParaRPr lang="en-US" dirty="0" smtClean="0"/>
          </a:p>
          <a:p>
            <a:r>
              <a:rPr lang="en-US" dirty="0" smtClean="0"/>
              <a:t>secondary frequency 401.25 </a:t>
            </a:r>
            <a:r>
              <a:rPr lang="en-US" dirty="0"/>
              <a:t>MHz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(used for </a:t>
            </a:r>
            <a:r>
              <a:rPr lang="en-US" dirty="0" err="1" smtClean="0"/>
              <a:t>ionospheric</a:t>
            </a:r>
            <a:r>
              <a:rPr lang="en-US" dirty="0" smtClean="0"/>
              <a:t> correction)</a:t>
            </a:r>
          </a:p>
          <a:p>
            <a:r>
              <a:rPr lang="en-US" dirty="0" smtClean="0"/>
              <a:t>continuous and omnidirectional signals</a:t>
            </a:r>
          </a:p>
          <a:p>
            <a:r>
              <a:rPr lang="en-US" dirty="0" smtClean="0"/>
              <a:t>Receiver onboard </a:t>
            </a:r>
            <a:r>
              <a:rPr lang="en-US" dirty="0"/>
              <a:t>the satellite receives </a:t>
            </a:r>
            <a:r>
              <a:rPr lang="en-US" dirty="0" smtClean="0"/>
              <a:t>signal </a:t>
            </a:r>
            <a:r>
              <a:rPr lang="en-US" dirty="0"/>
              <a:t>and measures </a:t>
            </a:r>
            <a:r>
              <a:rPr lang="en-US" dirty="0" smtClean="0"/>
              <a:t>Doppler </a:t>
            </a:r>
            <a:r>
              <a:rPr lang="en-US" dirty="0"/>
              <a:t>shift </a:t>
            </a:r>
            <a:r>
              <a:rPr lang="en-US" dirty="0" smtClean="0"/>
              <a:t>over a </a:t>
            </a:r>
            <a:r>
              <a:rPr lang="en-US" dirty="0"/>
              <a:t>short count interval, e.g. 10 </a:t>
            </a:r>
            <a:r>
              <a:rPr lang="en-US" dirty="0" smtClean="0"/>
              <a:t>seconds</a:t>
            </a:r>
            <a:endParaRPr lang="en-US" dirty="0"/>
          </a:p>
          <a:p>
            <a:r>
              <a:rPr lang="en-US" dirty="0" smtClean="0"/>
              <a:t>Data are </a:t>
            </a:r>
            <a:r>
              <a:rPr lang="en-US" dirty="0"/>
              <a:t>time tagged with respect to </a:t>
            </a:r>
            <a:r>
              <a:rPr lang="en-US" dirty="0" smtClean="0"/>
              <a:t>an ultra-stable </a:t>
            </a:r>
            <a:r>
              <a:rPr lang="en-US" dirty="0"/>
              <a:t>onboard crystal </a:t>
            </a:r>
            <a:r>
              <a:rPr lang="en-US" dirty="0" smtClean="0"/>
              <a:t>oscillator</a:t>
            </a:r>
          </a:p>
          <a:p>
            <a:r>
              <a:rPr lang="en-US" dirty="0" smtClean="0"/>
              <a:t>control segment: master beacon and control center in Toulouse,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err="1" smtClean="0">
                <a:solidFill>
                  <a:schemeClr val="bg2"/>
                </a:solidFill>
              </a:rPr>
              <a:t>space</a:t>
            </a:r>
            <a:r>
              <a:rPr lang="de-DE" altLang="de-DE" sz="4800" b="1" i="1" dirty="0" smtClean="0">
                <a:solidFill>
                  <a:schemeClr val="bg2"/>
                </a:solidFill>
              </a:rPr>
              <a:t>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segment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DORIS-</a:t>
            </a:r>
            <a:r>
              <a:rPr lang="de-DE" dirty="0" err="1" smtClean="0"/>
              <a:t>equipped</a:t>
            </a:r>
            <a:r>
              <a:rPr lang="de-DE" dirty="0" smtClean="0"/>
              <a:t> </a:t>
            </a:r>
            <a:r>
              <a:rPr lang="de-DE" dirty="0" err="1" smtClean="0"/>
              <a:t>satellites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79156"/>
              </p:ext>
            </p:extLst>
          </p:nvPr>
        </p:nvGraphicFramePr>
        <p:xfrm>
          <a:off x="539552" y="1268760"/>
          <a:ext cx="8496942" cy="449541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26470">
                <a:tc>
                  <a:txBody>
                    <a:bodyPr/>
                    <a:lstStyle/>
                    <a:p>
                      <a:r>
                        <a:rPr lang="de-DE" sz="900" b="1" dirty="0"/>
                        <a:t>COSPAR #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Satellite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name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Launch </a:t>
                      </a:r>
                      <a:r>
                        <a:rPr lang="de-DE" sz="900" b="1" dirty="0" err="1"/>
                        <a:t>date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 err="1" smtClean="0"/>
                        <a:t>Perigee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/>
                        <a:t>(km)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 err="1" smtClean="0"/>
                        <a:t>Apogee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/>
                        <a:t>(km)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 smtClean="0"/>
                        <a:t>T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(min)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 smtClean="0"/>
                        <a:t>I (</a:t>
                      </a:r>
                      <a:r>
                        <a:rPr lang="de-DE" sz="900" b="1" dirty="0" err="1" smtClean="0"/>
                        <a:t>deg</a:t>
                      </a:r>
                      <a:r>
                        <a:rPr lang="de-DE" sz="900" b="1" dirty="0" smtClean="0"/>
                        <a:t>)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 smtClean="0"/>
                        <a:t>e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/>
                        <a:t>DORIS receiver generation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Other </a:t>
                      </a:r>
                      <a:r>
                        <a:rPr lang="de-DE" sz="900" b="1" dirty="0" err="1"/>
                        <a:t>tracking</a:t>
                      </a:r>
                      <a:r>
                        <a:rPr lang="de-DE" sz="900" b="1" dirty="0"/>
                        <a:t> </a:t>
                      </a:r>
                      <a:r>
                        <a:rPr lang="de-DE" sz="900" b="1" dirty="0" err="1"/>
                        <a:t>system</a:t>
                      </a:r>
                      <a:endParaRPr lang="de-DE" sz="900" b="1" dirty="0"/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DORIS </a:t>
                      </a:r>
                      <a:r>
                        <a:rPr lang="de-DE" sz="900" b="1" dirty="0" err="1"/>
                        <a:t>instrument</a:t>
                      </a:r>
                      <a:r>
                        <a:rPr lang="de-DE" sz="900" b="1" dirty="0"/>
                        <a:t> end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Mission End</a:t>
                      </a:r>
                    </a:p>
                  </a:txBody>
                  <a:tcPr marL="13867" marR="13867" marT="13867" marB="13867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9000501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SPOT-2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22-Jan-1990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802 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831 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100.9 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98.7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.002014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1G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-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29-Jul-2009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29-Jul-2009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9205201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TOPEX</a:t>
                      </a:r>
                      <a:r>
                        <a:rPr lang="de-DE" sz="900" dirty="0" smtClean="0"/>
                        <a:t>/</a:t>
                      </a:r>
                    </a:p>
                    <a:p>
                      <a:r>
                        <a:rPr lang="de-DE" sz="900" dirty="0" smtClean="0"/>
                        <a:t>POSEIDON</a:t>
                      </a:r>
                      <a:endParaRPr lang="de-DE" sz="900" dirty="0"/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10-Aug-1992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1322 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1341 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112.0 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66.5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.000095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1G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SLR+GPS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1-Nov-2004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9-Oct-2005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9306101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SPOT-3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26-Sep-1993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819 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846 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101.2 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98.6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.001872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1G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-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9-Nov-1996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14-Nov-1996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9801701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SPOT-4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24-Mar-1998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791 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811 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100.9 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98.8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.001392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1G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-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24-Jun-2013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0105501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JASON-1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7-Dec-2001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1328 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1340 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112.0 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66.0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.000778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2GM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SLR+GPS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21-Jun-2013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0200901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ENVISAT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1-Apr-2002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785 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791 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100.6 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98.6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.000419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2G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8-Apr-2012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9-May-2012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0202101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SPOT-5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4-May-2002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825 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826 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101.4 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98.8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.000069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2GM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-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0700604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STPSat-1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9-Mar-2007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558 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561 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95.8 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35.4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CITRIS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GPS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7-Oct-2009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0803201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JASON-2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20-Jun-2008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1328 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1340 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112.0 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66.0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.000702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DGXX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SLR+GPS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1001301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CRYOSAT-2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8-Apr-2010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707 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727 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99.4 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92.0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.001407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DGXX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102">
                <a:tc>
                  <a:txBody>
                    <a:bodyPr/>
                    <a:lstStyle/>
                    <a:p>
                      <a:r>
                        <a:rPr lang="de-DE" sz="900"/>
                        <a:t>1104301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HY-2A (Haiyang 2A)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15-Aug-2011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963 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963 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104.4 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99.4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.00117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DGXX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SLR+GPS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979">
                <a:tc>
                  <a:txBody>
                    <a:bodyPr/>
                    <a:lstStyle/>
                    <a:p>
                      <a:r>
                        <a:rPr lang="de-DE" sz="900"/>
                        <a:t>1300901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SARAL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/>
                        <a:t>25-Feb-2013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706 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772 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99.59 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98.65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.001165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DGXX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SLR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 </a:t>
                      </a:r>
                    </a:p>
                  </a:txBody>
                  <a:tcPr marL="13867" marR="13867" marT="13867" marB="13867" anchor="ctr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 </a:t>
                      </a:r>
                    </a:p>
                  </a:txBody>
                  <a:tcPr marL="13867" marR="13867" marT="13867" marB="1386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://www.aviso.oceanobs.com/fileadmin/images/doris/doris_missions_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" y="2055492"/>
            <a:ext cx="8483432" cy="40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err="1" smtClean="0">
                <a:solidFill>
                  <a:schemeClr val="bg2"/>
                </a:solidFill>
              </a:rPr>
              <a:t>products</a:t>
            </a:r>
            <a:r>
              <a:rPr lang="de-DE" altLang="de-DE" sz="4800" b="1" i="1" dirty="0" smtClean="0">
                <a:solidFill>
                  <a:schemeClr val="bg2"/>
                </a:solidFill>
              </a:rPr>
              <a:t> /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applications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err="1" smtClean="0">
                <a:solidFill>
                  <a:schemeClr val="bg2"/>
                </a:solidFill>
              </a:rPr>
              <a:t>principle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products</a:t>
            </a:r>
            <a:r>
              <a:rPr lang="de-DE" dirty="0" smtClean="0"/>
              <a:t> /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78688" cy="5638800"/>
          </a:xfrm>
        </p:spPr>
        <p:txBody>
          <a:bodyPr/>
          <a:lstStyle/>
          <a:p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orbit</a:t>
            </a:r>
            <a:r>
              <a:rPr lang="de-DE" dirty="0" smtClean="0"/>
              <a:t> </a:t>
            </a:r>
            <a:r>
              <a:rPr lang="de-DE" dirty="0" err="1" smtClean="0"/>
              <a:t>determination</a:t>
            </a:r>
            <a:r>
              <a:rPr lang="de-DE" dirty="0" smtClean="0"/>
              <a:t> (</a:t>
            </a:r>
            <a:r>
              <a:rPr lang="de-DE" dirty="0" err="1" smtClean="0"/>
              <a:t>orbitography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real-time </a:t>
            </a:r>
            <a:r>
              <a:rPr lang="de-DE" dirty="0" err="1" smtClean="0"/>
              <a:t>accuracy</a:t>
            </a:r>
            <a:r>
              <a:rPr lang="de-DE" dirty="0" smtClean="0"/>
              <a:t> ~ 1 m</a:t>
            </a:r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48 h </a:t>
            </a:r>
            <a:r>
              <a:rPr lang="de-DE" dirty="0" err="1" smtClean="0"/>
              <a:t>latency</a:t>
            </a:r>
            <a:r>
              <a:rPr lang="de-DE" dirty="0" smtClean="0"/>
              <a:t>: sub-meter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post-</a:t>
            </a:r>
            <a:r>
              <a:rPr lang="de-DE" dirty="0" err="1" smtClean="0"/>
              <a:t>processing</a:t>
            </a:r>
            <a:r>
              <a:rPr lang="de-DE" dirty="0" smtClean="0"/>
              <a:t>: sub-</a:t>
            </a:r>
            <a:r>
              <a:rPr lang="de-DE" dirty="0" err="1" smtClean="0"/>
              <a:t>dm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; ~ 1 cm </a:t>
            </a:r>
            <a:r>
              <a:rPr lang="de-DE" dirty="0" err="1" smtClean="0"/>
              <a:t>for</a:t>
            </a:r>
            <a:r>
              <a:rPr lang="de-DE" dirty="0" smtClean="0"/>
              <a:t> radial </a:t>
            </a:r>
            <a:r>
              <a:rPr lang="de-DE" dirty="0" err="1" smtClean="0"/>
              <a:t>direction</a:t>
            </a:r>
            <a:endParaRPr lang="de-DE" dirty="0" smtClean="0"/>
          </a:p>
          <a:p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DORIS </a:t>
            </a:r>
            <a:r>
              <a:rPr lang="de-DE" dirty="0" err="1" smtClean="0"/>
              <a:t>beacons</a:t>
            </a:r>
            <a:endParaRPr lang="de-DE" dirty="0" smtClean="0"/>
          </a:p>
          <a:p>
            <a:pPr lvl="1"/>
            <a:r>
              <a:rPr lang="de-DE" dirty="0" smtClean="0"/>
              <a:t>permanent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/>
              <a:t> </a:t>
            </a:r>
            <a:r>
              <a:rPr lang="de-DE" dirty="0" smtClean="0"/>
              <a:t>~ 1 cm </a:t>
            </a:r>
            <a:r>
              <a:rPr lang="de-DE" dirty="0" err="1" smtClean="0"/>
              <a:t>and</a:t>
            </a:r>
            <a:r>
              <a:rPr lang="de-DE" dirty="0" smtClean="0"/>
              <a:t> 1 mm/</a:t>
            </a:r>
            <a:r>
              <a:rPr lang="de-DE" dirty="0" err="1" smtClean="0"/>
              <a:t>year</a:t>
            </a:r>
            <a:endParaRPr lang="de-DE" dirty="0" smtClean="0"/>
          </a:p>
          <a:p>
            <a:pPr lvl="1"/>
            <a:r>
              <a:rPr lang="de-DE" dirty="0" err="1" smtClean="0"/>
              <a:t>contribution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ITRFxx</a:t>
            </a:r>
            <a:endParaRPr lang="de-DE" dirty="0" smtClean="0"/>
          </a:p>
          <a:p>
            <a:pPr lvl="1"/>
            <a:r>
              <a:rPr lang="de-DE" dirty="0" err="1" smtClean="0"/>
              <a:t>dedicated</a:t>
            </a:r>
            <a:r>
              <a:rPr lang="de-DE" dirty="0" smtClean="0"/>
              <a:t> </a:t>
            </a:r>
            <a:r>
              <a:rPr lang="de-DE" dirty="0" err="1" smtClean="0"/>
              <a:t>beacons</a:t>
            </a:r>
            <a:r>
              <a:rPr lang="de-DE" dirty="0" smtClean="0"/>
              <a:t> (</a:t>
            </a:r>
            <a:r>
              <a:rPr lang="de-DE" dirty="0" err="1" smtClean="0"/>
              <a:t>users</a:t>
            </a:r>
            <a:r>
              <a:rPr lang="de-DE" dirty="0" smtClean="0"/>
              <a:t>) ~ 1</a:t>
            </a:r>
            <a:r>
              <a:rPr lang="de-DE" dirty="0" smtClean="0">
                <a:sym typeface="Symbol"/>
              </a:rPr>
              <a:t></a:t>
            </a:r>
            <a:r>
              <a:rPr lang="de-DE" dirty="0" smtClean="0"/>
              <a:t>2 </a:t>
            </a:r>
            <a:r>
              <a:rPr lang="de-DE" dirty="0" err="1" smtClean="0"/>
              <a:t>dm</a:t>
            </a:r>
            <a:endParaRPr lang="de-DE" dirty="0" smtClean="0"/>
          </a:p>
          <a:p>
            <a:r>
              <a:rPr lang="de-DE" dirty="0" err="1" smtClean="0"/>
              <a:t>geodesy</a:t>
            </a:r>
            <a:r>
              <a:rPr lang="de-DE" dirty="0" smtClean="0"/>
              <a:t>/</a:t>
            </a:r>
            <a:r>
              <a:rPr lang="de-DE" dirty="0" err="1" smtClean="0"/>
              <a:t>geodynamics</a:t>
            </a:r>
            <a:endParaRPr lang="de-DE" dirty="0" smtClean="0"/>
          </a:p>
          <a:p>
            <a:pPr lvl="1"/>
            <a:r>
              <a:rPr lang="de-DE" dirty="0" err="1" smtClean="0"/>
              <a:t>plate</a:t>
            </a:r>
            <a:r>
              <a:rPr lang="de-DE" dirty="0" smtClean="0"/>
              <a:t> </a:t>
            </a:r>
            <a:r>
              <a:rPr lang="de-DE" dirty="0" err="1" smtClean="0"/>
              <a:t>tectonics</a:t>
            </a:r>
            <a:endParaRPr lang="de-DE" dirty="0" smtClean="0"/>
          </a:p>
          <a:p>
            <a:pPr lvl="1"/>
            <a:r>
              <a:rPr lang="de-DE" dirty="0" smtClean="0"/>
              <a:t>Earth </a:t>
            </a:r>
            <a:r>
              <a:rPr lang="de-DE" dirty="0" err="1" smtClean="0"/>
              <a:t>rotation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err="1" smtClean="0"/>
              <a:t>geocenter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endParaRPr lang="de-DE" dirty="0" smtClean="0"/>
          </a:p>
          <a:p>
            <a:pPr lvl="1"/>
            <a:r>
              <a:rPr lang="de-DE" dirty="0" err="1" smtClean="0"/>
              <a:t>ionosphere</a:t>
            </a:r>
            <a:endParaRPr lang="de-DE" dirty="0" smtClean="0"/>
          </a:p>
          <a:p>
            <a:r>
              <a:rPr lang="de-DE" dirty="0" smtClean="0"/>
              <a:t>time </a:t>
            </a:r>
            <a:r>
              <a:rPr lang="de-DE" dirty="0" err="1" smtClean="0"/>
              <a:t>transfer</a:t>
            </a:r>
            <a:endParaRPr lang="de-DE" dirty="0" smtClean="0"/>
          </a:p>
        </p:txBody>
      </p:sp>
      <p:pic>
        <p:nvPicPr>
          <p:cNvPr id="2050" name="Picture 2" descr="http://www.aviso.oceanobs.com/uploads/pics/doris_precision_jours_u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04" y="116632"/>
            <a:ext cx="24003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Seeber (2003), </a:t>
            </a:r>
            <a:r>
              <a:rPr lang="de-DE" i="1" dirty="0" err="1" smtClean="0"/>
              <a:t>Satellite</a:t>
            </a:r>
            <a:r>
              <a:rPr lang="de-DE" i="1" dirty="0" smtClean="0"/>
              <a:t> </a:t>
            </a:r>
            <a:r>
              <a:rPr lang="de-DE" i="1" dirty="0" err="1" smtClean="0"/>
              <a:t>Geodesy</a:t>
            </a:r>
            <a:endParaRPr lang="de-DE" i="1" dirty="0" smtClean="0"/>
          </a:p>
          <a:p>
            <a:pPr lvl="1"/>
            <a:r>
              <a:rPr lang="de-DE" dirty="0" smtClean="0"/>
              <a:t>Doppler in </a:t>
            </a:r>
            <a:r>
              <a:rPr lang="de-DE" dirty="0" err="1" smtClean="0"/>
              <a:t>general</a:t>
            </a:r>
            <a:r>
              <a:rPr lang="de-DE" dirty="0" smtClean="0"/>
              <a:t>: </a:t>
            </a:r>
            <a:r>
              <a:rPr lang="de-DE" dirty="0" err="1" smtClean="0"/>
              <a:t>chapter</a:t>
            </a:r>
            <a:r>
              <a:rPr lang="de-DE" dirty="0" smtClean="0"/>
              <a:t> 6</a:t>
            </a:r>
          </a:p>
          <a:p>
            <a:pPr lvl="1"/>
            <a:r>
              <a:rPr lang="de-DE" dirty="0" smtClean="0"/>
              <a:t>DORIS:  </a:t>
            </a:r>
            <a:r>
              <a:rPr lang="de-DE" dirty="0" err="1" smtClean="0"/>
              <a:t>section</a:t>
            </a:r>
            <a:r>
              <a:rPr lang="de-DE" dirty="0" smtClean="0"/>
              <a:t> 6.7</a:t>
            </a:r>
          </a:p>
          <a:p>
            <a:r>
              <a:rPr lang="de-DE" dirty="0"/>
              <a:t>A. </a:t>
            </a:r>
            <a:r>
              <a:rPr lang="de-DE" dirty="0" err="1"/>
              <a:t>Kleusberg</a:t>
            </a:r>
            <a:r>
              <a:rPr lang="de-DE" dirty="0"/>
              <a:t> (1984) </a:t>
            </a:r>
            <a:r>
              <a:rPr lang="de-DE" i="1" dirty="0" smtClean="0"/>
              <a:t>Diagnose </a:t>
            </a:r>
            <a:r>
              <a:rPr lang="de-DE" i="1" dirty="0"/>
              <a:t>und Therapie von geodätischen Satellitennetzen vom Typ </a:t>
            </a:r>
            <a:r>
              <a:rPr lang="de-DE" i="1" dirty="0" smtClean="0"/>
              <a:t>Doppler</a:t>
            </a:r>
            <a:r>
              <a:rPr lang="de-DE" dirty="0" smtClean="0"/>
              <a:t>, Deutsche Geodätische Kommission, C293</a:t>
            </a:r>
          </a:p>
          <a:p>
            <a:r>
              <a:rPr lang="de-DE" dirty="0" smtClean="0"/>
              <a:t>International DORIS </a:t>
            </a:r>
            <a:r>
              <a:rPr lang="de-DE" dirty="0"/>
              <a:t>S</a:t>
            </a:r>
            <a:r>
              <a:rPr lang="de-DE" dirty="0" smtClean="0"/>
              <a:t>ervice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http://ids-doris.org/</a:t>
            </a:r>
          </a:p>
          <a:p>
            <a:r>
              <a:rPr lang="de-DE" dirty="0"/>
              <a:t>http://</a:t>
            </a:r>
            <a:r>
              <a:rPr lang="de-DE" dirty="0" smtClean="0"/>
              <a:t>www.aviso.oceanobs.com/en/doris.html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7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smtClean="0"/>
              <a:t>Doppler (1803</a:t>
            </a:r>
            <a:r>
              <a:rPr lang="de-DE" dirty="0" smtClean="0">
                <a:sym typeface="Symbol"/>
              </a:rPr>
              <a:t>1853)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19200"/>
            <a:ext cx="5614392" cy="5234136"/>
          </a:xfrm>
        </p:spPr>
        <p:txBody>
          <a:bodyPr/>
          <a:lstStyle/>
          <a:p>
            <a:r>
              <a:rPr lang="en-US" dirty="0" smtClean="0"/>
              <a:t>Austrian mathematician / physicist</a:t>
            </a:r>
          </a:p>
          <a:p>
            <a:r>
              <a:rPr lang="en-US" dirty="0" smtClean="0"/>
              <a:t>physically unfit to take over family business (stonemason)</a:t>
            </a:r>
          </a:p>
          <a:p>
            <a:r>
              <a:rPr lang="en-US" dirty="0" smtClean="0"/>
              <a:t>1841: professor of physics and mathematics at Charles University, Prague</a:t>
            </a:r>
          </a:p>
          <a:p>
            <a:r>
              <a:rPr lang="en-US" dirty="0" smtClean="0"/>
              <a:t>1842: </a:t>
            </a:r>
            <a:r>
              <a:rPr lang="en-US" i="1" dirty="0" err="1" smtClean="0"/>
              <a:t>Über</a:t>
            </a:r>
            <a:r>
              <a:rPr lang="en-US" i="1" dirty="0" smtClean="0"/>
              <a:t> das </a:t>
            </a:r>
            <a:r>
              <a:rPr lang="en-US" i="1" dirty="0" err="1" smtClean="0"/>
              <a:t>farbige</a:t>
            </a:r>
            <a:r>
              <a:rPr lang="en-US" i="1" dirty="0" smtClean="0"/>
              <a:t> </a:t>
            </a:r>
            <a:r>
              <a:rPr lang="en-US" i="1" dirty="0" err="1" smtClean="0"/>
              <a:t>Licht</a:t>
            </a:r>
            <a:r>
              <a:rPr lang="en-US" i="1" dirty="0" smtClean="0"/>
              <a:t> der </a:t>
            </a:r>
            <a:r>
              <a:rPr lang="en-US" i="1" dirty="0" err="1" smtClean="0"/>
              <a:t>Doppelsterne</a:t>
            </a:r>
            <a:r>
              <a:rPr lang="en-US" i="1" dirty="0" smtClean="0"/>
              <a:t> und </a:t>
            </a:r>
            <a:r>
              <a:rPr lang="en-US" i="1" dirty="0" err="1" smtClean="0"/>
              <a:t>einiger</a:t>
            </a:r>
            <a:r>
              <a:rPr lang="en-US" i="1" dirty="0" smtClean="0"/>
              <a:t> </a:t>
            </a:r>
            <a:r>
              <a:rPr lang="en-US" i="1" dirty="0" err="1" smtClean="0"/>
              <a:t>anderer</a:t>
            </a:r>
            <a:r>
              <a:rPr lang="en-US" i="1" dirty="0" smtClean="0"/>
              <a:t> </a:t>
            </a:r>
            <a:r>
              <a:rPr lang="en-US" i="1" dirty="0" err="1" smtClean="0"/>
              <a:t>Gestirne</a:t>
            </a:r>
            <a:r>
              <a:rPr lang="en-US" i="1" dirty="0" smtClean="0"/>
              <a:t> des </a:t>
            </a:r>
            <a:r>
              <a:rPr lang="en-US" i="1" dirty="0" err="1" smtClean="0"/>
              <a:t>Himmels</a:t>
            </a:r>
            <a:endParaRPr lang="en-US" dirty="0" smtClean="0"/>
          </a:p>
          <a:p>
            <a:r>
              <a:rPr lang="en-US" dirty="0" smtClean="0"/>
              <a:t>1850: </a:t>
            </a:r>
            <a:r>
              <a:rPr lang="en-US" dirty="0" err="1" smtClean="0"/>
              <a:t>Direktor</a:t>
            </a:r>
            <a:r>
              <a:rPr lang="en-US" dirty="0" smtClean="0"/>
              <a:t>, Institute of Physics at University Vienna</a:t>
            </a:r>
            <a:br>
              <a:rPr lang="en-US" dirty="0" smtClean="0"/>
            </a:br>
            <a:r>
              <a:rPr lang="en-US" sz="2000" dirty="0" smtClean="0"/>
              <a:t>(1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professor of experimental physics)</a:t>
            </a:r>
          </a:p>
        </p:txBody>
      </p:sp>
      <p:pic>
        <p:nvPicPr>
          <p:cNvPr id="1026" name="Picture 2" descr="http://upload.wikimedia.org/wikipedia/commons/b/b6/Cdopp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40768"/>
            <a:ext cx="2466975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6665" y="4581128"/>
            <a:ext cx="2373313" cy="3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altLang="de-DE" sz="1000" dirty="0" smtClean="0">
                <a:solidFill>
                  <a:srgbClr val="4D4D4D"/>
                </a:solidFill>
                <a:latin typeface="Univers" pitchFamily="34" charset="0"/>
              </a:rPr>
              <a:t>Wikipedia</a:t>
            </a:r>
            <a:endParaRPr lang="de-DE" altLang="de-DE" sz="1000" dirty="0">
              <a:solidFill>
                <a:srgbClr val="4D4D4D"/>
              </a:solidFill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Doppler </a:t>
            </a:r>
            <a:r>
              <a:rPr lang="de-DE" dirty="0" err="1" smtClean="0"/>
              <a:t>effect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1232026" y="3698751"/>
            <a:ext cx="3810000" cy="2654424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en-US" sz="1800" dirty="0" smtClean="0"/>
              <a:t>source infinitely far away</a:t>
            </a:r>
          </a:p>
          <a:p>
            <a:pPr marL="514350" indent="-514350">
              <a:buFont typeface="+mj-lt"/>
              <a:buAutoNum type="arabicParenBoth"/>
            </a:pPr>
            <a:r>
              <a:rPr lang="en-US" sz="1800" dirty="0" smtClean="0"/>
              <a:t>source far away</a:t>
            </a:r>
          </a:p>
          <a:p>
            <a:pPr marL="514350" indent="-514350">
              <a:buFont typeface="+mj-lt"/>
              <a:buAutoNum type="arabicParenBoth"/>
            </a:pPr>
            <a:r>
              <a:rPr lang="en-US" sz="1800" dirty="0" smtClean="0"/>
              <a:t>observer near source</a:t>
            </a:r>
          </a:p>
          <a:p>
            <a:pPr marL="514350" indent="-514350">
              <a:buFont typeface="+mj-lt"/>
              <a:buAutoNum type="arabicParenBoth"/>
            </a:pPr>
            <a:r>
              <a:rPr lang="en-US" sz="1800" dirty="0" smtClean="0"/>
              <a:t>source “through” observer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4867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48264" y="6506863"/>
            <a:ext cx="204372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Seeber, </a:t>
            </a:r>
            <a:r>
              <a:rPr lang="de-DE" altLang="de-DE" sz="900" dirty="0" err="1" smtClean="0">
                <a:solidFill>
                  <a:srgbClr val="4D4D4D"/>
                </a:solidFill>
                <a:latin typeface="Univers" pitchFamily="34" charset="0"/>
              </a:rPr>
              <a:t>Satellite</a:t>
            </a: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 </a:t>
            </a:r>
            <a:r>
              <a:rPr lang="de-DE" altLang="de-DE" sz="900" dirty="0" err="1" smtClean="0">
                <a:solidFill>
                  <a:srgbClr val="4D4D4D"/>
                </a:solidFill>
                <a:latin typeface="Univers" pitchFamily="34" charset="0"/>
              </a:rPr>
              <a:t>Geodesy</a:t>
            </a:r>
            <a:endParaRPr lang="de-DE" altLang="de-DE" sz="900" dirty="0">
              <a:solidFill>
                <a:srgbClr val="4D4D4D"/>
              </a:solidFill>
              <a:latin typeface="Univers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29000"/>
            <a:ext cx="3381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7064260" y="3827966"/>
            <a:ext cx="2053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D4D4D"/>
                </a:solidFill>
                <a:latin typeface="+mn-lt"/>
              </a:rPr>
              <a:t>time of closest approach </a:t>
            </a:r>
            <a:endParaRPr lang="en-US" sz="1200" dirty="0" smtClean="0">
              <a:solidFill>
                <a:srgbClr val="4D4D4D"/>
              </a:solidFill>
              <a:latin typeface="+mn-lt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4D4D4D"/>
                </a:solidFill>
                <a:latin typeface="+mn-lt"/>
              </a:rPr>
              <a:t>TCA)</a:t>
            </a:r>
            <a:endParaRPr lang="de-DE" sz="1200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948264" y="4289631"/>
            <a:ext cx="360040" cy="5075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4031"/>
            <a:ext cx="2895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Doppler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arbitrary</a:t>
            </a:r>
            <a:r>
              <a:rPr lang="de-DE" dirty="0" smtClean="0"/>
              <a:t> angle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436096" y="4306633"/>
                <a:ext cx="3216650" cy="1904367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3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3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de-DE" sz="3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box>
                            <m:boxPr>
                              <m:ctrlP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36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box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de-DE" sz="3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de-DE" sz="3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de-DE" sz="3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rad>
                        </m:den>
                      </m:f>
                    </m:oMath>
                  </m:oMathPara>
                </a14:m>
                <a:endParaRPr lang="de-DE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306633"/>
                <a:ext cx="3216650" cy="19043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/>
          <p:cNvSpPr/>
          <p:nvPr/>
        </p:nvSpPr>
        <p:spPr>
          <a:xfrm>
            <a:off x="2619605" y="4365104"/>
            <a:ext cx="2053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received frequency (variable)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673334" y="4595937"/>
            <a:ext cx="690754" cy="1292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629099" y="5373216"/>
            <a:ext cx="2053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sender frequency</a:t>
            </a:r>
            <a:br>
              <a:rPr lang="en-US" sz="1200" dirty="0" smtClean="0">
                <a:solidFill>
                  <a:srgbClr val="4D4D4D"/>
                </a:solidFill>
                <a:latin typeface="+mn-lt"/>
              </a:rPr>
            </a:br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 (stable)</a:t>
            </a:r>
          </a:p>
        </p:txBody>
      </p: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4682828" y="5517232"/>
            <a:ext cx="681260" cy="86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56177" y="3140968"/>
            <a:ext cx="249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angle between velocity vector and line source-receiver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388424" y="3645024"/>
            <a:ext cx="0" cy="7920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Doppler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arbitrary</a:t>
            </a:r>
            <a:r>
              <a:rPr lang="de-DE" dirty="0" smtClean="0"/>
              <a:t> angle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646469" y="4317992"/>
                <a:ext cx="4874283" cy="1242648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3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3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de-DE" sz="3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box>
                        <m:boxPr>
                          <m:ctrlPr>
                            <a:rPr lang="de-DE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3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func>
                            <m:funcPr>
                              <m:ctrlP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box>
                      <m:r>
                        <a:rPr lang="de-DE" sz="3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=1−</m:t>
                      </m:r>
                      <m:f>
                        <m:fPr>
                          <m:ctrlP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  <m:box>
                        <m:boxPr>
                          <m:ctrlP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69" y="4317992"/>
                <a:ext cx="4874283" cy="12426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/>
          <p:cNvSpPr/>
          <p:nvPr/>
        </p:nvSpPr>
        <p:spPr>
          <a:xfrm>
            <a:off x="829978" y="4376463"/>
            <a:ext cx="2053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received frequency (variable)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2883707" y="4607296"/>
            <a:ext cx="690754" cy="1292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839472" y="5384575"/>
            <a:ext cx="2053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sender frequency</a:t>
            </a:r>
            <a:br>
              <a:rPr lang="en-US" sz="1200" dirty="0" smtClean="0">
                <a:solidFill>
                  <a:srgbClr val="4D4D4D"/>
                </a:solidFill>
                <a:latin typeface="+mn-lt"/>
              </a:rPr>
            </a:br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 (stable)</a:t>
            </a:r>
          </a:p>
        </p:txBody>
      </p: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2893201" y="5528591"/>
            <a:ext cx="681260" cy="86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468850" y="3140968"/>
            <a:ext cx="1920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D4D4D"/>
                </a:solidFill>
                <a:latin typeface="+mn-lt"/>
              </a:rPr>
              <a:t>radial velocity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125035" y="3417967"/>
            <a:ext cx="0" cy="7920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646469" y="3602633"/>
                <a:ext cx="288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under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4D4D4D"/>
                        </a:solidFill>
                        <a:latin typeface="Cambria Math"/>
                      </a:rPr>
                      <m:t>𝑣</m:t>
                    </m:r>
                    <m:r>
                      <a:rPr lang="de-DE" sz="2000" b="0" i="1" smtClean="0">
                        <a:solidFill>
                          <a:srgbClr val="4D4D4D"/>
                        </a:solidFill>
                        <a:latin typeface="Cambria Math"/>
                        <a:ea typeface="Cambria Math"/>
                      </a:rPr>
                      <m:t>≪</m:t>
                    </m:r>
                    <m:r>
                      <a:rPr lang="de-DE" sz="2000" b="0" i="1" smtClean="0">
                        <a:solidFill>
                          <a:srgbClr val="4D4D4D"/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de-DE" sz="2000" dirty="0" smtClean="0">
                    <a:solidFill>
                      <a:srgbClr val="4D4D4D"/>
                    </a:solidFill>
                    <a:latin typeface="+mn-lt"/>
                  </a:rPr>
                  <a:t>:</a:t>
                </a:r>
                <a:endParaRPr lang="de-DE" sz="2000" dirty="0">
                  <a:solidFill>
                    <a:srgbClr val="4D4D4D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69" y="3602633"/>
                <a:ext cx="288032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11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72000" y="6237312"/>
            <a:ext cx="4491994" cy="55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A. </a:t>
            </a:r>
            <a:r>
              <a:rPr lang="de-DE" altLang="de-DE" sz="900" dirty="0" err="1" smtClean="0">
                <a:solidFill>
                  <a:srgbClr val="4D4D4D"/>
                </a:solidFill>
                <a:latin typeface="Univers" pitchFamily="34" charset="0"/>
              </a:rPr>
              <a:t>Kleusberg</a:t>
            </a: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 (1984) </a:t>
            </a:r>
          </a:p>
          <a:p>
            <a:pPr algn="r" eaLnBrk="1" hangingPunct="1">
              <a:spcBef>
                <a:spcPct val="20000"/>
              </a:spcBef>
            </a:pPr>
            <a:r>
              <a:rPr lang="de-DE" altLang="de-DE" sz="900" i="1" dirty="0" smtClean="0">
                <a:solidFill>
                  <a:srgbClr val="4D4D4D"/>
                </a:solidFill>
                <a:latin typeface="Univers" pitchFamily="34" charset="0"/>
              </a:rPr>
              <a:t>Diagnose und Therapie von geodätischen Satellitennetzen vom Typ Doppler</a:t>
            </a:r>
          </a:p>
          <a:p>
            <a:pPr algn="r" eaLnBrk="1" hangingPunct="1">
              <a:spcBef>
                <a:spcPct val="20000"/>
              </a:spcBef>
            </a:pPr>
            <a:r>
              <a:rPr lang="de-DE" altLang="de-DE" sz="900" dirty="0" smtClean="0">
                <a:solidFill>
                  <a:srgbClr val="4D4D4D"/>
                </a:solidFill>
                <a:latin typeface="Univers" pitchFamily="34" charset="0"/>
              </a:rPr>
              <a:t>DGK C293</a:t>
            </a:r>
            <a:endParaRPr lang="de-DE" altLang="de-DE" sz="900" dirty="0">
              <a:solidFill>
                <a:srgbClr val="4D4D4D"/>
              </a:solidFill>
              <a:latin typeface="Univers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4031"/>
            <a:ext cx="2895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8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 altLang="de-DE" sz="4800" b="1" i="1" dirty="0" err="1">
                <a:solidFill>
                  <a:schemeClr val="bg2"/>
                </a:solidFill>
              </a:rPr>
              <a:t>o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bservation</a:t>
            </a:r>
            <a:r>
              <a:rPr lang="de-DE" altLang="de-DE" sz="4800" b="1" i="1" dirty="0" smtClean="0">
                <a:solidFill>
                  <a:schemeClr val="bg2"/>
                </a:solidFill>
              </a:rPr>
              <a:t> </a:t>
            </a:r>
            <a:r>
              <a:rPr lang="de-DE" altLang="de-DE" sz="4800" b="1" i="1" dirty="0" err="1" smtClean="0">
                <a:solidFill>
                  <a:schemeClr val="bg2"/>
                </a:solidFill>
              </a:rPr>
              <a:t>equation</a:t>
            </a:r>
            <a:endParaRPr lang="de-DE" altLang="de-DE" sz="4800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5306144"/>
              </a:xfrm>
            </p:spPr>
            <p:txBody>
              <a:bodyPr/>
              <a:lstStyle/>
              <a:p>
                <a:r>
                  <a:rPr lang="de-DE" dirty="0" smtClean="0"/>
                  <a:t>Doppler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shift</a:t>
                </a: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Numerical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example</a:t>
                </a:r>
                <a:r>
                  <a:rPr lang="de-DE" dirty="0" smtClean="0"/>
                  <a:t>, e.g.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=2 </m:t>
                    </m:r>
                    <m:r>
                      <m:rPr>
                        <m:nor/>
                      </m:rPr>
                      <a:rPr lang="de-DE" sz="2400" b="0" i="0" smtClean="0">
                        <a:latin typeface="Cambria Math"/>
                      </a:rPr>
                      <m:t>GHz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5306144"/>
              </a:xfrm>
              <a:blipFill rotWithShape="1">
                <a:blip r:embed="rId2"/>
                <a:stretch>
                  <a:fillRect l="-706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(1/4)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73318" y="1844824"/>
                <a:ext cx="3761094" cy="1798377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f>
                        <m:f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de-DE" sz="2800" b="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⟹ ∆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</m:sub>
                      </m:sSub>
                      <m:r>
                        <a:rPr lang="de-DE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r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de-DE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</m:sub>
                      </m:sSub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18" y="1844824"/>
                <a:ext cx="3761094" cy="1798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59632" y="4994756"/>
                <a:ext cx="1606594" cy="523220"/>
              </a:xfrm>
              <a:prstGeom prst="rect">
                <a:avLst/>
              </a:prstGeom>
              <a:solidFill>
                <a:srgbClr val="FFFFE7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∆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=…</m:t>
                      </m:r>
                      <m:box>
                        <m:boxPr>
                          <m:ctrlP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de-DE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94756"/>
                <a:ext cx="160659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0</TotalTime>
  <Words>773</Words>
  <Application>Microsoft Office PowerPoint</Application>
  <PresentationFormat>Bildschirmpräsentation (4:3)</PresentationFormat>
  <Paragraphs>343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Symbol</vt:lpstr>
      <vt:lpstr>Times New Roman</vt:lpstr>
      <vt:lpstr>Univers</vt:lpstr>
      <vt:lpstr>SepiaGray</vt:lpstr>
      <vt:lpstr>Doppler Techniques</vt:lpstr>
      <vt:lpstr>table of content</vt:lpstr>
      <vt:lpstr>principle</vt:lpstr>
      <vt:lpstr>Christian Doppler (18031853)</vt:lpstr>
      <vt:lpstr>Doppler effect</vt:lpstr>
      <vt:lpstr>Doppler effect under arbitrary angle</vt:lpstr>
      <vt:lpstr>Doppler effect under arbitrary angle</vt:lpstr>
      <vt:lpstr>observation equation</vt:lpstr>
      <vt:lpstr>observation equation (1/4)</vt:lpstr>
      <vt:lpstr>observation equation (2/4)</vt:lpstr>
      <vt:lpstr>observation equation (3/4)</vt:lpstr>
      <vt:lpstr>integrated Doppler count visualized</vt:lpstr>
      <vt:lpstr>observation equation (4/4)</vt:lpstr>
      <vt:lpstr>Error Budget and Corrections</vt:lpstr>
      <vt:lpstr>Atmospheric refraction</vt:lpstr>
      <vt:lpstr>Transit implementation</vt:lpstr>
      <vt:lpstr>DORIS implementation</vt:lpstr>
      <vt:lpstr>DORIS</vt:lpstr>
      <vt:lpstr>DORIS system overview</vt:lpstr>
      <vt:lpstr>ground segment</vt:lpstr>
      <vt:lpstr>PowerPoint-Präsentation</vt:lpstr>
      <vt:lpstr>global DORIS network</vt:lpstr>
      <vt:lpstr>visibility </vt:lpstr>
      <vt:lpstr>ground beacons</vt:lpstr>
      <vt:lpstr>ground segment</vt:lpstr>
      <vt:lpstr>space segment</vt:lpstr>
      <vt:lpstr>DORIS-equipped satellites</vt:lpstr>
      <vt:lpstr>PowerPoint-Präsentation</vt:lpstr>
      <vt:lpstr>products / applications</vt:lpstr>
      <vt:lpstr>products / applications</vt:lpstr>
      <vt:lpstr>further reading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Mohammad Tourian</cp:lastModifiedBy>
  <cp:revision>128</cp:revision>
  <cp:lastPrinted>2020-01-09T17:03:05Z</cp:lastPrinted>
  <dcterms:created xsi:type="dcterms:W3CDTF">2009-11-23T14:26:07Z</dcterms:created>
  <dcterms:modified xsi:type="dcterms:W3CDTF">2020-01-10T11:32:32Z</dcterms:modified>
</cp:coreProperties>
</file>