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425" r:id="rId3"/>
    <p:sldId id="426" r:id="rId5"/>
    <p:sldId id="490" r:id="rId6"/>
    <p:sldId id="522" r:id="rId7"/>
    <p:sldId id="484" r:id="rId8"/>
    <p:sldId id="523" r:id="rId9"/>
    <p:sldId id="527" r:id="rId10"/>
    <p:sldId id="525" r:id="rId11"/>
    <p:sldId id="538" r:id="rId12"/>
    <p:sldId id="526" r:id="rId13"/>
    <p:sldId id="539" r:id="rId14"/>
    <p:sldId id="502" r:id="rId15"/>
    <p:sldId id="537" r:id="rId16"/>
    <p:sldId id="493" r:id="rId17"/>
    <p:sldId id="549" r:id="rId18"/>
    <p:sldId id="550" r:id="rId19"/>
    <p:sldId id="552" r:id="rId20"/>
    <p:sldId id="516" r:id="rId21"/>
    <p:sldId id="518" r:id="rId22"/>
    <p:sldId id="521" r:id="rId23"/>
    <p:sldId id="52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F2"/>
    <a:srgbClr val="0093FA"/>
    <a:srgbClr val="070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17" autoAdjust="0"/>
  </p:normalViewPr>
  <p:slideViewPr>
    <p:cSldViewPr snapToGrid="0">
      <p:cViewPr varScale="1">
        <p:scale>
          <a:sx n="93" d="100"/>
          <a:sy n="93" d="100"/>
        </p:scale>
        <p:origin x="660" y="72"/>
      </p:cViewPr>
      <p:guideLst>
        <p:guide orient="horz" pos="2106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53FDE-6B51-49F4-BCDB-695D7B8C1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581B6-854A-45EB-9AA4-D2AEF57BD1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隶书" panose="0201050906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2880717-115D-4321-902A-5BE46BC1DA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0717-115D-4321-902A-5BE46BC1DA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4308475"/>
          </a:xfrm>
          <a:prstGeom prst="rect">
            <a:avLst/>
          </a:prstGeom>
          <a:solidFill>
            <a:srgbClr val="010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519555" y="6127750"/>
            <a:ext cx="9000000" cy="0"/>
          </a:xfrm>
          <a:prstGeom prst="line">
            <a:avLst/>
          </a:prstGeom>
          <a:ln w="25400">
            <a:solidFill>
              <a:srgbClr val="02006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4613275"/>
            <a:ext cx="6705600" cy="733425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题目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640" y="5895975"/>
            <a:ext cx="1153160" cy="91122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" y="273685"/>
            <a:ext cx="3132455" cy="65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5457815" y="1941333"/>
            <a:ext cx="789613" cy="680085"/>
            <a:chOff x="5430906" y="463550"/>
            <a:chExt cx="1099846" cy="948144"/>
          </a:xfrm>
        </p:grpSpPr>
        <p:sp>
          <p:nvSpPr>
            <p:cNvPr id="11" name="六边形 10"/>
            <p:cNvSpPr/>
            <p:nvPr/>
          </p:nvSpPr>
          <p:spPr>
            <a:xfrm>
              <a:off x="5430906" y="463550"/>
              <a:ext cx="1099846" cy="948144"/>
            </a:xfrm>
            <a:prstGeom prst="hexagon">
              <a:avLst/>
            </a:prstGeom>
            <a:solidFill>
              <a:srgbClr val="0200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>
              <a:off x="5534660" y="552994"/>
              <a:ext cx="892338" cy="769257"/>
            </a:xfrm>
            <a:prstGeom prst="hexagon">
              <a:avLst/>
            </a:prstGeom>
            <a:solidFill>
              <a:srgbClr val="02006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占位符 16"/>
          <p:cNvSpPr txBox="1"/>
          <p:nvPr userDrawn="1"/>
        </p:nvSpPr>
        <p:spPr>
          <a:xfrm>
            <a:off x="1333498" y="361920"/>
            <a:ext cx="1656000" cy="4801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6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200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研究背景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2006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5446385" y="3050678"/>
            <a:ext cx="789613" cy="680085"/>
            <a:chOff x="5430906" y="463550"/>
            <a:chExt cx="1099846" cy="948144"/>
          </a:xfrm>
        </p:grpSpPr>
        <p:sp>
          <p:nvSpPr>
            <p:cNvPr id="15" name="六边形 14"/>
            <p:cNvSpPr/>
            <p:nvPr/>
          </p:nvSpPr>
          <p:spPr>
            <a:xfrm>
              <a:off x="5430906" y="463550"/>
              <a:ext cx="1099846" cy="948144"/>
            </a:xfrm>
            <a:prstGeom prst="hexagon">
              <a:avLst/>
            </a:prstGeom>
            <a:solidFill>
              <a:srgbClr val="0200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6" name="六边形 15"/>
            <p:cNvSpPr/>
            <p:nvPr/>
          </p:nvSpPr>
          <p:spPr>
            <a:xfrm>
              <a:off x="5534660" y="552994"/>
              <a:ext cx="892338" cy="769257"/>
            </a:xfrm>
            <a:prstGeom prst="hexagon">
              <a:avLst/>
            </a:prstGeom>
            <a:solidFill>
              <a:srgbClr val="02006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446385" y="4220348"/>
            <a:ext cx="789613" cy="680085"/>
            <a:chOff x="5430906" y="463550"/>
            <a:chExt cx="1099846" cy="948144"/>
          </a:xfrm>
        </p:grpSpPr>
        <p:sp>
          <p:nvSpPr>
            <p:cNvPr id="18" name="六边形 17"/>
            <p:cNvSpPr/>
            <p:nvPr/>
          </p:nvSpPr>
          <p:spPr>
            <a:xfrm>
              <a:off x="5430906" y="463550"/>
              <a:ext cx="1099846" cy="948144"/>
            </a:xfrm>
            <a:prstGeom prst="hexagon">
              <a:avLst/>
            </a:prstGeom>
            <a:solidFill>
              <a:srgbClr val="0200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5534660" y="552994"/>
              <a:ext cx="892338" cy="769257"/>
            </a:xfrm>
            <a:prstGeom prst="hexagon">
              <a:avLst/>
            </a:prstGeom>
            <a:solidFill>
              <a:srgbClr val="02006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5457815" y="778032"/>
            <a:ext cx="789613" cy="680701"/>
            <a:chOff x="5430906" y="463550"/>
            <a:chExt cx="1099846" cy="948144"/>
          </a:xfrm>
        </p:grpSpPr>
        <p:sp>
          <p:nvSpPr>
            <p:cNvPr id="21" name="六边形 20"/>
            <p:cNvSpPr/>
            <p:nvPr/>
          </p:nvSpPr>
          <p:spPr>
            <a:xfrm>
              <a:off x="5430906" y="463550"/>
              <a:ext cx="1099846" cy="948144"/>
            </a:xfrm>
            <a:prstGeom prst="hexagon">
              <a:avLst/>
            </a:prstGeom>
            <a:solidFill>
              <a:srgbClr val="0200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22" name="六边形 21"/>
            <p:cNvSpPr/>
            <p:nvPr/>
          </p:nvSpPr>
          <p:spPr>
            <a:xfrm>
              <a:off x="5534660" y="552994"/>
              <a:ext cx="892338" cy="769257"/>
            </a:xfrm>
            <a:prstGeom prst="hexagon">
              <a:avLst/>
            </a:prstGeom>
            <a:solidFill>
              <a:srgbClr val="02006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/>
          <p:nvPr userDrawn="1"/>
        </p:nvSpPr>
        <p:spPr>
          <a:xfrm>
            <a:off x="0" y="0"/>
            <a:ext cx="4318000" cy="6858000"/>
          </a:xfrm>
          <a:prstGeom prst="rect">
            <a:avLst/>
          </a:prstGeom>
          <a:solidFill>
            <a:srgbClr val="02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549910" y="2715895"/>
            <a:ext cx="33445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CONTENTS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457815" y="5393828"/>
            <a:ext cx="789613" cy="680085"/>
            <a:chOff x="5430906" y="463550"/>
            <a:chExt cx="1099846" cy="948144"/>
          </a:xfrm>
        </p:grpSpPr>
        <p:sp>
          <p:nvSpPr>
            <p:cNvPr id="3" name="六边形 2"/>
            <p:cNvSpPr/>
            <p:nvPr/>
          </p:nvSpPr>
          <p:spPr>
            <a:xfrm>
              <a:off x="5430906" y="463550"/>
              <a:ext cx="1099846" cy="948144"/>
            </a:xfrm>
            <a:prstGeom prst="hexagon">
              <a:avLst/>
            </a:prstGeom>
            <a:solidFill>
              <a:srgbClr val="0200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>
              <a:off x="5534660" y="552994"/>
              <a:ext cx="892338" cy="769257"/>
            </a:xfrm>
            <a:prstGeom prst="hexagon">
              <a:avLst/>
            </a:prstGeom>
            <a:solidFill>
              <a:srgbClr val="02006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六边形 6"/>
          <p:cNvSpPr/>
          <p:nvPr userDrawn="1"/>
        </p:nvSpPr>
        <p:spPr>
          <a:xfrm>
            <a:off x="11417300" y="6184265"/>
            <a:ext cx="663575" cy="567055"/>
          </a:xfrm>
          <a:prstGeom prst="hexagon">
            <a:avLst/>
          </a:prstGeom>
          <a:solidFill>
            <a:srgbClr val="010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灯片编号占位符 34"/>
          <p:cNvSpPr txBox="1"/>
          <p:nvPr userDrawn="1"/>
        </p:nvSpPr>
        <p:spPr>
          <a:xfrm>
            <a:off x="11363960" y="6087110"/>
            <a:ext cx="770890" cy="761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b="1" kern="12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4053205"/>
          </a:xfrm>
          <a:prstGeom prst="rect">
            <a:avLst/>
          </a:prstGeom>
          <a:solidFill>
            <a:srgbClr val="010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96390" y="6137275"/>
            <a:ext cx="9000000" cy="0"/>
          </a:xfrm>
          <a:prstGeom prst="line">
            <a:avLst/>
          </a:prstGeom>
          <a:ln w="25400">
            <a:solidFill>
              <a:srgbClr val="02006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" y="273685"/>
            <a:ext cx="3258820" cy="68453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>
            <a:off x="11619263" y="6356305"/>
            <a:ext cx="410812" cy="354148"/>
          </a:xfrm>
          <a:prstGeom prst="hexagon">
            <a:avLst/>
          </a:prstGeom>
          <a:solidFill>
            <a:srgbClr val="010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灯片编号占位符 34"/>
          <p:cNvSpPr txBox="1"/>
          <p:nvPr userDrawn="1"/>
        </p:nvSpPr>
        <p:spPr>
          <a:xfrm>
            <a:off x="11608769" y="6350817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b="1" kern="12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347980" y="465455"/>
            <a:ext cx="11520000" cy="0"/>
          </a:xfrm>
          <a:prstGeom prst="line">
            <a:avLst/>
          </a:prstGeom>
          <a:ln w="38100">
            <a:solidFill>
              <a:srgbClr val="02006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7970" y="198755"/>
            <a:ext cx="2078990" cy="534035"/>
          </a:xfr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3200" b="1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 dirty="0"/>
              <a:t>标题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485" y="6077585"/>
            <a:ext cx="984885" cy="762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 rot="16200000">
            <a:off x="6081065" y="-6069025"/>
            <a:ext cx="54000" cy="12192000"/>
          </a:xfrm>
          <a:prstGeom prst="rect">
            <a:avLst/>
          </a:prstGeom>
          <a:gradFill>
            <a:gsLst>
              <a:gs pos="0">
                <a:srgbClr val="008EF2"/>
              </a:gs>
              <a:gs pos="100000">
                <a:srgbClr val="03437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39.wmf"/><Relationship Id="rId20" Type="http://schemas.openxmlformats.org/officeDocument/2006/relationships/notesSlide" Target="../notesSlides/notesSlide11.xml"/><Relationship Id="rId2" Type="http://schemas.openxmlformats.org/officeDocument/2006/relationships/oleObject" Target="../embeddings/oleObject5.bin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4.xml"/><Relationship Id="rId17" Type="http://schemas.openxmlformats.org/officeDocument/2006/relationships/image" Target="../media/image46.wmf"/><Relationship Id="rId16" Type="http://schemas.openxmlformats.org/officeDocument/2006/relationships/oleObject" Target="../embeddings/oleObject12.bin"/><Relationship Id="rId15" Type="http://schemas.openxmlformats.org/officeDocument/2006/relationships/image" Target="../media/image45.wmf"/><Relationship Id="rId14" Type="http://schemas.openxmlformats.org/officeDocument/2006/relationships/oleObject" Target="../embeddings/oleObject11.bin"/><Relationship Id="rId13" Type="http://schemas.openxmlformats.org/officeDocument/2006/relationships/image" Target="../media/image44.wmf"/><Relationship Id="rId12" Type="http://schemas.openxmlformats.org/officeDocument/2006/relationships/oleObject" Target="../embeddings/oleObject10.bin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9.bin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2.png"/><Relationship Id="rId2" Type="http://schemas.openxmlformats.org/officeDocument/2006/relationships/tags" Target="../tags/tag3.xml"/><Relationship Id="rId1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9" Type="http://schemas.openxmlformats.org/officeDocument/2006/relationships/notesSlide" Target="../notesSlides/notesSlide5.xml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4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3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2.bin"/><Relationship Id="rId10" Type="http://schemas.openxmlformats.org/officeDocument/2006/relationships/image" Target="../media/image17.wmf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44650" y="1452245"/>
            <a:ext cx="90233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en-US" altLang="zh-CN" sz="4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TMDA   Student Seminar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48175" y="6214745"/>
            <a:ext cx="32696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193535-89E1-44B8-8791-6FE7E393CF92}" type="datetime1">
              <a:rPr kumimoji="0" lang="zh-CN" altLang="en-US" sz="2800" b="1" i="0" u="none" strike="noStrike" kern="1200" cap="none" spc="0" normalizeH="0" baseline="0" noProof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fld>
            <a:r>
              <a:rPr kumimoji="0" lang="en-US" altLang="zh-CN" sz="2800" b="1" i="0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28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3195" y="4680585"/>
            <a:ext cx="7313930" cy="119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0200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Team: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200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Zhenqiao Wang, Tianqi Xiao,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02006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200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Yihui Yang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02006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945" y="2637790"/>
            <a:ext cx="1166939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en-US" altLang="zh-CN" sz="3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Data Fusion Techniques and Their Differences</a:t>
            </a:r>
            <a:endParaRPr lang="en-US" altLang="zh-CN" sz="32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 fontAlgn="auto"/>
            <a:r>
              <a:rPr lang="en-US" altLang="zh-CN" sz="3200" b="1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—— KF</a:t>
            </a:r>
            <a:r>
              <a:rPr lang="zh-CN" altLang="en-US" sz="3200" b="1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</a:t>
            </a:r>
            <a:r>
              <a:rPr lang="en-US" altLang="zh-CN" sz="3200" b="1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EKF</a:t>
            </a:r>
            <a:r>
              <a:rPr lang="zh-CN" altLang="en-US" sz="3200" b="1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</a:t>
            </a:r>
            <a:r>
              <a:rPr lang="en-US" altLang="zh-CN" sz="3200" b="1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UKF</a:t>
            </a:r>
            <a:r>
              <a:rPr lang="zh-CN" altLang="en-US" sz="3200" b="1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</a:t>
            </a:r>
            <a:r>
              <a:rPr lang="en-US" altLang="zh-CN" sz="3200" b="1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PF</a:t>
            </a:r>
            <a:endParaRPr lang="en-US" altLang="zh-CN" sz="3200" b="1" i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4505" y="1552575"/>
            <a:ext cx="114204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400" b="1" i="1">
                <a:sym typeface="+mn-ea"/>
              </a:rPr>
              <a:t>T</a:t>
            </a:r>
            <a:r>
              <a:rPr sz="2400" b="1" i="1">
                <a:sym typeface="+mn-ea"/>
              </a:rPr>
              <a:t>wo assumptions</a:t>
            </a:r>
            <a:r>
              <a:rPr lang="en-US" sz="2400" b="1" i="1">
                <a:sym typeface="+mn-ea"/>
              </a:rPr>
              <a:t>:</a:t>
            </a:r>
            <a:endParaRPr lang="en-US" sz="2400" b="1" i="1">
              <a:sym typeface="+mn-ea"/>
            </a:endParaRPr>
          </a:p>
          <a:p>
            <a:pPr algn="just"/>
            <a:r>
              <a:rPr sz="2400" b="1">
                <a:sym typeface="+mn-ea"/>
              </a:rPr>
              <a:t>1.</a:t>
            </a:r>
            <a:r>
              <a:rPr sz="2400">
                <a:sym typeface="+mn-ea"/>
              </a:rPr>
              <a:t> Kalman Filter will always work with </a:t>
            </a:r>
            <a:r>
              <a:rPr sz="2400">
                <a:solidFill>
                  <a:srgbClr val="FF0000"/>
                </a:solidFill>
                <a:sym typeface="+mn-ea"/>
              </a:rPr>
              <a:t>Gaussian Distribution</a:t>
            </a:r>
            <a:r>
              <a:rPr sz="2400">
                <a:sym typeface="+mn-ea"/>
              </a:rPr>
              <a:t>.</a:t>
            </a:r>
            <a:r>
              <a:rPr lang="en-US" sz="2400">
                <a:sym typeface="+mn-ea"/>
              </a:rPr>
              <a:t>	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</a:t>
            </a:r>
            <a:r>
              <a:rPr lang="en-US" sz="2400">
                <a:sym typeface="+mn-ea"/>
              </a:rPr>
              <a:t> </a:t>
            </a:r>
            <a:r>
              <a:rPr lang="en-US" sz="2400" b="1">
                <a:sym typeface="+mn-ea"/>
              </a:rPr>
              <a:t>Q , R</a:t>
            </a:r>
            <a:endParaRPr sz="2400" b="1">
              <a:sym typeface="+mn-ea"/>
            </a:endParaRPr>
          </a:p>
          <a:p>
            <a:pPr algn="just"/>
            <a:r>
              <a:rPr sz="2400" b="1">
                <a:sym typeface="+mn-ea"/>
              </a:rPr>
              <a:t>2.</a:t>
            </a:r>
            <a:r>
              <a:rPr sz="2400">
                <a:sym typeface="+mn-ea"/>
              </a:rPr>
              <a:t> Kalman Filter will always work with</a:t>
            </a:r>
            <a:r>
              <a:rPr sz="2400" b="1">
                <a:solidFill>
                  <a:srgbClr val="FF0000"/>
                </a:solidFill>
                <a:sym typeface="+mn-ea"/>
              </a:rPr>
              <a:t> </a:t>
            </a:r>
            <a:r>
              <a:rPr sz="2400">
                <a:solidFill>
                  <a:srgbClr val="FF0000"/>
                </a:solidFill>
                <a:sym typeface="+mn-ea"/>
              </a:rPr>
              <a:t>Linear Functions</a:t>
            </a:r>
            <a:r>
              <a:rPr sz="2400">
                <a:sym typeface="+mn-ea"/>
              </a:rPr>
              <a:t>.</a:t>
            </a:r>
            <a:r>
              <a:rPr lang="en-US" sz="2400">
                <a:sym typeface="+mn-ea"/>
              </a:rPr>
              <a:t>		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</a:t>
            </a:r>
            <a:r>
              <a:rPr lang="en-US" sz="2400" b="1">
                <a:sym typeface="+mn-ea"/>
              </a:rPr>
              <a:t> F , B , H</a:t>
            </a:r>
            <a:endParaRPr lang="en-US" sz="24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580" y="887730"/>
            <a:ext cx="608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/>
              <a:t>Limitations of </a:t>
            </a:r>
            <a:r>
              <a:rPr lang="en-US" altLang="zh-CN" sz="3200" b="1" i="1">
                <a:sym typeface="+mn-ea"/>
              </a:rPr>
              <a:t>Kalman Filter</a:t>
            </a:r>
            <a:r>
              <a:rPr lang="en-US" altLang="zh-CN" sz="3200" b="1" i="1"/>
              <a:t>?</a:t>
            </a:r>
            <a:endParaRPr lang="en-US" altLang="zh-CN" sz="3200" b="1" i="1"/>
          </a:p>
        </p:txBody>
      </p:sp>
      <p:sp>
        <p:nvSpPr>
          <p:cNvPr id="4" name="文本占位符 1"/>
          <p:cNvSpPr txBox="1"/>
          <p:nvPr/>
        </p:nvSpPr>
        <p:spPr>
          <a:xfrm>
            <a:off x="227330" y="207645"/>
            <a:ext cx="5631815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Extended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4505" y="2968625"/>
            <a:ext cx="111671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Gaussian distribution is no longer Gaussian after </a:t>
            </a:r>
            <a:r>
              <a:rPr lang="zh-CN" altLang="en-US" sz="2000" b="1"/>
              <a:t>nonlinear transformation</a:t>
            </a:r>
            <a:r>
              <a:rPr lang="en-US" altLang="zh-CN" sz="2000"/>
              <a:t>, but Kalman Filter can only filter the </a:t>
            </a:r>
            <a:r>
              <a:rPr lang="en-US" altLang="zh-CN" sz="2000" b="1"/>
              <a:t>white Gaussian noise</a:t>
            </a:r>
            <a:r>
              <a:rPr lang="en-US" altLang="zh-CN" sz="2000"/>
              <a:t> (WGN).</a:t>
            </a:r>
            <a:endParaRPr lang="en-US" altLang="zh-CN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4391660"/>
            <a:ext cx="6424295" cy="5264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4996180"/>
            <a:ext cx="2178050" cy="3803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95935" y="3918585"/>
            <a:ext cx="11013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400" b="1" i="1">
                <a:sym typeface="+mn-ea"/>
              </a:rPr>
              <a:t>Example: The relationship between the pseudo range and position of GPS receiver</a:t>
            </a:r>
            <a:endParaRPr lang="en-US" altLang="en-US" sz="2400" b="1" i="1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08655" y="4996180"/>
            <a:ext cx="62636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: </a:t>
            </a:r>
            <a:r>
              <a:rPr lang="zh-CN" altLang="en-US" sz="2000"/>
              <a:t>State vector</a:t>
            </a:r>
            <a:r>
              <a:rPr lang="en-US" altLang="zh-CN" sz="2000"/>
              <a:t>, position of receiver and clock difference.</a:t>
            </a:r>
            <a:endParaRPr lang="en-US" altLang="zh-CN" sz="20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5404485"/>
            <a:ext cx="1393190" cy="3498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39035" y="5385435"/>
            <a:ext cx="76022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: </a:t>
            </a:r>
            <a:r>
              <a:rPr lang="en-US" sz="2000"/>
              <a:t>P</a:t>
            </a:r>
            <a:r>
              <a:rPr lang="en-US" altLang="zh-CN" sz="2000"/>
              <a:t>osition of satellite.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323340" y="5796280"/>
            <a:ext cx="101854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In this </a:t>
            </a:r>
            <a:r>
              <a:rPr lang="en-US" altLang="zh-CN" sz="2000"/>
              <a:t>equation</a:t>
            </a:r>
            <a:r>
              <a:rPr lang="zh-CN" altLang="en-US" sz="2000"/>
              <a:t>, the state vector and its coefficient are </a:t>
            </a:r>
            <a:r>
              <a:rPr lang="zh-CN" altLang="en-US" sz="2000" b="1"/>
              <a:t>inseparable</a:t>
            </a:r>
            <a:r>
              <a:rPr lang="en-US" altLang="zh-CN" sz="2000"/>
              <a:t>, so it cannot be written</a:t>
            </a:r>
            <a:r>
              <a:rPr lang="zh-CN" altLang="en-US" sz="2000"/>
              <a:t> in the form of          , only            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775" y="6188075"/>
            <a:ext cx="467360" cy="2590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250" y="6178550"/>
            <a:ext cx="605790" cy="27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4505" y="1471295"/>
            <a:ext cx="976693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ym typeface="+mn-ea"/>
              </a:rPr>
              <a:t>1. </a:t>
            </a:r>
            <a:r>
              <a:rPr sz="2400">
                <a:sym typeface="+mn-ea"/>
              </a:rPr>
              <a:t>Linearization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</a:t>
            </a:r>
            <a:r>
              <a:rPr lang="en-US" sz="2400">
                <a:sym typeface="+mn-ea"/>
              </a:rPr>
              <a:t>&gt;</a:t>
            </a:r>
            <a:r>
              <a:rPr sz="2400">
                <a:sym typeface="+mn-ea"/>
              </a:rPr>
              <a:t> 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T</a:t>
            </a:r>
            <a:r>
              <a:rPr sz="2400">
                <a:solidFill>
                  <a:srgbClr val="FF0000"/>
                </a:solidFill>
                <a:sym typeface="+mn-ea"/>
              </a:rPr>
              <a:t>aylor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S</a:t>
            </a:r>
            <a:r>
              <a:rPr sz="2400">
                <a:solidFill>
                  <a:srgbClr val="FF0000"/>
                </a:solidFill>
                <a:sym typeface="+mn-ea"/>
              </a:rPr>
              <a:t>eries</a:t>
            </a:r>
            <a:r>
              <a:rPr sz="2400">
                <a:sym typeface="+mn-ea"/>
              </a:rPr>
              <a:t>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</a:t>
            </a:r>
            <a:r>
              <a:rPr lang="en-US" sz="2400">
                <a:sym typeface="+mn-ea"/>
              </a:rPr>
              <a:t>&gt; </a:t>
            </a:r>
            <a:r>
              <a:rPr sz="2400">
                <a:sym typeface="+mn-ea"/>
              </a:rPr>
              <a:t>Jacobian Matrix</a:t>
            </a:r>
            <a:endParaRPr sz="240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ym typeface="+mn-ea"/>
              </a:rPr>
              <a:t>2.</a:t>
            </a:r>
            <a:r>
              <a:rPr sz="2400">
                <a:sym typeface="+mn-ea"/>
              </a:rPr>
              <a:t> </a:t>
            </a:r>
            <a:r>
              <a:rPr lang="en-US" sz="2400">
                <a:sym typeface="+mn-ea"/>
              </a:rPr>
              <a:t>The rest part is almost the same as General </a:t>
            </a:r>
            <a:r>
              <a:rPr sz="2400">
                <a:sym typeface="+mn-ea"/>
              </a:rPr>
              <a:t>Kalman Filter.</a:t>
            </a:r>
            <a:endParaRPr lang="en-US" sz="24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580" y="887730"/>
            <a:ext cx="8999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/>
              <a:t>Solution for the nonlinearity in </a:t>
            </a:r>
            <a:r>
              <a:rPr lang="en-US" altLang="zh-CN" sz="3200" b="1" i="1">
                <a:sym typeface="+mn-ea"/>
              </a:rPr>
              <a:t>Kalman Filter</a:t>
            </a:r>
            <a:r>
              <a:rPr lang="en-US" altLang="zh-CN" sz="3200" b="1" i="1"/>
              <a:t>?</a:t>
            </a:r>
            <a:endParaRPr lang="en-US" altLang="zh-CN" sz="3200" b="1" i="1"/>
          </a:p>
        </p:txBody>
      </p:sp>
      <p:sp>
        <p:nvSpPr>
          <p:cNvPr id="4" name="文本占位符 1"/>
          <p:cNvSpPr txBox="1"/>
          <p:nvPr/>
        </p:nvSpPr>
        <p:spPr>
          <a:xfrm>
            <a:off x="227330" y="207645"/>
            <a:ext cx="5631815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Extended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430" y="3107055"/>
            <a:ext cx="3255010" cy="2973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0" y="3107055"/>
            <a:ext cx="3260090" cy="2973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0" y="3107055"/>
            <a:ext cx="3157855" cy="2973070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3737610" y="4323715"/>
            <a:ext cx="720000" cy="540000"/>
          </a:xfrm>
          <a:prstGeom prst="right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8103235" y="4323715"/>
            <a:ext cx="720000" cy="540000"/>
          </a:xfrm>
          <a:prstGeom prst="right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4505" y="2547620"/>
            <a:ext cx="87884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Establishing</a:t>
            </a:r>
            <a:r>
              <a:rPr lang="zh-CN" altLang="en-US" sz="2400"/>
              <a:t> a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l</a:t>
            </a:r>
            <a:r>
              <a:rPr lang="zh-CN" altLang="en-US" sz="2400">
                <a:solidFill>
                  <a:srgbClr val="FF0000"/>
                </a:solidFill>
              </a:rPr>
              <a:t>inear </a:t>
            </a:r>
            <a:r>
              <a:rPr lang="en-US" altLang="zh-CN" sz="2400">
                <a:solidFill>
                  <a:srgbClr val="FF0000"/>
                </a:solidFill>
              </a:rPr>
              <a:t>a</a:t>
            </a:r>
            <a:r>
              <a:rPr lang="zh-CN" altLang="en-US" sz="2400">
                <a:solidFill>
                  <a:srgbClr val="FF0000"/>
                </a:solidFill>
              </a:rPr>
              <a:t>pproximation</a:t>
            </a:r>
            <a:r>
              <a:rPr lang="zh-CN" altLang="en-US" sz="2400"/>
              <a:t> </a:t>
            </a:r>
            <a:r>
              <a:rPr lang="en-US" altLang="zh-CN" sz="2400"/>
              <a:t>for </a:t>
            </a:r>
            <a:r>
              <a:rPr lang="zh-CN" altLang="en-US" sz="2400"/>
              <a:t>the </a:t>
            </a:r>
            <a:r>
              <a:rPr lang="en-US" altLang="zh-CN" sz="2400"/>
              <a:t>n</a:t>
            </a:r>
            <a:r>
              <a:rPr lang="zh-CN" altLang="en-US" sz="2400"/>
              <a:t>o</a:t>
            </a:r>
            <a:r>
              <a:rPr lang="en-US" altLang="zh-CN" sz="2400"/>
              <a:t>n-l</a:t>
            </a:r>
            <a:r>
              <a:rPr lang="zh-CN" altLang="en-US" sz="2400"/>
              <a:t>inear function.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2613025" y="6364605"/>
            <a:ext cx="65881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https://towardsdatascience.com/extended-kalman-filter-43e52b16757d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985" y="626110"/>
            <a:ext cx="5667375" cy="5222240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227330" y="207645"/>
            <a:ext cx="5631815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Extended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4630" y="5848350"/>
            <a:ext cx="80911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2400">
                <a:cs typeface="+mn-lt"/>
              </a:rPr>
              <a:t>The Jacobian matrix </a:t>
            </a:r>
            <a:r>
              <a:rPr lang="en-US" altLang="zh-CN" sz="2400">
                <a:cs typeface="+mn-lt"/>
              </a:rPr>
              <a:t>(</a:t>
            </a:r>
            <a:r>
              <a:rPr lang="en-US" altLang="zh-CN" sz="2400">
                <a:cs typeface="+mn-lt"/>
                <a:sym typeface="+mn-ea"/>
              </a:rPr>
              <a:t>F, G</a:t>
            </a:r>
            <a:r>
              <a:rPr lang="en-US" altLang="zh-CN" sz="2400">
                <a:cs typeface="+mn-lt"/>
              </a:rPr>
              <a:t>)</a:t>
            </a:r>
            <a:r>
              <a:rPr lang="zh-CN" altLang="en-US" sz="2400">
                <a:cs typeface="+mn-lt"/>
              </a:rPr>
              <a:t> is </a:t>
            </a:r>
            <a:r>
              <a:rPr lang="zh-CN" altLang="en-US" sz="2400">
                <a:solidFill>
                  <a:srgbClr val="FF0000"/>
                </a:solidFill>
                <a:cs typeface="+mn-lt"/>
              </a:rPr>
              <a:t>the first order derivative</a:t>
            </a:r>
            <a:r>
              <a:rPr lang="zh-CN" altLang="en-US" sz="2400">
                <a:cs typeface="+mn-lt"/>
              </a:rPr>
              <a:t> in Taylor Series around the mean of the Gaussian </a:t>
            </a:r>
            <a:r>
              <a:rPr lang="en-US" altLang="zh-CN" sz="2400">
                <a:cs typeface="+mn-lt"/>
              </a:rPr>
              <a:t>distribution.</a:t>
            </a:r>
            <a:endParaRPr lang="zh-CN" altLang="en-US" sz="2400">
              <a:cs typeface="+mn-lt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685" y="3481705"/>
          <a:ext cx="5849620" cy="70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3581400" imgH="431800" progId="Equation.KSEE3">
                  <p:embed/>
                </p:oleObj>
              </mc:Choice>
              <mc:Fallback>
                <p:oleObj name="" r:id="rId2" imgW="35814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7685" y="3481705"/>
                        <a:ext cx="5849620" cy="70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685" y="4176395"/>
          <a:ext cx="3016250" cy="72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4" imgW="1803400" imgH="431800" progId="Equation.KSEE3">
                  <p:embed/>
                </p:oleObj>
              </mc:Choice>
              <mc:Fallback>
                <p:oleObj name="" r:id="rId4" imgW="18034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7685" y="4176395"/>
                        <a:ext cx="3016250" cy="723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685" y="4939030"/>
          <a:ext cx="2739390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6" imgW="1752600" imgH="508000" progId="Equation.KSEE3">
                  <p:embed/>
                </p:oleObj>
              </mc:Choice>
              <mc:Fallback>
                <p:oleObj name="" r:id="rId6" imgW="17526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685" y="4939030"/>
                        <a:ext cx="2739390" cy="79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527685" y="890905"/>
            <a:ext cx="3103880" cy="2401570"/>
            <a:chOff x="831" y="1403"/>
            <a:chExt cx="4888" cy="3782"/>
          </a:xfrm>
        </p:grpSpPr>
        <p:graphicFrame>
          <p:nvGraphicFramePr>
            <p:cNvPr id="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31" y="2131"/>
            <a:ext cx="3648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8" imgW="1308100" imgH="254000" progId="Equation.KSEE3">
                    <p:embed/>
                  </p:oleObj>
                </mc:Choice>
                <mc:Fallback>
                  <p:oleObj name="" r:id="rId8" imgW="13081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1" y="2131"/>
                          <a:ext cx="3648" cy="7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31" y="1403"/>
            <a:ext cx="3117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0" imgW="1117600" imgH="228600" progId="Equation.KSEE3">
                    <p:embed/>
                  </p:oleObj>
                </mc:Choice>
                <mc:Fallback>
                  <p:oleObj name="" r:id="rId10" imgW="11176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31" y="1403"/>
                          <a:ext cx="3117" cy="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31" y="2929"/>
            <a:ext cx="4889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2" imgW="1752600" imgH="254000" progId="Equation.KSEE3">
                    <p:embed/>
                  </p:oleObj>
                </mc:Choice>
                <mc:Fallback>
                  <p:oleObj name="" r:id="rId12" imgW="17526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31" y="2929"/>
                          <a:ext cx="4889" cy="7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31" y="4477"/>
            <a:ext cx="3189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14" imgW="1143000" imgH="254000" progId="Equation.KSEE3">
                    <p:embed/>
                  </p:oleObj>
                </mc:Choice>
                <mc:Fallback>
                  <p:oleObj name="" r:id="rId14" imgW="11430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31" y="4477"/>
                          <a:ext cx="3189" cy="7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31" y="3763"/>
            <a:ext cx="4605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16" imgW="1651000" imgH="228600" progId="Equation.KSEE3">
                    <p:embed/>
                  </p:oleObj>
                </mc:Choice>
                <mc:Fallback>
                  <p:oleObj name="" r:id="rId16" imgW="16510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31" y="3763"/>
                          <a:ext cx="4605" cy="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 10"/>
          <p:cNvSpPr/>
          <p:nvPr/>
        </p:nvSpPr>
        <p:spPr>
          <a:xfrm>
            <a:off x="365125" y="789305"/>
            <a:ext cx="3708000" cy="2628000"/>
          </a:xfrm>
          <a:prstGeom prst="rect">
            <a:avLst/>
          </a:prstGeom>
          <a:noFill/>
          <a:ln w="25400" cap="rnd" algn="ctr">
            <a:solidFill>
              <a:schemeClr val="accent1">
                <a:lumMod val="75000"/>
              </a:schemeClr>
            </a:solidFill>
            <a:prstDash val="dash"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5445" y="1574800"/>
            <a:ext cx="1142047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ym typeface="+mn-ea"/>
              </a:rPr>
              <a:t>1. Only 1 point is taken in EKF to approximate a new linear function from non-linear function, which is the mean of the Gaussian Distribution for current state                  ;</a:t>
            </a:r>
            <a:endParaRPr lang="en-US" sz="240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ym typeface="+mn-ea"/>
              </a:rPr>
              <a:t>2. The higher order terms are lost in linearization by Taylor Expansion. </a:t>
            </a:r>
            <a:endParaRPr lang="en-US" sz="2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580" y="887730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/>
              <a:t>Problems of Extended </a:t>
            </a:r>
            <a:r>
              <a:rPr lang="en-US" altLang="zh-CN" sz="3200" b="1" i="1">
                <a:sym typeface="+mn-ea"/>
              </a:rPr>
              <a:t>Kalman Filter</a:t>
            </a:r>
            <a:r>
              <a:rPr lang="en-US" altLang="zh-CN" sz="3200" b="1" i="1"/>
              <a:t>?</a:t>
            </a:r>
            <a:endParaRPr lang="en-US" altLang="zh-CN" sz="3200" b="1" i="1"/>
          </a:p>
        </p:txBody>
      </p:sp>
      <p:sp>
        <p:nvSpPr>
          <p:cNvPr id="2" name="文本框 1"/>
          <p:cNvSpPr txBox="1"/>
          <p:nvPr/>
        </p:nvSpPr>
        <p:spPr>
          <a:xfrm>
            <a:off x="6306820" y="4742815"/>
            <a:ext cx="57124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800">
                <a:solidFill>
                  <a:srgbClr val="FF0000"/>
                </a:solidFill>
                <a:sym typeface="+mn-ea"/>
              </a:rPr>
              <a:t>The results (estimate and covariance) by EKF are not so accurate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！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3" name="文本占位符 1"/>
          <p:cNvSpPr txBox="1"/>
          <p:nvPr/>
        </p:nvSpPr>
        <p:spPr>
          <a:xfrm>
            <a:off x="181610" y="207645"/>
            <a:ext cx="5911215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3.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Unscented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340" y="2995295"/>
            <a:ext cx="4732655" cy="3778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230" y="2150110"/>
            <a:ext cx="1075055" cy="30861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5400000">
            <a:off x="7592872" y="3418932"/>
            <a:ext cx="1188000" cy="900000"/>
          </a:xfrm>
          <a:prstGeom prst="right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06925" y="6092825"/>
            <a:ext cx="5691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https://towardsdatascience.com/the-unscented-kalman-filter-anything-ekf-can-do-i-can-do-it-better-ce7c773cf88d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"/>
          <p:cNvSpPr txBox="1"/>
          <p:nvPr/>
        </p:nvSpPr>
        <p:spPr>
          <a:xfrm>
            <a:off x="181610" y="207645"/>
            <a:ext cx="5911215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3.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Unscented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1162685"/>
            <a:ext cx="5160010" cy="4119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80710" y="1162685"/>
            <a:ext cx="59670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2400"/>
              <a:t>We can take some points on source Gaussian and map them on target Gaussian after passing points through some non-linear function (observation function) and then calculate the new mean and variance (state distribution) of transformed Gaussian.</a:t>
            </a:r>
            <a:endParaRPr 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680710" y="3884930"/>
            <a:ext cx="59670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The main difference from EKF is that in EKF we take only one point (i.e. mean) to approximate, but in UKF we take a bunch of points called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weighted </a:t>
            </a:r>
            <a:r>
              <a:rPr lang="en-US" sz="2400">
                <a:solidFill>
                  <a:srgbClr val="FF0000"/>
                </a:solidFill>
              </a:rPr>
              <a:t>sigma points</a:t>
            </a:r>
            <a:r>
              <a:rPr lang="en-US" sz="2400">
                <a:sym typeface="+mn-ea"/>
              </a:rPr>
              <a:t>.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285" y="5453380"/>
            <a:ext cx="5490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https://towardsdatascience.com/the-unscented-kalman-filter-anything-ekf-can-do-i-can-do-it-better-ce7c773cf88d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"/>
          <p:cNvSpPr txBox="1"/>
          <p:nvPr/>
        </p:nvSpPr>
        <p:spPr>
          <a:xfrm>
            <a:off x="181610" y="207645"/>
            <a:ext cx="5911215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3.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Unscented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905" y="838200"/>
            <a:ext cx="11709400" cy="3049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/>
              <a:t>Steps of the unscented transform:</a:t>
            </a:r>
            <a:endParaRPr lang="en-US" sz="2800" b="1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/>
              <a:t>1. Compute Set of Sigma Points (</a:t>
            </a:r>
            <a:r>
              <a:rPr lang="en-US" altLang="zh-CN" sz="2400">
                <a:sym typeface="+mn-ea"/>
              </a:rPr>
              <a:t>to </a:t>
            </a:r>
            <a:r>
              <a:rPr lang="zh-CN" altLang="en-US" sz="2400">
                <a:sym typeface="+mn-ea"/>
              </a:rPr>
              <a:t>captures the true mean and covariance completely</a:t>
            </a:r>
            <a:r>
              <a:rPr lang="en-US" sz="2400"/>
              <a:t>);</a:t>
            </a:r>
            <a:endParaRPr lang="en-US" sz="2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/>
              <a:t>2. Assign Weights to each sigma point;</a:t>
            </a:r>
            <a:endParaRPr lang="en-US" sz="2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/>
              <a:t>3. Transform the points through non linear function;</a:t>
            </a:r>
            <a:endParaRPr lang="en-US" sz="2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/>
              <a:t>4. Compute Gaussian from weighted and transformed points;</a:t>
            </a:r>
            <a:endParaRPr lang="en-US" sz="2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/>
              <a:t>5. Compute Mean and Variance of the new Gaussian.</a:t>
            </a:r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4034155"/>
            <a:ext cx="5737225" cy="1344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705" y="4034155"/>
            <a:ext cx="4358640" cy="18808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5498465"/>
            <a:ext cx="3984625" cy="12738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56705" y="6179185"/>
            <a:ext cx="41224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cs typeface="+mn-lt"/>
              </a:rPr>
              <a:t>S</a:t>
            </a:r>
            <a:r>
              <a:rPr lang="zh-CN" altLang="en-US" sz="2000">
                <a:solidFill>
                  <a:srgbClr val="FF0000"/>
                </a:solidFill>
                <a:cs typeface="+mn-lt"/>
              </a:rPr>
              <a:t>um of all the weights is equal to 1</a:t>
            </a:r>
            <a:r>
              <a:rPr lang="en-US" altLang="zh-CN" sz="2000">
                <a:solidFill>
                  <a:srgbClr val="FF0000"/>
                </a:solidFill>
                <a:cs typeface="+mn-lt"/>
              </a:rPr>
              <a:t>.</a:t>
            </a:r>
            <a:endParaRPr lang="en-US" altLang="zh-CN" sz="2000">
              <a:solidFill>
                <a:srgbClr val="FF0000"/>
              </a:solidFill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6783060" y="1301450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"/>
          <p:cNvSpPr txBox="1"/>
          <p:nvPr/>
        </p:nvSpPr>
        <p:spPr>
          <a:xfrm>
            <a:off x="181610" y="207645"/>
            <a:ext cx="5911215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3.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Unscented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2285" y="1002030"/>
            <a:ext cx="5967095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/>
              <a:t>Prediction Step:</a:t>
            </a:r>
            <a:endParaRPr lang="en-US" sz="2800" b="1"/>
          </a:p>
          <a:p>
            <a:pPr algn="l">
              <a:lnSpc>
                <a:spcPct val="150000"/>
              </a:lnSpc>
            </a:pPr>
            <a:r>
              <a:rPr lang="en-US" sz="2400"/>
              <a:t>1. Calculate Sigma Points;</a:t>
            </a:r>
            <a:endParaRPr lang="en-US" sz="2400"/>
          </a:p>
          <a:p>
            <a:pPr algn="l">
              <a:lnSpc>
                <a:spcPct val="150000"/>
              </a:lnSpc>
            </a:pPr>
            <a:r>
              <a:rPr lang="en-US" sz="2400"/>
              <a:t>2. Calculate Weights of Sigma Points;</a:t>
            </a:r>
            <a:endParaRPr lang="en-US" sz="2400"/>
          </a:p>
          <a:p>
            <a:pPr algn="l">
              <a:lnSpc>
                <a:spcPct val="150000"/>
              </a:lnSpc>
            </a:pPr>
            <a:r>
              <a:rPr lang="en-US" sz="2400"/>
              <a:t>3. Transforming Sigma Points and Calculate new Mean and Covariance.</a:t>
            </a:r>
            <a:endParaRPr 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6340" y="1301750"/>
            <a:ext cx="5144770" cy="1829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70" y="3506470"/>
            <a:ext cx="4765675" cy="2534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"/>
          <p:cNvSpPr txBox="1"/>
          <p:nvPr/>
        </p:nvSpPr>
        <p:spPr>
          <a:xfrm>
            <a:off x="181610" y="207645"/>
            <a:ext cx="5911215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3.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Unscented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7205" y="829945"/>
            <a:ext cx="3127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2800" b="1"/>
              <a:t>Update Step:</a:t>
            </a:r>
            <a:endParaRPr lang="en-US" sz="28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0867"/>
          <a:stretch>
            <a:fillRect/>
          </a:stretch>
        </p:blipFill>
        <p:spPr>
          <a:xfrm>
            <a:off x="577850" y="1561465"/>
            <a:ext cx="4128770" cy="1941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85" y="865505"/>
            <a:ext cx="5711190" cy="1946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" y="3670935"/>
            <a:ext cx="3752850" cy="1242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85" y="2909570"/>
            <a:ext cx="6081395" cy="1038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" y="5189855"/>
            <a:ext cx="274383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7585" y="4073525"/>
            <a:ext cx="5877560" cy="26600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7205" y="5189855"/>
            <a:ext cx="540000" cy="828000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"/>
          <p:cNvSpPr txBox="1"/>
          <p:nvPr/>
        </p:nvSpPr>
        <p:spPr>
          <a:xfrm>
            <a:off x="181610" y="207645"/>
            <a:ext cx="3641725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4.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Particle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785" y="965200"/>
            <a:ext cx="1156906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/>
              <a:t>One problem of </a:t>
            </a:r>
            <a:r>
              <a:rPr lang="en-US" altLang="zh-CN" sz="2400" b="1"/>
              <a:t>UKF</a:t>
            </a:r>
            <a:r>
              <a:rPr lang="en-US" altLang="zh-CN" sz="2400"/>
              <a:t> is that the </a:t>
            </a:r>
            <a:r>
              <a:rPr lang="en-US" altLang="zh-CN" sz="2400" b="1"/>
              <a:t>outputs </a:t>
            </a:r>
            <a:r>
              <a:rPr lang="en-US" altLang="zh-CN" sz="2400"/>
              <a:t>are still </a:t>
            </a:r>
            <a:r>
              <a:rPr lang="en-US" altLang="zh-CN" sz="2400" b="1"/>
              <a:t>assumed to be Gaussian</a:t>
            </a:r>
            <a:r>
              <a:rPr lang="en-US" altLang="zh-CN" sz="2400"/>
              <a:t>. However, even in a very simple case, the result of nonlinear transformation is not Gaussian.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2037715"/>
            <a:ext cx="6519545" cy="2560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7905" y="4905375"/>
            <a:ext cx="1096137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/>
              <a:t>The particles </a:t>
            </a:r>
            <a:r>
              <a:rPr lang="en-US" altLang="zh-CN" sz="2400">
                <a:sym typeface="+mn-ea"/>
              </a:rPr>
              <a:t>which is more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consistent to the observation</a:t>
            </a:r>
            <a:r>
              <a:rPr lang="en-US" altLang="zh-CN" sz="2400">
                <a:sym typeface="+mn-ea"/>
              </a:rPr>
              <a:t> will </a:t>
            </a:r>
            <a:r>
              <a:rPr lang="en-US" altLang="zh-CN" sz="2400"/>
              <a:t>have higher weight, and the higher weight they have, the easier can be picked up during resampling.</a:t>
            </a:r>
            <a:endParaRPr lang="en-US" altLang="zh-CN" sz="24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/>
              <a:t>The final estimation is the result of a </a:t>
            </a:r>
            <a:r>
              <a:rPr lang="en-US" altLang="zh-CN" sz="2400">
                <a:solidFill>
                  <a:srgbClr val="FF0000"/>
                </a:solidFill>
              </a:rPr>
              <a:t>weighted sum of all of the particles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4801235" y="4598670"/>
            <a:ext cx="29648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Arulampalam, M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2002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12100" y="1942465"/>
            <a:ext cx="3722370" cy="2450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69630" y="4598670"/>
            <a:ext cx="29648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Pier Paolo Ippolito</a:t>
            </a:r>
            <a:r>
              <a:rPr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2019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 txBox="1"/>
          <p:nvPr/>
        </p:nvSpPr>
        <p:spPr>
          <a:xfrm>
            <a:off x="181610" y="207645"/>
            <a:ext cx="6286500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Differences &amp; Comparison</a:t>
            </a:r>
            <a:endParaRPr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380" y="1068705"/>
            <a:ext cx="1144587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Kalman Filter: </a:t>
            </a:r>
            <a:r>
              <a:rPr lang="en-US" altLang="zh-CN" sz="2400"/>
              <a:t>only is effective for</a:t>
            </a:r>
            <a:r>
              <a:rPr lang="en-US" altLang="zh-CN" sz="2400">
                <a:solidFill>
                  <a:srgbClr val="FF0000"/>
                </a:solidFill>
              </a:rPr>
              <a:t> linear</a:t>
            </a:r>
            <a:r>
              <a:rPr lang="en-US" altLang="zh-CN" sz="2400"/>
              <a:t> system, but </a:t>
            </a:r>
            <a:r>
              <a:rPr lang="en-US" altLang="zh-CN" sz="2400">
                <a:solidFill>
                  <a:srgbClr val="FF0000"/>
                </a:solidFill>
              </a:rPr>
              <a:t>simple </a:t>
            </a:r>
            <a:r>
              <a:rPr lang="en-US" altLang="zh-CN" sz="2400"/>
              <a:t>and very </a:t>
            </a:r>
            <a:r>
              <a:rPr lang="en-US" altLang="zh-CN" sz="2400">
                <a:solidFill>
                  <a:srgbClr val="FF0000"/>
                </a:solidFill>
              </a:rPr>
              <a:t>fast</a:t>
            </a:r>
            <a:r>
              <a:rPr lang="en-US" altLang="zh-CN" sz="2400"/>
              <a:t>.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800" b="1">
                <a:sym typeface="+mn-ea"/>
              </a:rPr>
              <a:t>Extended Kalman Filter: </a:t>
            </a:r>
            <a:r>
              <a:rPr lang="en-US" altLang="zh-CN" sz="2400">
                <a:sym typeface="+mn-ea"/>
              </a:rPr>
              <a:t>can be used in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nonlinear</a:t>
            </a:r>
            <a:r>
              <a:rPr lang="en-US" altLang="zh-CN" sz="2400">
                <a:sym typeface="+mn-ea"/>
              </a:rPr>
              <a:t> system, but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low accuracy</a:t>
            </a:r>
            <a:r>
              <a:rPr lang="en-US" altLang="zh-CN" sz="2400">
                <a:sym typeface="+mn-ea"/>
              </a:rPr>
              <a:t> under strongly nonlinear system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ym typeface="+mn-ea"/>
              </a:rPr>
              <a:t>Unscented Kalman Filter:</a:t>
            </a:r>
            <a:r>
              <a:rPr lang="en-US" altLang="zh-CN" sz="2400" b="1">
                <a:sym typeface="+mn-ea"/>
              </a:rPr>
              <a:t> </a:t>
            </a:r>
            <a:r>
              <a:rPr lang="en-US" altLang="zh-CN" sz="2400">
                <a:sym typeface="+mn-ea"/>
              </a:rPr>
              <a:t>can be used in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nonlinear</a:t>
            </a:r>
            <a:r>
              <a:rPr lang="en-US" altLang="zh-CN" sz="2400">
                <a:sym typeface="+mn-ea"/>
              </a:rPr>
              <a:t> system with better performance and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faster convergence</a:t>
            </a:r>
            <a:r>
              <a:rPr lang="en-US" altLang="zh-CN" sz="2400">
                <a:sym typeface="+mn-ea"/>
              </a:rPr>
              <a:t>, and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needn't linearization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ym typeface="+mn-ea"/>
              </a:rPr>
              <a:t>Particle Filter:</a:t>
            </a:r>
            <a:r>
              <a:rPr lang="en-US" altLang="zh-CN" sz="2400" b="1">
                <a:sym typeface="+mn-ea"/>
              </a:rPr>
              <a:t> </a:t>
            </a:r>
            <a:r>
              <a:rPr lang="en-US" altLang="zh-CN" sz="2400">
                <a:sym typeface="+mn-ea"/>
              </a:rPr>
              <a:t>can cope with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nonlinear</a:t>
            </a:r>
            <a:r>
              <a:rPr lang="en-US" altLang="zh-CN" sz="2400">
                <a:sym typeface="+mn-ea"/>
              </a:rPr>
              <a:t> dependencies and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non-Gaussian</a:t>
            </a:r>
            <a:r>
              <a:rPr lang="en-US" altLang="zh-CN" sz="2400">
                <a:sym typeface="+mn-ea"/>
              </a:rPr>
              <a:t> densities in the dynamic model and in the noise error with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very good performance</a:t>
            </a:r>
            <a:r>
              <a:rPr lang="en-US" altLang="zh-CN" sz="2400">
                <a:sym typeface="+mn-ea"/>
              </a:rPr>
              <a:t>, but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not so fast</a:t>
            </a:r>
            <a:r>
              <a:rPr lang="en-US" altLang="zh-CN" sz="2400">
                <a:sym typeface="+mn-ea"/>
              </a:rPr>
              <a:t> for its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complex</a:t>
            </a:r>
            <a:r>
              <a:rPr lang="en-US" altLang="zh-CN" sz="2400">
                <a:sym typeface="+mn-ea"/>
              </a:rPr>
              <a:t> steps and parameter setting.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732270" y="785626"/>
            <a:ext cx="4639310" cy="673473"/>
          </a:xfrm>
          <a:prstGeom prst="roundRect">
            <a:avLst/>
          </a:prstGeom>
          <a:solidFill>
            <a:schemeClr val="accent1">
              <a:alpha val="48000"/>
            </a:schemeClr>
          </a:solidFill>
          <a:ln w="9525" cap="rnd" algn="ctr">
            <a:solidFill>
              <a:srgbClr val="008000"/>
            </a:solidFill>
            <a:round/>
          </a:ln>
          <a:effectLst/>
          <a:scene3d>
            <a:camera prst="orthographicFront"/>
            <a:lightRig rig="threePt" dir="t"/>
          </a:scene3d>
          <a:sp3d>
            <a:bevelT/>
            <a:bevelB w="152400" h="50800" prst="softRound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9575" y="830580"/>
            <a:ext cx="4535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 smtClean="0">
                <a:ea typeface="黑体" panose="02010609060101010101" pitchFamily="49" charset="-122"/>
                <a:cs typeface="+mn-lt"/>
              </a:rPr>
              <a:t>Data Fusion &amp; KF</a:t>
            </a:r>
            <a:endParaRPr lang="en-US" altLang="zh-CN" sz="3200" i="1" dirty="0" smtClean="0">
              <a:ea typeface="黑体" panose="02010609060101010101" pitchFamily="49" charset="-122"/>
              <a:cs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32270" y="1948311"/>
            <a:ext cx="4639310" cy="673473"/>
          </a:xfrm>
          <a:prstGeom prst="roundRect">
            <a:avLst/>
          </a:prstGeom>
          <a:solidFill>
            <a:schemeClr val="accent1">
              <a:alpha val="48000"/>
            </a:schemeClr>
          </a:solidFill>
          <a:ln w="9525" cap="rnd" algn="ctr">
            <a:solidFill>
              <a:srgbClr val="008000"/>
            </a:solidFill>
            <a:round/>
          </a:ln>
          <a:effectLst/>
          <a:scene3d>
            <a:camera prst="orthographicFront"/>
            <a:lightRig rig="threePt" dir="t"/>
          </a:scene3d>
          <a:sp3d>
            <a:bevelT/>
            <a:bevelB w="152400" h="50800" prst="softRound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9575" y="1989455"/>
            <a:ext cx="4612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 smtClean="0">
                <a:ea typeface="黑体" panose="02010609060101010101" pitchFamily="49" charset="-122"/>
                <a:cs typeface="+mn-lt"/>
              </a:rPr>
              <a:t>Extended KF</a:t>
            </a:r>
            <a:endParaRPr lang="en-US" altLang="zh-CN" sz="3200" i="1" dirty="0" smtClean="0">
              <a:ea typeface="黑体" panose="02010609060101010101" pitchFamily="49" charset="-122"/>
              <a:cs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732270" y="3091946"/>
            <a:ext cx="4639310" cy="673473"/>
          </a:xfrm>
          <a:prstGeom prst="roundRect">
            <a:avLst/>
          </a:prstGeom>
          <a:solidFill>
            <a:schemeClr val="accent1">
              <a:alpha val="48000"/>
            </a:schemeClr>
          </a:solidFill>
          <a:ln w="9525" cap="rnd" algn="ctr">
            <a:solidFill>
              <a:srgbClr val="008000"/>
            </a:solidFill>
            <a:round/>
          </a:ln>
          <a:effectLst/>
          <a:scene3d>
            <a:camera prst="orthographicFront"/>
            <a:lightRig rig="threePt" dir="t"/>
          </a:scene3d>
          <a:sp3d>
            <a:bevelT/>
            <a:bevelB w="152400" h="50800" prst="softRound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9575" y="3114040"/>
            <a:ext cx="4611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 smtClean="0">
                <a:ea typeface="黑体" panose="02010609060101010101" pitchFamily="49" charset="-122"/>
                <a:cs typeface="+mn-lt"/>
                <a:sym typeface="+mn-ea"/>
              </a:rPr>
              <a:t>Unscented KF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04965" y="4249551"/>
            <a:ext cx="4666615" cy="673473"/>
          </a:xfrm>
          <a:prstGeom prst="roundRect">
            <a:avLst/>
          </a:prstGeom>
          <a:solidFill>
            <a:schemeClr val="accent1">
              <a:alpha val="48000"/>
            </a:schemeClr>
          </a:solidFill>
          <a:ln w="9525" cap="rnd" algn="ctr">
            <a:solidFill>
              <a:srgbClr val="008000"/>
            </a:solidFill>
            <a:round/>
          </a:ln>
          <a:effectLst/>
          <a:scene3d>
            <a:camera prst="orthographicFront"/>
            <a:lightRig rig="threePt" dir="t"/>
          </a:scene3d>
          <a:sp3d>
            <a:bevelT/>
            <a:bevelB w="152400" h="50800" prst="softRound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70" y="4271645"/>
            <a:ext cx="4563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 smtClean="0">
                <a:ea typeface="黑体" panose="02010609060101010101" pitchFamily="49" charset="-122"/>
                <a:cs typeface="+mn-lt"/>
                <a:sym typeface="+mn-ea"/>
              </a:rPr>
              <a:t>Particle Filter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04965" y="5423666"/>
            <a:ext cx="4666615" cy="673473"/>
          </a:xfrm>
          <a:prstGeom prst="roundRect">
            <a:avLst/>
          </a:prstGeom>
          <a:solidFill>
            <a:schemeClr val="accent1">
              <a:alpha val="48000"/>
            </a:schemeClr>
          </a:solidFill>
          <a:ln w="9525" cap="rnd" algn="ctr">
            <a:solidFill>
              <a:srgbClr val="008000"/>
            </a:solidFill>
            <a:round/>
          </a:ln>
          <a:effectLst/>
          <a:scene3d>
            <a:camera prst="orthographicFront"/>
            <a:lightRig rig="threePt" dir="t"/>
          </a:scene3d>
          <a:sp3d>
            <a:bevelT/>
            <a:bevelB w="152400" h="50800" prst="softRound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6732270" y="5445760"/>
            <a:ext cx="4638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3200" i="1" dirty="0" smtClean="0">
                <a:ea typeface="黑体" panose="02010609060101010101" pitchFamily="49" charset="-122"/>
                <a:cs typeface="+mn-lt"/>
              </a:rPr>
              <a:t>Differences &amp; Comparison</a:t>
            </a:r>
            <a:endParaRPr lang="en-US" altLang="zh-CN" sz="3200" i="1" dirty="0" smtClean="0">
              <a:ea typeface="黑体" panose="02010609060101010101" pitchFamily="49" charset="-122"/>
              <a:cs typeface="+mn-lt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" y="207010"/>
            <a:ext cx="2700020" cy="56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 txBox="1"/>
          <p:nvPr/>
        </p:nvSpPr>
        <p:spPr>
          <a:xfrm>
            <a:off x="241935" y="207645"/>
            <a:ext cx="2595245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References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2270" y="1179095"/>
            <a:ext cx="117182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[1</a:t>
            </a:r>
            <a:r>
              <a:rPr lang="en-US" altLang="zh-CN" sz="2000" b="1" dirty="0" smtClean="0"/>
              <a:t>]  </a:t>
            </a:r>
            <a:r>
              <a:rPr lang="en-US" altLang="zh-CN" sz="2000" dirty="0" err="1"/>
              <a:t>Castanedo</a:t>
            </a:r>
            <a:r>
              <a:rPr lang="en-US" altLang="zh-CN" sz="2000" dirty="0"/>
              <a:t> F. </a:t>
            </a:r>
            <a:r>
              <a:rPr lang="en-US" altLang="zh-CN" sz="2000" i="1" dirty="0"/>
              <a:t>“A Review of Data Fusion Techniques”</a:t>
            </a:r>
            <a:r>
              <a:rPr lang="en-US" altLang="zh-CN" sz="2000" dirty="0"/>
              <a:t>. 2013.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[2</a:t>
            </a:r>
            <a:r>
              <a:rPr lang="en-US" altLang="zh-CN" sz="2000" b="1" dirty="0" smtClean="0"/>
              <a:t>]  </a:t>
            </a:r>
            <a:r>
              <a:rPr lang="en-US" altLang="zh-CN" sz="2000" i="1" dirty="0"/>
              <a:t>https://en.wikipedia.org/wiki/Kalman_filter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[3] 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Q</a:t>
            </a:r>
            <a:r>
              <a:rPr lang="en-US" altLang="zh-CN" sz="2000" dirty="0"/>
              <a:t>. Li, R. Li, K. Ji and W. Dai, </a:t>
            </a:r>
            <a:r>
              <a:rPr lang="en-US" altLang="zh-CN" sz="2000" i="1" dirty="0"/>
              <a:t>“</a:t>
            </a:r>
            <a:r>
              <a:rPr lang="en-US" altLang="zh-CN" sz="2000" i="1" dirty="0" err="1"/>
              <a:t>Kalman</a:t>
            </a:r>
            <a:r>
              <a:rPr lang="en-US" altLang="zh-CN" sz="2000" i="1" dirty="0"/>
              <a:t> Filter and Its Application”</a:t>
            </a:r>
            <a:r>
              <a:rPr lang="en-US" altLang="zh-CN" sz="2000" dirty="0"/>
              <a:t>.  2015.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[4] 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Simon </a:t>
            </a:r>
            <a:r>
              <a:rPr lang="en-US" altLang="zh-CN" sz="2000" dirty="0"/>
              <a:t>J. </a:t>
            </a:r>
            <a:r>
              <a:rPr lang="en-US" altLang="zh-CN" sz="2000" dirty="0" err="1"/>
              <a:t>Julier</a:t>
            </a:r>
            <a:r>
              <a:rPr lang="en-US" altLang="zh-CN" sz="2000" dirty="0"/>
              <a:t> and Jeffrey K. </a:t>
            </a:r>
            <a:r>
              <a:rPr lang="en-US" altLang="zh-CN" sz="2000" dirty="0" err="1"/>
              <a:t>Uhlmann</a:t>
            </a:r>
            <a:r>
              <a:rPr lang="en-US" altLang="zh-CN" sz="2000" dirty="0"/>
              <a:t>. </a:t>
            </a:r>
            <a:r>
              <a:rPr lang="en-US" altLang="zh-CN" sz="2000" i="1" dirty="0"/>
              <a:t>“New extension of the </a:t>
            </a:r>
            <a:r>
              <a:rPr lang="en-US" altLang="zh-CN" sz="2000" i="1" dirty="0" err="1"/>
              <a:t>Kalman</a:t>
            </a:r>
            <a:r>
              <a:rPr lang="en-US" altLang="zh-CN" sz="2000" i="1" dirty="0"/>
              <a:t> filter to nonlinear systems”</a:t>
            </a:r>
            <a:r>
              <a:rPr lang="en-US" altLang="zh-CN" sz="2000" dirty="0"/>
              <a:t>. 1997.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[5] 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Wan</a:t>
            </a:r>
            <a:r>
              <a:rPr lang="en-US" altLang="zh-CN" sz="2000" dirty="0"/>
              <a:t>, Eric A., and Rudolph Van Der Merwe. </a:t>
            </a:r>
            <a:r>
              <a:rPr lang="en-US" altLang="zh-CN" sz="2000" i="1" dirty="0"/>
              <a:t>"The unscented </a:t>
            </a:r>
            <a:r>
              <a:rPr lang="en-US" altLang="zh-CN" sz="2000" i="1" dirty="0" err="1"/>
              <a:t>Kalman</a:t>
            </a:r>
            <a:r>
              <a:rPr lang="en-US" altLang="zh-CN" sz="2000" i="1" dirty="0"/>
              <a:t> filter for nonlinear estimation"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/>
              <a:t> 2000.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[6</a:t>
            </a:r>
            <a:r>
              <a:rPr lang="en-US" altLang="zh-CN" sz="2000" b="1" dirty="0" smtClean="0"/>
              <a:t>]  </a:t>
            </a:r>
            <a:r>
              <a:rPr lang="en-US" altLang="zh-CN" sz="2000" dirty="0" err="1"/>
              <a:t>Arulampalam</a:t>
            </a:r>
            <a:r>
              <a:rPr lang="en-US" altLang="zh-CN" sz="2000" dirty="0"/>
              <a:t>, M. Sanjeev, et al. </a:t>
            </a:r>
            <a:r>
              <a:rPr lang="en-US" altLang="zh-CN" sz="2000" i="1" dirty="0"/>
              <a:t>"A tutorial on particle filters for online nonlinear/non-Gaussian Bayesian </a:t>
            </a:r>
            <a:endParaRPr lang="en-US" altLang="zh-CN" sz="2000" i="1" dirty="0"/>
          </a:p>
          <a:p>
            <a:pPr>
              <a:lnSpc>
                <a:spcPct val="150000"/>
              </a:lnSpc>
            </a:pPr>
            <a:r>
              <a:rPr lang="en-US" altLang="zh-CN" sz="2000" i="1" dirty="0"/>
              <a:t>     </a:t>
            </a:r>
            <a:r>
              <a:rPr lang="en-US" altLang="zh-CN" sz="2000" i="1" dirty="0" smtClean="0"/>
              <a:t>  </a:t>
            </a:r>
            <a:r>
              <a:rPr lang="en-US" altLang="zh-CN" sz="2000" i="1" dirty="0"/>
              <a:t>tracking"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/>
              <a:t> 2002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[7]  </a:t>
            </a:r>
            <a:r>
              <a:rPr lang="en-US" altLang="zh-CN" sz="2000" i="1" dirty="0" err="1"/>
              <a:t>https://towardsdatascience.com/kalman-filter-interview-bdc39f3e6cf3</a:t>
            </a:r>
            <a:endParaRPr lang="en-US" altLang="zh-CN" sz="2000" i="1" dirty="0" err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0" y="129540"/>
            <a:ext cx="3166110" cy="689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0265" y="1968500"/>
            <a:ext cx="823404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Vielen Dank 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！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8050" y="6261100"/>
            <a:ext cx="27940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19A07C-554E-40C0-8EDD-86375AC82F4D}" type="datetime1">
              <a:rPr kumimoji="0" lang="zh-CN" altLang="en-US" sz="2800" b="1" i="0" u="none" strike="noStrike" kern="1200" cap="none" spc="0" normalizeH="0" baseline="0" noProof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fld>
            <a:endParaRPr kumimoji="0" lang="zh-CN" altLang="en-US" sz="28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1980" y="4804410"/>
            <a:ext cx="1601470" cy="5880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4172585"/>
            <a:ext cx="6037580" cy="1760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15" y="4172585"/>
            <a:ext cx="2757805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1"/>
          <p:cNvSpPr txBox="1"/>
          <p:nvPr/>
        </p:nvSpPr>
        <p:spPr>
          <a:xfrm>
            <a:off x="220345" y="207645"/>
            <a:ext cx="8592185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Data Fusion Methods &amp;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985" y="1107440"/>
            <a:ext cx="11075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/>
              <a:t>What is data fusion?</a:t>
            </a:r>
            <a:endParaRPr lang="en-US" altLang="zh-CN" sz="3200" b="1" i="1"/>
          </a:p>
        </p:txBody>
      </p:sp>
      <p:sp>
        <p:nvSpPr>
          <p:cNvPr id="4" name="文本框 3"/>
          <p:cNvSpPr txBox="1"/>
          <p:nvPr/>
        </p:nvSpPr>
        <p:spPr>
          <a:xfrm>
            <a:off x="327025" y="1691005"/>
            <a:ext cx="115544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sym typeface="+mn-ea"/>
              </a:rPr>
              <a:t>Data fusion is the process of integrating multiple data sources to produce </a:t>
            </a:r>
            <a:r>
              <a:rPr sz="2400" b="1">
                <a:sym typeface="+mn-ea"/>
              </a:rPr>
              <a:t>more </a:t>
            </a:r>
            <a:r>
              <a:rPr sz="2400" b="1">
                <a:solidFill>
                  <a:srgbClr val="FF0000"/>
                </a:solidFill>
                <a:sym typeface="+mn-ea"/>
              </a:rPr>
              <a:t>consistent</a:t>
            </a:r>
            <a:r>
              <a:rPr sz="2400">
                <a:sym typeface="+mn-ea"/>
              </a:rPr>
              <a:t>, </a:t>
            </a:r>
            <a:r>
              <a:rPr sz="2400" b="1">
                <a:solidFill>
                  <a:srgbClr val="FF0000"/>
                </a:solidFill>
                <a:sym typeface="+mn-ea"/>
              </a:rPr>
              <a:t>accurate</a:t>
            </a:r>
            <a:r>
              <a:rPr sz="2400">
                <a:sym typeface="+mn-ea"/>
              </a:rPr>
              <a:t>, and </a:t>
            </a:r>
            <a:r>
              <a:rPr sz="2400" b="1">
                <a:solidFill>
                  <a:srgbClr val="FF0000"/>
                </a:solidFill>
                <a:sym typeface="+mn-ea"/>
              </a:rPr>
              <a:t>useful</a:t>
            </a:r>
            <a:r>
              <a:rPr sz="2400">
                <a:solidFill>
                  <a:srgbClr val="FF0000"/>
                </a:solidFill>
                <a:sym typeface="+mn-ea"/>
              </a:rPr>
              <a:t> </a:t>
            </a:r>
            <a:r>
              <a:rPr sz="2400">
                <a:sym typeface="+mn-ea"/>
              </a:rPr>
              <a:t>information than that provided by any individual data source.</a:t>
            </a:r>
            <a:endParaRPr sz="24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400">
                <a:sym typeface="+mn-ea"/>
              </a:rPr>
              <a:t>								</a:t>
            </a:r>
            <a:r>
              <a:rPr lang="en-US" sz="2400" b="1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—— </a:t>
            </a:r>
            <a:r>
              <a:rPr lang="en-US" sz="2400" b="1">
                <a:sym typeface="+mn-ea"/>
              </a:rPr>
              <a:t>Haghighat, Mohammad</a:t>
            </a:r>
            <a:endParaRPr lang="en-US"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025" y="3536315"/>
            <a:ext cx="11075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/>
              <a:t>How to classify data fusion?</a:t>
            </a:r>
            <a:endParaRPr lang="en-US" altLang="zh-CN" sz="3200" b="1" i="1"/>
          </a:p>
        </p:txBody>
      </p:sp>
      <p:sp>
        <p:nvSpPr>
          <p:cNvPr id="5" name="文本框 4"/>
          <p:cNvSpPr txBox="1"/>
          <p:nvPr/>
        </p:nvSpPr>
        <p:spPr>
          <a:xfrm>
            <a:off x="327025" y="4119880"/>
            <a:ext cx="65798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ym typeface="+mn-ea"/>
              </a:rPr>
              <a:t>1. </a:t>
            </a:r>
            <a:r>
              <a:rPr sz="2400">
                <a:sym typeface="+mn-ea"/>
              </a:rPr>
              <a:t>Data in-data out (DAI-DAO)</a:t>
            </a:r>
            <a:r>
              <a:rPr lang="en-US" sz="2400">
                <a:sym typeface="+mn-ea"/>
              </a:rPr>
              <a:t>;</a:t>
            </a:r>
            <a:endParaRPr lang="en-US" sz="2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sym typeface="+mn-ea"/>
              </a:rPr>
              <a:t>2. Data in-feature out (DAI-FEO);</a:t>
            </a:r>
            <a:endParaRPr lang="en-US" sz="2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sym typeface="+mn-ea"/>
              </a:rPr>
              <a:t>3. Feature in-feature out (FEI-FEO, </a:t>
            </a:r>
            <a:r>
              <a:rPr lang="en-US" sz="2400" b="1">
                <a:sym typeface="+mn-ea"/>
              </a:rPr>
              <a:t>Feature fusion</a:t>
            </a:r>
            <a:r>
              <a:rPr lang="en-US" sz="2400">
                <a:sym typeface="+mn-ea"/>
              </a:rPr>
              <a:t>);</a:t>
            </a:r>
            <a:endParaRPr lang="en-US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19370" y="4119880"/>
            <a:ext cx="70421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ym typeface="+mn-ea"/>
              </a:rPr>
              <a:t>4. Feature in-decision out (FEI-DEO);</a:t>
            </a:r>
            <a:endParaRPr lang="en-US" sz="24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400">
                <a:sym typeface="+mn-ea"/>
              </a:rPr>
              <a:t>5. Decision in-decision out (DEI-DEO, </a:t>
            </a:r>
            <a:r>
              <a:rPr lang="en-US" sz="2400" b="1">
                <a:sym typeface="+mn-ea"/>
              </a:rPr>
              <a:t>Decision fusion</a:t>
            </a:r>
            <a:r>
              <a:rPr lang="en-US" sz="2400">
                <a:sym typeface="+mn-ea"/>
              </a:rPr>
              <a:t>).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1785" y="4224020"/>
            <a:ext cx="4178300" cy="607695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62575" y="3336290"/>
            <a:ext cx="1783715" cy="673100"/>
            <a:chOff x="8484" y="5190"/>
            <a:chExt cx="2713" cy="1060"/>
          </a:xfrm>
        </p:grpSpPr>
        <p:sp>
          <p:nvSpPr>
            <p:cNvPr id="10" name="圆角矩形标注 9"/>
            <p:cNvSpPr/>
            <p:nvPr/>
          </p:nvSpPr>
          <p:spPr>
            <a:xfrm>
              <a:off x="8484" y="5190"/>
              <a:ext cx="2713" cy="1060"/>
            </a:xfrm>
            <a:prstGeom prst="wedgeRoundRectCallout">
              <a:avLst>
                <a:gd name="adj1" fmla="val -88960"/>
                <a:gd name="adj2" fmla="val 114594"/>
                <a:gd name="adj3" fmla="val 16667"/>
              </a:avLst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 w="9525" cap="rnd" algn="ctr">
              <a:noFill/>
              <a:round/>
            </a:ln>
            <a:scene3d>
              <a:camera prst="orthographicFront"/>
              <a:lightRig rig="threePt" dir="t"/>
            </a:scene3d>
            <a:sp3d>
              <a:bevelT/>
              <a:bevelB w="152400" h="50800" prst="softRound"/>
            </a:sp3d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/>
                </a:buClr>
                <a:buSzPct val="90000"/>
                <a:buFont typeface="Wingdings" panose="05000000000000000000" pitchFamily="2" charset="2"/>
                <a:buNone/>
              </a:pPr>
              <a:endPara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566" y="5430"/>
              <a:ext cx="2550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000" b="1" i="1">
                  <a:solidFill>
                    <a:schemeClr val="bg1"/>
                  </a:solidFill>
                  <a:sym typeface="+mn-ea"/>
                </a:rPr>
                <a:t>“Data fusion”</a:t>
              </a:r>
              <a:endParaRPr lang="en-US" altLang="zh-CN" sz="2000" b="1" i="1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667625" y="5981700"/>
            <a:ext cx="42151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en-US" sz="2400" b="1"/>
              <a:t>Dasarathy's Classifcation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5" grpId="0"/>
      <p:bldP spid="8" grpId="0"/>
      <p:bldP spid="9" grpId="0" bldLvl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62345" y="89568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1"/>
          <p:cNvSpPr txBox="1"/>
          <p:nvPr/>
        </p:nvSpPr>
        <p:spPr>
          <a:xfrm>
            <a:off x="220980" y="207645"/>
            <a:ext cx="8591550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Data Fusion Methods &amp;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62355" y="1117600"/>
            <a:ext cx="2408555" cy="7067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/>
              <a:t>Multi-sensor </a:t>
            </a:r>
            <a:r>
              <a:rPr lang="en-US" altLang="zh-CN" sz="2000" b="1" i="1">
                <a:sym typeface="+mn-ea"/>
              </a:rPr>
              <a:t>measuring system</a:t>
            </a:r>
            <a:endParaRPr lang="en-US" altLang="zh-CN" sz="2000" b="1" i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1435" y="1117600"/>
            <a:ext cx="2593340" cy="7067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/>
              <a:t>Multi-source </a:t>
            </a:r>
            <a:r>
              <a:rPr lang="en-US" altLang="zh-CN" sz="2000" b="1" i="1">
                <a:sym typeface="+mn-ea"/>
              </a:rPr>
              <a:t>data acquisition</a:t>
            </a:r>
            <a:endParaRPr lang="en-US" altLang="zh-CN" sz="2000" b="1" i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0595" y="4497705"/>
            <a:ext cx="3090545" cy="46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</a:rPr>
              <a:t>State parameters</a:t>
            </a:r>
            <a:endParaRPr lang="en-US" altLang="zh-CN" sz="2400" b="1" i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1320" y="2863215"/>
            <a:ext cx="2959100" cy="398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/>
              <a:t>Observation with </a:t>
            </a:r>
            <a:r>
              <a:rPr lang="en-US" altLang="zh-CN" sz="2000" b="1" i="1">
                <a:sym typeface="+mn-ea"/>
              </a:rPr>
              <a:t>noise</a:t>
            </a:r>
            <a:endParaRPr lang="en-US" altLang="zh-CN" sz="2000" b="1" i="1"/>
          </a:p>
        </p:txBody>
      </p:sp>
      <p:sp>
        <p:nvSpPr>
          <p:cNvPr id="6" name="右箭头 5"/>
          <p:cNvSpPr/>
          <p:nvPr/>
        </p:nvSpPr>
        <p:spPr>
          <a:xfrm>
            <a:off x="3867150" y="1290955"/>
            <a:ext cx="972000" cy="360000"/>
          </a:xfrm>
          <a:prstGeom prst="right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 rot="5400000">
            <a:off x="7316275" y="3748845"/>
            <a:ext cx="720000" cy="360000"/>
          </a:xfrm>
          <a:prstGeom prst="right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3480000">
            <a:off x="6638990" y="2157583"/>
            <a:ext cx="828000" cy="360000"/>
          </a:xfrm>
          <a:prstGeom prst="right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7380000">
            <a:off x="5174235" y="2159062"/>
            <a:ext cx="828000" cy="360000"/>
          </a:xfrm>
          <a:prstGeom prst="right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944100" y="2062480"/>
            <a:ext cx="1978660" cy="2021840"/>
            <a:chOff x="14636" y="3920"/>
            <a:chExt cx="3116" cy="3184"/>
          </a:xfrm>
        </p:grpSpPr>
        <p:sp>
          <p:nvSpPr>
            <p:cNvPr id="15" name="左大括号 14"/>
            <p:cNvSpPr/>
            <p:nvPr/>
          </p:nvSpPr>
          <p:spPr>
            <a:xfrm>
              <a:off x="14636" y="3920"/>
              <a:ext cx="736" cy="3184"/>
            </a:xfrm>
            <a:prstGeom prst="leftBrac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372" y="3920"/>
              <a:ext cx="238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i="1">
                  <a:sym typeface="+mn-ea"/>
                </a:rPr>
                <a:t>Observation 1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372" y="4666"/>
              <a:ext cx="238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i="1">
                  <a:sym typeface="+mn-ea"/>
                </a:rPr>
                <a:t>Observation </a:t>
              </a:r>
              <a:r>
                <a:rPr lang="en-US" b="1" i="1">
                  <a:sym typeface="+mn-ea"/>
                </a:rPr>
                <a:t>2</a:t>
              </a:r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372" y="5491"/>
              <a:ext cx="238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i="1">
                  <a:sym typeface="+mn-ea"/>
                </a:rPr>
                <a:t>Observation </a:t>
              </a:r>
              <a:r>
                <a:rPr lang="en-US" b="1" i="1">
                  <a:sym typeface="+mn-ea"/>
                </a:rPr>
                <a:t>3</a:t>
              </a:r>
              <a:endParaRPr 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868" y="6231"/>
              <a:ext cx="101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400"/>
                <a:t>......</a:t>
              </a:r>
              <a:endParaRPr lang="en-US" altLang="zh-CN" sz="2400"/>
            </a:p>
          </p:txBody>
        </p:sp>
      </p:grpSp>
      <p:sp>
        <p:nvSpPr>
          <p:cNvPr id="20" name="环形箭头 19"/>
          <p:cNvSpPr/>
          <p:nvPr/>
        </p:nvSpPr>
        <p:spPr>
          <a:xfrm rot="10920000">
            <a:off x="4177125" y="4304412"/>
            <a:ext cx="2160000" cy="1728000"/>
          </a:xfrm>
          <a:prstGeom prst="circular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1" name="上弧形箭头 20"/>
          <p:cNvSpPr/>
          <p:nvPr/>
        </p:nvSpPr>
        <p:spPr>
          <a:xfrm rot="60000">
            <a:off x="1822510" y="3540777"/>
            <a:ext cx="1260000" cy="828000"/>
          </a:xfrm>
          <a:prstGeom prst="curvedDown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55315" y="3529965"/>
            <a:ext cx="2396490" cy="70675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/>
              <a:t>State transition / </a:t>
            </a:r>
            <a:endParaRPr lang="en-US" altLang="zh-CN" sz="2000" b="1" i="1"/>
          </a:p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Prediction </a:t>
            </a:r>
            <a:r>
              <a:rPr lang="en-US" altLang="zh-CN" sz="2000" b="1" i="1"/>
              <a:t>model </a:t>
            </a:r>
            <a:endParaRPr lang="en-US" altLang="zh-CN" sz="2000" b="1" i="1"/>
          </a:p>
        </p:txBody>
      </p:sp>
      <p:sp>
        <p:nvSpPr>
          <p:cNvPr id="23" name="文本框 22"/>
          <p:cNvSpPr txBox="1"/>
          <p:nvPr/>
        </p:nvSpPr>
        <p:spPr>
          <a:xfrm>
            <a:off x="6494145" y="4497705"/>
            <a:ext cx="2593340" cy="3987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/>
              <a:t>Observation model</a:t>
            </a:r>
            <a:endParaRPr lang="en-US" altLang="zh-CN" sz="2000" b="1" i="1"/>
          </a:p>
        </p:txBody>
      </p:sp>
      <p:sp>
        <p:nvSpPr>
          <p:cNvPr id="24" name="文本框 23"/>
          <p:cNvSpPr txBox="1"/>
          <p:nvPr/>
        </p:nvSpPr>
        <p:spPr>
          <a:xfrm>
            <a:off x="2714625" y="2874010"/>
            <a:ext cx="3554095" cy="398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/>
              <a:t>Control-inputs / disturbances</a:t>
            </a:r>
            <a:endParaRPr lang="en-US" altLang="zh-CN" sz="2000" b="1" i="1"/>
          </a:p>
        </p:txBody>
      </p:sp>
      <p:sp>
        <p:nvSpPr>
          <p:cNvPr id="26" name="文本框 25"/>
          <p:cNvSpPr txBox="1"/>
          <p:nvPr/>
        </p:nvSpPr>
        <p:spPr>
          <a:xfrm>
            <a:off x="475615" y="2874010"/>
            <a:ext cx="1719580" cy="398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/>
              <a:t>Initial state</a:t>
            </a:r>
            <a:endParaRPr lang="en-US" altLang="zh-CN" sz="2000" b="1" i="1"/>
          </a:p>
        </p:txBody>
      </p:sp>
      <p:sp>
        <p:nvSpPr>
          <p:cNvPr id="28" name="文本框 27"/>
          <p:cNvSpPr txBox="1"/>
          <p:nvPr/>
        </p:nvSpPr>
        <p:spPr>
          <a:xfrm>
            <a:off x="2256790" y="2771140"/>
            <a:ext cx="508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+</a:t>
            </a:r>
            <a:endParaRPr lang="en-US" altLang="zh-CN" sz="3200" b="1"/>
          </a:p>
        </p:txBody>
      </p:sp>
      <p:sp>
        <p:nvSpPr>
          <p:cNvPr id="29" name="右箭头 28"/>
          <p:cNvSpPr/>
          <p:nvPr/>
        </p:nvSpPr>
        <p:spPr>
          <a:xfrm>
            <a:off x="4410710" y="4559300"/>
            <a:ext cx="1692000" cy="360000"/>
          </a:xfrm>
          <a:prstGeom prst="right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57980" y="6069330"/>
            <a:ext cx="2593340" cy="3987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/>
              <a:t>Correction / </a:t>
            </a:r>
            <a:r>
              <a:rPr lang="en-US" altLang="zh-CN" sz="2000" b="1" i="1">
                <a:solidFill>
                  <a:srgbClr val="FF0000"/>
                </a:solidFill>
              </a:rPr>
              <a:t>Update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25055" y="5490210"/>
            <a:ext cx="4347845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6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How to w</a:t>
            </a:r>
            <a:r>
              <a:rPr lang="zh-CN" altLang="en-US" sz="36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eighting </a:t>
            </a:r>
            <a:r>
              <a:rPr lang="en-US" altLang="zh-CN" sz="36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? ?</a:t>
            </a:r>
            <a:endParaRPr lang="en-US" altLang="zh-CN" sz="36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0760" y="4216400"/>
            <a:ext cx="2216150" cy="1704975"/>
          </a:xfrm>
          <a:prstGeom prst="rect">
            <a:avLst/>
          </a:prstGeom>
        </p:spPr>
      </p:pic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4505" y="1552575"/>
            <a:ext cx="114204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sz="2400" b="1">
                <a:sym typeface="+mn-ea"/>
              </a:rPr>
              <a:t>Kalman filter </a:t>
            </a:r>
            <a:r>
              <a:rPr lang="en-US" sz="2400" b="1">
                <a:sym typeface="+mn-ea"/>
              </a:rPr>
              <a:t>(KF)</a:t>
            </a:r>
            <a:r>
              <a:rPr sz="2400">
                <a:sym typeface="+mn-ea"/>
              </a:rPr>
              <a:t> is an algorithm that uses a series of measurements observed over time, containing statistical noise and other inaccuracies, and produces estimates of unknown variables that tend to be more accurate than those based on a single measurement alone. </a:t>
            </a:r>
            <a:endParaRPr sz="2400">
              <a:sym typeface="+mn-ea"/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219710" y="207645"/>
            <a:ext cx="8592820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Data Fusion Methods &amp;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580" y="887730"/>
            <a:ext cx="608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/>
              <a:t>What is </a:t>
            </a:r>
            <a:r>
              <a:rPr lang="en-US" altLang="zh-CN" sz="3200" b="1" i="1">
                <a:sym typeface="+mn-ea"/>
              </a:rPr>
              <a:t>Kalman filter</a:t>
            </a:r>
            <a:r>
              <a:rPr lang="en-US" altLang="zh-CN" sz="3200" b="1" i="1"/>
              <a:t>?</a:t>
            </a:r>
            <a:endParaRPr lang="en-US" altLang="zh-CN" sz="3200" b="1" i="1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7550" y="3241675"/>
            <a:ext cx="2381250" cy="23145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61620" y="5627370"/>
            <a:ext cx="3513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Rudolf Emil Kálmán (1930 – 2016)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70960" y="3898900"/>
            <a:ext cx="39211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effectLst/>
                <a:sym typeface="+mn-ea"/>
              </a:rPr>
              <a:t>Dynamic positioning </a:t>
            </a:r>
            <a:endParaRPr lang="en-US" altLang="zh-CN" sz="2400">
              <a:effectLst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effectLst/>
                <a:sym typeface="+mn-ea"/>
              </a:rPr>
              <a:t>Objects tracking</a:t>
            </a:r>
            <a:endParaRPr lang="en-US" altLang="zh-CN" sz="2400">
              <a:effectLst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effectLst/>
                <a:sym typeface="+mn-ea"/>
              </a:rPr>
              <a:t>Monitoring and prediction</a:t>
            </a:r>
            <a:endParaRPr lang="en-US" altLang="zh-CN" sz="2400">
              <a:effectLst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effectLst/>
                <a:sym typeface="+mn-ea"/>
              </a:rPr>
              <a:t>Orbit determination</a:t>
            </a:r>
            <a:endParaRPr lang="en-US" altLang="zh-CN" sz="2400">
              <a:effectLst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effectLst/>
                <a:sym typeface="+mn-ea"/>
              </a:rPr>
              <a:t>Navigation system</a:t>
            </a:r>
            <a:endParaRPr lang="en-US" altLang="zh-CN" sz="2400">
              <a:effectLst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effectLst/>
                <a:sym typeface="+mn-ea"/>
              </a:rPr>
              <a:t>Multi-sensor fusion</a:t>
            </a:r>
            <a:endParaRPr lang="en-US" altLang="zh-CN" sz="2400" b="1" i="1">
              <a:effectLst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effectLst/>
                <a:sym typeface="+mn-ea"/>
              </a:rPr>
              <a:t>......</a:t>
            </a:r>
            <a:endParaRPr lang="en-US" altLang="zh-CN" sz="2400" b="1">
              <a:effectLst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70960" y="3315335"/>
            <a:ext cx="3141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/>
              <a:t>Application:</a:t>
            </a:r>
            <a:endParaRPr lang="en-US" altLang="zh-CN" sz="3200" b="1" i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710" y="2869565"/>
            <a:ext cx="2513330" cy="15633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710" y="4822190"/>
            <a:ext cx="2359660" cy="13163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2085" y="2869565"/>
            <a:ext cx="1774825" cy="133477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475595" y="5766435"/>
            <a:ext cx="8343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>
                <a:effectLst/>
                <a:sym typeface="+mn-ea"/>
              </a:rPr>
              <a:t>......</a:t>
            </a:r>
            <a:endParaRPr lang="en-US" altLang="zh-CN" sz="3200" b="1">
              <a:effectLst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58710" y="4432935"/>
            <a:ext cx="26390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 KLINGBEIL, L., 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8710" y="6138545"/>
            <a:ext cx="2736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Source: </a:t>
            </a:r>
            <a:endParaRPr lang="zh-CN" altLang="en-US" sz="1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http://www.cnasit.com/product_geotechnical/46.html?lang=en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1"/>
          <p:cNvSpPr txBox="1"/>
          <p:nvPr/>
        </p:nvSpPr>
        <p:spPr>
          <a:xfrm>
            <a:off x="219710" y="207645"/>
            <a:ext cx="8592820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Data Fusion Methods &amp;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956310"/>
            <a:ext cx="4485640" cy="1271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185" y="2112010"/>
            <a:ext cx="4411980" cy="69342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231765" y="2805675"/>
            <a:ext cx="1728000" cy="360000"/>
          </a:xfrm>
          <a:prstGeom prst="right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5575" y="2406650"/>
            <a:ext cx="21844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/>
              </a:rPr>
              <a:t>L</a:t>
            </a:r>
            <a:r>
              <a:rPr lang="zh-CN" altLang="en-US" sz="2000" b="1">
                <a:solidFill>
                  <a:srgbClr val="FF0000"/>
                </a:solidFill>
                <a:effectLst/>
              </a:rPr>
              <a:t>inear system</a:t>
            </a:r>
            <a:endParaRPr lang="zh-CN" altLang="en-US" sz="2000" b="1">
              <a:solidFill>
                <a:srgbClr val="FF0000"/>
              </a:solidFill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2940685"/>
            <a:ext cx="3970020" cy="731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165" y="4805680"/>
            <a:ext cx="3204210" cy="54546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5400000">
            <a:off x="8880455" y="3989970"/>
            <a:ext cx="720000" cy="360000"/>
          </a:xfrm>
          <a:prstGeom prst="right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285" y="5535295"/>
            <a:ext cx="2743200" cy="46482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195" y="4679315"/>
            <a:ext cx="3520440" cy="44958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810" y="5258435"/>
            <a:ext cx="3669665" cy="457835"/>
          </a:xfrm>
          <a:prstGeom prst="rect">
            <a:avLst/>
          </a:prstGeom>
        </p:spPr>
      </p:pic>
      <p:sp>
        <p:nvSpPr>
          <p:cNvPr id="31" name="右箭头 30"/>
          <p:cNvSpPr/>
          <p:nvPr/>
        </p:nvSpPr>
        <p:spPr>
          <a:xfrm rot="10800000">
            <a:off x="5304155" y="4898635"/>
            <a:ext cx="1728000" cy="360000"/>
          </a:xfrm>
          <a:prstGeom prst="rightArrow">
            <a:avLst/>
          </a:prstGeom>
          <a:solidFill>
            <a:schemeClr val="tx1"/>
          </a:solidFill>
          <a:ln w="9525" cap="rnd" algn="ctr">
            <a:noFill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5845810"/>
            <a:ext cx="2567940" cy="4419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1720" y="4631690"/>
            <a:ext cx="3960000" cy="1764000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86675" y="4679315"/>
            <a:ext cx="3424555" cy="1512000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3168" y="2323366"/>
          <a:ext cx="3564534" cy="751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9" imgW="44805600" imgH="9448800" progId="Equation.3">
                  <p:embed/>
                </p:oleObj>
              </mc:Choice>
              <mc:Fallback>
                <p:oleObj name="Equation" r:id="rId9" imgW="44805600" imgH="9448800" progId="Equation.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3168" y="2323366"/>
                        <a:ext cx="3564534" cy="751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8157" y="3082109"/>
          <a:ext cx="2021403" cy="44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1" imgW="24688800" imgH="5486400" progId="Equation.3">
                  <p:embed/>
                </p:oleObj>
              </mc:Choice>
              <mc:Fallback>
                <p:oleObj name="Equation" r:id="rId11" imgW="24688800" imgH="5486400" progId="Equation.3">
                  <p:embed/>
                  <p:pic>
                    <p:nvPicPr>
                      <p:cNvPr id="0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8157" y="3082109"/>
                        <a:ext cx="2021403" cy="448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471795" y="5351145"/>
            <a:ext cx="1559560" cy="850900"/>
            <a:chOff x="8618" y="8281"/>
            <a:chExt cx="2656" cy="1486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642" y="9081"/>
            <a:ext cx="2137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3" imgW="673100" imgH="215900" progId="Equation.KSEE3">
                    <p:embed/>
                  </p:oleObj>
                </mc:Choice>
                <mc:Fallback>
                  <p:oleObj name="" r:id="rId13" imgW="6731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642" y="9081"/>
                          <a:ext cx="2137" cy="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618" y="8281"/>
            <a:ext cx="2657" cy="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Equation" r:id="rId15" imgW="787400" imgH="228600" progId="Equation.3">
                    <p:embed/>
                  </p:oleObj>
                </mc:Choice>
                <mc:Fallback>
                  <p:oleObj name="Equation" r:id="rId15" imgW="787400" imgH="228600" progId="Equation.3">
                    <p:embed/>
                    <p:pic>
                      <p:nvPicPr>
                        <p:cNvPr id="0" name="对象 1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618" y="8281"/>
                          <a:ext cx="2657" cy="7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3001645"/>
            <a:ext cx="5396865" cy="32988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95" y="1460500"/>
            <a:ext cx="5920105" cy="1290320"/>
          </a:xfrm>
          <a:prstGeom prst="rect">
            <a:avLst/>
          </a:prstGeom>
        </p:spPr>
      </p:pic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1"/>
          <p:cNvSpPr txBox="1"/>
          <p:nvPr/>
        </p:nvSpPr>
        <p:spPr>
          <a:xfrm>
            <a:off x="219710" y="207645"/>
            <a:ext cx="8592820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Data Fusion Methods &amp;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070" y="741680"/>
            <a:ext cx="6085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/>
              <a:t>General process of KF:</a:t>
            </a:r>
            <a:endParaRPr lang="en-US" altLang="zh-CN" sz="3200" b="1" i="1"/>
          </a:p>
        </p:txBody>
      </p:sp>
      <p:sp>
        <p:nvSpPr>
          <p:cNvPr id="6" name="矩形 5"/>
          <p:cNvSpPr/>
          <p:nvPr/>
        </p:nvSpPr>
        <p:spPr>
          <a:xfrm>
            <a:off x="6703695" y="2277110"/>
            <a:ext cx="387985" cy="378460"/>
          </a:xfrm>
          <a:prstGeom prst="rect">
            <a:avLst/>
          </a:prstGeom>
          <a:noFill/>
          <a:ln w="28575" cap="rnd" cmpd="sng" algn="ctr">
            <a:solidFill>
              <a:schemeClr val="accent1">
                <a:shade val="50000"/>
              </a:schemeClr>
            </a:solidFill>
            <a:prstDash val="solid"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5835" y="3961130"/>
            <a:ext cx="387985" cy="378460"/>
          </a:xfrm>
          <a:prstGeom prst="rect">
            <a:avLst/>
          </a:prstGeom>
          <a:noFill/>
          <a:ln w="28575" cap="rnd" cmpd="sng" algn="ctr">
            <a:solidFill>
              <a:schemeClr val="accent1">
                <a:shade val="50000"/>
              </a:schemeClr>
            </a:solidFill>
            <a:prstDash val="solid"/>
            <a:round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txBody>
          <a:bodyPr wrap="square">
            <a:spAutoFit/>
          </a:bodyPr>
          <a:p>
            <a:pPr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810" y="2249170"/>
            <a:ext cx="1952625" cy="406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290" y="2904490"/>
            <a:ext cx="1972945" cy="3759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12100" y="3623945"/>
            <a:ext cx="41567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800" b="1" i="1">
                <a:solidFill>
                  <a:srgbClr val="FF0000"/>
                </a:solidFill>
              </a:rPr>
              <a:t>F</a:t>
            </a:r>
            <a:r>
              <a:rPr lang="en-US" altLang="zh-CN" sz="2800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B</a:t>
            </a:r>
            <a:r>
              <a:rPr lang="en-US" altLang="zh-CN" sz="2800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H</a:t>
            </a:r>
            <a:r>
              <a:rPr lang="en-US" altLang="zh-CN" sz="2800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Q</a:t>
            </a:r>
            <a:r>
              <a:rPr lang="en-US" altLang="zh-CN" sz="2800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R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are constant</a:t>
            </a:r>
            <a:r>
              <a:rPr lang="en-US" altLang="zh-CN" sz="2800">
                <a:solidFill>
                  <a:srgbClr val="FF0000"/>
                </a:solidFill>
              </a:rPr>
              <a:t>!</a:t>
            </a:r>
            <a:endParaRPr lang="en-US" altLang="zh-CN" sz="2800">
              <a:solidFill>
                <a:srgbClr val="FF0000"/>
              </a:solidFill>
            </a:endParaRP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The initial state and noise vectors at each step are all assumed to be mutually independent.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4505" y="1249680"/>
            <a:ext cx="5832475" cy="4892675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alpha val="35000"/>
                  <a:lumOff val="100000"/>
                </a:schemeClr>
              </a:gs>
              <a:gs pos="100000">
                <a:srgbClr val="034373"/>
              </a:gs>
            </a:gsLst>
            <a:lin ang="18900000" scaled="0"/>
          </a:gra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just"/>
            <a:r>
              <a:rPr sz="1300">
                <a:sym typeface="+mn-ea"/>
              </a:rPr>
              <a:t>Z=(1:100);   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noise=randn(1,100);   </a:t>
            </a:r>
            <a:r>
              <a:rPr lang="en-US" sz="1300">
                <a:sym typeface="+mn-ea"/>
              </a:rPr>
              <a:t>	</a:t>
            </a:r>
            <a:r>
              <a:rPr sz="1300">
                <a:sym typeface="+mn-ea"/>
              </a:rPr>
              <a:t>% Gaussian noise with variance 1 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Z=Z+noise;   </a:t>
            </a:r>
            <a:r>
              <a:rPr lang="en-US" sz="1300">
                <a:sym typeface="+mn-ea"/>
              </a:rPr>
              <a:t>		</a:t>
            </a:r>
            <a:r>
              <a:rPr sz="1300">
                <a:sym typeface="+mn-ea"/>
              </a:rPr>
              <a:t>% </a:t>
            </a:r>
            <a:r>
              <a:rPr lang="en-US" sz="1300">
                <a:sym typeface="+mn-ea"/>
              </a:rPr>
              <a:t>Observation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 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X=[0; 0]; </a:t>
            </a:r>
            <a:r>
              <a:rPr lang="en-US" sz="1300">
                <a:sym typeface="+mn-ea"/>
              </a:rPr>
              <a:t>		</a:t>
            </a:r>
            <a:r>
              <a:rPr sz="1300">
                <a:sym typeface="+mn-ea"/>
              </a:rPr>
              <a:t>% State parameters 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Sigma = [1 0; 0 1]; </a:t>
            </a:r>
            <a:r>
              <a:rPr lang="en-US" sz="1300">
                <a:sym typeface="+mn-ea"/>
              </a:rPr>
              <a:t>	</a:t>
            </a:r>
            <a:r>
              <a:rPr sz="1300">
                <a:sym typeface="+mn-ea"/>
              </a:rPr>
              <a:t>% Covariance matrix of state estimat</a:t>
            </a:r>
            <a:r>
              <a:rPr lang="en-US" sz="1300">
                <a:sym typeface="+mn-ea"/>
              </a:rPr>
              <a:t>e</a:t>
            </a:r>
            <a:r>
              <a:rPr sz="1300">
                <a:sym typeface="+mn-ea"/>
              </a:rPr>
              <a:t>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F=[1 1; 0 1]; </a:t>
            </a:r>
            <a:r>
              <a:rPr lang="en-US" sz="1300">
                <a:sym typeface="+mn-ea"/>
              </a:rPr>
              <a:t>		</a:t>
            </a:r>
            <a:r>
              <a:rPr sz="1300">
                <a:sym typeface="+mn-ea"/>
              </a:rPr>
              <a:t>% State transition matrix 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Q=[0.0001, 0; 0 0.0001]; </a:t>
            </a:r>
            <a:r>
              <a:rPr lang="en-US" sz="1300">
                <a:sym typeface="+mn-ea"/>
              </a:rPr>
              <a:t>	</a:t>
            </a:r>
            <a:r>
              <a:rPr sz="1300">
                <a:sym typeface="+mn-ea"/>
              </a:rPr>
              <a:t>% Covariance matrix of state transition 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H=[1 0];</a:t>
            </a:r>
            <a:r>
              <a:rPr lang="en-US" sz="1300">
                <a:sym typeface="+mn-ea"/>
              </a:rPr>
              <a:t>		</a:t>
            </a:r>
            <a:r>
              <a:rPr sz="1300">
                <a:sym typeface="+mn-ea"/>
              </a:rPr>
              <a:t>% Observation matrix 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R=1; </a:t>
            </a:r>
            <a:r>
              <a:rPr lang="en-US" sz="1300">
                <a:sym typeface="+mn-ea"/>
              </a:rPr>
              <a:t>		</a:t>
            </a:r>
            <a:r>
              <a:rPr sz="1300">
                <a:sym typeface="+mn-ea"/>
              </a:rPr>
              <a:t>% Observ</a:t>
            </a:r>
            <a:r>
              <a:rPr lang="en-US" sz="1300">
                <a:sym typeface="+mn-ea"/>
              </a:rPr>
              <a:t>ation</a:t>
            </a:r>
            <a:r>
              <a:rPr sz="1300">
                <a:sym typeface="+mn-ea"/>
              </a:rPr>
              <a:t> noise variance 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 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figure; 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hold on;  </a:t>
            </a:r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  </a:t>
            </a:r>
            <a:endParaRPr sz="1300"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1300">
                <a:sym typeface="+mn-ea"/>
              </a:rPr>
              <a:t>for i=1:100   </a:t>
            </a:r>
            <a:endParaRPr sz="1300"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1300">
                <a:sym typeface="+mn-ea"/>
              </a:rPr>
              <a:t> </a:t>
            </a:r>
            <a:r>
              <a:rPr sz="1300">
                <a:solidFill>
                  <a:srgbClr val="FF0000"/>
                </a:solidFill>
                <a:sym typeface="+mn-ea"/>
              </a:rPr>
              <a:t> X_ = F*X;  </a:t>
            </a:r>
            <a:endParaRPr sz="1300">
              <a:solidFill>
                <a:srgbClr val="FF0000"/>
              </a:solidFill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1300">
                <a:solidFill>
                  <a:srgbClr val="FF0000"/>
                </a:solidFill>
                <a:sym typeface="+mn-ea"/>
              </a:rPr>
              <a:t>  Sigma_ = F*Sigma*F'+Q;  </a:t>
            </a:r>
            <a:endParaRPr sz="1300">
              <a:solidFill>
                <a:srgbClr val="FF0000"/>
              </a:solidFill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1300">
                <a:solidFill>
                  <a:srgbClr val="FF0000"/>
                </a:solidFill>
                <a:sym typeface="+mn-ea"/>
              </a:rPr>
              <a:t>  K = Sigma_*H'/(H*Sigma_*H'+R);  </a:t>
            </a:r>
            <a:endParaRPr sz="1300">
              <a:solidFill>
                <a:srgbClr val="FF0000"/>
              </a:solidFill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1300">
                <a:solidFill>
                  <a:srgbClr val="FF0000"/>
                </a:solidFill>
                <a:sym typeface="+mn-ea"/>
              </a:rPr>
              <a:t>  X = X_+K*(Z(i)-H*X_);  </a:t>
            </a:r>
            <a:endParaRPr sz="1300">
              <a:solidFill>
                <a:srgbClr val="FF0000"/>
              </a:solidFill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1300">
                <a:solidFill>
                  <a:srgbClr val="FF0000"/>
                </a:solidFill>
                <a:sym typeface="+mn-ea"/>
              </a:rPr>
              <a:t>  Sigma = (eye(2)-K*H)*Sigma_;  </a:t>
            </a:r>
            <a:r>
              <a:rPr sz="1300">
                <a:sym typeface="+mn-ea"/>
              </a:rPr>
              <a:t>  </a:t>
            </a:r>
            <a:endParaRPr sz="1300"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1300">
                <a:sym typeface="+mn-ea"/>
              </a:rPr>
              <a:t>  plot(X(1), X(2), '.','MarkerSize',10); </a:t>
            </a:r>
            <a:r>
              <a:rPr lang="en-US" sz="1300">
                <a:sym typeface="+mn-ea"/>
              </a:rPr>
              <a:t>    </a:t>
            </a:r>
            <a:r>
              <a:rPr sz="1300">
                <a:sym typeface="+mn-ea"/>
              </a:rPr>
              <a:t>% Draw real-time update stat</a:t>
            </a:r>
            <a:r>
              <a:rPr lang="en-US" sz="1300">
                <a:sym typeface="+mn-ea"/>
              </a:rPr>
              <a:t>e</a:t>
            </a:r>
            <a:r>
              <a:rPr sz="1300">
                <a:sym typeface="+mn-ea"/>
              </a:rPr>
              <a:t> parameters  </a:t>
            </a:r>
            <a:endParaRPr sz="1300"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1300">
                <a:sym typeface="+mn-ea"/>
              </a:rPr>
              <a:t>end</a:t>
            </a:r>
            <a:endParaRPr sz="1300">
              <a:sym typeface="+mn-ea"/>
            </a:endParaRPr>
          </a:p>
          <a:p>
            <a:pPr algn="just"/>
            <a:endParaRPr sz="1300">
              <a:sym typeface="+mn-ea"/>
            </a:endParaRPr>
          </a:p>
          <a:p>
            <a:pPr algn="just"/>
            <a:r>
              <a:rPr sz="1300">
                <a:sym typeface="+mn-ea"/>
              </a:rPr>
              <a:t>plot([0,100],[1,1],'r-'); </a:t>
            </a:r>
            <a:r>
              <a:rPr lang="en-US" sz="1300">
                <a:sym typeface="+mn-ea"/>
              </a:rPr>
              <a:t>	                   % Draw real state parameters</a:t>
            </a:r>
            <a:endParaRPr lang="en-US" sz="1300">
              <a:sym typeface="+mn-ea"/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219710" y="207645"/>
            <a:ext cx="8592820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Data Fusion Methods &amp;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580" y="690880"/>
            <a:ext cx="892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/>
              <a:t>A simple example implemented in MATLAB:</a:t>
            </a:r>
            <a:endParaRPr lang="en-US" altLang="zh-CN" sz="2800" b="1" i="1"/>
          </a:p>
        </p:txBody>
      </p:sp>
      <p:sp>
        <p:nvSpPr>
          <p:cNvPr id="4" name="文本框 3"/>
          <p:cNvSpPr txBox="1"/>
          <p:nvPr/>
        </p:nvSpPr>
        <p:spPr>
          <a:xfrm>
            <a:off x="6866255" y="6015990"/>
            <a:ext cx="3625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Gradual</a:t>
            </a:r>
            <a:r>
              <a:rPr lang="zh-CN" altLang="en-US" sz="2400" b="1">
                <a:solidFill>
                  <a:srgbClr val="FF0000"/>
                </a:solidFill>
              </a:rPr>
              <a:t> convergence</a:t>
            </a:r>
            <a:r>
              <a:rPr lang="en-US" altLang="zh-CN" sz="2400" b="1">
                <a:solidFill>
                  <a:srgbClr val="FF0000"/>
                </a:solidFill>
              </a:rPr>
              <a:t>!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0035" y="1275715"/>
            <a:ext cx="5253355" cy="44303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265285" y="5740400"/>
            <a:ext cx="261810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Generated by</a:t>
            </a:r>
            <a:r>
              <a:rPr lang="zh-CN" altLang="en-US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MATLAB 2019a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1082665" y="1068405"/>
            <a:ext cx="240631" cy="22138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4505" y="1644015"/>
            <a:ext cx="113734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sym typeface="+mn-ea"/>
              </a:rPr>
              <a:t>Practical implementation of the K</a:t>
            </a:r>
            <a:r>
              <a:rPr lang="en-US" sz="2000">
                <a:sym typeface="+mn-ea"/>
              </a:rPr>
              <a:t>F</a:t>
            </a:r>
            <a:r>
              <a:rPr sz="2000">
                <a:sym typeface="+mn-ea"/>
              </a:rPr>
              <a:t> is often difficult due to the difficulty of getting a good estimate of the noise covariance matrices </a:t>
            </a:r>
            <a:r>
              <a:rPr sz="2000" b="1" i="1">
                <a:sym typeface="+mn-ea"/>
              </a:rPr>
              <a:t>Q</a:t>
            </a:r>
            <a:r>
              <a:rPr sz="2000" b="1" i="1" baseline="-25000">
                <a:sym typeface="+mn-ea"/>
              </a:rPr>
              <a:t>k</a:t>
            </a:r>
            <a:r>
              <a:rPr sz="2000">
                <a:sym typeface="+mn-ea"/>
              </a:rPr>
              <a:t> </a:t>
            </a:r>
            <a:r>
              <a:rPr lang="en-US" sz="2000" i="1">
                <a:sym typeface="+mn-ea"/>
              </a:rPr>
              <a:t>(Prediction Covariance)</a:t>
            </a:r>
            <a:r>
              <a:rPr lang="en-US" sz="2000">
                <a:sym typeface="+mn-ea"/>
              </a:rPr>
              <a:t> </a:t>
            </a:r>
            <a:r>
              <a:rPr sz="2000">
                <a:sym typeface="+mn-ea"/>
              </a:rPr>
              <a:t>and </a:t>
            </a:r>
            <a:r>
              <a:rPr sz="2000" b="1" i="1">
                <a:sym typeface="+mn-ea"/>
              </a:rPr>
              <a:t>R</a:t>
            </a:r>
            <a:r>
              <a:rPr sz="2000" b="1" i="1" baseline="-25000">
                <a:sym typeface="+mn-ea"/>
              </a:rPr>
              <a:t>k</a:t>
            </a:r>
            <a:r>
              <a:rPr lang="en-US" sz="2000">
                <a:sym typeface="+mn-ea"/>
              </a:rPr>
              <a:t> </a:t>
            </a:r>
            <a:r>
              <a:rPr lang="en-US" sz="2000" i="1">
                <a:sym typeface="+mn-ea"/>
              </a:rPr>
              <a:t>(Measurement Covariance)</a:t>
            </a:r>
            <a:r>
              <a:rPr sz="2000">
                <a:sym typeface="+mn-ea"/>
              </a:rPr>
              <a:t>. </a:t>
            </a:r>
            <a:r>
              <a:rPr lang="en-US" sz="2000">
                <a:sym typeface="+mn-ea"/>
              </a:rPr>
              <a:t> </a:t>
            </a:r>
            <a:r>
              <a:rPr sz="2000">
                <a:sym typeface="+mn-ea"/>
              </a:rPr>
              <a:t>Extensive research has been done in this field to estimate these covariances from data. One practical approach is the</a:t>
            </a:r>
            <a:r>
              <a:rPr sz="2000" b="1">
                <a:sym typeface="+mn-ea"/>
              </a:rPr>
              <a:t> Adaptive Kalman Filter</a:t>
            </a:r>
            <a:r>
              <a:rPr sz="2000">
                <a:sym typeface="+mn-ea"/>
              </a:rPr>
              <a:t> (</a:t>
            </a:r>
            <a:r>
              <a:rPr sz="2000" b="1">
                <a:sym typeface="+mn-ea"/>
              </a:rPr>
              <a:t>A</a:t>
            </a:r>
            <a:r>
              <a:rPr lang="en-US" sz="2000" b="1">
                <a:sym typeface="+mn-ea"/>
              </a:rPr>
              <a:t>KF</a:t>
            </a:r>
            <a:r>
              <a:rPr sz="2000">
                <a:sym typeface="+mn-ea"/>
              </a:rPr>
              <a:t>) technique that </a:t>
            </a:r>
            <a:r>
              <a:rPr lang="en-US" sz="2000">
                <a:sym typeface="+mn-ea"/>
              </a:rPr>
              <a:t>can</a:t>
            </a:r>
            <a:r>
              <a:rPr sz="2000">
                <a:sym typeface="+mn-ea"/>
              </a:rPr>
              <a:t> estimate the </a:t>
            </a:r>
            <a:r>
              <a:rPr sz="2000" b="1">
                <a:sym typeface="+mn-ea"/>
              </a:rPr>
              <a:t>statistic characteristic of noise</a:t>
            </a:r>
            <a:r>
              <a:rPr lang="en-US" sz="2000">
                <a:sym typeface="+mn-ea"/>
              </a:rPr>
              <a:t> </a:t>
            </a:r>
            <a:r>
              <a:rPr sz="2000">
                <a:sym typeface="+mn-ea"/>
              </a:rPr>
              <a:t>using observation information</a:t>
            </a:r>
            <a:r>
              <a:rPr sz="2000">
                <a:sym typeface="+mn-ea"/>
              </a:rPr>
              <a:t> </a:t>
            </a:r>
            <a:r>
              <a:rPr lang="en-US" sz="2000">
                <a:sym typeface="+mn-ea"/>
              </a:rPr>
              <a:t>at the same time of estimating state parameters</a:t>
            </a:r>
            <a:r>
              <a:rPr sz="2000">
                <a:sym typeface="+mn-ea"/>
              </a:rPr>
              <a:t> </a:t>
            </a:r>
            <a:r>
              <a:rPr lang="en-US" sz="2000">
                <a:sym typeface="+mn-ea"/>
              </a:rPr>
              <a:t>to</a:t>
            </a:r>
            <a:r>
              <a:rPr lang="en-US" sz="2000" b="1">
                <a:sym typeface="+mn-ea"/>
              </a:rPr>
              <a:t> revise or adjust the</a:t>
            </a:r>
            <a:r>
              <a:rPr sz="2000" b="1">
                <a:sym typeface="+mn-ea"/>
              </a:rPr>
              <a:t> covariance matrix</a:t>
            </a:r>
            <a:r>
              <a:rPr sz="2000">
                <a:sym typeface="+mn-ea"/>
              </a:rPr>
              <a:t>.</a:t>
            </a:r>
            <a:endParaRPr sz="20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580" y="887730"/>
            <a:ext cx="5213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/>
              <a:t>Difficulties of </a:t>
            </a:r>
            <a:r>
              <a:rPr lang="en-US" altLang="zh-CN" sz="3200" b="1" i="1">
                <a:sym typeface="+mn-ea"/>
              </a:rPr>
              <a:t>Kalman Filter</a:t>
            </a:r>
            <a:r>
              <a:rPr lang="en-US" altLang="zh-CN" sz="3200" b="1" i="1"/>
              <a:t>?</a:t>
            </a:r>
            <a:endParaRPr lang="en-US" altLang="zh-CN" sz="3200" b="1" i="1"/>
          </a:p>
        </p:txBody>
      </p:sp>
      <p:sp>
        <p:nvSpPr>
          <p:cNvPr id="3" name="文本占位符 1"/>
          <p:cNvSpPr txBox="1"/>
          <p:nvPr/>
        </p:nvSpPr>
        <p:spPr>
          <a:xfrm>
            <a:off x="219710" y="207645"/>
            <a:ext cx="8592820" cy="5340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02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en-US" altLang="zh-CN" i="1" dirty="0">
                <a:ea typeface="黑体" panose="02010609060101010101" pitchFamily="49" charset="-122"/>
                <a:cs typeface="+mn-lt"/>
                <a:sym typeface="+mn-ea"/>
              </a:rPr>
              <a:t>Data Fusion Methods &amp; Kalman Filter</a:t>
            </a:r>
            <a:endParaRPr lang="en-US" altLang="zh-CN" i="1" dirty="0">
              <a:ea typeface="黑体" panose="02010609060101010101" pitchFamily="49" charset="-122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80" y="3983355"/>
            <a:ext cx="2604135" cy="1362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3776345"/>
            <a:ext cx="1692275" cy="1776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620" y="3776345"/>
            <a:ext cx="4736465" cy="1953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600" y="3541395"/>
            <a:ext cx="2211705" cy="28047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7775" y="5854065"/>
            <a:ext cx="85763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Error propagation law; Symmetric matrix;  </a:t>
            </a:r>
            <a:r>
              <a:rPr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Empirical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;  Adjustable; Adaptive...  </a:t>
            </a:r>
            <a:endParaRPr lang="en-US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35930" y="980440"/>
            <a:ext cx="6216015" cy="3987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Accurate or Inaccurate ?     Divergence or Convergence ?</a:t>
            </a:r>
            <a:endParaRPr lang="en-US" altLang="en-US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13,&quot;width&quot;:2792}"/>
</p:tagLst>
</file>

<file path=ppt/tags/tag2.xml><?xml version="1.0" encoding="utf-8"?>
<p:tagLst xmlns:p="http://schemas.openxmlformats.org/presentationml/2006/main">
  <p:tag name="REFSHAPE" val="551207500"/>
</p:tagLst>
</file>

<file path=ppt/tags/tag3.xml><?xml version="1.0" encoding="utf-8"?>
<p:tagLst xmlns:p="http://schemas.openxmlformats.org/presentationml/2006/main">
  <p:tag name="REFSHAPE" val="455375516"/>
</p:tagLst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rnd" algn="ctr">
          <a:solidFill>
            <a:srgbClr val="008000"/>
          </a:solidFill>
          <a:round/>
        </a:ln>
        <a:scene3d>
          <a:camera prst="orthographicFront"/>
          <a:lightRig rig="threePt" dir="t"/>
        </a:scene3d>
        <a:sp3d>
          <a:bevelT/>
          <a:bevelB w="152400" h="50800" prst="softRound"/>
        </a:sp3d>
      </a:spPr>
      <a:bodyPr wrap="square">
        <a:spAutoFit/>
      </a:bodyPr>
      <a:lstStyle>
        <a:defPPr>
          <a:lnSpc>
            <a:spcPct val="120000"/>
          </a:lnSpc>
          <a:buClr>
            <a:schemeClr val="tx1"/>
          </a:buClr>
          <a:buSzPct val="90000"/>
          <a:buFont typeface="Wingdings" panose="05000000000000000000" pitchFamily="2" charset="2"/>
          <a:buNone/>
          <a:defRPr sz="2800" dirty="0" smtClean="0">
            <a:solidFill>
              <a:srgbClr val="FF0000"/>
            </a:solidFill>
            <a:ea typeface="黑体" panose="02010609060101010101" pitchFamily="49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7876</Words>
  <Application>WPS 演示</Application>
  <PresentationFormat>Widescreen</PresentationFormat>
  <Paragraphs>260</Paragraphs>
  <Slides>21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Arial</vt:lpstr>
      <vt:lpstr>SimSun</vt:lpstr>
      <vt:lpstr>Wingdings</vt:lpstr>
      <vt:lpstr>黑体</vt:lpstr>
      <vt:lpstr>Calibri</vt:lpstr>
      <vt:lpstr>Microsoft YaHei</vt:lpstr>
      <vt:lpstr>Times New Roman</vt:lpstr>
      <vt:lpstr>楷体</vt:lpstr>
      <vt:lpstr>隶书</vt:lpstr>
      <vt:lpstr>Arial Unicode MS</vt:lpstr>
      <vt:lpstr>Calibri Light</vt:lpstr>
      <vt:lpstr>等线</vt:lpstr>
      <vt:lpstr>Calibri</vt:lpstr>
      <vt:lpstr>1_Office 主题</vt:lpstr>
      <vt:lpstr>Equation.3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ZJG</dc:creator>
  <cp:lastModifiedBy>Yves</cp:lastModifiedBy>
  <cp:revision>622</cp:revision>
  <dcterms:created xsi:type="dcterms:W3CDTF">2018-09-14T08:36:00Z</dcterms:created>
  <dcterms:modified xsi:type="dcterms:W3CDTF">2020-01-23T17:16:40Z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