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9" r:id="rId12"/>
    <p:sldId id="285" r:id="rId13"/>
    <p:sldId id="286" r:id="rId14"/>
    <p:sldId id="287" r:id="rId15"/>
    <p:sldId id="288" r:id="rId16"/>
    <p:sldId id="29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>
        <p:scale>
          <a:sx n="66" d="100"/>
          <a:sy n="66" d="100"/>
        </p:scale>
        <p:origin x="732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57351"/>
            <a:ext cx="12192000" cy="4450086"/>
          </a:xfrm>
          <a:solidFill>
            <a:schemeClr val="bg1"/>
          </a:solidFill>
        </p:spPr>
        <p:txBody>
          <a:bodyPr lIns="72000"/>
          <a:lstStyle>
            <a:lvl1pPr marL="0" indent="0">
              <a:buNone/>
              <a:defRPr sz="1440"/>
            </a:lvl1pPr>
          </a:lstStyle>
          <a:p>
            <a:r>
              <a:rPr lang="de-DE" dirty="0"/>
              <a:t>Add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ctrTitle" hasCustomPrompt="1"/>
          </p:nvPr>
        </p:nvSpPr>
        <p:spPr>
          <a:xfrm>
            <a:off x="5000134" y="214"/>
            <a:ext cx="7191866" cy="6107216"/>
          </a:xfrm>
          <a:custGeom>
            <a:avLst/>
            <a:gdLst>
              <a:gd name="connsiteX0" fmla="*/ 2919324 w 4494916"/>
              <a:gd name="connsiteY0" fmla="*/ 0 h 5089347"/>
              <a:gd name="connsiteX1" fmla="*/ 4310847 w 4494916"/>
              <a:gd name="connsiteY1" fmla="*/ 352347 h 5089347"/>
              <a:gd name="connsiteX2" fmla="*/ 4494916 w 4494916"/>
              <a:gd name="connsiteY2" fmla="*/ 464171 h 5089347"/>
              <a:gd name="connsiteX3" fmla="*/ 4494916 w 4494916"/>
              <a:gd name="connsiteY3" fmla="*/ 5089347 h 5089347"/>
              <a:gd name="connsiteX4" fmla="*/ 971404 w 4494916"/>
              <a:gd name="connsiteY4" fmla="*/ 5089347 h 5089347"/>
              <a:gd name="connsiteX5" fmla="*/ 855050 w 4494916"/>
              <a:gd name="connsiteY5" fmla="*/ 4983598 h 5089347"/>
              <a:gd name="connsiteX6" fmla="*/ 0 w 4494916"/>
              <a:gd name="connsiteY6" fmla="*/ 2919324 h 5089347"/>
              <a:gd name="connsiteX7" fmla="*/ 2919324 w 4494916"/>
              <a:gd name="connsiteY7" fmla="*/ 0 h 50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916" h="5089347">
                <a:moveTo>
                  <a:pt x="2919324" y="0"/>
                </a:moveTo>
                <a:cubicBezTo>
                  <a:pt x="3423167" y="0"/>
                  <a:pt x="3897199" y="127639"/>
                  <a:pt x="4310847" y="352347"/>
                </a:cubicBezTo>
                <a:lnTo>
                  <a:pt x="4494916" y="464171"/>
                </a:lnTo>
                <a:lnTo>
                  <a:pt x="4494916" y="5089347"/>
                </a:lnTo>
                <a:lnTo>
                  <a:pt x="971404" y="5089347"/>
                </a:lnTo>
                <a:lnTo>
                  <a:pt x="855050" y="4983598"/>
                </a:lnTo>
                <a:cubicBezTo>
                  <a:pt x="326757" y="4455304"/>
                  <a:pt x="0" y="3725473"/>
                  <a:pt x="0" y="2919324"/>
                </a:cubicBezTo>
                <a:cubicBezTo>
                  <a:pt x="0" y="1307026"/>
                  <a:pt x="1307026" y="0"/>
                  <a:pt x="291932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ctr">
              <a:lnSpc>
                <a:spcPct val="90000"/>
              </a:lnSpc>
              <a:defRPr sz="960" b="1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6071" y="4825815"/>
            <a:ext cx="5593507" cy="74231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920">
                <a:solidFill>
                  <a:schemeClr val="bg1"/>
                </a:solidFill>
              </a:defRPr>
            </a:lvl1pPr>
            <a:lvl2pPr marL="342874" indent="0" algn="ctr">
              <a:buNone/>
              <a:defRPr sz="1500"/>
            </a:lvl2pPr>
            <a:lvl3pPr marL="685745" indent="0" algn="ctr">
              <a:buNone/>
              <a:defRPr sz="1350"/>
            </a:lvl3pPr>
            <a:lvl4pPr marL="1028618" indent="0" algn="ctr">
              <a:buNone/>
              <a:defRPr sz="1200"/>
            </a:lvl4pPr>
            <a:lvl5pPr marL="1371490" indent="0" algn="ctr">
              <a:buNone/>
              <a:defRPr sz="1200"/>
            </a:lvl5pPr>
            <a:lvl6pPr marL="1714363" indent="0" algn="ctr">
              <a:buNone/>
              <a:defRPr sz="1200"/>
            </a:lvl6pPr>
            <a:lvl7pPr marL="2057234" indent="0" algn="ctr">
              <a:buNone/>
              <a:defRPr sz="1200"/>
            </a:lvl7pPr>
            <a:lvl8pPr marL="2400108" indent="0" algn="ctr">
              <a:buNone/>
              <a:defRPr sz="1200"/>
            </a:lvl8pPr>
            <a:lvl9pPr marL="2742982" indent="0" algn="ctr">
              <a:buNone/>
              <a:defRPr sz="1200"/>
            </a:lvl9pPr>
          </a:lstStyle>
          <a:p>
            <a:r>
              <a:rPr lang="de-DE" dirty="0"/>
              <a:t>Add </a:t>
            </a:r>
            <a:r>
              <a:rPr lang="de-DE" dirty="0" err="1"/>
              <a:t>subtitle</a:t>
            </a:r>
            <a:r>
              <a:rPr lang="de-DE" dirty="0"/>
              <a:t>/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5" y="413435"/>
            <a:ext cx="3417714" cy="5183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98389" y="777600"/>
            <a:ext cx="4749218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40"/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institute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471112"/>
            <a:ext cx="5573578" cy="2336818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3360" b="1">
                <a:solidFill>
                  <a:schemeClr val="bg1"/>
                </a:solidFill>
              </a:defRPr>
            </a:lvl1pPr>
            <a:lvl2pPr marL="176198" indent="0">
              <a:buFontTx/>
              <a:buNone/>
              <a:defRPr sz="3360" b="1">
                <a:solidFill>
                  <a:schemeClr val="bg1"/>
                </a:solidFill>
              </a:defRPr>
            </a:lvl2pPr>
            <a:lvl3pPr marL="360334" indent="0">
              <a:buFontTx/>
              <a:buNone/>
              <a:defRPr sz="3360" b="1">
                <a:solidFill>
                  <a:schemeClr val="bg1"/>
                </a:solidFill>
              </a:defRPr>
            </a:lvl3pPr>
            <a:lvl4pPr marL="536532" indent="0">
              <a:buFontTx/>
              <a:buNone/>
              <a:defRPr sz="3360" b="1">
                <a:solidFill>
                  <a:schemeClr val="bg1"/>
                </a:solidFill>
              </a:defRPr>
            </a:lvl4pPr>
            <a:lvl5pPr marL="720667" indent="0">
              <a:buFontTx/>
              <a:buNone/>
              <a:defRPr sz="336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WP n: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Workpackage</a:t>
            </a:r>
            <a:endParaRPr lang="de-DE" dirty="0"/>
          </a:p>
          <a:p>
            <a:pPr lvl="0"/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09F8979-62DB-4D85-822C-F915E83AB5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97595" y="6261370"/>
            <a:ext cx="943966" cy="432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C2A3593-1D55-4718-9C66-AA189C2B73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0455" y="6243485"/>
            <a:ext cx="727139" cy="432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1B05071-3210-4C94-A3FD-506A7705407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285" y="6261370"/>
            <a:ext cx="891170" cy="432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72AFF8D-31AB-4601-A99B-94F0EFC7CFF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30771" y="6237394"/>
            <a:ext cx="576000" cy="432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27B39BD-3D6A-42ED-A3AE-40213FF0C46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06771" y="6237394"/>
            <a:ext cx="1039610" cy="432000"/>
          </a:xfrm>
          <a:prstGeom prst="rect">
            <a:avLst/>
          </a:prstGeom>
        </p:spPr>
      </p:pic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3B9C3D99-9216-4918-AEBD-0D4E63439C7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42968" y="6501606"/>
            <a:ext cx="8064000" cy="1477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17C80B6C-10DD-48C4-9796-7F7D16E2C6E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F6688A94-65F4-4838-B0F9-0243832CC3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1339564"/>
            <a:ext cx="5573578" cy="1097280"/>
          </a:xfrm>
        </p:spPr>
        <p:txBody>
          <a:bodyPr/>
          <a:lstStyle>
            <a:lvl5pPr marL="720667" indent="0" algn="ctr">
              <a:buNone/>
              <a:defRPr sz="2880">
                <a:solidFill>
                  <a:schemeClr val="bg1"/>
                </a:solidFill>
              </a:defRPr>
            </a:lvl5pPr>
          </a:lstStyle>
          <a:p>
            <a:pPr lvl="4"/>
            <a:r>
              <a:rPr lang="de-DE" dirty="0"/>
              <a:t>Integrated Fieldwork/ Integriertes Projekt 2018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B51315-2915-4E60-93F4-028BF8FFF4F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067752" y="6243485"/>
            <a:ext cx="53192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3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24423" y="327665"/>
            <a:ext cx="8915075" cy="728123"/>
          </a:xfrm>
          <a:noFill/>
        </p:spPr>
        <p:txBody>
          <a:bodyPr anchor="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224916"/>
            <a:ext cx="10943166" cy="4882514"/>
          </a:xfrm>
        </p:spPr>
        <p:txBody>
          <a:bodyPr/>
          <a:lstStyle>
            <a:lvl1pPr>
              <a:defRPr sz="192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0015528-BB91-4536-B973-F1334863CE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82232" y="327665"/>
            <a:ext cx="1885347" cy="728123"/>
          </a:xfrm>
        </p:spPr>
        <p:txBody>
          <a:bodyPr/>
          <a:lstStyle>
            <a:lvl1pPr>
              <a:defRPr sz="1680"/>
            </a:lvl1pPr>
          </a:lstStyle>
          <a:p>
            <a:r>
              <a:rPr lang="de-DE" dirty="0"/>
              <a:t>Add </a:t>
            </a:r>
            <a:r>
              <a:rPr lang="de-DE" dirty="0" err="1"/>
              <a:t>institute</a:t>
            </a:r>
            <a:r>
              <a:rPr lang="de-DE" dirty="0"/>
              <a:t> logo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FE5E163-A7E0-4541-874D-31CCA61120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422" y="6217338"/>
            <a:ext cx="25689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9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1129555" y="2790554"/>
            <a:ext cx="4019005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295" algn="l"/>
              </a:tabLst>
            </a:pPr>
            <a:r>
              <a:rPr lang="de-DE" sz="2880" b="1" dirty="0" err="1">
                <a:solidFill>
                  <a:schemeClr val="tx1"/>
                </a:solidFill>
              </a:rPr>
              <a:t>Thank</a:t>
            </a:r>
            <a:r>
              <a:rPr lang="de-DE" sz="2880" b="1" dirty="0">
                <a:solidFill>
                  <a:schemeClr val="tx1"/>
                </a:solidFill>
              </a:rPr>
              <a:t> </a:t>
            </a:r>
            <a:r>
              <a:rPr lang="de-DE" sz="2880" b="1" dirty="0" err="1">
                <a:solidFill>
                  <a:schemeClr val="tx1"/>
                </a:solidFill>
              </a:rPr>
              <a:t>you</a:t>
            </a:r>
            <a:r>
              <a:rPr lang="de-DE" sz="2880" b="1" dirty="0">
                <a:solidFill>
                  <a:schemeClr val="tx1"/>
                </a:solidFill>
              </a:rPr>
              <a:t>!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295" algn="l"/>
              </a:tabLst>
            </a:pPr>
            <a:endParaRPr lang="de-DE" sz="2880" b="1" dirty="0">
              <a:solidFill>
                <a:schemeClr val="tx1"/>
              </a:solidFill>
            </a:endParaRP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295" algn="l"/>
              </a:tabLst>
            </a:pPr>
            <a:r>
              <a:rPr lang="de-DE" sz="2880" b="1" dirty="0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5" y="413435"/>
            <a:ext cx="3417714" cy="518398"/>
          </a:xfrm>
          <a:prstGeom prst="rect">
            <a:avLst/>
          </a:prstGeom>
        </p:spPr>
      </p:pic>
      <p:sp>
        <p:nvSpPr>
          <p:cNvPr id="2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98389" y="777600"/>
            <a:ext cx="4749218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40"/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institute</a:t>
            </a:r>
            <a:endParaRPr lang="de-DE" dirty="0"/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3AF94A3-7FA1-4AA0-9AD0-DFADA715CD0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945746" y="2010285"/>
            <a:ext cx="4842803" cy="2483142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endParaRPr lang="de-DE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CBD67AC9-18D5-4F11-A612-595B93F3CA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9285" y="6261370"/>
            <a:ext cx="891170" cy="432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D302B7A-C65A-4D38-9FD6-E77231C18F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0455" y="6243485"/>
            <a:ext cx="727139" cy="432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25FEC7-AECF-4D91-9254-8F02F434EE6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97595" y="6261370"/>
            <a:ext cx="943966" cy="432000"/>
          </a:xfrm>
          <a:prstGeom prst="rect">
            <a:avLst/>
          </a:prstGeom>
        </p:spPr>
      </p:pic>
      <p:pic>
        <p:nvPicPr>
          <p:cNvPr id="12" name="Grafik 4">
            <a:extLst>
              <a:ext uri="{FF2B5EF4-FFF2-40B4-BE49-F238E27FC236}">
                <a16:creationId xmlns:a16="http://schemas.microsoft.com/office/drawing/2014/main" id="{8BB51315-2915-4E60-93F4-028BF8FFF4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7752" y="6243485"/>
            <a:ext cx="531926" cy="432000"/>
          </a:xfrm>
          <a:prstGeom prst="rect">
            <a:avLst/>
          </a:prstGeom>
        </p:spPr>
      </p:pic>
      <p:pic>
        <p:nvPicPr>
          <p:cNvPr id="13" name="Grafik 25">
            <a:extLst>
              <a:ext uri="{FF2B5EF4-FFF2-40B4-BE49-F238E27FC236}">
                <a16:creationId xmlns:a16="http://schemas.microsoft.com/office/drawing/2014/main" id="{327B39BD-3D6A-42ED-A3AE-40213FF0C46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06771" y="6237394"/>
            <a:ext cx="1039610" cy="432000"/>
          </a:xfrm>
          <a:prstGeom prst="rect">
            <a:avLst/>
          </a:prstGeom>
        </p:spPr>
      </p:pic>
      <p:pic>
        <p:nvPicPr>
          <p:cNvPr id="17" name="Grafik 23">
            <a:extLst>
              <a:ext uri="{FF2B5EF4-FFF2-40B4-BE49-F238E27FC236}">
                <a16:creationId xmlns:a16="http://schemas.microsoft.com/office/drawing/2014/main" id="{F72AFF8D-31AB-4601-A99B-94F0EFC7CFF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30771" y="6237394"/>
            <a:ext cx="576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8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4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2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5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5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3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0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F692-7131-40B2-AE20-8FC1966421CC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4C8A-D7B3-4202-A87E-9AB34EC2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5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el 52">
            <a:extLst>
              <a:ext uri="{FF2B5EF4-FFF2-40B4-BE49-F238E27FC236}">
                <a16:creationId xmlns:a16="http://schemas.microsoft.com/office/drawing/2014/main" id="{1A606DD0-32E8-4B4B-9131-BABC0377F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134" y="198547"/>
            <a:ext cx="7191866" cy="610721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4" name="Untertitel 53">
            <a:extLst>
              <a:ext uri="{FF2B5EF4-FFF2-40B4-BE49-F238E27FC236}">
                <a16:creationId xmlns:a16="http://schemas.microsoft.com/office/drawing/2014/main" id="{BC4BFD06-3985-4FF2-8A71-144BC63DD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4021" y="3428692"/>
            <a:ext cx="4195130" cy="1143911"/>
          </a:xfrm>
        </p:spPr>
        <p:txBody>
          <a:bodyPr/>
          <a:lstStyle/>
          <a:p>
            <a:endParaRPr lang="de-DE" dirty="0"/>
          </a:p>
          <a:p>
            <a:r>
              <a:rPr lang="de-DE" sz="2800" dirty="0" smtClean="0"/>
              <a:t>Yi Wang 3371561</a:t>
            </a:r>
          </a:p>
          <a:p>
            <a:r>
              <a:rPr lang="de-DE" sz="2800" dirty="0" smtClean="0"/>
              <a:t>Yi Wei 3371480</a:t>
            </a:r>
            <a:endParaRPr lang="de-DE" sz="2800" dirty="0"/>
          </a:p>
        </p:txBody>
      </p:sp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627D808F-A8CF-4C7B-B2B9-A07DAE31A1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55548" y="1339564"/>
            <a:ext cx="4582519" cy="10972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3600" b="1" dirty="0" smtClean="0">
                <a:solidFill>
                  <a:schemeClr val="bg1"/>
                </a:solidFill>
              </a:rPr>
              <a:t>Computer Vision Project:</a:t>
            </a:r>
          </a:p>
          <a:p>
            <a:pPr marL="0" indent="0" algn="ctr">
              <a:buNone/>
            </a:pPr>
            <a:r>
              <a:rPr lang="de-DE" sz="3600" b="1" dirty="0" smtClean="0">
                <a:solidFill>
                  <a:schemeClr val="bg1"/>
                </a:solidFill>
              </a:rPr>
              <a:t>3D Reconstruction</a:t>
            </a:r>
            <a:endParaRPr lang="de-DE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7" y="3763168"/>
            <a:ext cx="4692577" cy="28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Pix4D Processing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66" y="1224916"/>
            <a:ext cx="2279552" cy="438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045" y="1904440"/>
            <a:ext cx="3276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Pix4D Processing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14" y="2413460"/>
            <a:ext cx="4277322" cy="250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42" y="2389644"/>
            <a:ext cx="434400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3D model printing: </a:t>
            </a:r>
            <a:r>
              <a:rPr lang="en-US" b="1" dirty="0" err="1" smtClean="0"/>
              <a:t>Meshmixer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81" y="1065451"/>
            <a:ext cx="9308648" cy="50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3D model printing: </a:t>
            </a:r>
            <a:r>
              <a:rPr lang="en-US" b="1" dirty="0" err="1" smtClean="0"/>
              <a:t>Cura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47" y="1224916"/>
            <a:ext cx="9021037" cy="47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Printed 3D model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90" y="991790"/>
            <a:ext cx="7010189" cy="52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Analysis: </a:t>
            </a:r>
            <a:r>
              <a:rPr lang="en-US" b="1" dirty="0" err="1" smtClean="0"/>
              <a:t>Metashape</a:t>
            </a:r>
            <a:r>
              <a:rPr lang="en-US" b="1" dirty="0" smtClean="0"/>
              <a:t> Vs Pix4D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91886"/>
              </p:ext>
            </p:extLst>
          </p:nvPr>
        </p:nvGraphicFramePr>
        <p:xfrm>
          <a:off x="1804491" y="2548758"/>
          <a:ext cx="7585590" cy="223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30">
                  <a:extLst>
                    <a:ext uri="{9D8B030D-6E8A-4147-A177-3AD203B41FA5}">
                      <a16:colId xmlns:a16="http://schemas.microsoft.com/office/drawing/2014/main" val="1258863338"/>
                    </a:ext>
                  </a:extLst>
                </a:gridCol>
                <a:gridCol w="2528530">
                  <a:extLst>
                    <a:ext uri="{9D8B030D-6E8A-4147-A177-3AD203B41FA5}">
                      <a16:colId xmlns:a16="http://schemas.microsoft.com/office/drawing/2014/main" val="1839669998"/>
                    </a:ext>
                  </a:extLst>
                </a:gridCol>
                <a:gridCol w="2528530">
                  <a:extLst>
                    <a:ext uri="{9D8B030D-6E8A-4147-A177-3AD203B41FA5}">
                      <a16:colId xmlns:a16="http://schemas.microsoft.com/office/drawing/2014/main" val="1433997000"/>
                    </a:ext>
                  </a:extLst>
                </a:gridCol>
              </a:tblGrid>
              <a:tr h="4773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Pix4D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0166"/>
                  </a:ext>
                </a:extLst>
              </a:tr>
              <a:tr h="636760">
                <a:tc>
                  <a:txBody>
                    <a:bodyPr/>
                    <a:lstStyle/>
                    <a:p>
                      <a:r>
                        <a:rPr lang="en-US" dirty="0" smtClean="0"/>
                        <a:t>Calibrated</a:t>
                      </a:r>
                      <a:r>
                        <a:rPr lang="en-US" baseline="0" dirty="0" smtClean="0"/>
                        <a:t> focal length 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48329"/>
                  </a:ext>
                </a:extLst>
              </a:tr>
              <a:tr h="477335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tie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86652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110852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33293"/>
                  </a:ext>
                </a:extLst>
              </a:tr>
              <a:tr h="47733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RMS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reprojection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0.164821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54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sp>
        <p:nvSpPr>
          <p:cNvPr id="6" name="TextBox 5"/>
          <p:cNvSpPr txBox="1"/>
          <p:nvPr/>
        </p:nvSpPr>
        <p:spPr>
          <a:xfrm>
            <a:off x="3581400" y="2345267"/>
            <a:ext cx="52818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96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Content</a:t>
            </a:r>
            <a:endParaRPr lang="en-US" sz="5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4000" dirty="0" smtClean="0"/>
              <a:t>Data collection</a:t>
            </a:r>
            <a:endParaRPr lang="en-US" sz="4000" dirty="0" smtClean="0"/>
          </a:p>
          <a:p>
            <a:r>
              <a:rPr lang="en-US" sz="4000" dirty="0" smtClean="0"/>
              <a:t>Data Processing 1. </a:t>
            </a:r>
            <a:r>
              <a:rPr lang="en-US" sz="4000" dirty="0" err="1" smtClean="0"/>
              <a:t>Metashape</a:t>
            </a:r>
            <a:endParaRPr lang="en-US" sz="4000" dirty="0" smtClean="0"/>
          </a:p>
          <a:p>
            <a:r>
              <a:rPr lang="en-US" sz="4000" dirty="0" smtClean="0"/>
              <a:t>Data Processing 2. Pixel 4D</a:t>
            </a:r>
            <a:endParaRPr lang="en-US" sz="4000" dirty="0" smtClean="0"/>
          </a:p>
          <a:p>
            <a:r>
              <a:rPr lang="en-US" sz="4000" dirty="0" smtClean="0"/>
              <a:t>(3D model Printing)</a:t>
            </a:r>
          </a:p>
          <a:p>
            <a:r>
              <a:rPr lang="en-US" sz="4000" dirty="0" smtClean="0"/>
              <a:t>Result Analysis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</p:spTree>
    <p:extLst>
      <p:ext uri="{BB962C8B-B14F-4D97-AF65-F5344CB8AC3E}">
        <p14:creationId xmlns:p14="http://schemas.microsoft.com/office/powerpoint/2010/main" val="5717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48040"/>
              </p:ext>
            </p:extLst>
          </p:nvPr>
        </p:nvGraphicFramePr>
        <p:xfrm>
          <a:off x="2233364" y="2523173"/>
          <a:ext cx="7725281" cy="2286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650487">
                  <a:extLst>
                    <a:ext uri="{9D8B030D-6E8A-4147-A177-3AD203B41FA5}">
                      <a16:colId xmlns:a16="http://schemas.microsoft.com/office/drawing/2014/main" val="2486552068"/>
                    </a:ext>
                  </a:extLst>
                </a:gridCol>
                <a:gridCol w="5074794">
                  <a:extLst>
                    <a:ext uri="{9D8B030D-6E8A-4147-A177-3AD203B41FA5}">
                      <a16:colId xmlns:a16="http://schemas.microsoft.com/office/drawing/2014/main" val="2481191448"/>
                    </a:ext>
                  </a:extLst>
                </a:gridCol>
              </a:tblGrid>
              <a:tr h="44377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05666"/>
                  </a:ext>
                </a:extLst>
              </a:tr>
              <a:tr h="4437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Camera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GOPRO</a:t>
                      </a:r>
                      <a:r>
                        <a:rPr lang="en-US" sz="2400" baseline="0" dirty="0" smtClean="0"/>
                        <a:t> Hero6 4000*3000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45549"/>
                  </a:ext>
                </a:extLst>
              </a:tr>
              <a:tr h="4437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Statue</a:t>
                      </a:r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73928"/>
                  </a:ext>
                </a:extLst>
              </a:tr>
              <a:tr h="4437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</a:t>
                      </a:r>
                      <a:r>
                        <a:rPr lang="en-US" sz="2400" baseline="0" dirty="0" smtClean="0"/>
                        <a:t> of photos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58210"/>
                  </a:ext>
                </a:extLst>
              </a:tr>
              <a:tr h="4437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Photographing</a:t>
                      </a:r>
                      <a:r>
                        <a:rPr lang="en-US" sz="2400" baseline="0" dirty="0" smtClean="0"/>
                        <a:t> info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19.11.2019,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12</a:t>
                      </a:r>
                      <a:r>
                        <a:rPr lang="en-US" sz="2400" baseline="0" dirty="0" smtClean="0"/>
                        <a:t> pm, sunny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33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0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 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70" y="1534569"/>
            <a:ext cx="5152269" cy="42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Metashape</a:t>
            </a:r>
            <a:r>
              <a:rPr lang="en-US" b="1" dirty="0" smtClean="0"/>
              <a:t> Processing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2800" dirty="0" smtClean="0"/>
              <a:t>Load image</a:t>
            </a:r>
          </a:p>
          <a:p>
            <a:r>
              <a:rPr lang="de-DE" sz="2800" dirty="0" smtClean="0"/>
              <a:t>Align Photos: Camera calibration &amp; Tie points generating</a:t>
            </a:r>
          </a:p>
          <a:p>
            <a:r>
              <a:rPr lang="de-DE" sz="2800" dirty="0" smtClean="0"/>
              <a:t>Build dense cloud</a:t>
            </a:r>
          </a:p>
          <a:p>
            <a:r>
              <a:rPr lang="de-DE" sz="2800" dirty="0" smtClean="0"/>
              <a:t>Build Mesh</a:t>
            </a:r>
          </a:p>
          <a:p>
            <a:r>
              <a:rPr lang="de-DE" sz="2800" dirty="0" smtClean="0"/>
              <a:t>Export Model (*.obj)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</p:spTree>
    <p:extLst>
      <p:ext uri="{BB962C8B-B14F-4D97-AF65-F5344CB8AC3E}">
        <p14:creationId xmlns:p14="http://schemas.microsoft.com/office/powerpoint/2010/main" val="17436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Metashape</a:t>
            </a:r>
            <a:r>
              <a:rPr lang="en-US" b="1" dirty="0"/>
              <a:t> Processing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93" y="1624444"/>
            <a:ext cx="5038959" cy="4083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47" y="1531029"/>
            <a:ext cx="3551112" cy="4035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88865" y="575319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Dense Cloud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3750" y="5753196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16218 Tie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Metashape</a:t>
            </a:r>
            <a:r>
              <a:rPr lang="en-US" b="1" dirty="0"/>
              <a:t> Processing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31" y="1627538"/>
            <a:ext cx="3315163" cy="4077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469" y="1627537"/>
            <a:ext cx="3860643" cy="40772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62174" y="58801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mesh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68683" y="5881695"/>
            <a:ext cx="28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Roughly-processed 3D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Pix4D Processing</a:t>
            </a:r>
            <a:endParaRPr lang="en-US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224916"/>
            <a:ext cx="10943166" cy="4882514"/>
          </a:xfrm>
        </p:spPr>
        <p:txBody>
          <a:bodyPr/>
          <a:lstStyle/>
          <a:p>
            <a:endParaRPr lang="de-DE" dirty="0"/>
          </a:p>
          <a:p>
            <a:r>
              <a:rPr lang="de-DE" sz="2800" dirty="0" smtClean="0"/>
              <a:t>Load image (set geolocation &amp; orientation)</a:t>
            </a:r>
          </a:p>
          <a:p>
            <a:r>
              <a:rPr lang="de-DE" sz="2800" dirty="0" smtClean="0"/>
              <a:t>Initial Processing (camera calibration &amp; tie points generating)</a:t>
            </a:r>
          </a:p>
          <a:p>
            <a:r>
              <a:rPr lang="de-DE" sz="2800" dirty="0" smtClean="0"/>
              <a:t>Point Cloud and Mesh</a:t>
            </a:r>
          </a:p>
          <a:p>
            <a:r>
              <a:rPr lang="de-DE" sz="2800" dirty="0" smtClean="0"/>
              <a:t>(Auto-Export Model *.obj)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7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FA19-E964-4699-8CF9-5BDAC0C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Pix4D Processing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8246D-B9DB-40C9-9249-6ED8DB2F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890BB-AF90-48A6-94BA-7AAC61D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045" y="6391433"/>
            <a:ext cx="2743200" cy="365125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0C3953EC-5226-4AA0-9BF8-E4F13871F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174" b="10174"/>
          <a:stretch>
            <a:fillRect/>
          </a:stretch>
        </p:blipFill>
        <p:spPr>
          <a:xfrm>
            <a:off x="8785674" y="327665"/>
            <a:ext cx="1414010" cy="7281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24" y="1113830"/>
            <a:ext cx="7989761" cy="49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187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 Presentation</vt:lpstr>
      <vt:lpstr>Content</vt:lpstr>
      <vt:lpstr>Data Collection</vt:lpstr>
      <vt:lpstr>Data Collection </vt:lpstr>
      <vt:lpstr>Metashape Processing</vt:lpstr>
      <vt:lpstr>Metashape Processing</vt:lpstr>
      <vt:lpstr>Metashape Processing</vt:lpstr>
      <vt:lpstr>Pix4D Processing</vt:lpstr>
      <vt:lpstr>Pix4D Processing</vt:lpstr>
      <vt:lpstr>Pix4D Processing</vt:lpstr>
      <vt:lpstr>Pix4D Processing</vt:lpstr>
      <vt:lpstr>3D model printing: Meshmixer</vt:lpstr>
      <vt:lpstr>3D model printing: Cura</vt:lpstr>
      <vt:lpstr>Printed 3D model</vt:lpstr>
      <vt:lpstr>Result Analysis: Metashape Vs Pix4D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V032</dc:creator>
  <cp:lastModifiedBy>Wang Yi</cp:lastModifiedBy>
  <cp:revision>45</cp:revision>
  <dcterms:created xsi:type="dcterms:W3CDTF">2019-07-30T12:52:04Z</dcterms:created>
  <dcterms:modified xsi:type="dcterms:W3CDTF">2020-01-10T17:03:46Z</dcterms:modified>
</cp:coreProperties>
</file>