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259" r:id="rId5"/>
    <p:sldId id="258" r:id="rId6"/>
    <p:sldId id="260" r:id="rId7"/>
    <p:sldId id="261" r:id="rId8"/>
    <p:sldId id="263" r:id="rId9"/>
    <p:sldId id="290" r:id="rId10"/>
    <p:sldId id="291" r:id="rId11"/>
    <p:sldId id="264" r:id="rId12"/>
    <p:sldId id="271" r:id="rId13"/>
    <p:sldId id="272" r:id="rId14"/>
    <p:sldId id="274" r:id="rId15"/>
    <p:sldId id="273" r:id="rId16"/>
    <p:sldId id="289" r:id="rId17"/>
    <p:sldId id="299" r:id="rId18"/>
    <p:sldId id="300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30702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css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盒子模型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78790" y="29140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定位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:position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5580" y="1315720"/>
            <a:ext cx="83534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position:absolute | relative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Relative 定位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相对定位元素的定位是相对其正常位置。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postion:relative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Absolute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绝对定位的元素的位置相对于最近的相对定位的父元素，如果没有已定位的父元素，那么它的位置相对于&lt;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html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&gt;: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都通过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left,top,right,bottom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移动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z-index: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设置元素的堆叠顺序 给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position:absolute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绝对定位的元素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例子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搜索框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***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当子元素没有设置宽度，如果设置了绝对定位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它不会继承父元素的</a:t>
            </a:r>
            <a:r>
              <a:rPr lang="zh-CN" altLang="en-US">
                <a:solidFill>
                  <a:srgbClr val="FF0000"/>
                </a:solidFill>
              </a:rPr>
              <a:t>宽度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78790" y="10090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布局方式的总结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0560" y="2493645"/>
            <a:ext cx="87128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常用的布局方法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dirty="0">
                <a:solidFill>
                  <a:schemeClr val="bg1">
                    <a:lumMod val="85000"/>
                  </a:schemeClr>
                </a:solidFill>
              </a:rPr>
              <a:t>table表格布局 07年之前使用广泛,可以说是唯一的布局方式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</a:t>
            </a:r>
            <a:r>
              <a:rPr dirty="0">
                <a:solidFill>
                  <a:schemeClr val="bg1">
                    <a:lumMod val="85000"/>
                  </a:schemeClr>
                </a:solidFill>
              </a:rPr>
              <a:t>float浮动+margin(经典)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3.</a:t>
            </a:r>
            <a:r>
              <a:rPr dirty="0">
                <a:solidFill>
                  <a:schemeClr val="bg1">
                    <a:lumMod val="85000"/>
                  </a:schemeClr>
                </a:solidFill>
              </a:rPr>
              <a:t>inline-block布局——(有小问题)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4.</a:t>
            </a:r>
            <a:r>
              <a:rPr dirty="0">
                <a:solidFill>
                  <a:schemeClr val="bg1">
                    <a:lumMod val="85000"/>
                  </a:schemeClr>
                </a:solidFill>
              </a:rPr>
              <a:t>flexbox布局(正统的布局方式)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788670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5.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实现元素的垂直水平居中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4095" y="2136140"/>
            <a:ext cx="5554980" cy="236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父元素设置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parent{position:relative;}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子元素设置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child{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position:absolute;left:50%;top:50%;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margin-left:-50%*child*width;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margin-top:-50%*child*height;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	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286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6:CSS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样式的几种引入方式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7270" y="2159000"/>
            <a:ext cx="546481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D9D9D9"/>
                </a:solidFill>
              </a:rPr>
              <a:t>外部样式表</a:t>
            </a:r>
            <a:endParaRPr lang="zh-CN" altLang="en-US">
              <a:solidFill>
                <a:srgbClr val="D9D9D9"/>
              </a:solidFill>
            </a:endParaRPr>
          </a:p>
          <a:p>
            <a:pPr algn="l"/>
            <a:endParaRPr lang="zh-CN" altLang="en-US">
              <a:solidFill>
                <a:srgbClr val="D9D9D9"/>
              </a:solidFill>
            </a:endParaRPr>
          </a:p>
          <a:p>
            <a:pPr algn="l"/>
            <a:r>
              <a:rPr lang="en-US" altLang="zh-CN">
                <a:solidFill>
                  <a:srgbClr val="D9D9D9"/>
                </a:solidFill>
              </a:rPr>
              <a:t>&lt;link rel="stylesheet" type="text/css" href="/c5.css"&gt;</a:t>
            </a:r>
            <a:endParaRPr lang="en-US" altLang="zh-CN">
              <a:solidFill>
                <a:srgbClr val="D9D9D9"/>
              </a:solidFill>
            </a:endParaRPr>
          </a:p>
          <a:p>
            <a:pPr algn="l"/>
            <a:endParaRPr lang="zh-CN" altLang="en-US">
              <a:solidFill>
                <a:srgbClr val="D9D9D9"/>
              </a:solidFill>
            </a:endParaRPr>
          </a:p>
          <a:p>
            <a:pPr algn="l"/>
            <a:r>
              <a:rPr lang="zh-CN" altLang="en-US">
                <a:solidFill>
                  <a:srgbClr val="D9D9D9"/>
                </a:solidFill>
              </a:rPr>
              <a:t>内部样式表（位于 &lt;head&gt; 标签内部）</a:t>
            </a:r>
            <a:endParaRPr lang="zh-CN" altLang="en-US">
              <a:solidFill>
                <a:srgbClr val="D9D9D9"/>
              </a:solidFill>
            </a:endParaRPr>
          </a:p>
          <a:p>
            <a:pPr algn="l"/>
            <a:r>
              <a:rPr lang="en-US" altLang="zh-CN">
                <a:solidFill>
                  <a:srgbClr val="D9D9D9"/>
                </a:solidFill>
              </a:rPr>
              <a:t>&lt;style&gt;</a:t>
            </a:r>
            <a:endParaRPr lang="en-US" altLang="zh-CN">
              <a:solidFill>
                <a:srgbClr val="D9D9D9"/>
              </a:solidFill>
            </a:endParaRPr>
          </a:p>
          <a:p>
            <a:pPr algn="l"/>
            <a:r>
              <a:rPr lang="en-US" altLang="zh-CN">
                <a:solidFill>
                  <a:srgbClr val="D9D9D9"/>
                </a:solidFill>
              </a:rPr>
              <a:t>p{color:pink;font-size:16px}</a:t>
            </a:r>
            <a:endParaRPr lang="en-US" altLang="zh-CN">
              <a:solidFill>
                <a:srgbClr val="D9D9D9"/>
              </a:solidFill>
            </a:endParaRPr>
          </a:p>
          <a:p>
            <a:pPr algn="l"/>
            <a:r>
              <a:rPr lang="en-US" altLang="zh-CN">
                <a:solidFill>
                  <a:srgbClr val="D9D9D9"/>
                </a:solidFill>
              </a:rPr>
              <a:t>&lt;/style&gt;</a:t>
            </a:r>
            <a:endParaRPr lang="en-US" altLang="zh-CN">
              <a:solidFill>
                <a:srgbClr val="D9D9D9"/>
              </a:solidFill>
            </a:endParaRPr>
          </a:p>
          <a:p>
            <a:pPr algn="l"/>
            <a:endParaRPr lang="zh-CN" altLang="en-US">
              <a:solidFill>
                <a:srgbClr val="D9D9D9"/>
              </a:solidFill>
            </a:endParaRPr>
          </a:p>
          <a:p>
            <a:pPr algn="l"/>
            <a:r>
              <a:rPr lang="zh-CN" altLang="en-US">
                <a:solidFill>
                  <a:srgbClr val="D9D9D9"/>
                </a:solidFill>
              </a:rPr>
              <a:t>内联样式（在 HTML 元素内部）</a:t>
            </a:r>
            <a:endParaRPr lang="zh-CN" altLang="en-US">
              <a:solidFill>
                <a:srgbClr val="D9D9D9"/>
              </a:solidFill>
            </a:endParaRPr>
          </a:p>
          <a:p>
            <a:pPr algn="l"/>
            <a:endParaRPr lang="zh-CN" altLang="en-US">
              <a:solidFill>
                <a:srgbClr val="D9D9D9"/>
              </a:solidFill>
            </a:endParaRPr>
          </a:p>
          <a:p>
            <a:pPr algn="l"/>
            <a:r>
              <a:rPr lang="en-US" altLang="zh-CN">
                <a:solidFill>
                  <a:srgbClr val="D9D9D9"/>
                </a:solidFill>
              </a:rPr>
              <a:t>&lt;p style=”color:pink;font-size:16px”&gt;hello world&lt;/p&gt;</a:t>
            </a:r>
            <a:endParaRPr lang="en-US" altLang="zh-CN">
              <a:solidFill>
                <a:srgbClr val="D9D9D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7270" y="5866130"/>
            <a:ext cx="783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D9D9D9"/>
                </a:solidFill>
              </a:rPr>
              <a:t>给同一选择器设置同一样式</a:t>
            </a:r>
            <a:r>
              <a:rPr lang="en-US" altLang="zh-CN">
                <a:solidFill>
                  <a:srgbClr val="D9D9D9"/>
                </a:solidFill>
              </a:rPr>
              <a:t>,</a:t>
            </a:r>
            <a:r>
              <a:rPr lang="zh-CN" altLang="en-US">
                <a:solidFill>
                  <a:srgbClr val="D9D9D9"/>
                </a:solidFill>
              </a:rPr>
              <a:t>离元素近的样式设置方式优先级高</a:t>
            </a:r>
            <a:endParaRPr lang="zh-CN" altLang="en-US">
              <a:solidFill>
                <a:srgbClr val="D9D9D9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286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7.</a:t>
            </a: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绝对路径和相对路径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7270" y="2159000"/>
            <a:ext cx="4152900" cy="2249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绝对路径：从盘符开始的路径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&lt;img src="D:/images/down.jpg" alt=""/&gt;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相对路径：相对当前文件所在的路径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同级目录   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src='down.jpg'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下一级目录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src='images/down.jpg'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上一级目录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src='../down.jpg'</a:t>
            </a:r>
            <a:endParaRPr lang="en-US" altLang="zh-CN">
              <a:solidFill>
                <a:srgbClr val="D9D9D9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286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8.</a:t>
            </a:r>
            <a:r>
              <a:rPr lang="zh-CN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定位的宽高继承问题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0955" y="1985010"/>
            <a:ext cx="730123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>
                <a:solidFill>
                  <a:srgbClr val="D9D9D9"/>
                </a:solidFill>
              </a:rPr>
              <a:t>父元素给</a:t>
            </a:r>
            <a:r>
              <a:rPr lang="en-US" altLang="zh-CN">
                <a:solidFill>
                  <a:srgbClr val="D9D9D9"/>
                </a:solidFill>
              </a:rPr>
              <a:t>position:relative</a:t>
            </a:r>
            <a:endParaRPr lang="en-US" altLang="zh-CN">
              <a:solidFill>
                <a:srgbClr val="D9D9D9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olidFill>
                  <a:srgbClr val="D9D9D9"/>
                </a:solidFill>
              </a:rPr>
              <a:t>子元素</a:t>
            </a:r>
            <a:r>
              <a:rPr lang="en-US" altLang="zh-CN">
                <a:solidFill>
                  <a:srgbClr val="D9D9D9"/>
                </a:solidFill>
              </a:rPr>
              <a:t>position:absolute</a:t>
            </a:r>
            <a:endParaRPr lang="zh-CN" altLang="en-US">
              <a:solidFill>
                <a:srgbClr val="D9D9D9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ox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82925" y="1723390"/>
            <a:ext cx="6026150" cy="3411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30702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1.1:box-sizing:border-box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7228" y="2415223"/>
            <a:ext cx="8297545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1.1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当设置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box-sizing:border-box;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设置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padding,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border,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它的宽度还是会保持不变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box-sizing:content-box;(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默认清晰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当设置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padding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border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时宽度会发生改变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总宽度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=width+border+padding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30702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实现元素居中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0538" y="3992245"/>
            <a:ext cx="411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margin-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left:auto;margin-right:auto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70535" y="82105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浮动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float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0720" y="2609215"/>
            <a:ext cx="522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目的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为了让元素并排显示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loa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5385" y="1047750"/>
            <a:ext cx="4761865" cy="4761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lo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0" y="1047750"/>
            <a:ext cx="4761865" cy="4761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8"/>
          <p:cNvSpPr txBox="1"/>
          <p:nvPr>
            <p:custDataLst>
              <p:tags r:id="rId1"/>
            </p:custDataLst>
          </p:nvPr>
        </p:nvSpPr>
        <p:spPr>
          <a:xfrm>
            <a:off x="470535" y="82105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2.1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如何清除浮动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5650" y="1983105"/>
            <a:ext cx="7377430" cy="468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(1)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给下面的兄弟元素给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clear:both;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(2)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给父级加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overflow:hidden;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(3)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用伪元素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给父级内容生成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.row:before{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display:table;	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content:””		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.row:after{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display:table;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content:””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clear:both;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4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演示</Application>
  <PresentationFormat>自定义</PresentationFormat>
  <Paragraphs>109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student</cp:lastModifiedBy>
  <cp:revision>26</cp:revision>
  <dcterms:created xsi:type="dcterms:W3CDTF">2017-06-20T07:01:00Z</dcterms:created>
  <dcterms:modified xsi:type="dcterms:W3CDTF">2018-06-11T03:00:11Z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