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4" r:id="rId3"/>
    <p:sldId id="257" r:id="rId5"/>
    <p:sldId id="270" r:id="rId6"/>
    <p:sldId id="269" r:id="rId7"/>
    <p:sldId id="323" r:id="rId8"/>
    <p:sldId id="324" r:id="rId9"/>
    <p:sldId id="259" r:id="rId10"/>
    <p:sldId id="272" r:id="rId11"/>
    <p:sldId id="291" r:id="rId12"/>
    <p:sldId id="290" r:id="rId13"/>
    <p:sldId id="260" r:id="rId14"/>
    <p:sldId id="292" r:id="rId15"/>
    <p:sldId id="341" r:id="rId16"/>
    <p:sldId id="262" r:id="rId17"/>
    <p:sldId id="293" r:id="rId18"/>
    <p:sldId id="283" r:id="rId19"/>
    <p:sldId id="264" r:id="rId20"/>
    <p:sldId id="265" r:id="rId21"/>
    <p:sldId id="263" r:id="rId22"/>
    <p:sldId id="266" r:id="rId23"/>
    <p:sldId id="267" r:id="rId24"/>
    <p:sldId id="268" r:id="rId25"/>
    <p:sldId id="325" r:id="rId26"/>
    <p:sldId id="342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1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61950" y="706120"/>
            <a:ext cx="11118850" cy="5982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课程简介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1.javascript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简介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-ES,DOM,BOM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基本语法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-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变量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数据类型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数据类型的转换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4.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运算符和表达式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0790" y="1734185"/>
            <a:ext cx="8803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4300" y="417830"/>
            <a:ext cx="8142605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800" b="1">
                <a:solidFill>
                  <a:schemeClr val="bg1">
                    <a:lumMod val="85000"/>
                  </a:schemeClr>
                </a:solidFill>
              </a:rPr>
              <a:t>c.function</a:t>
            </a:r>
            <a:endParaRPr lang="en-US" altLang="zh-CN" sz="28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sz="2800" b="1">
                <a:solidFill>
                  <a:schemeClr val="bg1">
                    <a:lumMod val="85000"/>
                  </a:schemeClr>
                </a:solidFill>
              </a:rPr>
              <a:t>定义</a:t>
            </a:r>
            <a:r>
              <a:rPr lang="en-US" altLang="zh-CN" sz="2800" b="1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zh-CN" altLang="en-US" sz="2800" b="1">
                <a:solidFill>
                  <a:schemeClr val="bg1">
                    <a:lumMod val="85000"/>
                  </a:schemeClr>
                </a:solidFill>
              </a:rPr>
              <a:t>封装特点功能的代码块</a:t>
            </a:r>
            <a:endParaRPr lang="zh-CN" altLang="en-US" sz="2800" b="1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8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</a:rPr>
              <a:t>c1.</a:t>
            </a:r>
            <a:r>
              <a:rPr lang="zh-CN" altLang="en-US" sz="2000" b="1">
                <a:solidFill>
                  <a:schemeClr val="bg1">
                    <a:lumMod val="85000"/>
                  </a:schemeClr>
                </a:solidFill>
              </a:rPr>
              <a:t>声明函数</a:t>
            </a:r>
            <a:endParaRPr lang="zh-CN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function a(){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console.log(“hello world”)		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b="1">
                <a:solidFill>
                  <a:schemeClr val="bg1">
                    <a:lumMod val="85000"/>
                  </a:schemeClr>
                </a:solidFill>
                <a:sym typeface="+mn-ea"/>
              </a:rPr>
              <a:t>c2.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  <a:sym typeface="+mn-ea"/>
              </a:rPr>
              <a:t>调用函数</a:t>
            </a:r>
            <a:endParaRPr lang="zh-CN" altLang="en-US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endParaRPr lang="zh-CN" altLang="en-US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a();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2245" y="732155"/>
            <a:ext cx="8142605" cy="308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+mn-ea"/>
              </a:rPr>
              <a:t>2.</a:t>
            </a:r>
            <a:r>
              <a:rPr lang="zh-CN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声明提前</a:t>
            </a:r>
            <a:endParaRPr lang="zh-CN" sz="2400" b="1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b="1">
                <a:solidFill>
                  <a:schemeClr val="bg1">
                    <a:lumMod val="85000"/>
                  </a:schemeClr>
                </a:solidFill>
                <a:latin typeface="+mn-ea"/>
              </a:rPr>
              <a:t>在正式执行脚本之前，将所有var声明的变量，提前预读到(当前作用域的)顶部，集中声明创建。</a:t>
            </a:r>
            <a:endParaRPr b="1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b="1">
                <a:solidFill>
                  <a:schemeClr val="bg1">
                    <a:lumMod val="85000"/>
                  </a:schemeClr>
                </a:solidFill>
                <a:latin typeface="+mn-ea"/>
              </a:rPr>
              <a:t>然后再开始执行程序。</a:t>
            </a:r>
            <a:endParaRPr b="1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b="1">
                <a:solidFill>
                  <a:schemeClr val="bg1">
                    <a:lumMod val="85000"/>
                  </a:schemeClr>
                </a:solidFill>
                <a:latin typeface="+mn-ea"/>
              </a:rPr>
              <a:t> ***赋值留在本地</a:t>
            </a:r>
            <a:r>
              <a:rPr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。</a:t>
            </a:r>
            <a:endParaRPr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eg:</a:t>
            </a:r>
            <a:endParaRPr 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console.log(a); //undefined</a:t>
            </a:r>
            <a:endParaRPr 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var a=10;</a:t>
            </a:r>
            <a:endParaRPr 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9540" y="692150"/>
            <a:ext cx="8142605" cy="2369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3.typeof  instanceof</a:t>
            </a:r>
            <a:endParaRPr lang="zh-CN" altLang="en-US" sz="2400" b="1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var a = 1;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console.log(typeof a) //number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var arr = [1,2,3];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console.log(typeof arr) //true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2245" y="732155"/>
            <a:ext cx="8142605" cy="2129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4.</a:t>
            </a:r>
            <a:r>
              <a:rPr lang="zh-CN" altLang="en-US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全局变量和局部变量</a:t>
            </a:r>
            <a:endParaRPr lang="zh-CN" altLang="en-US" sz="2400" b="1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全局变量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: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在函数外声明的变量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局部变量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: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在函数内部声明的变量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7010" y="146050"/>
            <a:ext cx="8142605" cy="930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数据类型的转换</a:t>
            </a:r>
            <a:endParaRPr lang="zh-CN" altLang="en-US" sz="2400" b="1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9275" y="1224915"/>
            <a:ext cx="7800340" cy="4048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sym typeface="+mn-ea"/>
              </a:rPr>
              <a:t>5.0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sym typeface="+mn-ea"/>
              </a:rPr>
              <a:t>强制转换 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任意--&gt;</a:t>
            </a:r>
            <a:r>
              <a:rPr lang="zh-CN" altLang="en-US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数字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：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Number();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Number(true) //1;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Number(false)  //0;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只能识别纯数值的字符串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var a = "20";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var b = "hello world";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console.log(Number(a));// 20;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console.log(Number(b));  //NaN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	  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7010" y="146050"/>
            <a:ext cx="8142605" cy="4767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5.1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自动转换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不需要程序员干预，js自动完成的类型转换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latin typeface="+mj-ea"/>
                <a:ea typeface="+mj-ea"/>
              </a:rPr>
              <a:t>算数计算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中的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自动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转换：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A.算数计算中，数据都默认转为数字，再计算,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不能转为数字则为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NaN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		Boolean类型：true--&gt;1  false--&gt;0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  eg: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  var a=1;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  var b=true;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  var c = "hello world";		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  console.log(a+b);  //2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  console.log(a-c);  //NaN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B.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</a:rPr>
              <a:t>特殊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+运算中，碰到字符串，+就变为字符串拼接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           另一个不是字符串的数据，被自动转为字符串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7010" y="146050"/>
            <a:ext cx="8142605" cy="3328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</a:rPr>
              <a:t>比较运算</a:t>
            </a:r>
            <a:r>
              <a:rPr lang="en-US" altLang="zh-CN" b="1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&gt;,&lt;,&gt;=,&lt;=,==,!=</a:t>
            </a:r>
            <a:r>
              <a:rPr lang="en-US" altLang="zh-CN" b="1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en-US" altLang="zh-CN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中的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自动</a:t>
            </a:r>
            <a:r>
              <a:rPr lang="en-US" altLang="zh-CN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转换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：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默认将所有类型</a:t>
            </a:r>
            <a:r>
              <a:rPr lang="en-US" altLang="zh-CN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转为数字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再比较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将两个值做比较--&gt;返回值：true、false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7010" y="146050"/>
            <a:ext cx="8142605" cy="7285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sym typeface="+mn-ea"/>
              </a:rPr>
              <a:t>5.2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sym typeface="+mn-ea"/>
              </a:rPr>
              <a:t>强制转换 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任意--&gt;</a:t>
            </a:r>
            <a:r>
              <a:rPr lang="zh-CN" altLang="en-US">
                <a:solidFill>
                  <a:srgbClr val="FF0000"/>
                </a:solidFill>
                <a:latin typeface="+mj-ea"/>
                <a:cs typeface="+mj-ea"/>
              </a:rPr>
              <a:t>数字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：3个API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	    a.</a:t>
            </a:r>
            <a:r>
              <a:rPr lang="zh-CN" altLang="en-US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非字符串类型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转数字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	    Number(x)  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	    eg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：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	    var a ="20";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   	    console.log(Number(a)) 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只能识别这样的字符串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		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           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b.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将</a:t>
            </a:r>
            <a:r>
              <a:rPr lang="zh-CN" altLang="en-US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字符串转为数字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：2个API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            parseInt(str): 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	   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从第一个字符开始依次读取每个数字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只要碰上第一个非数字字符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	   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就停止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自动跳过开头的空字符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            ***</a:t>
            </a:r>
            <a:r>
              <a:rPr lang="zh-CN" altLang="en-US">
                <a:solidFill>
                  <a:srgbClr val="FF0000"/>
                </a:solidFill>
                <a:latin typeface="+mj-ea"/>
                <a:cs typeface="+mj-ea"/>
              </a:rPr>
              <a:t>不识别小数点</a:t>
            </a:r>
            <a:endParaRPr lang="zh-CN" altLang="en-US">
              <a:solidFill>
                <a:srgbClr val="FF0000"/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            何时使用：将字符串转为整数时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	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var width="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2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0px";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	    console.log(Number(width)) //NaN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   console.log(parseInt(width)) //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2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0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	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7010" y="146050"/>
            <a:ext cx="8142605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parseFloat(str):用法同parseInt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         比较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Number()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和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</a:rPr>
              <a:t>parseInt()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var b=true;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console.log(Number(b)) //1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console.log(parseInt(String(b))) //NaN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        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4005" y="213995"/>
            <a:ext cx="8142605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任意--&gt;</a:t>
            </a:r>
            <a:r>
              <a:rPr lang="en-US" altLang="zh-CN">
                <a:solidFill>
                  <a:srgbClr val="FF0000"/>
                </a:solidFill>
                <a:latin typeface="+mj-ea"/>
                <a:ea typeface="+mj-ea"/>
              </a:rPr>
              <a:t>字符串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：2个API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          x.toString(); x不是undefined或null时，才可用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          String(x) 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48615" y="68008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1.JavaScript</a:t>
            </a:r>
            <a:r>
              <a:rPr lang="zh-CN" altLang="zh-CN" sz="3600">
                <a:sym typeface="+mn-ea"/>
              </a:rPr>
              <a:t>简介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4125" y="1721485"/>
            <a:ext cx="88036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简介</a:t>
            </a:r>
            <a:endParaRPr lang="zh-CN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A.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诞生的背景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1995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年网景公司开发的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开发目的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受制于当时的带宽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做表单验证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97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年被提交给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ECMA,98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年获取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ISO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认证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功能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a.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数据处理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用户交互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服务器端开发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7010" y="146050"/>
            <a:ext cx="8142605" cy="3328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任意类型--&gt;</a:t>
            </a:r>
            <a:r>
              <a:rPr lang="zh-CN" altLang="en-US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Boolean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: Boolean(x)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 只有5个值转为false：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   ""  NaN undefined null 0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 其余都转为true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        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7010" y="146050"/>
            <a:ext cx="8142605" cy="7486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6.</a:t>
            </a:r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运算符和表达式</a:t>
            </a:r>
            <a:endParaRPr lang="zh-CN" altLang="en-US" sz="2800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6.1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算术运算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+,-,*,/,%,++,--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6.2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比较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运算:将两个值做比较--&gt;返回值：true、false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&gt;,&lt;,&gt;=,&lt;=,==,!=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***关系运算中：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a. 默认将所有类型转为数字再比较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特殊情况</a:t>
            </a:r>
            <a:endParaRPr lang="zh-CN" altLang="zh-CN">
              <a:solidFill>
                <a:srgbClr val="FF0000"/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A</a:t>
            </a:r>
            <a:r>
              <a:rPr lang="zh-CN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.NaN：NaN不等于，不大于，不小于任何值（包括自己）</a:t>
            </a:r>
            <a:endParaRPr lang="zh-CN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    NaN和任何数据做!=比较时，始终返回true</a:t>
            </a:r>
            <a:endParaRPr lang="zh-CN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    isNaN(n):本意是判断一个值是否是NaN</a:t>
            </a:r>
            <a:endParaRPr lang="zh-CN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     </a:t>
            </a:r>
            <a:endParaRPr lang="zh-CN" altLang="zh-CN">
              <a:solidFill>
                <a:srgbClr val="FF0000"/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6.3逻辑运算：将多个关系运算综合起来，得出最终结论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，返回值:true、false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&amp;&amp;   ||   !</a:t>
            </a:r>
            <a:endParaRPr lang="en-US" altLang="zh-CN">
              <a:solidFill>
                <a:srgbClr val="FF0000"/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        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7010" y="146050"/>
            <a:ext cx="8142605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6.4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赋值运算：+=  -=   *=   /=    %=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6.5三目运算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var a=(10&gt;4)?10:4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；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        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3045" y="146050"/>
            <a:ext cx="8142605" cy="8245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7.</a:t>
            </a:r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递增和递减</a:t>
            </a:r>
            <a:endParaRPr lang="zh-CN" altLang="en-US" sz="2800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1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递增</a:t>
            </a:r>
            <a:endParaRPr lang="zh-CN" altLang="en-US" sz="2800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a++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和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++a;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1.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单独使用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a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都会加一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eg: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var a=10;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a++ 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console.log(a); //a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2.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在表达式中使用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前加加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,a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自增后运算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后加价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,a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先运算后自增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var a=10;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var b;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b=a++;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console.log(b) //10;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6.2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递减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同上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         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3870" y="185420"/>
            <a:ext cx="8142605" cy="2449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8.isNaN()</a:t>
            </a:r>
            <a:endParaRPr lang="en-US" altLang="zh-CN" sz="2800">
              <a:solidFill>
                <a:schemeClr val="bg1">
                  <a:lumMod val="85000"/>
                </a:schemeClr>
              </a:solidFill>
              <a:latin typeface="+mj-ea"/>
              <a:cs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判断一个对象是不是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NaN,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返回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boolean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值                 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+mj-ea"/>
                <a:cs typeface="+mj-ea"/>
                <a:sym typeface="+mn-ea"/>
              </a:rPr>
              <a:t>        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48615" y="68008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2.JavaScript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组成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4600" y="1724660"/>
            <a:ext cx="8803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405" y="2538095"/>
            <a:ext cx="4695190" cy="1781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8285" y="1464945"/>
            <a:ext cx="8142605" cy="3965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注释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单行注释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/**/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多行注释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什么是标示符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变量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属性的名字，或者函数的参数。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标示符的命名规则：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a.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由字母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数字，下划线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(_)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或美元符号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($)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组成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不能以数字开头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不能使用关键字，保留字作为标示符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hape 128"/>
          <p:cNvSpPr txBox="1"/>
          <p:nvPr>
            <p:custDataLst>
              <p:tags r:id="rId1"/>
            </p:custDataLst>
          </p:nvPr>
        </p:nvSpPr>
        <p:spPr>
          <a:xfrm>
            <a:off x="475615" y="34988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3.JavaScript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语法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8285" y="1464945"/>
            <a:ext cx="8142605" cy="500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3200" b="1">
                <a:solidFill>
                  <a:schemeClr val="bg1">
                    <a:lumMod val="85000"/>
                  </a:schemeClr>
                </a:solidFill>
              </a:rPr>
              <a:t>3.1 </a:t>
            </a:r>
            <a:r>
              <a:rPr lang="zh-CN" altLang="zh-CN" sz="3200" b="1">
                <a:solidFill>
                  <a:schemeClr val="bg1">
                    <a:lumMod val="85000"/>
                  </a:schemeClr>
                </a:solidFill>
              </a:rPr>
              <a:t>变量</a:t>
            </a:r>
            <a:endParaRPr lang="zh-CN" altLang="zh-CN" sz="2000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</a:rPr>
              <a:t>ECMAScript</a:t>
            </a:r>
            <a:r>
              <a:rPr lang="zh-CN" altLang="en-US" sz="2000" b="1">
                <a:solidFill>
                  <a:schemeClr val="bg1">
                    <a:lumMod val="85000"/>
                  </a:schemeClr>
                </a:solidFill>
              </a:rPr>
              <a:t>的变量是</a:t>
            </a:r>
            <a:r>
              <a:rPr lang="zh-CN" altLang="en-US" sz="2000" b="1">
                <a:solidFill>
                  <a:srgbClr val="FF0000"/>
                </a:solidFill>
              </a:rPr>
              <a:t>松散类型</a:t>
            </a:r>
            <a:endParaRPr lang="zh-CN" altLang="en-US" sz="2000" b="1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chemeClr val="bg1">
                    <a:lumMod val="85000"/>
                  </a:schemeClr>
                </a:solidFill>
              </a:rPr>
              <a:t>松散类型</a:t>
            </a:r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zh-CN" altLang="en-US" sz="2000" b="1">
                <a:solidFill>
                  <a:schemeClr val="bg1">
                    <a:lumMod val="85000"/>
                  </a:schemeClr>
                </a:solidFill>
              </a:rPr>
              <a:t>可以用来保存任何类型的数据</a:t>
            </a:r>
            <a:endParaRPr lang="zh-CN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zh-CN" sz="2000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什么是变量? 从字面上看，变量是可变的量；</a:t>
            </a:r>
            <a:endParaRPr lang="zh-CN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从编程角度讲，JavaScript变量是存储数据值的</a:t>
            </a:r>
            <a:r>
              <a:rPr lang="zh-CN" altLang="zh-CN">
                <a:solidFill>
                  <a:srgbClr val="FF0000"/>
                </a:solidFill>
              </a:rPr>
              <a:t>容器</a:t>
            </a:r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。</a:t>
            </a:r>
            <a:endParaRPr lang="zh-CN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如何使用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声明    赋值     取值</a:t>
            </a:r>
            <a:endParaRPr lang="zh-CN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//var a;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使用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关键字进行声明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//=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使用等于号进取赋值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a.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变量可以先声明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再赋值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也可以声明的同时赋值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hape 128"/>
          <p:cNvSpPr txBox="1"/>
          <p:nvPr>
            <p:custDataLst>
              <p:tags r:id="rId1"/>
            </p:custDataLst>
          </p:nvPr>
        </p:nvSpPr>
        <p:spPr>
          <a:xfrm>
            <a:off x="475615" y="34988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3.JavaScript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语法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8285" y="1464945"/>
            <a:ext cx="926147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数据类型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2.typeof     instanceof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hape 128"/>
          <p:cNvSpPr txBox="1"/>
          <p:nvPr>
            <p:custDataLst>
              <p:tags r:id="rId1"/>
            </p:custDataLst>
          </p:nvPr>
        </p:nvSpPr>
        <p:spPr>
          <a:xfrm>
            <a:off x="475615" y="34988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3.2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数据类型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4755" y="25400"/>
            <a:ext cx="8142605" cy="7262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zh-CN" altLang="en-US" sz="3200" b="1">
                <a:solidFill>
                  <a:schemeClr val="bg1">
                    <a:lumMod val="85000"/>
                  </a:schemeClr>
                </a:solidFill>
              </a:rPr>
              <a:t>数据类型的分类</a:t>
            </a:r>
            <a:endParaRPr lang="zh-CN" altLang="en-US" sz="2400" b="1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 1.1</a:t>
            </a:r>
            <a:r>
              <a:rPr lang="zh-CN" altLang="en-US" sz="2000" b="1">
                <a:solidFill>
                  <a:schemeClr val="bg1">
                    <a:lumMod val="85000"/>
                  </a:schemeClr>
                </a:solidFill>
              </a:rPr>
              <a:t>原始类型</a:t>
            </a:r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</a:rPr>
              <a:t>:number,string,boolean,undefined,null</a:t>
            </a:r>
            <a:endParaRPr lang="en-US" altLang="zh-CN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a.number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var a =10,b=20.1;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b.string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用单引号或双引号包裹的叫</a:t>
            </a:r>
            <a:r>
              <a:rPr lang="en-US" altLang="zh-CN">
                <a:solidFill>
                  <a:srgbClr val="FF0000"/>
                </a:solidFill>
              </a:rPr>
              <a:t>string</a:t>
            </a:r>
            <a:r>
              <a:rPr lang="zh-CN" altLang="en-US">
                <a:solidFill>
                  <a:srgbClr val="FF0000"/>
                </a:solidFill>
              </a:rPr>
              <a:t>类型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var c= “hello world”;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var c = 'good';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c.boolean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只有两个值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true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或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false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d.undefined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var a;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一个变量之声明未赋值就是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undefined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e.null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1.null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值表示一个空对象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如果定义的变量准备在将来用来保存对象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那么最好将改变量初始化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null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而不是其他值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使用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typeof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操作符来识别基本类型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4300" y="417830"/>
            <a:ext cx="8142605" cy="6120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>
                    <a:lumMod val="85000"/>
                  </a:schemeClr>
                </a:solidFill>
              </a:rPr>
              <a:t>1.2 </a:t>
            </a:r>
            <a:r>
              <a:rPr lang="zh-CN" altLang="en-US" sz="2800" b="1">
                <a:solidFill>
                  <a:schemeClr val="bg1">
                    <a:lumMod val="85000"/>
                  </a:schemeClr>
                </a:solidFill>
              </a:rPr>
              <a:t>引用数据类型</a:t>
            </a:r>
            <a:r>
              <a:rPr lang="en-US" altLang="zh-CN" sz="2800" b="1">
                <a:solidFill>
                  <a:schemeClr val="bg1">
                    <a:lumMod val="85000"/>
                  </a:schemeClr>
                </a:solidFill>
              </a:rPr>
              <a:t>:array,object,function</a:t>
            </a:r>
            <a:endParaRPr lang="en-US" altLang="zh-CN" sz="2800" b="1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bg1">
                    <a:lumMod val="85000"/>
                  </a:schemeClr>
                </a:solidFill>
              </a:rPr>
              <a:t>a.array</a:t>
            </a:r>
            <a:endParaRPr lang="en-US" altLang="zh-CN" sz="2400" b="1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</a:rPr>
              <a:t>a1.</a:t>
            </a:r>
            <a:r>
              <a:rPr lang="zh-CN" altLang="zh-CN" sz="2000" b="1">
                <a:solidFill>
                  <a:schemeClr val="bg1">
                    <a:lumMod val="85000"/>
                  </a:schemeClr>
                </a:solidFill>
              </a:rPr>
              <a:t>声明变量</a:t>
            </a:r>
            <a:endParaRPr lang="zh-CN" altLang="zh-CN" sz="2000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var arr = [1,2,3,4]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a2.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</a:rPr>
              <a:t>获取数组的长度</a:t>
            </a:r>
            <a:endParaRPr lang="zh-CN" altLang="en-US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arr.length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a3.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</a:rPr>
              <a:t>读取数组的值</a:t>
            </a:r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</a:rPr>
              <a:t>数组的下标从</a:t>
            </a:r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</a:rPr>
              <a:t>开始</a:t>
            </a:r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altLang="zh-CN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arr[index]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a4.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</a:rPr>
              <a:t>向数组的末尾添加值</a:t>
            </a:r>
            <a:endParaRPr lang="zh-CN" altLang="en-US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arr[arr.length]=5;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4300" y="417830"/>
            <a:ext cx="814260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bg1">
                    <a:lumMod val="85000"/>
                  </a:schemeClr>
                </a:solidFill>
              </a:rPr>
              <a:t>b.object</a:t>
            </a:r>
            <a:endParaRPr lang="en-US" altLang="zh-CN" sz="2400" b="1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b1.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</a:rPr>
              <a:t>声明对象</a:t>
            </a:r>
            <a:endParaRPr lang="zh-CN" altLang="en-US" b="1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var chengchao = {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	name:”chengchao”,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	age:20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b2.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</a:rPr>
              <a:t>读取变量的属性</a:t>
            </a:r>
            <a:endParaRPr lang="zh-CN" altLang="en-US" b="1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console.log(chengchao.name);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20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2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4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30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2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3352</Words>
  <Application>WPS 演示</Application>
  <PresentationFormat>宽屏</PresentationFormat>
  <Paragraphs>307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student</cp:lastModifiedBy>
  <cp:revision>64</cp:revision>
  <dcterms:created xsi:type="dcterms:W3CDTF">2017-07-18T07:39:00Z</dcterms:created>
  <dcterms:modified xsi:type="dcterms:W3CDTF">2018-06-12T08:48:20Z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