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356" r:id="rId7"/>
    <p:sldId id="262" r:id="rId8"/>
    <p:sldId id="261" r:id="rId9"/>
    <p:sldId id="264" r:id="rId10"/>
    <p:sldId id="355" r:id="rId11"/>
    <p:sldId id="263" r:id="rId12"/>
    <p:sldId id="266" r:id="rId13"/>
    <p:sldId id="267" r:id="rId14"/>
    <p:sldId id="268" r:id="rId15"/>
    <p:sldId id="270" r:id="rId16"/>
    <p:sldId id="327" r:id="rId17"/>
    <p:sldId id="328" r:id="rId18"/>
    <p:sldId id="394" r:id="rId19"/>
    <p:sldId id="395" r:id="rId20"/>
    <p:sldId id="274" r:id="rId21"/>
    <p:sldId id="303" r:id="rId22"/>
    <p:sldId id="275" r:id="rId23"/>
    <p:sldId id="280" r:id="rId24"/>
    <p:sldId id="281" r:id="rId25"/>
    <p:sldId id="277" r:id="rId26"/>
    <p:sldId id="278" r:id="rId27"/>
    <p:sldId id="279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26" r:id="rId45"/>
    <p:sldId id="354" r:id="rId4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CAD"/>
    <a:srgbClr val="1F3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image" Target="../media/image3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2" Type="http://schemas.openxmlformats.org/officeDocument/2006/relationships/image" Target="../media/image4.png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58775" y="26600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day03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850" y="1328420"/>
            <a:ext cx="669607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offsetParent  //获取给了定位元素的父级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offsetLeft      //返回元素的水平偏移位置。 返回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</a:rPr>
              <a:t>number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offsetTop      //返回元素的垂直偏移位置。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offsetWidth  //返回元素的宽度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offsetHeight //返回元素的高度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850" y="1328420"/>
            <a:ext cx="8929370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+mn-ea"/>
              </a:rPr>
              <a:t>操作元素的属性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+mn-ea"/>
              </a:rPr>
              <a:t>~~~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+mn-ea"/>
              </a:rPr>
              <a:t>oDiv.style.display = "none";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+mn-ea"/>
              </a:rPr>
              <a:t>oDiv.style["display"]="none";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+mn-ea"/>
              </a:rPr>
              <a:t>oDiv.setAttribute("style","display:none");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latin typeface="+mn-ea"/>
              </a:rPr>
              <a:t>~~~</a:t>
            </a:r>
            <a:endParaRPr lang="en-US" sz="2800" b="1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850" y="1328420"/>
            <a:ext cx="89293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&lt;input type="text" id="input"/&gt;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&lt;button id="btn"&gt;改变&lt;/button&gt;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&lt;script&gt;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    var input = document.getElementById("input");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    var btn = document.getElementById("btn");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    btn.onclick=function () {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        //input.value="hello world"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        input.setAttribute("value","hello world")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    }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&lt;/script&gt;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850" y="1328420"/>
            <a:ext cx="892937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1.5.1获取,设置,删除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getAttribute(AttrName);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setAttribute(AttrName,AttrValue);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removeAttribute(AttrName);</a:t>
            </a:r>
            <a:endParaRPr lang="en-US" sz="2800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&lt;div id="test"&gt;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good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&lt;/div&gt;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&lt;script&gt;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var test = document.getElementById("test");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test.setAttribute("title","good")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&lt;/script&gt;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0240" y="512445"/>
            <a:ext cx="892937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1.6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浏览器窗口可视区域的大小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一、对于IE9+、Chrome、Firefox、Opera 以及 Safari：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•  window.innerHeight - 浏览器窗口的内部高度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•  window.innerWidth - 浏览器窗口的内部宽度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二、对于 Internet Explorer 8、7、6、5：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•  document.documentElement.clientHeight表示HTML文档所在窗口的当前高度。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•  document.documentElement.clientWidth表示HTML文档所在窗口的当前宽度。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//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没有</a:t>
            </a:r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DOCTYPE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的</a:t>
            </a:r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IE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中</a:t>
            </a:r>
            <a:r>
              <a:rPr lang="en-US" altLang="zh-CN" b="1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浏览器显示窗口可以通过以下获取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Document对象的body属性对应HTML文档的&lt;body&gt;标签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•  document.body.clientHeight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</a:rPr>
              <a:t>•  document.body.clientWidth</a:t>
            </a: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 descr="view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" y="5383530"/>
            <a:ext cx="3485515" cy="952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0240" y="512445"/>
            <a:ext cx="89293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1.7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获取网页内容的宽高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document.documentElement.scrollHeight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  <a:sym typeface="+mn-ea"/>
              </a:rPr>
              <a:t>document.documentElement.scrollWidth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7830" y="594360"/>
            <a:ext cx="9972040" cy="181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1.8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文档碎片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文档碎片可以提高</a:t>
            </a: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操作性能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- document.createDocumentFragment()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原理</a:t>
            </a: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将</a:t>
            </a: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dom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暂存在</a:t>
            </a: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fragment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上，之后一次性添加到</a:t>
            </a: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" y="2600325"/>
            <a:ext cx="9648190" cy="3969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&lt;ul id="ul"&gt;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&lt;/ul&gt;</a:t>
            </a:r>
            <a:endParaRPr lang="en-US" altLang="zh-CN"/>
          </a:p>
          <a:p>
            <a:r>
              <a:rPr lang="en-US" altLang="zh-CN"/>
              <a:t>&lt;script&gt;</a:t>
            </a:r>
            <a:endParaRPr lang="en-US" altLang="zh-CN"/>
          </a:p>
          <a:p>
            <a:r>
              <a:rPr lang="en-US" altLang="zh-CN"/>
              <a:t>    window.onload = function () {</a:t>
            </a:r>
            <a:endParaRPr lang="en-US" altLang="zh-CN"/>
          </a:p>
          <a:p>
            <a:r>
              <a:rPr lang="en-US" altLang="zh-CN"/>
              <a:t>        var oUl = document.getElementById("ul");</a:t>
            </a:r>
            <a:endParaRPr lang="en-US" altLang="zh-CN"/>
          </a:p>
          <a:p>
            <a:r>
              <a:rPr lang="en-US" altLang="zh-CN"/>
              <a:t>        var oFrag = document.createDocumentFragment();</a:t>
            </a:r>
            <a:endParaRPr lang="en-US" altLang="zh-CN"/>
          </a:p>
          <a:p>
            <a:r>
              <a:rPr lang="en-US" altLang="zh-CN"/>
              <a:t>        for(var i=0;i&lt;10;i++){</a:t>
            </a:r>
            <a:endParaRPr lang="en-US" altLang="zh-CN"/>
          </a:p>
          <a:p>
            <a:r>
              <a:rPr lang="en-US" altLang="zh-CN"/>
              <a:t>            var li = document.createElement("li");</a:t>
            </a:r>
            <a:endParaRPr lang="en-US" altLang="zh-CN"/>
          </a:p>
          <a:p>
            <a:r>
              <a:rPr lang="en-US" altLang="zh-CN"/>
              <a:t>            oFrag.appendChild(li);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    oUl.appendChild(oFrag);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&lt;/script&gt;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4100" y="665480"/>
            <a:ext cx="98634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1.9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表格应用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获取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tBodies,tHead,rows,cells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隔行变色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鼠标移入变色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添加，删除一行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77825" y="4502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第二节</a:t>
            </a: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.function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377825" y="1548765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函数的创建方式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1.function go(a){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	console.log(a)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2.var go = function(a){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	console.log(a)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3.var go = new Function(“a”,”console.log(a)”)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开发过程中推荐使用第一种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77825" y="4502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第二节</a:t>
            </a: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.function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377825" y="1548765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1.函数的返回值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a.什么是函数的返回值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定义:函数的执行结果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函数可以没有return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说明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函数会在执行完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return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语句之后停止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并立即退出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2.return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语句也可以不带任何返回值，用于提前停止函数执行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function show(){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return "hello world" //return的作用:把结果返回到函数外部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b = show(); // 在哪调用返回到哪里；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9560" y="3244850"/>
            <a:ext cx="145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1.js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内置对象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77825" y="478790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目录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377825" y="1548765"/>
            <a:ext cx="11118850" cy="4593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第一节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拓展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DOM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第二节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函数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第三节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基本类型和引用类型的区别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第四节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数组常用方法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536575" y="455930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 函数的传参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可变参(不定参)arguments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参数的个数可变,参数数组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//对传入的参数求和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function sum(){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result=0;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for(var i = 0;i&lt;arguments.length;i++){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result+=arguments[i];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}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return result;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alert(sum(2,3))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351155" y="473710"/>
            <a:ext cx="11118850" cy="591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3.JS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中重载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重载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根据传入的参数不同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动态决定调用那种方法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function a(num1){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console.log(num1)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function a(num1,num2){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console.log(num1+num2);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}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a(1+2); 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//3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a(1); //NaN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js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不支持重载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要想支持重载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可以使用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arguments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对象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351155" y="473710"/>
            <a:ext cx="11118850" cy="5911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function a(){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if(arguments.length==1){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    console.log(arguments[0])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}else if(arguments.length == 2){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    console.log(arguments[0]+arguments[1])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}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a(1,2);  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//3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a(1); //1;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77825" y="4502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第三节</a:t>
            </a: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.</a:t>
            </a: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基本类型和引用类型的区别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377825" y="1548765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 = 10;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b = a;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 = 20;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console.log(a); // 10值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图片 2" descr="74144-20170324142950611-14477854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40" y="3288665"/>
            <a:ext cx="5180965" cy="2114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407035" y="330200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obj1 = {age:19}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obj2 = obj1;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obj2.name = "我有名字了";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console.log(obj1.name); // 我有名字了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4" name="图片 3" descr="74144-20170324143436393-19536075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760855"/>
            <a:ext cx="5495290" cy="4885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407035" y="340360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总结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基本类型的值在内存中占据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固定大小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的空间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因此被保存在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栈内存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中。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引用类型的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值是对象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保存在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堆内存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中。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包含引用类型值得变量实际上包含的并不是对象本身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而是一个指向该对象的指针。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从一个变量向另一个变量复制引用类型的值，复制的其实是指针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因此两个变量最终都指向同一个对象。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367030" y="129540"/>
            <a:ext cx="11118850" cy="636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第四节 数组的常用方法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1.创建数组的方式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1.1字面量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arr =[1,2,3]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1.2构造函数(了解)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var arr = new Array();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arr[0] = 1;</a:t>
            </a:r>
            <a:endParaRPr lang="en-US" altLang="zh-CN" sz="280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数组的遍历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for(var i=0;i&lt;arr.lengh;i++){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	console.log(arr[i])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for(var k in arr){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	console.log(arr[k])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32435" y="65405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2.检测数组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if(arr instanceof Array){}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if(Array.isArray(arr)){}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32435" y="65405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3.数组的方法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3.1.1增加(改变数组的内容)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push() //从尾部添加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arr = [1,2,3];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arr.push(4);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console.log(arr);    //1,2,3,4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unshift() // 从头部添加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arr = [1,2,3];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arr.unshift(0);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alert(arr);  //0,1,2,3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32435" y="65405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push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方法复制数组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arr = [12,11,33];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b = [];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for(var i=0;i&lt;arr.length;i++){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  b.push(arr[i]);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console.log(b);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77825" y="4502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复习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377825" y="1167765"/>
            <a:ext cx="11118850" cy="5002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点击按钮</a:t>
            </a: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将输入框的值添加到</a:t>
            </a: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ul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&lt;input type="text" id="txt"&gt;&lt;button id="btn"&gt;增加&lt;/button&gt;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 id="parent"&gt;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&lt;script&gt;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parent = document.getElementById("parent");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txt = document.getElementById("txt");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btn = document.getElementById("btn");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btn.onclick = function () {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li = document.createElement("li");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var value = txt.value;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li.innerHTML = value;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parent.appendChild(li);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&lt;/script&gt;</a:t>
            </a:r>
            <a:endParaRPr kumimoji="0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32435" y="65405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3.1.2增加 concat()(不改变原来数组内容)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concat(value|[arr]) 本方法可以传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单个值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,也可以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传数组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var arr = [1,2,3];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var b = arr.concat(4);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console.log(arr); //1,2,3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console.log(b); //1,2,3,4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eg: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复制数组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var arr=[1,2,3];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var b =[].concat(arr);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console.log(b);</a:t>
            </a:r>
            <a:r>
              <a:rPr kumimoji="0" lang="zh-CN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//1,2,3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13385" y="65405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3.2删除(改变)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不接收参数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pop() //从尾部删除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var arr = [1,2,3];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alert(arr.pop());  //3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alert(arr)  //1,2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shift() // 从头部删除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var arr = [1,2,3];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alert(arr.shift());  //1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alert(arr)  //2,3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22910" y="65405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3.3修改,指定三个参数arrObject.splice(index,howmany,item)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//指定三个参数:起始位置,删除的项数,插入的数量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var arr = [1,2,3,4,5];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arr.splice(0,2,6,7);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alert(arr); //6,7,4,5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3.4查询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//arr[index] 查询对应下标的值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var arr=[1,2,3];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console.log(arr[0]);  //1;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//indexOf(value)  查询对应值的下标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var arr=[1,2,3,4];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console.log(arr.indexOf(1)); //0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//如果没有对应的值,则返回-1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//arrayObject.slice(start,end)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//1个参数 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var  arr=[1,2,3,4];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var b=arr.slice(1);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console.log(b);  //2,3,4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//2个参数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var c = arr.slice(1,3);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console.log(c); //2,3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85750" y="215265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slice</a:t>
            </a:r>
            <a:r>
              <a:rPr lang="zh-CN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复制数组</a:t>
            </a:r>
            <a:endParaRPr lang="zh-CN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var arr = [1,2,3];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var b = arr.slice(0);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console.log(b);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3.5splice(改变原来数组) 包含增,删,改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a.增加,指定三个参数splice(index,howmany,item)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//splice(index,howmany,item)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//传3个参数表示:起始位置、0(删除的项数)、插入的项在index之后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arr= [1,2,3,4,5];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arr.splice(2,0,"red","green");  //在第2位之后,增加2个元素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console.log(arr); //[1,2,"red","green",3,4,5]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b.删除,指定两个参数splice(index,howmany)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//splice(index,howmany)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//传2个参数表示:起始位置和删除的个数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arr = [1,2,3,4,5];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arr.splice(0,2);  //从0位开始,删除2个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alert(arr);  //[3,4,5]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c.修改,指定三个参数splice(index,howmany,item)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//指定三个参数:起始位置,删除的项数,插入的数量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arr = [1,2,3,4,5];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arr.splice(0,2,6,7);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alert(arr); //6,7,4,5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3.6join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//通过指定分隔符,将数组所有元素放入字符串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arrayObject.join(separator)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arr=["red","green","yellow"];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 = arr.join();    //red,green,yellow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b=  arr.join("");  //redgreenyellow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c=arr.join(".");  //red.green.yello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alert(c);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3.7排序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//通过指定分隔符,将数组所有元素放入字符串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arrayObject.join(separator)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升序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var arr = [1,12,34,5,6];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var c = arr.sort(function(a,b){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return a-b;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});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console.log(c); //[1,2,5,6,12,34]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b.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sym typeface="+mn-ea"/>
              </a:rPr>
              <a:t>降序</a:t>
            </a:r>
            <a:endParaRPr lang="zh-CN" altLang="en-US" sz="20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arr.sort(function(a,b){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       return b-a;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});</a:t>
            </a: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77825" y="450215"/>
            <a:ext cx="1111885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第一节</a:t>
            </a: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.</a:t>
            </a:r>
            <a:r>
              <a:rPr lang="zh-CN" altLang="en-US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拓展</a:t>
            </a:r>
            <a:r>
              <a:rPr lang="en-US" altLang="zh-CN" sz="360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DOM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Shape 128"/>
          <p:cNvSpPr txBox="1"/>
          <p:nvPr>
            <p:custDataLst>
              <p:tags r:id="rId2"/>
            </p:custDataLst>
          </p:nvPr>
        </p:nvSpPr>
        <p:spPr>
          <a:xfrm>
            <a:off x="377825" y="1564005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3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1.1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父节点</a:t>
            </a: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parentNode(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亲爹</a:t>
            </a: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)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&lt;li&gt;苹果&lt;a href="#"&gt;隐藏&lt;/a&gt;&lt;/li&gt;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&lt;li&gt;梨子&lt;a href="#"&gt;隐藏&lt;/a&gt;&lt;/li&gt;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&lt;li&gt;香蕉&lt;a href="#"&gt;隐藏&lt;/a&gt;&lt;/li&gt;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&lt;li&gt;菠萝&lt;a href="#"&gt;隐藏&lt;/a&gt;&lt;/li&gt;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//JS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aTags = document.getElementsByTagName("a");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for(var i =0;i&lt;aTags.length;i++){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aTags[i].onclick=function () {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this.parentNode.style.display="none";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  return false;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}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}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3.8归并(求和)方法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//通过指定分隔符,将数组所有元素放入字符串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arrayObject.join(separator)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var numbers = [1,2,3,4,5];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var sum = numbers.reduce(function(prev,cur,index,array){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    return prev+cur;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});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alert(sum);  //15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3.9 reverse()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颠倒数组中的元素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返回值 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——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数组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var arr = [12,11,33];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var b = arr.reverse();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console.log(b);  //33,11,12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299085" y="-12700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3.10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二维数组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数组里还可以装载一个数组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取值方式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arr[i][i]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var arr=[[1,2]];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console.log(arr[0][0])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311785" y="320040"/>
            <a:ext cx="11118850" cy="6015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swiper.js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的使用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/>
          <p:nvPr>
            <p:custDataLst>
              <p:tags r:id="rId1"/>
            </p:custDataLst>
          </p:nvPr>
        </p:nvSpPr>
        <p:spPr>
          <a:xfrm>
            <a:off x="377825" y="1548765"/>
            <a:ext cx="11118850" cy="4622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1.2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子节点</a:t>
            </a:r>
            <a:r>
              <a:rPr kumimoji="0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childNodes</a:t>
            </a:r>
            <a:r>
              <a:rPr kumimoji="0" 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和</a:t>
            </a: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children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的区别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eg:</a:t>
            </a: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将子节点的背景色变为粉色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//HTML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 id="test"&gt;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&lt;li&gt;1&lt;/li&gt;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&lt;li&gt;2&lt;/li&gt;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&lt;li&gt;3&lt;/li&gt;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//JS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var test = document.getElementById("test");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alert(test.childNodes.length);  //chrome下结果为7,IE9以下结果为3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//在chrome下将空的文本节点,也算在内容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850" y="1328420"/>
            <a:ext cx="66960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var test = document.getElementById("test");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var childs =test.childNodes;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for(key in childs){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if(childs[key].nodeType==1){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    childs[key].style.background="red";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    }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850" y="1328420"/>
            <a:ext cx="6696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firstChild  //包含所有类型的节点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firstElementChild  //IE9以下不兼容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lastChild  //所有类型的节点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lastElementChild  //IE9以下不支持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 descr="4653480-8d2bce3c7ba4dd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3443605"/>
            <a:ext cx="9828530" cy="2980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97940" y="244475"/>
            <a:ext cx="959548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兼容问题的解决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//firstElementChild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在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ie9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以上是一个对象，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9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以下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undefined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&lt;ul id="parent"&gt;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&lt;li&gt;1&lt;/li&gt;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&lt;li&gt;2&lt;/li&gt;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&lt;li&gt;3&lt;/li&gt;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&lt;li&gt;4&lt;/li&gt;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&lt;/ul&gt;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&lt;script&gt;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var parent = document.getElementById("parent");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var first = parent.firstElementChild;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if(first){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    first.style.background = "pink"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}else{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    parent.firstChild.style.background="red"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    }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&lt;/script&gt;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850" y="1328420"/>
            <a:ext cx="66960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</a:rPr>
              <a:t>1.3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</a:rPr>
              <a:t>兄弟节点</a:t>
            </a:r>
            <a:endParaRPr lang="zh-CN" altLang="en-US" sz="28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nextSibling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nextElementSibling  //IE9以下不支持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previousSibling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</a:rPr>
              <a:t>previousElementSibling  //IE9以下不支持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1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2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4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3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0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4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6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9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81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8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7580</Words>
  <Application>WPS 演示</Application>
  <PresentationFormat>宽屏</PresentationFormat>
  <Paragraphs>509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student</cp:lastModifiedBy>
  <cp:revision>77</cp:revision>
  <dcterms:created xsi:type="dcterms:W3CDTF">2017-09-07T08:30:00Z</dcterms:created>
  <dcterms:modified xsi:type="dcterms:W3CDTF">2018-06-13T08:27:35Z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