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E22D-D77A-48B5-851A-941FCBDAC6BA}"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39BDF-C1D7-425C-A1C3-BDE09A0E171A}" type="slidenum">
              <a:rPr lang="zh-CN" altLang="en-US" smtClean="0"/>
              <a:t>‹#›</a:t>
            </a:fld>
            <a:endParaRPr lang="zh-CN" altLang="en-US"/>
          </a:p>
        </p:txBody>
      </p:sp>
    </p:spTree>
    <p:extLst>
      <p:ext uri="{BB962C8B-B14F-4D97-AF65-F5344CB8AC3E}">
        <p14:creationId xmlns:p14="http://schemas.microsoft.com/office/powerpoint/2010/main" val="100839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B39BDF-C1D7-425C-A1C3-BDE09A0E171A}" type="slidenum">
              <a:rPr lang="zh-CN" altLang="en-US" smtClean="0"/>
              <a:t>4</a:t>
            </a:fld>
            <a:endParaRPr lang="zh-CN" altLang="en-US"/>
          </a:p>
        </p:txBody>
      </p:sp>
    </p:spTree>
    <p:extLst>
      <p:ext uri="{BB962C8B-B14F-4D97-AF65-F5344CB8AC3E}">
        <p14:creationId xmlns:p14="http://schemas.microsoft.com/office/powerpoint/2010/main" val="239106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B39BDF-C1D7-425C-A1C3-BDE09A0E171A}" type="slidenum">
              <a:rPr lang="zh-CN" altLang="en-US" smtClean="0"/>
              <a:t>6</a:t>
            </a:fld>
            <a:endParaRPr lang="zh-CN" altLang="en-US"/>
          </a:p>
        </p:txBody>
      </p:sp>
    </p:spTree>
    <p:extLst>
      <p:ext uri="{BB962C8B-B14F-4D97-AF65-F5344CB8AC3E}">
        <p14:creationId xmlns:p14="http://schemas.microsoft.com/office/powerpoint/2010/main" val="347807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1CA3A-DE56-410D-8967-E02E4D45BF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9914B8-4637-4145-A0F8-E4E7A5F4E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26D6C4E-E42D-466C-8607-476D52769FC9}"/>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46B2EBCB-D26D-43C5-B6CE-8B54A9BAD7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5F237-99C2-4A5B-B7FF-B55B07F6D289}"/>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192889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23881-9886-408F-8F64-617871FC30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C380B4-198B-43F4-A0A0-DCCB8067DE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69180A-2430-4A69-BFA1-9F09A35A7083}"/>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891C760F-D406-4620-AA72-B2813755B8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F26917-1AF0-409B-8A9B-E6FBC89F94BB}"/>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217489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A9ED25-52BE-4124-B0CD-4E4FFC827D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EDF071-036D-4F42-966D-D44B9CBE30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66160B-6E3F-47EB-88A5-0E358493A28C}"/>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43825BFC-E2A8-414F-92A3-874E896DF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C22FC0-117F-4E01-B8E9-818314EA0DCB}"/>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95374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A493A-28AD-4679-B24A-34B8364E2D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1B99D8-F17B-4CB2-B81B-41120F8CB4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A16385-B7D9-48E4-A410-34E5798D7276}"/>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74203AAC-DF76-4DB2-8B20-6DFD76B7DF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FEE9C-AA8A-4271-82C6-AC2B29F849AD}"/>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39856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F6918-8A89-4BF4-8DE3-7A48FD2B82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937CA2-93F4-4043-9F61-BB8B02D25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681D64-261B-41CD-9A6A-6C07D7772114}"/>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D3458CD6-11B8-4AD2-9FDB-38D3009A51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CC9D5-ED58-4B99-8629-82FEAD297418}"/>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18608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AB8AA-8AEF-429A-9207-520511D8F9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19778F-F059-43A6-B168-E6D6A53772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6195C4-E967-410D-8262-A8A436CD1B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7E7F57-EC80-4A20-B532-B558CF3B170C}"/>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2CE6B3B9-B02F-4404-88EC-2FE2D5BB3A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62B319-F046-4FD8-B1DA-F4BE8ACB5CBF}"/>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204376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85E09-027C-4933-B0CF-A3CC87387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C80FDC-7FDA-4006-96F2-0AEDD96EF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01139A-2862-4B00-9332-2CBB2EE171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D34627-3525-4B8D-B4C1-72F9798B6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8C3276-AB83-486A-A0F0-8515A90BF0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D9587E-B46C-4FE6-95E4-1AC5A9380356}"/>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8" name="页脚占位符 7">
            <a:extLst>
              <a:ext uri="{FF2B5EF4-FFF2-40B4-BE49-F238E27FC236}">
                <a16:creationId xmlns:a16="http://schemas.microsoft.com/office/drawing/2014/main" id="{4E3C6833-BE52-4D4E-91E1-CC1DA49B60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FE74D1-9E64-40C2-B049-F3A3741FFEBA}"/>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8022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8D21-972F-4C23-9D2A-3244A29BB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07F8E1-7F41-4DE2-A883-790C9F36B45A}"/>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4" name="页脚占位符 3">
            <a:extLst>
              <a:ext uri="{FF2B5EF4-FFF2-40B4-BE49-F238E27FC236}">
                <a16:creationId xmlns:a16="http://schemas.microsoft.com/office/drawing/2014/main" id="{34A3C6C4-A6D8-4B05-8877-E2D29F1329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7A8F74-EBBD-4099-BFF4-A628539FD38B}"/>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422358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75155E-851F-41AD-8B35-0C39D7939D29}"/>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3" name="页脚占位符 2">
            <a:extLst>
              <a:ext uri="{FF2B5EF4-FFF2-40B4-BE49-F238E27FC236}">
                <a16:creationId xmlns:a16="http://schemas.microsoft.com/office/drawing/2014/main" id="{7BDC30DA-DEAD-4725-B6AD-519D515184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28BCA4-6AE0-49DE-A0B9-3AFA60231D98}"/>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261910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FBB8C-96D2-41D0-822D-51E177D652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3DC244-01A2-42F2-A2F3-9F0CCC1B8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5EC78F-E9E8-4D33-996B-05BA6D467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4921C8-2CEE-47CC-8554-3884A6842D2E}"/>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8435523D-A75C-475E-8E33-BCE992A65D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36311B-DEBE-47BC-B098-CFA21C33A692}"/>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35464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2164E-537D-490F-8AAC-57493AEAF0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D509BF-03AF-4ADD-A628-F41825B3F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B3A9F9-5C0B-4E60-AF2F-3539F9201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7B4F63-99DA-485A-8C87-92A88614E38A}"/>
              </a:ext>
            </a:extLst>
          </p:cNvPr>
          <p:cNvSpPr>
            <a:spLocks noGrp="1"/>
          </p:cNvSpPr>
          <p:nvPr>
            <p:ph type="dt" sz="half" idx="10"/>
          </p:nvPr>
        </p:nvSpPr>
        <p:spPr/>
        <p:txBody>
          <a:bodyPr/>
          <a:lstStyle/>
          <a:p>
            <a:fld id="{CA8BA394-E30D-4944-A1C7-8F61B7C814A2}" type="datetimeFigureOut">
              <a:rPr lang="zh-CN" altLang="en-US" smtClean="0"/>
              <a:t>2020/4/25</a:t>
            </a:fld>
            <a:endParaRPr lang="zh-CN" altLang="en-US"/>
          </a:p>
        </p:txBody>
      </p:sp>
      <p:sp>
        <p:nvSpPr>
          <p:cNvPr id="6" name="页脚占位符 5">
            <a:extLst>
              <a:ext uri="{FF2B5EF4-FFF2-40B4-BE49-F238E27FC236}">
                <a16:creationId xmlns:a16="http://schemas.microsoft.com/office/drawing/2014/main" id="{98617DDD-02E7-4779-8DF3-7EB6CDF87A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A9C7F6-7F50-4412-98F0-4F55C9DC89CD}"/>
              </a:ext>
            </a:extLst>
          </p:cNvPr>
          <p:cNvSpPr>
            <a:spLocks noGrp="1"/>
          </p:cNvSpPr>
          <p:nvPr>
            <p:ph type="sldNum" sz="quarter" idx="12"/>
          </p:nvPr>
        </p:nvSpPr>
        <p:spPr/>
        <p:txBody>
          <a:body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426655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169631-3D7F-489A-90A0-4A67A765B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4902C3-4228-4117-89C5-9EB75AD18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19924E-0274-4387-A3E5-86EEB1F77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BA394-E30D-4944-A1C7-8F61B7C814A2}" type="datetimeFigureOut">
              <a:rPr lang="zh-CN" altLang="en-US" smtClean="0"/>
              <a:t>2020/4/25</a:t>
            </a:fld>
            <a:endParaRPr lang="zh-CN" altLang="en-US"/>
          </a:p>
        </p:txBody>
      </p:sp>
      <p:sp>
        <p:nvSpPr>
          <p:cNvPr id="5" name="页脚占位符 4">
            <a:extLst>
              <a:ext uri="{FF2B5EF4-FFF2-40B4-BE49-F238E27FC236}">
                <a16:creationId xmlns:a16="http://schemas.microsoft.com/office/drawing/2014/main" id="{B964FE0D-F2E4-48FD-B354-BE71F2654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90B16B-8A2C-48BA-885F-13895328E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164B5-AC99-4EAF-A55E-1EFA63F5F63D}" type="slidenum">
              <a:rPr lang="zh-CN" altLang="en-US" smtClean="0"/>
              <a:t>‹#›</a:t>
            </a:fld>
            <a:endParaRPr lang="zh-CN" altLang="en-US"/>
          </a:p>
        </p:txBody>
      </p:sp>
    </p:spTree>
    <p:extLst>
      <p:ext uri="{BB962C8B-B14F-4D97-AF65-F5344CB8AC3E}">
        <p14:creationId xmlns:p14="http://schemas.microsoft.com/office/powerpoint/2010/main" val="349070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AF4E4-BD56-49EC-9DA7-545CC7CB4DA7}"/>
              </a:ext>
            </a:extLst>
          </p:cNvPr>
          <p:cNvSpPr>
            <a:spLocks noGrp="1"/>
          </p:cNvSpPr>
          <p:nvPr>
            <p:ph type="ctrTitle"/>
          </p:nvPr>
        </p:nvSpPr>
        <p:spPr/>
        <p:txBody>
          <a:bodyPr/>
          <a:lstStyle/>
          <a:p>
            <a:r>
              <a:rPr lang="zh-CN" altLang="en-US" dirty="0"/>
              <a:t>推荐系统</a:t>
            </a:r>
          </a:p>
        </p:txBody>
      </p:sp>
      <p:sp>
        <p:nvSpPr>
          <p:cNvPr id="3" name="副标题 2">
            <a:extLst>
              <a:ext uri="{FF2B5EF4-FFF2-40B4-BE49-F238E27FC236}">
                <a16:creationId xmlns:a16="http://schemas.microsoft.com/office/drawing/2014/main" id="{5D5E46AC-8A31-48A5-A10C-3DFFC208D8D8}"/>
              </a:ext>
            </a:extLst>
          </p:cNvPr>
          <p:cNvSpPr>
            <a:spLocks noGrp="1"/>
          </p:cNvSpPr>
          <p:nvPr>
            <p:ph type="subTitle" idx="1"/>
          </p:nvPr>
        </p:nvSpPr>
        <p:spPr/>
        <p:txBody>
          <a:bodyPr/>
          <a:lstStyle/>
          <a:p>
            <a:r>
              <a:rPr lang="zh-CN" altLang="en-US" dirty="0"/>
              <a:t>第一次     </a:t>
            </a:r>
            <a:r>
              <a:rPr lang="en-US" altLang="zh-CN" dirty="0"/>
              <a:t>2020.4.29</a:t>
            </a:r>
            <a:r>
              <a:rPr lang="zh-CN" altLang="en-US" dirty="0"/>
              <a:t>  </a:t>
            </a:r>
          </a:p>
        </p:txBody>
      </p:sp>
    </p:spTree>
    <p:extLst>
      <p:ext uri="{BB962C8B-B14F-4D97-AF65-F5344CB8AC3E}">
        <p14:creationId xmlns:p14="http://schemas.microsoft.com/office/powerpoint/2010/main" val="155648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769B9E-C99C-4DD3-BDAD-B778064CA92D}"/>
              </a:ext>
            </a:extLst>
          </p:cNvPr>
          <p:cNvPicPr>
            <a:picLocks noChangeAspect="1"/>
          </p:cNvPicPr>
          <p:nvPr/>
        </p:nvPicPr>
        <p:blipFill>
          <a:blip r:embed="rId2"/>
          <a:stretch>
            <a:fillRect/>
          </a:stretch>
        </p:blipFill>
        <p:spPr>
          <a:xfrm>
            <a:off x="265370" y="503808"/>
            <a:ext cx="6531355" cy="6060796"/>
          </a:xfrm>
          <a:prstGeom prst="rect">
            <a:avLst/>
          </a:prstGeom>
        </p:spPr>
      </p:pic>
      <p:sp>
        <p:nvSpPr>
          <p:cNvPr id="5" name="文本框 4">
            <a:extLst>
              <a:ext uri="{FF2B5EF4-FFF2-40B4-BE49-F238E27FC236}">
                <a16:creationId xmlns:a16="http://schemas.microsoft.com/office/drawing/2014/main" id="{413B8E2A-CB0D-41DB-B34B-67D9A6CC49E2}"/>
              </a:ext>
            </a:extLst>
          </p:cNvPr>
          <p:cNvSpPr txBox="1"/>
          <p:nvPr/>
        </p:nvSpPr>
        <p:spPr>
          <a:xfrm>
            <a:off x="546755" y="94268"/>
            <a:ext cx="1941921" cy="646331"/>
          </a:xfrm>
          <a:prstGeom prst="rect">
            <a:avLst/>
          </a:prstGeom>
          <a:noFill/>
        </p:spPr>
        <p:txBody>
          <a:bodyPr wrap="square" rtlCol="0">
            <a:spAutoFit/>
          </a:bodyPr>
          <a:lstStyle/>
          <a:p>
            <a:r>
              <a:rPr lang="en-US" altLang="zh-CN" sz="3600" dirty="0"/>
              <a:t>Model:</a:t>
            </a:r>
            <a:endParaRPr lang="zh-CN" altLang="en-US" sz="3600" dirty="0"/>
          </a:p>
        </p:txBody>
      </p:sp>
      <p:pic>
        <p:nvPicPr>
          <p:cNvPr id="6" name="图片 5">
            <a:extLst>
              <a:ext uri="{FF2B5EF4-FFF2-40B4-BE49-F238E27FC236}">
                <a16:creationId xmlns:a16="http://schemas.microsoft.com/office/drawing/2014/main" id="{B435A0ED-E335-4EFE-A442-213E927FD90A}"/>
              </a:ext>
            </a:extLst>
          </p:cNvPr>
          <p:cNvPicPr>
            <a:picLocks noChangeAspect="1"/>
          </p:cNvPicPr>
          <p:nvPr/>
        </p:nvPicPr>
        <p:blipFill>
          <a:blip r:embed="rId3"/>
          <a:stretch>
            <a:fillRect/>
          </a:stretch>
        </p:blipFill>
        <p:spPr>
          <a:xfrm>
            <a:off x="7022837" y="826973"/>
            <a:ext cx="4679085" cy="1943268"/>
          </a:xfrm>
          <a:prstGeom prst="rect">
            <a:avLst/>
          </a:prstGeom>
        </p:spPr>
      </p:pic>
      <p:sp>
        <p:nvSpPr>
          <p:cNvPr id="7" name="文本框 6">
            <a:extLst>
              <a:ext uri="{FF2B5EF4-FFF2-40B4-BE49-F238E27FC236}">
                <a16:creationId xmlns:a16="http://schemas.microsoft.com/office/drawing/2014/main" id="{D83CE609-D857-49B6-B573-A5CB83BA30A0}"/>
              </a:ext>
            </a:extLst>
          </p:cNvPr>
          <p:cNvSpPr txBox="1"/>
          <p:nvPr/>
        </p:nvSpPr>
        <p:spPr>
          <a:xfrm>
            <a:off x="6647468" y="180642"/>
            <a:ext cx="4249918" cy="646331"/>
          </a:xfrm>
          <a:prstGeom prst="rect">
            <a:avLst/>
          </a:prstGeom>
          <a:noFill/>
        </p:spPr>
        <p:txBody>
          <a:bodyPr wrap="square" rtlCol="0">
            <a:spAutoFit/>
          </a:bodyPr>
          <a:lstStyle/>
          <a:p>
            <a:r>
              <a:rPr lang="en-US" altLang="zh-CN" sz="3600" dirty="0"/>
              <a:t>News Presentation:</a:t>
            </a:r>
            <a:endParaRPr lang="zh-CN" altLang="en-US" sz="3600" dirty="0"/>
          </a:p>
        </p:txBody>
      </p:sp>
      <p:pic>
        <p:nvPicPr>
          <p:cNvPr id="8" name="图片 7">
            <a:extLst>
              <a:ext uri="{FF2B5EF4-FFF2-40B4-BE49-F238E27FC236}">
                <a16:creationId xmlns:a16="http://schemas.microsoft.com/office/drawing/2014/main" id="{5FDAAD92-E210-4021-8589-304A02B39FAC}"/>
              </a:ext>
            </a:extLst>
          </p:cNvPr>
          <p:cNvPicPr>
            <a:picLocks noChangeAspect="1"/>
          </p:cNvPicPr>
          <p:nvPr/>
        </p:nvPicPr>
        <p:blipFill>
          <a:blip r:embed="rId4"/>
          <a:stretch>
            <a:fillRect/>
          </a:stretch>
        </p:blipFill>
        <p:spPr>
          <a:xfrm>
            <a:off x="7446432" y="2831206"/>
            <a:ext cx="2651990" cy="373412"/>
          </a:xfrm>
          <a:prstGeom prst="rect">
            <a:avLst/>
          </a:prstGeom>
        </p:spPr>
      </p:pic>
      <p:pic>
        <p:nvPicPr>
          <p:cNvPr id="9" name="图片 8">
            <a:extLst>
              <a:ext uri="{FF2B5EF4-FFF2-40B4-BE49-F238E27FC236}">
                <a16:creationId xmlns:a16="http://schemas.microsoft.com/office/drawing/2014/main" id="{D412B33A-72B3-4613-B883-DED5A0C70476}"/>
              </a:ext>
            </a:extLst>
          </p:cNvPr>
          <p:cNvPicPr>
            <a:picLocks noChangeAspect="1"/>
          </p:cNvPicPr>
          <p:nvPr/>
        </p:nvPicPr>
        <p:blipFill>
          <a:blip r:embed="rId5"/>
          <a:stretch>
            <a:fillRect/>
          </a:stretch>
        </p:blipFill>
        <p:spPr>
          <a:xfrm>
            <a:off x="7022837" y="3534206"/>
            <a:ext cx="4595258" cy="1417443"/>
          </a:xfrm>
          <a:prstGeom prst="rect">
            <a:avLst/>
          </a:prstGeom>
        </p:spPr>
      </p:pic>
      <p:pic>
        <p:nvPicPr>
          <p:cNvPr id="10" name="图片 9">
            <a:extLst>
              <a:ext uri="{FF2B5EF4-FFF2-40B4-BE49-F238E27FC236}">
                <a16:creationId xmlns:a16="http://schemas.microsoft.com/office/drawing/2014/main" id="{DCC07E98-8C6E-4E19-A6F1-C178EECB981B}"/>
              </a:ext>
            </a:extLst>
          </p:cNvPr>
          <p:cNvPicPr>
            <a:picLocks noChangeAspect="1"/>
          </p:cNvPicPr>
          <p:nvPr/>
        </p:nvPicPr>
        <p:blipFill>
          <a:blip r:embed="rId6"/>
          <a:stretch>
            <a:fillRect/>
          </a:stretch>
        </p:blipFill>
        <p:spPr>
          <a:xfrm>
            <a:off x="7723938" y="5162272"/>
            <a:ext cx="3894157" cy="868755"/>
          </a:xfrm>
          <a:prstGeom prst="rect">
            <a:avLst/>
          </a:prstGeom>
        </p:spPr>
      </p:pic>
    </p:spTree>
    <p:extLst>
      <p:ext uri="{BB962C8B-B14F-4D97-AF65-F5344CB8AC3E}">
        <p14:creationId xmlns:p14="http://schemas.microsoft.com/office/powerpoint/2010/main" val="390744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6FC0DE-13E3-4FE2-AED7-739666349FA7}"/>
              </a:ext>
            </a:extLst>
          </p:cNvPr>
          <p:cNvPicPr>
            <a:picLocks noChangeAspect="1"/>
          </p:cNvPicPr>
          <p:nvPr/>
        </p:nvPicPr>
        <p:blipFill>
          <a:blip r:embed="rId2"/>
          <a:stretch>
            <a:fillRect/>
          </a:stretch>
        </p:blipFill>
        <p:spPr>
          <a:xfrm>
            <a:off x="239696" y="301657"/>
            <a:ext cx="9953425" cy="737291"/>
          </a:xfrm>
          <a:prstGeom prst="rect">
            <a:avLst/>
          </a:prstGeom>
        </p:spPr>
      </p:pic>
      <p:sp>
        <p:nvSpPr>
          <p:cNvPr id="6" name="文本框 5">
            <a:extLst>
              <a:ext uri="{FF2B5EF4-FFF2-40B4-BE49-F238E27FC236}">
                <a16:creationId xmlns:a16="http://schemas.microsoft.com/office/drawing/2014/main" id="{99001AA7-D9CE-4038-98A3-ED3C7BE0D42F}"/>
              </a:ext>
            </a:extLst>
          </p:cNvPr>
          <p:cNvSpPr txBox="1"/>
          <p:nvPr/>
        </p:nvSpPr>
        <p:spPr>
          <a:xfrm>
            <a:off x="1489435" y="1555423"/>
            <a:ext cx="8012784"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新闻的时间新鲜程度</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用户阅读新闻的时间 </a:t>
            </a:r>
            <a:r>
              <a:rPr lang="en-US" altLang="zh-CN" dirty="0"/>
              <a:t>Active Time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新闻正文的影响</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双任务学习：</a:t>
            </a:r>
            <a:r>
              <a:rPr lang="en-US" altLang="zh-CN" dirty="0"/>
              <a:t>CTR +Active Time Prediction</a:t>
            </a:r>
          </a:p>
        </p:txBody>
      </p:sp>
    </p:spTree>
    <p:extLst>
      <p:ext uri="{BB962C8B-B14F-4D97-AF65-F5344CB8AC3E}">
        <p14:creationId xmlns:p14="http://schemas.microsoft.com/office/powerpoint/2010/main" val="304630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EDBE2C-751C-42AA-B955-873829A361A4}"/>
              </a:ext>
            </a:extLst>
          </p:cNvPr>
          <p:cNvPicPr>
            <a:picLocks noChangeAspect="1"/>
          </p:cNvPicPr>
          <p:nvPr/>
        </p:nvPicPr>
        <p:blipFill>
          <a:blip r:embed="rId2"/>
          <a:stretch>
            <a:fillRect/>
          </a:stretch>
        </p:blipFill>
        <p:spPr>
          <a:xfrm>
            <a:off x="531044" y="595825"/>
            <a:ext cx="7671159" cy="5413761"/>
          </a:xfrm>
          <a:prstGeom prst="rect">
            <a:avLst/>
          </a:prstGeom>
        </p:spPr>
      </p:pic>
      <p:sp>
        <p:nvSpPr>
          <p:cNvPr id="5" name="文本框 4">
            <a:extLst>
              <a:ext uri="{FF2B5EF4-FFF2-40B4-BE49-F238E27FC236}">
                <a16:creationId xmlns:a16="http://schemas.microsoft.com/office/drawing/2014/main" id="{02DA99E5-3973-436A-B6A7-959B0D6C106D}"/>
              </a:ext>
            </a:extLst>
          </p:cNvPr>
          <p:cNvSpPr txBox="1"/>
          <p:nvPr/>
        </p:nvSpPr>
        <p:spPr>
          <a:xfrm>
            <a:off x="8578392" y="595825"/>
            <a:ext cx="2997723" cy="3170099"/>
          </a:xfrm>
          <a:prstGeom prst="rect">
            <a:avLst/>
          </a:prstGeom>
          <a:noFill/>
        </p:spPr>
        <p:txBody>
          <a:bodyPr wrap="square" rtlCol="0">
            <a:spAutoFit/>
          </a:bodyPr>
          <a:lstStyle/>
          <a:p>
            <a:r>
              <a:rPr lang="en-US" altLang="zh-CN" sz="2000" dirty="0">
                <a:solidFill>
                  <a:srgbClr val="00B0F0"/>
                </a:solidFill>
                <a:latin typeface="Calibri" panose="020F0502020204030204" pitchFamily="34" charset="0"/>
                <a:cs typeface="Calibri" panose="020F0502020204030204" pitchFamily="34" charset="0"/>
              </a:rPr>
              <a:t>Explicit Embedding:</a:t>
            </a:r>
          </a:p>
          <a:p>
            <a:endParaRPr lang="en-US" altLang="zh-CN" sz="2000" dirty="0">
              <a:latin typeface="Calibri" panose="020F0502020204030204" pitchFamily="34" charset="0"/>
              <a:cs typeface="Calibri" panose="020F0502020204030204" pitchFamily="34" charset="0"/>
            </a:endParaRPr>
          </a:p>
          <a:p>
            <a:pPr marL="342900" indent="-342900">
              <a:buFont typeface="+mj-lt"/>
              <a:buAutoNum type="arabicPeriod"/>
            </a:pPr>
            <a:r>
              <a:rPr lang="en-US" altLang="zh-CN" sz="2000" dirty="0">
                <a:latin typeface="Calibri" panose="020F0502020204030204" pitchFamily="34" charset="0"/>
                <a:cs typeface="Calibri" panose="020F0502020204030204" pitchFamily="34" charset="0"/>
              </a:rPr>
              <a:t>Title Word Sequence</a:t>
            </a:r>
          </a:p>
          <a:p>
            <a:pPr marL="342900" indent="-342900">
              <a:buFont typeface="+mj-lt"/>
              <a:buAutoNum type="arabicPeriod"/>
            </a:pPr>
            <a:r>
              <a:rPr lang="en-US" altLang="zh-CN" sz="2000" dirty="0">
                <a:latin typeface="Calibri" panose="020F0502020204030204" pitchFamily="34" charset="0"/>
                <a:cs typeface="Calibri" panose="020F0502020204030204" pitchFamily="34" charset="0"/>
              </a:rPr>
              <a:t>Top 3 Categories</a:t>
            </a:r>
          </a:p>
          <a:p>
            <a:pPr marL="342900" indent="-342900">
              <a:buFont typeface="+mj-lt"/>
              <a:buAutoNum type="arabicPeriod"/>
            </a:pPr>
            <a:endParaRPr lang="en-US" altLang="zh-CN" sz="2000" dirty="0">
              <a:latin typeface="Calibri" panose="020F0502020204030204" pitchFamily="34" charset="0"/>
              <a:cs typeface="Calibri" panose="020F0502020204030204" pitchFamily="34" charset="0"/>
            </a:endParaRPr>
          </a:p>
          <a:p>
            <a:r>
              <a:rPr lang="en-US" altLang="zh-CN" sz="2000" dirty="0">
                <a:solidFill>
                  <a:schemeClr val="accent1">
                    <a:lumMod val="60000"/>
                    <a:lumOff val="40000"/>
                  </a:schemeClr>
                </a:solidFill>
                <a:latin typeface="Calibri" panose="020F0502020204030204" pitchFamily="34" charset="0"/>
                <a:cs typeface="Calibri" panose="020F0502020204030204" pitchFamily="34" charset="0"/>
              </a:rPr>
              <a:t>Implicit Embedding:</a:t>
            </a:r>
          </a:p>
          <a:p>
            <a:endParaRPr lang="en-US" altLang="zh-CN" sz="2000" dirty="0">
              <a:latin typeface="Calibri" panose="020F0502020204030204" pitchFamily="34" charset="0"/>
              <a:cs typeface="Calibri" panose="020F0502020204030204" pitchFamily="34" charset="0"/>
            </a:endParaRPr>
          </a:p>
          <a:p>
            <a:pPr marL="342900" indent="-342900">
              <a:buFont typeface="+mj-lt"/>
              <a:buAutoNum type="arabicPeriod"/>
            </a:pPr>
            <a:r>
              <a:rPr lang="en-US" altLang="zh-CN" sz="2000" dirty="0">
                <a:latin typeface="Calibri" panose="020F0502020204030204" pitchFamily="34" charset="0"/>
                <a:cs typeface="Calibri" panose="020F0502020204030204" pitchFamily="34" charset="0"/>
              </a:rPr>
              <a:t>LDA(Text)</a:t>
            </a:r>
          </a:p>
          <a:p>
            <a:pPr marL="342900" indent="-342900">
              <a:buFont typeface="+mj-lt"/>
              <a:buAutoNum type="arabicPeriod"/>
            </a:pPr>
            <a:r>
              <a:rPr lang="en-US" altLang="zh-CN" sz="2000" dirty="0">
                <a:latin typeface="Calibri" panose="020F0502020204030204" pitchFamily="34" charset="0"/>
                <a:cs typeface="Calibri" panose="020F0502020204030204" pitchFamily="34" charset="0"/>
              </a:rPr>
              <a:t>Doc2Vec(Text)</a:t>
            </a:r>
          </a:p>
          <a:p>
            <a:r>
              <a:rPr lang="en-US" altLang="zh-CN" sz="2000" dirty="0">
                <a:latin typeface="Calibri" panose="020F0502020204030204" pitchFamily="34" charset="0"/>
                <a:cs typeface="Calibri" panose="020F0502020204030204" pitchFamily="34" charset="0"/>
              </a:rPr>
              <a:t>3.   Length of Text</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43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825AB04-939D-4793-B325-311CE79B39CB}"/>
              </a:ext>
            </a:extLst>
          </p:cNvPr>
          <p:cNvPicPr>
            <a:picLocks noChangeAspect="1"/>
          </p:cNvPicPr>
          <p:nvPr/>
        </p:nvPicPr>
        <p:blipFill>
          <a:blip r:embed="rId2"/>
          <a:stretch>
            <a:fillRect/>
          </a:stretch>
        </p:blipFill>
        <p:spPr>
          <a:xfrm>
            <a:off x="381336" y="119110"/>
            <a:ext cx="7440490" cy="5242385"/>
          </a:xfrm>
          <a:prstGeom prst="rect">
            <a:avLst/>
          </a:prstGeom>
        </p:spPr>
      </p:pic>
      <p:pic>
        <p:nvPicPr>
          <p:cNvPr id="5" name="图片 4">
            <a:extLst>
              <a:ext uri="{FF2B5EF4-FFF2-40B4-BE49-F238E27FC236}">
                <a16:creationId xmlns:a16="http://schemas.microsoft.com/office/drawing/2014/main" id="{F3936581-AC21-46D6-BDE4-7A5D994094D1}"/>
              </a:ext>
            </a:extLst>
          </p:cNvPr>
          <p:cNvPicPr>
            <a:picLocks noChangeAspect="1"/>
          </p:cNvPicPr>
          <p:nvPr/>
        </p:nvPicPr>
        <p:blipFill>
          <a:blip r:embed="rId3"/>
          <a:stretch>
            <a:fillRect/>
          </a:stretch>
        </p:blipFill>
        <p:spPr>
          <a:xfrm>
            <a:off x="381336" y="5559308"/>
            <a:ext cx="6012701" cy="853514"/>
          </a:xfrm>
          <a:prstGeom prst="rect">
            <a:avLst/>
          </a:prstGeom>
        </p:spPr>
      </p:pic>
      <p:pic>
        <p:nvPicPr>
          <p:cNvPr id="6" name="图片 5">
            <a:extLst>
              <a:ext uri="{FF2B5EF4-FFF2-40B4-BE49-F238E27FC236}">
                <a16:creationId xmlns:a16="http://schemas.microsoft.com/office/drawing/2014/main" id="{8D07670F-BA7C-437F-9474-8248EAACD2C0}"/>
              </a:ext>
            </a:extLst>
          </p:cNvPr>
          <p:cNvPicPr>
            <a:picLocks noChangeAspect="1"/>
          </p:cNvPicPr>
          <p:nvPr/>
        </p:nvPicPr>
        <p:blipFill>
          <a:blip r:embed="rId4"/>
          <a:stretch>
            <a:fillRect/>
          </a:stretch>
        </p:blipFill>
        <p:spPr>
          <a:xfrm>
            <a:off x="8604164" y="916520"/>
            <a:ext cx="3505504" cy="952583"/>
          </a:xfrm>
          <a:prstGeom prst="rect">
            <a:avLst/>
          </a:prstGeom>
        </p:spPr>
      </p:pic>
      <p:pic>
        <p:nvPicPr>
          <p:cNvPr id="7" name="图片 6">
            <a:extLst>
              <a:ext uri="{FF2B5EF4-FFF2-40B4-BE49-F238E27FC236}">
                <a16:creationId xmlns:a16="http://schemas.microsoft.com/office/drawing/2014/main" id="{DDE65B70-BA32-43B0-B4CD-F55B40FDAFB2}"/>
              </a:ext>
            </a:extLst>
          </p:cNvPr>
          <p:cNvPicPr>
            <a:picLocks noChangeAspect="1"/>
          </p:cNvPicPr>
          <p:nvPr/>
        </p:nvPicPr>
        <p:blipFill>
          <a:blip r:embed="rId5"/>
          <a:stretch>
            <a:fillRect/>
          </a:stretch>
        </p:blipFill>
        <p:spPr>
          <a:xfrm>
            <a:off x="8968498" y="2176813"/>
            <a:ext cx="1966130" cy="525826"/>
          </a:xfrm>
          <a:prstGeom prst="rect">
            <a:avLst/>
          </a:prstGeom>
        </p:spPr>
      </p:pic>
    </p:spTree>
    <p:extLst>
      <p:ext uri="{BB962C8B-B14F-4D97-AF65-F5344CB8AC3E}">
        <p14:creationId xmlns:p14="http://schemas.microsoft.com/office/powerpoint/2010/main" val="91503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8A42895A-9BF3-44CF-A23F-E43D2B02AD90}"/>
              </a:ext>
            </a:extLst>
          </p:cNvPr>
          <p:cNvGraphicFramePr>
            <a:graphicFrameLocks noGrp="1"/>
          </p:cNvGraphicFramePr>
          <p:nvPr>
            <p:extLst>
              <p:ext uri="{D42A27DB-BD31-4B8C-83A1-F6EECF244321}">
                <p14:modId xmlns:p14="http://schemas.microsoft.com/office/powerpoint/2010/main" val="736989078"/>
              </p:ext>
            </p:extLst>
          </p:nvPr>
        </p:nvGraphicFramePr>
        <p:xfrm>
          <a:off x="299167" y="481616"/>
          <a:ext cx="11503190" cy="5197642"/>
        </p:xfrm>
        <a:graphic>
          <a:graphicData uri="http://schemas.openxmlformats.org/drawingml/2006/table">
            <a:tbl>
              <a:tblPr firstRow="1" bandRow="1">
                <a:tableStyleId>{8799B23B-EC83-4686-B30A-512413B5E67A}</a:tableStyleId>
              </a:tblPr>
              <a:tblGrid>
                <a:gridCol w="2300638">
                  <a:extLst>
                    <a:ext uri="{9D8B030D-6E8A-4147-A177-3AD203B41FA5}">
                      <a16:colId xmlns:a16="http://schemas.microsoft.com/office/drawing/2014/main" val="2522116767"/>
                    </a:ext>
                  </a:extLst>
                </a:gridCol>
                <a:gridCol w="2300638">
                  <a:extLst>
                    <a:ext uri="{9D8B030D-6E8A-4147-A177-3AD203B41FA5}">
                      <a16:colId xmlns:a16="http://schemas.microsoft.com/office/drawing/2014/main" val="334277374"/>
                    </a:ext>
                  </a:extLst>
                </a:gridCol>
                <a:gridCol w="3036926">
                  <a:extLst>
                    <a:ext uri="{9D8B030D-6E8A-4147-A177-3AD203B41FA5}">
                      <a16:colId xmlns:a16="http://schemas.microsoft.com/office/drawing/2014/main" val="1722363830"/>
                    </a:ext>
                  </a:extLst>
                </a:gridCol>
                <a:gridCol w="2837468">
                  <a:extLst>
                    <a:ext uri="{9D8B030D-6E8A-4147-A177-3AD203B41FA5}">
                      <a16:colId xmlns:a16="http://schemas.microsoft.com/office/drawing/2014/main" val="688629422"/>
                    </a:ext>
                  </a:extLst>
                </a:gridCol>
                <a:gridCol w="1027520">
                  <a:extLst>
                    <a:ext uri="{9D8B030D-6E8A-4147-A177-3AD203B41FA5}">
                      <a16:colId xmlns:a16="http://schemas.microsoft.com/office/drawing/2014/main" val="2836561211"/>
                    </a:ext>
                  </a:extLst>
                </a:gridCol>
              </a:tblGrid>
              <a:tr h="678581">
                <a:tc>
                  <a:txBody>
                    <a:bodyPr/>
                    <a:lstStyle/>
                    <a:p>
                      <a:r>
                        <a:rPr lang="zh-CN" altLang="en-US" dirty="0"/>
                        <a:t>网络</a:t>
                      </a:r>
                    </a:p>
                  </a:txBody>
                  <a:tcPr/>
                </a:tc>
                <a:tc>
                  <a:txBody>
                    <a:bodyPr/>
                    <a:lstStyle/>
                    <a:p>
                      <a:r>
                        <a:rPr lang="en-US" altLang="zh-CN" dirty="0"/>
                        <a:t>Main Idea</a:t>
                      </a:r>
                      <a:endParaRPr lang="zh-CN" altLang="en-US" dirty="0"/>
                    </a:p>
                  </a:txBody>
                  <a:tcPr/>
                </a:tc>
                <a:tc>
                  <a:txBody>
                    <a:bodyPr/>
                    <a:lstStyle/>
                    <a:p>
                      <a:r>
                        <a:rPr lang="en-US" altLang="zh-CN" dirty="0"/>
                        <a:t>News Encoder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User Encoder </a:t>
                      </a:r>
                      <a:endParaRPr lang="zh-CN" altLang="en-US" dirty="0"/>
                    </a:p>
                    <a:p>
                      <a:endParaRPr lang="zh-CN" altLang="en-US" dirty="0"/>
                    </a:p>
                  </a:txBody>
                  <a:tcPr/>
                </a:tc>
                <a:tc>
                  <a:txBody>
                    <a:bodyPr/>
                    <a:lstStyle/>
                    <a:p>
                      <a:r>
                        <a:rPr lang="zh-CN" altLang="en-US" dirty="0"/>
                        <a:t>多任务</a:t>
                      </a:r>
                    </a:p>
                  </a:txBody>
                  <a:tcPr/>
                </a:tc>
                <a:extLst>
                  <a:ext uri="{0D108BD9-81ED-4DB2-BD59-A6C34878D82A}">
                    <a16:rowId xmlns:a16="http://schemas.microsoft.com/office/drawing/2014/main" val="1164749130"/>
                  </a:ext>
                </a:extLst>
              </a:tr>
              <a:tr h="678581">
                <a:tc>
                  <a:txBody>
                    <a:bodyPr/>
                    <a:lstStyle/>
                    <a:p>
                      <a:r>
                        <a:rPr lang="en-US" altLang="zh-CN" dirty="0"/>
                        <a:t>Long Short- Term</a:t>
                      </a:r>
                      <a:endParaRPr lang="zh-CN" altLang="en-US" dirty="0"/>
                    </a:p>
                  </a:txBody>
                  <a:tcPr/>
                </a:tc>
                <a:tc>
                  <a:txBody>
                    <a:bodyPr/>
                    <a:lstStyle/>
                    <a:p>
                      <a:r>
                        <a:rPr lang="zh-CN" altLang="en-US" dirty="0"/>
                        <a:t>用户兴趣的长期和短期区别</a:t>
                      </a:r>
                    </a:p>
                  </a:txBody>
                  <a:tcPr/>
                </a:tc>
                <a:tc>
                  <a:txBody>
                    <a:bodyPr/>
                    <a:lstStyle/>
                    <a:p>
                      <a:r>
                        <a:rPr lang="zh-CN" altLang="en-US" dirty="0"/>
                        <a:t>标题类型、标题子类型、标题序列</a:t>
                      </a:r>
                      <a:endParaRPr lang="en-US" altLang="zh-CN" dirty="0"/>
                    </a:p>
                    <a:p>
                      <a:r>
                        <a:rPr lang="en-US" altLang="zh-CN" dirty="0"/>
                        <a:t>CNN+</a:t>
                      </a:r>
                      <a:r>
                        <a:rPr lang="zh-CN" altLang="en-US" dirty="0"/>
                        <a:t>注意力</a:t>
                      </a:r>
                    </a:p>
                  </a:txBody>
                  <a:tcPr/>
                </a:tc>
                <a:tc>
                  <a:txBody>
                    <a:bodyPr/>
                    <a:lstStyle/>
                    <a:p>
                      <a:r>
                        <a:rPr lang="zh-CN" altLang="en-US" dirty="0"/>
                        <a:t>按阅读顺序把所读文章输入</a:t>
                      </a:r>
                      <a:r>
                        <a:rPr lang="en-US" altLang="zh-CN" dirty="0"/>
                        <a:t>GRU</a:t>
                      </a:r>
                      <a:r>
                        <a:rPr lang="zh-CN" altLang="en-US" dirty="0"/>
                        <a:t>得到最后的隐藏层输出</a:t>
                      </a:r>
                      <a:r>
                        <a:rPr lang="en-US" altLang="zh-CN" dirty="0"/>
                        <a:t>h</a:t>
                      </a:r>
                      <a:endParaRPr lang="zh-CN" altLang="en-US" dirty="0"/>
                    </a:p>
                  </a:txBody>
                  <a:tcPr/>
                </a:tc>
                <a:tc>
                  <a:txBody>
                    <a:bodyPr/>
                    <a:lstStyle/>
                    <a:p>
                      <a:r>
                        <a:rPr lang="zh-CN" altLang="en-US" dirty="0"/>
                        <a:t>无</a:t>
                      </a:r>
                    </a:p>
                  </a:txBody>
                  <a:tcPr/>
                </a:tc>
                <a:extLst>
                  <a:ext uri="{0D108BD9-81ED-4DB2-BD59-A6C34878D82A}">
                    <a16:rowId xmlns:a16="http://schemas.microsoft.com/office/drawing/2014/main" val="1772006158"/>
                  </a:ext>
                </a:extLst>
              </a:tr>
              <a:tr h="678581">
                <a:tc>
                  <a:txBody>
                    <a:bodyPr/>
                    <a:lstStyle/>
                    <a:p>
                      <a:r>
                        <a:rPr lang="en-US" altLang="zh-CN" dirty="0"/>
                        <a:t>Topic Aware</a:t>
                      </a:r>
                      <a:endParaRPr lang="zh-CN" altLang="en-US" dirty="0"/>
                    </a:p>
                  </a:txBody>
                  <a:tcPr/>
                </a:tc>
                <a:tc>
                  <a:txBody>
                    <a:bodyPr/>
                    <a:lstStyle/>
                    <a:p>
                      <a:r>
                        <a:rPr lang="en-US" altLang="zh-CN" dirty="0"/>
                        <a:t>CTR</a:t>
                      </a:r>
                      <a:r>
                        <a:rPr lang="zh-CN" altLang="en-US" dirty="0"/>
                        <a:t>和标题分类的双任务</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标题序列</a:t>
                      </a:r>
                      <a:endParaRPr lang="en-US" altLang="zh-CN" dirty="0"/>
                    </a:p>
                    <a:p>
                      <a:r>
                        <a:rPr lang="en-US" altLang="zh-CN" dirty="0"/>
                        <a:t>CNN+</a:t>
                      </a:r>
                      <a:r>
                        <a:rPr lang="zh-CN" altLang="en-US" dirty="0"/>
                        <a:t>注意力</a:t>
                      </a:r>
                    </a:p>
                  </a:txBody>
                  <a:tcPr/>
                </a:tc>
                <a:tc>
                  <a:txBody>
                    <a:bodyPr/>
                    <a:lstStyle/>
                    <a:p>
                      <a:r>
                        <a:rPr lang="zh-CN" altLang="en-US" dirty="0"/>
                        <a:t>注意力机制组合所阅读的文章</a:t>
                      </a:r>
                      <a:r>
                        <a:rPr lang="en-US" altLang="zh-CN" dirty="0"/>
                        <a:t>vector</a:t>
                      </a:r>
                      <a:endParaRPr lang="zh-CN" altLang="en-US" dirty="0"/>
                    </a:p>
                  </a:txBody>
                  <a:tcPr/>
                </a:tc>
                <a:tc>
                  <a:txBody>
                    <a:bodyPr/>
                    <a:lstStyle/>
                    <a:p>
                      <a:r>
                        <a:rPr lang="zh-CN" altLang="en-US" dirty="0"/>
                        <a:t>有</a:t>
                      </a:r>
                    </a:p>
                  </a:txBody>
                  <a:tcPr/>
                </a:tc>
                <a:extLst>
                  <a:ext uri="{0D108BD9-81ED-4DB2-BD59-A6C34878D82A}">
                    <a16:rowId xmlns:a16="http://schemas.microsoft.com/office/drawing/2014/main" val="1761738249"/>
                  </a:ext>
                </a:extLst>
              </a:tr>
              <a:tr h="1223703">
                <a:tc>
                  <a:txBody>
                    <a:bodyPr/>
                    <a:lstStyle/>
                    <a:p>
                      <a:r>
                        <a:rPr lang="en-US" altLang="zh-CN" dirty="0"/>
                        <a:t>Multi-Head self-attention</a:t>
                      </a:r>
                      <a:endParaRPr lang="zh-CN" altLang="en-US" dirty="0"/>
                    </a:p>
                  </a:txBody>
                  <a:tcPr/>
                </a:tc>
                <a:tc>
                  <a:txBody>
                    <a:bodyPr/>
                    <a:lstStyle/>
                    <a:p>
                      <a:r>
                        <a:rPr lang="zh-CN" altLang="en-US" dirty="0"/>
                        <a:t>文章内</a:t>
                      </a:r>
                      <a:r>
                        <a:rPr lang="en-US" altLang="zh-CN" dirty="0"/>
                        <a:t>word</a:t>
                      </a:r>
                      <a:r>
                        <a:rPr lang="zh-CN" altLang="en-US" dirty="0"/>
                        <a:t>的相互作用对语义影响</a:t>
                      </a:r>
                      <a:endParaRPr lang="en-US" altLang="zh-CN" dirty="0"/>
                    </a:p>
                    <a:p>
                      <a:r>
                        <a:rPr lang="zh-CN" altLang="en-US" dirty="0"/>
                        <a:t>用户所读文章的相互作用对用户喜好的定义</a:t>
                      </a:r>
                    </a:p>
                  </a:txBody>
                  <a:tcPr/>
                </a:tc>
                <a:tc>
                  <a:txBody>
                    <a:bodyPr/>
                    <a:lstStyle/>
                    <a:p>
                      <a:r>
                        <a:rPr lang="zh-CN" altLang="en-US" dirty="0"/>
                        <a:t>矩阵形式来表示相互作用，求出权重，再按权重组合各向量</a:t>
                      </a:r>
                    </a:p>
                  </a:txBody>
                  <a:tcPr/>
                </a:tc>
                <a:tc>
                  <a:txBody>
                    <a:bodyPr/>
                    <a:lstStyle/>
                    <a:p>
                      <a:r>
                        <a:rPr lang="zh-CN" altLang="en-US" dirty="0"/>
                        <a:t>矩阵形式来表示相互作用，求出权重，再按权重组合各向量</a:t>
                      </a:r>
                    </a:p>
                    <a:p>
                      <a:endParaRPr lang="zh-CN" altLang="en-US" dirty="0"/>
                    </a:p>
                  </a:txBody>
                  <a:tcPr/>
                </a:tc>
                <a:tc>
                  <a:txBody>
                    <a:bodyPr/>
                    <a:lstStyle/>
                    <a:p>
                      <a:r>
                        <a:rPr lang="zh-CN" altLang="en-US" dirty="0"/>
                        <a:t>无</a:t>
                      </a:r>
                    </a:p>
                  </a:txBody>
                  <a:tcPr/>
                </a:tc>
                <a:extLst>
                  <a:ext uri="{0D108BD9-81ED-4DB2-BD59-A6C34878D82A}">
                    <a16:rowId xmlns:a16="http://schemas.microsoft.com/office/drawing/2014/main" val="4125323302"/>
                  </a:ext>
                </a:extLst>
              </a:tr>
              <a:tr h="1076036">
                <a:tc>
                  <a:txBody>
                    <a:bodyPr/>
                    <a:lstStyle/>
                    <a:p>
                      <a:r>
                        <a:rPr lang="en-US" altLang="zh-CN" dirty="0"/>
                        <a:t>Hyper News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新闻的时间新鲜程度、阅读时间、正文的影响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a:txBody>
                  <a:tcPr/>
                </a:tc>
                <a:tc>
                  <a:txBody>
                    <a:bodyPr/>
                    <a:lstStyle/>
                    <a:p>
                      <a:r>
                        <a:rPr lang="en-US" altLang="zh-CN" dirty="0"/>
                        <a:t>Ex</a:t>
                      </a:r>
                      <a:r>
                        <a:rPr lang="zh-CN" altLang="en-US" dirty="0"/>
                        <a:t>：标题序列 标题类型</a:t>
                      </a:r>
                      <a:endParaRPr lang="en-US" altLang="zh-CN" dirty="0"/>
                    </a:p>
                    <a:p>
                      <a:r>
                        <a:rPr lang="en-US" altLang="zh-CN" dirty="0" err="1"/>
                        <a:t>Im</a:t>
                      </a:r>
                      <a:r>
                        <a:rPr lang="en-US" altLang="zh-CN" dirty="0"/>
                        <a:t>: Text –LDA Doc2vec Length</a:t>
                      </a:r>
                    </a:p>
                    <a:p>
                      <a:r>
                        <a:rPr lang="zh-CN" altLang="en-US" dirty="0"/>
                        <a:t>最大池化</a:t>
                      </a:r>
                      <a:r>
                        <a:rPr lang="en-US" altLang="zh-CN" dirty="0"/>
                        <a:t>CNN+</a:t>
                      </a:r>
                      <a:r>
                        <a:rPr lang="zh-CN" altLang="en-US" dirty="0"/>
                        <a:t>注意力</a:t>
                      </a:r>
                      <a:endParaRPr lang="en-US" altLang="zh-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注意力机制组合所阅读的文章</a:t>
                      </a:r>
                      <a:r>
                        <a:rPr lang="en-US" altLang="zh-CN" dirty="0"/>
                        <a:t>vector</a:t>
                      </a:r>
                      <a:r>
                        <a:rPr lang="zh-CN" altLang="en-US" dirty="0"/>
                        <a:t>，</a:t>
                      </a:r>
                    </a:p>
                    <a:p>
                      <a:r>
                        <a:rPr lang="zh-CN" altLang="en-US" dirty="0"/>
                        <a:t>带新鲜度模块的</a:t>
                      </a:r>
                      <a:r>
                        <a:rPr lang="en-US" altLang="zh-CN" dirty="0"/>
                        <a:t>CTR</a:t>
                      </a:r>
                      <a:r>
                        <a:rPr lang="zh-CN" altLang="en-US" dirty="0"/>
                        <a:t>预测、阅读时间预测</a:t>
                      </a:r>
                    </a:p>
                  </a:txBody>
                  <a:tcPr/>
                </a:tc>
                <a:tc>
                  <a:txBody>
                    <a:bodyPr/>
                    <a:lstStyle/>
                    <a:p>
                      <a:r>
                        <a:rPr lang="zh-CN" altLang="en-US" dirty="0"/>
                        <a:t>有</a:t>
                      </a:r>
                    </a:p>
                  </a:txBody>
                  <a:tcPr/>
                </a:tc>
                <a:extLst>
                  <a:ext uri="{0D108BD9-81ED-4DB2-BD59-A6C34878D82A}">
                    <a16:rowId xmlns:a16="http://schemas.microsoft.com/office/drawing/2014/main" val="779698901"/>
                  </a:ext>
                </a:extLst>
              </a:tr>
            </a:tbl>
          </a:graphicData>
        </a:graphic>
      </p:graphicFrame>
    </p:spTree>
    <p:extLst>
      <p:ext uri="{BB962C8B-B14F-4D97-AF65-F5344CB8AC3E}">
        <p14:creationId xmlns:p14="http://schemas.microsoft.com/office/powerpoint/2010/main" val="248761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0193FF9F-2C50-4D83-B1D0-8B6C03D41706}"/>
              </a:ext>
            </a:extLst>
          </p:cNvPr>
          <p:cNvGraphicFramePr>
            <a:graphicFrameLocks noGrp="1"/>
          </p:cNvGraphicFramePr>
          <p:nvPr>
            <p:extLst>
              <p:ext uri="{D42A27DB-BD31-4B8C-83A1-F6EECF244321}">
                <p14:modId xmlns:p14="http://schemas.microsoft.com/office/powerpoint/2010/main" val="1704824996"/>
              </p:ext>
            </p:extLst>
          </p:nvPr>
        </p:nvGraphicFramePr>
        <p:xfrm>
          <a:off x="344404" y="609567"/>
          <a:ext cx="10750944" cy="4683985"/>
        </p:xfrm>
        <a:graphic>
          <a:graphicData uri="http://schemas.openxmlformats.org/drawingml/2006/table">
            <a:tbl>
              <a:tblPr firstRow="1" bandRow="1">
                <a:tableStyleId>{8799B23B-EC83-4686-B30A-512413B5E67A}</a:tableStyleId>
              </a:tblPr>
              <a:tblGrid>
                <a:gridCol w="2719307">
                  <a:extLst>
                    <a:ext uri="{9D8B030D-6E8A-4147-A177-3AD203B41FA5}">
                      <a16:colId xmlns:a16="http://schemas.microsoft.com/office/drawing/2014/main" val="1514315634"/>
                    </a:ext>
                  </a:extLst>
                </a:gridCol>
                <a:gridCol w="8031637">
                  <a:extLst>
                    <a:ext uri="{9D8B030D-6E8A-4147-A177-3AD203B41FA5}">
                      <a16:colId xmlns:a16="http://schemas.microsoft.com/office/drawing/2014/main" val="2589358938"/>
                    </a:ext>
                  </a:extLst>
                </a:gridCol>
              </a:tblGrid>
              <a:tr h="678581">
                <a:tc>
                  <a:txBody>
                    <a:bodyPr/>
                    <a:lstStyle/>
                    <a:p>
                      <a:r>
                        <a:rPr lang="zh-CN" altLang="en-US" dirty="0"/>
                        <a:t>网络</a:t>
                      </a:r>
                    </a:p>
                  </a:txBody>
                  <a:tcPr/>
                </a:tc>
                <a:tc>
                  <a:txBody>
                    <a:bodyPr/>
                    <a:lstStyle/>
                    <a:p>
                      <a:r>
                        <a:rPr lang="zh-CN" altLang="en-US" dirty="0"/>
                        <a:t>借鉴与思考</a:t>
                      </a:r>
                    </a:p>
                  </a:txBody>
                  <a:tcPr/>
                </a:tc>
                <a:extLst>
                  <a:ext uri="{0D108BD9-81ED-4DB2-BD59-A6C34878D82A}">
                    <a16:rowId xmlns:a16="http://schemas.microsoft.com/office/drawing/2014/main" val="3579045582"/>
                  </a:ext>
                </a:extLst>
              </a:tr>
              <a:tr h="678581">
                <a:tc>
                  <a:txBody>
                    <a:bodyPr/>
                    <a:lstStyle/>
                    <a:p>
                      <a:r>
                        <a:rPr lang="en-US" altLang="zh-CN" dirty="0"/>
                        <a:t>Long Short- Term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在计算</a:t>
                      </a:r>
                      <a:r>
                        <a:rPr lang="en-US" altLang="zh-CN" dirty="0"/>
                        <a:t>News Presentation</a:t>
                      </a:r>
                      <a:r>
                        <a:rPr lang="zh-CN" altLang="en-US" dirty="0"/>
                        <a:t>的时候把标题序列用双向</a:t>
                      </a:r>
                      <a:r>
                        <a:rPr lang="en-US" altLang="zh-CN" dirty="0"/>
                        <a:t>GRU</a:t>
                      </a:r>
                      <a:r>
                        <a:rPr lang="zh-CN" altLang="en-US" dirty="0"/>
                        <a:t>效果会怎样。前面的文章都使用</a:t>
                      </a:r>
                      <a:r>
                        <a:rPr lang="en-US" altLang="zh-CN" dirty="0"/>
                        <a:t>CNN</a:t>
                      </a:r>
                      <a:r>
                        <a:rPr lang="zh-CN" altLang="en-US" dirty="0"/>
                        <a:t>来处理</a:t>
                      </a:r>
                      <a:r>
                        <a:rPr lang="en-US" altLang="zh-CN" dirty="0"/>
                        <a:t>title</a:t>
                      </a:r>
                      <a:r>
                        <a:rPr lang="zh-CN" altLang="en-US" dirty="0"/>
                        <a:t>序列，</a:t>
                      </a:r>
                      <a:r>
                        <a:rPr lang="en-US" altLang="zh-CN" dirty="0"/>
                        <a:t>CNN</a:t>
                      </a:r>
                      <a:r>
                        <a:rPr lang="zh-CN" altLang="en-US" dirty="0"/>
                        <a:t>善于提取紧临的局部模式，但是</a:t>
                      </a:r>
                      <a:r>
                        <a:rPr lang="en-US" altLang="zh-CN" dirty="0"/>
                        <a:t>title</a:t>
                      </a:r>
                      <a:r>
                        <a:rPr lang="zh-CN" altLang="en-US" dirty="0"/>
                        <a:t>其实是一个序列，理论上</a:t>
                      </a:r>
                      <a:r>
                        <a:rPr lang="en-US" altLang="zh-CN" dirty="0"/>
                        <a:t>GRU</a:t>
                      </a:r>
                      <a:r>
                        <a:rPr lang="zh-CN" altLang="en-US" dirty="0"/>
                        <a:t>应该更加适合。</a:t>
                      </a:r>
                      <a:endParaRPr lang="en-US" altLang="zh-CN" dirty="0"/>
                    </a:p>
                  </a:txBody>
                  <a:tcPr/>
                </a:tc>
                <a:extLst>
                  <a:ext uri="{0D108BD9-81ED-4DB2-BD59-A6C34878D82A}">
                    <a16:rowId xmlns:a16="http://schemas.microsoft.com/office/drawing/2014/main" val="3925303685"/>
                  </a:ext>
                </a:extLst>
              </a:tr>
              <a:tr h="678581">
                <a:tc>
                  <a:txBody>
                    <a:bodyPr/>
                    <a:lstStyle/>
                    <a:p>
                      <a:r>
                        <a:rPr lang="en-US" altLang="zh-CN" dirty="0"/>
                        <a:t>Topic Aware</a:t>
                      </a:r>
                      <a:endParaRPr lang="zh-CN" altLang="en-US" dirty="0"/>
                    </a:p>
                  </a:txBody>
                  <a:tcPr/>
                </a:tc>
                <a:tc>
                  <a:txBody>
                    <a:bodyPr/>
                    <a:lstStyle/>
                    <a:p>
                      <a:r>
                        <a:rPr lang="en-US" altLang="zh-CN" dirty="0"/>
                        <a:t> </a:t>
                      </a:r>
                      <a:r>
                        <a:rPr lang="zh-CN" altLang="en-US" dirty="0"/>
                        <a:t>双任务</a:t>
                      </a:r>
                    </a:p>
                  </a:txBody>
                  <a:tcPr/>
                </a:tc>
                <a:extLst>
                  <a:ext uri="{0D108BD9-81ED-4DB2-BD59-A6C34878D82A}">
                    <a16:rowId xmlns:a16="http://schemas.microsoft.com/office/drawing/2014/main" val="742577721"/>
                  </a:ext>
                </a:extLst>
              </a:tr>
              <a:tr h="1223703">
                <a:tc>
                  <a:txBody>
                    <a:bodyPr/>
                    <a:lstStyle/>
                    <a:p>
                      <a:r>
                        <a:rPr lang="en-US" altLang="zh-CN" dirty="0"/>
                        <a:t>Multi-Head self-attention</a:t>
                      </a:r>
                      <a:endParaRPr lang="zh-CN" altLang="en-US" dirty="0"/>
                    </a:p>
                  </a:txBody>
                  <a:tcPr/>
                </a:tc>
                <a:tc>
                  <a:txBody>
                    <a:bodyPr/>
                    <a:lstStyle/>
                    <a:p>
                      <a:r>
                        <a:rPr lang="en-US" altLang="zh-CN" dirty="0"/>
                        <a:t> </a:t>
                      </a:r>
                      <a:r>
                        <a:rPr lang="zh-CN" altLang="en-US" dirty="0"/>
                        <a:t>在计算两个向量的相互作用得出一个数时，可以用</a:t>
                      </a:r>
                      <a:endParaRPr lang="en-US" altLang="zh-CN" dirty="0"/>
                    </a:p>
                    <a:p>
                      <a:r>
                        <a:rPr lang="zh-CN" altLang="en-US" dirty="0"/>
                        <a:t> </a:t>
                      </a:r>
                      <a:endParaRPr lang="en-US" altLang="zh-CN" dirty="0"/>
                    </a:p>
                    <a:p>
                      <a:r>
                        <a:rPr lang="zh-CN" altLang="en-US" dirty="0"/>
                        <a:t>进一步，可以借鉴处理多个特征相互作用时可以用矩阵叠加的表示形式</a:t>
                      </a:r>
                      <a:endParaRPr lang="en-US" altLang="zh-CN" dirty="0"/>
                    </a:p>
                    <a:p>
                      <a:endParaRPr lang="zh-CN" altLang="en-US" dirty="0"/>
                    </a:p>
                  </a:txBody>
                  <a:tcPr/>
                </a:tc>
                <a:extLst>
                  <a:ext uri="{0D108BD9-81ED-4DB2-BD59-A6C34878D82A}">
                    <a16:rowId xmlns:a16="http://schemas.microsoft.com/office/drawing/2014/main" val="2005853132"/>
                  </a:ext>
                </a:extLst>
              </a:tr>
              <a:tr h="1076036">
                <a:tc>
                  <a:txBody>
                    <a:bodyPr/>
                    <a:lstStyle/>
                    <a:p>
                      <a:r>
                        <a:rPr lang="en-US" altLang="zh-CN" dirty="0"/>
                        <a:t>Hyper News</a:t>
                      </a:r>
                      <a:endParaRPr lang="zh-CN" altLang="en-US" dirty="0"/>
                    </a:p>
                  </a:txBody>
                  <a:tcPr/>
                </a:tc>
                <a:tc>
                  <a:txBody>
                    <a:bodyPr/>
                    <a:lstStyle/>
                    <a:p>
                      <a:pPr marL="0" indent="0">
                        <a:buFont typeface="Arial" panose="020B0604020202020204" pitchFamily="34" charset="0"/>
                        <a:buNone/>
                      </a:pPr>
                      <a:r>
                        <a:rPr lang="zh-CN" altLang="en-US" dirty="0"/>
                        <a:t>考虑新闻的时间新鲜程度、用户阅读新闻的时间 、新闻正文的影响。</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r>
                        <a:rPr lang="zh-CN" altLang="en-US" dirty="0"/>
                        <a:t>衡量用户对一篇文章的喜欢程度应该是 </a:t>
                      </a:r>
                      <a:r>
                        <a:rPr lang="en-US" altLang="zh-CN" dirty="0"/>
                        <a:t>Active Time/</a:t>
                      </a:r>
                      <a:r>
                        <a:rPr lang="zh-CN" altLang="en-US" dirty="0"/>
                        <a:t>（文章长度</a:t>
                      </a:r>
                      <a:r>
                        <a:rPr lang="en-US" altLang="zh-CN" dirty="0"/>
                        <a:t>/</a:t>
                      </a:r>
                      <a:r>
                        <a:rPr lang="zh-CN" altLang="en-US" dirty="0"/>
                        <a:t>平均阅读速度）</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753749827"/>
                  </a:ext>
                </a:extLst>
              </a:tr>
            </a:tbl>
          </a:graphicData>
        </a:graphic>
      </p:graphicFrame>
      <p:pic>
        <p:nvPicPr>
          <p:cNvPr id="5" name="图片 4">
            <a:extLst>
              <a:ext uri="{FF2B5EF4-FFF2-40B4-BE49-F238E27FC236}">
                <a16:creationId xmlns:a16="http://schemas.microsoft.com/office/drawing/2014/main" id="{9A2A1B38-18B4-41F1-9D29-0516A7A2BE8E}"/>
              </a:ext>
            </a:extLst>
          </p:cNvPr>
          <p:cNvPicPr>
            <a:picLocks noChangeAspect="1"/>
          </p:cNvPicPr>
          <p:nvPr/>
        </p:nvPicPr>
        <p:blipFill>
          <a:blip r:embed="rId2"/>
          <a:stretch>
            <a:fillRect/>
          </a:stretch>
        </p:blipFill>
        <p:spPr>
          <a:xfrm>
            <a:off x="8463807" y="2962245"/>
            <a:ext cx="1127858" cy="297206"/>
          </a:xfrm>
          <a:prstGeom prst="rect">
            <a:avLst/>
          </a:prstGeom>
        </p:spPr>
      </p:pic>
    </p:spTree>
    <p:extLst>
      <p:ext uri="{BB962C8B-B14F-4D97-AF65-F5344CB8AC3E}">
        <p14:creationId xmlns:p14="http://schemas.microsoft.com/office/powerpoint/2010/main" val="343066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36E1F-05A7-4436-BACC-E82243A92AEA}"/>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2E6F9BFB-71CD-42A5-81F6-0EF8FBED806B}"/>
              </a:ext>
            </a:extLst>
          </p:cNvPr>
          <p:cNvSpPr>
            <a:spLocks noGrp="1"/>
          </p:cNvSpPr>
          <p:nvPr>
            <p:ph idx="1"/>
          </p:nvPr>
        </p:nvSpPr>
        <p:spPr>
          <a:xfrm>
            <a:off x="838200" y="1825624"/>
            <a:ext cx="10515600" cy="4735431"/>
          </a:xfrm>
        </p:spPr>
        <p:txBody>
          <a:bodyPr/>
          <a:lstStyle/>
          <a:p>
            <a:pPr marL="0" indent="0">
              <a:buNone/>
            </a:pPr>
            <a:r>
              <a:rPr lang="en-US" altLang="zh-CN" dirty="0"/>
              <a:t>1</a:t>
            </a:r>
            <a:r>
              <a:rPr lang="zh-CN" altLang="en-US" dirty="0"/>
              <a:t>、</a:t>
            </a:r>
            <a:r>
              <a:rPr lang="en-US" altLang="zh-CN" dirty="0"/>
              <a:t>News Presentation</a:t>
            </a:r>
            <a:r>
              <a:rPr lang="zh-CN" altLang="en-US" dirty="0"/>
              <a:t>用双向</a:t>
            </a:r>
            <a:r>
              <a:rPr lang="en-US" altLang="zh-CN" dirty="0"/>
              <a:t>GRU</a:t>
            </a:r>
          </a:p>
          <a:p>
            <a:pPr marL="0" indent="0">
              <a:buNone/>
            </a:pPr>
            <a:endParaRPr lang="en-US" altLang="zh-CN" dirty="0"/>
          </a:p>
          <a:p>
            <a:pPr marL="0" indent="0">
              <a:buNone/>
            </a:pPr>
            <a:r>
              <a:rPr lang="en-US" altLang="zh-CN" dirty="0"/>
              <a:t>2</a:t>
            </a:r>
            <a:r>
              <a:rPr lang="zh-CN" altLang="en-US" dirty="0"/>
              <a:t>、用户在推送界面的首页只能看到被推荐的新闻标题。而有些情况是用户对标题感到好奇而点进去，可能看了一点文章内容，觉得不喜欢就退出来了，因此点击率并不衡量用户对一篇文章的喜欢程度，而应该是 </a:t>
            </a:r>
            <a:r>
              <a:rPr lang="en-US" altLang="zh-CN" dirty="0"/>
              <a:t>Active Time/</a:t>
            </a:r>
            <a:r>
              <a:rPr lang="zh-CN" altLang="en-US" dirty="0"/>
              <a:t>（文章长度</a:t>
            </a:r>
            <a:r>
              <a:rPr lang="en-US" altLang="zh-CN" dirty="0"/>
              <a:t>/</a:t>
            </a:r>
            <a:r>
              <a:rPr lang="zh-CN" altLang="en-US" dirty="0"/>
              <a:t>平均阅读速度），是不是能用一个回归模型来预测这个喜欢程度，结合点击率预测构成双任务，同时改变一下整体的网络结构。</a:t>
            </a:r>
            <a:endParaRPr lang="en-US" altLang="zh-CN" dirty="0"/>
          </a:p>
          <a:p>
            <a:pPr marL="0" indent="0">
              <a:buNone/>
            </a:pPr>
            <a:r>
              <a:rPr lang="zh-CN" altLang="en-US" dirty="0"/>
              <a:t>标题是文章正文的提炼和艺术化，因此在考虑</a:t>
            </a:r>
            <a:r>
              <a:rPr lang="en-US" altLang="zh-CN" dirty="0"/>
              <a:t>CTR</a:t>
            </a:r>
            <a:r>
              <a:rPr lang="zh-CN" altLang="en-US" dirty="0"/>
              <a:t>时标题和正文都要算进去。考虑喜欢程度时也是。实际推荐时应该选喜欢程度高的，而不是</a:t>
            </a:r>
            <a:r>
              <a:rPr lang="en-US" altLang="zh-CN" dirty="0"/>
              <a:t>CTR</a:t>
            </a:r>
            <a:r>
              <a:rPr lang="zh-CN" altLang="en-US"/>
              <a:t>高的。</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53434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261AA7-628E-4C25-9B85-9F3B339921C8}"/>
              </a:ext>
            </a:extLst>
          </p:cNvPr>
          <p:cNvPicPr>
            <a:picLocks noChangeAspect="1"/>
          </p:cNvPicPr>
          <p:nvPr/>
        </p:nvPicPr>
        <p:blipFill>
          <a:blip r:embed="rId2"/>
          <a:stretch>
            <a:fillRect/>
          </a:stretch>
        </p:blipFill>
        <p:spPr>
          <a:xfrm>
            <a:off x="489930" y="280712"/>
            <a:ext cx="6851187" cy="1148037"/>
          </a:xfrm>
          <a:prstGeom prst="rect">
            <a:avLst/>
          </a:prstGeom>
        </p:spPr>
      </p:pic>
      <p:pic>
        <p:nvPicPr>
          <p:cNvPr id="8" name="图片 7">
            <a:extLst>
              <a:ext uri="{FF2B5EF4-FFF2-40B4-BE49-F238E27FC236}">
                <a16:creationId xmlns:a16="http://schemas.microsoft.com/office/drawing/2014/main" id="{AC100468-8B7C-43FE-B4E2-FE2FF15B04D3}"/>
              </a:ext>
            </a:extLst>
          </p:cNvPr>
          <p:cNvPicPr>
            <a:picLocks noChangeAspect="1"/>
          </p:cNvPicPr>
          <p:nvPr/>
        </p:nvPicPr>
        <p:blipFill>
          <a:blip r:embed="rId3"/>
          <a:stretch>
            <a:fillRect/>
          </a:stretch>
        </p:blipFill>
        <p:spPr>
          <a:xfrm>
            <a:off x="148693" y="2697761"/>
            <a:ext cx="7635723" cy="1715952"/>
          </a:xfrm>
          <a:prstGeom prst="rect">
            <a:avLst/>
          </a:prstGeom>
        </p:spPr>
      </p:pic>
      <p:pic>
        <p:nvPicPr>
          <p:cNvPr id="9" name="图片 8">
            <a:extLst>
              <a:ext uri="{FF2B5EF4-FFF2-40B4-BE49-F238E27FC236}">
                <a16:creationId xmlns:a16="http://schemas.microsoft.com/office/drawing/2014/main" id="{72A906F7-CB45-4C2C-AD62-C2B4FCBA95F9}"/>
              </a:ext>
            </a:extLst>
          </p:cNvPr>
          <p:cNvPicPr>
            <a:picLocks noChangeAspect="1"/>
          </p:cNvPicPr>
          <p:nvPr/>
        </p:nvPicPr>
        <p:blipFill>
          <a:blip r:embed="rId4"/>
          <a:stretch>
            <a:fillRect/>
          </a:stretch>
        </p:blipFill>
        <p:spPr>
          <a:xfrm>
            <a:off x="5352046" y="4401414"/>
            <a:ext cx="6691261" cy="1377758"/>
          </a:xfrm>
          <a:prstGeom prst="rect">
            <a:avLst/>
          </a:prstGeom>
        </p:spPr>
      </p:pic>
      <p:pic>
        <p:nvPicPr>
          <p:cNvPr id="12" name="图片 11">
            <a:extLst>
              <a:ext uri="{FF2B5EF4-FFF2-40B4-BE49-F238E27FC236}">
                <a16:creationId xmlns:a16="http://schemas.microsoft.com/office/drawing/2014/main" id="{53014C37-8A24-4D27-B3CA-D4E42B1BB460}"/>
              </a:ext>
            </a:extLst>
          </p:cNvPr>
          <p:cNvPicPr>
            <a:picLocks noChangeAspect="1"/>
          </p:cNvPicPr>
          <p:nvPr/>
        </p:nvPicPr>
        <p:blipFill>
          <a:blip r:embed="rId5"/>
          <a:stretch>
            <a:fillRect/>
          </a:stretch>
        </p:blipFill>
        <p:spPr>
          <a:xfrm>
            <a:off x="489930" y="5919736"/>
            <a:ext cx="7635723" cy="781376"/>
          </a:xfrm>
          <a:prstGeom prst="rect">
            <a:avLst/>
          </a:prstGeom>
        </p:spPr>
      </p:pic>
      <p:pic>
        <p:nvPicPr>
          <p:cNvPr id="13" name="图片 12">
            <a:extLst>
              <a:ext uri="{FF2B5EF4-FFF2-40B4-BE49-F238E27FC236}">
                <a16:creationId xmlns:a16="http://schemas.microsoft.com/office/drawing/2014/main" id="{13A089B0-1A8A-4444-95B9-53486625BFFA}"/>
              </a:ext>
            </a:extLst>
          </p:cNvPr>
          <p:cNvPicPr>
            <a:picLocks noChangeAspect="1"/>
          </p:cNvPicPr>
          <p:nvPr/>
        </p:nvPicPr>
        <p:blipFill>
          <a:blip r:embed="rId6"/>
          <a:stretch>
            <a:fillRect/>
          </a:stretch>
        </p:blipFill>
        <p:spPr>
          <a:xfrm>
            <a:off x="5953125" y="1332302"/>
            <a:ext cx="5775420" cy="1442784"/>
          </a:xfrm>
          <a:prstGeom prst="rect">
            <a:avLst/>
          </a:prstGeom>
        </p:spPr>
      </p:pic>
      <p:sp>
        <p:nvSpPr>
          <p:cNvPr id="14" name="文本框 13">
            <a:extLst>
              <a:ext uri="{FF2B5EF4-FFF2-40B4-BE49-F238E27FC236}">
                <a16:creationId xmlns:a16="http://schemas.microsoft.com/office/drawing/2014/main" id="{962CE8C7-4C41-4FD1-91A1-BAD3A67FC91C}"/>
              </a:ext>
            </a:extLst>
          </p:cNvPr>
          <p:cNvSpPr txBox="1"/>
          <p:nvPr/>
        </p:nvSpPr>
        <p:spPr>
          <a:xfrm>
            <a:off x="7445280" y="513130"/>
            <a:ext cx="4746720" cy="369332"/>
          </a:xfrm>
          <a:prstGeom prst="rect">
            <a:avLst/>
          </a:prstGeom>
          <a:noFill/>
        </p:spPr>
        <p:txBody>
          <a:bodyPr wrap="square" rtlCol="0">
            <a:spAutoFit/>
          </a:bodyPr>
          <a:lstStyle/>
          <a:p>
            <a:r>
              <a:rPr lang="en-US" altLang="zh-CN" dirty="0">
                <a:solidFill>
                  <a:srgbClr val="FF0000"/>
                </a:solidFill>
              </a:rPr>
              <a:t>5</a:t>
            </a:r>
            <a:r>
              <a:rPr lang="zh-CN" altLang="en-US" dirty="0">
                <a:solidFill>
                  <a:srgbClr val="FF0000"/>
                </a:solidFill>
              </a:rPr>
              <a:t>篇论文，</a:t>
            </a:r>
            <a:r>
              <a:rPr lang="en-US" altLang="zh-CN" dirty="0">
                <a:solidFill>
                  <a:srgbClr val="FF0000"/>
                </a:solidFill>
              </a:rPr>
              <a:t>4</a:t>
            </a:r>
            <a:r>
              <a:rPr lang="zh-CN" altLang="en-US" dirty="0">
                <a:solidFill>
                  <a:srgbClr val="FF0000"/>
                </a:solidFill>
              </a:rPr>
              <a:t>篇</a:t>
            </a:r>
            <a:r>
              <a:rPr lang="en-US" altLang="zh-CN" dirty="0">
                <a:solidFill>
                  <a:srgbClr val="FF0000"/>
                </a:solidFill>
              </a:rPr>
              <a:t>News Recommendation</a:t>
            </a:r>
            <a:endParaRPr lang="zh-CN" altLang="en-US" dirty="0">
              <a:solidFill>
                <a:srgbClr val="FF0000"/>
              </a:solidFill>
            </a:endParaRPr>
          </a:p>
        </p:txBody>
      </p:sp>
    </p:spTree>
    <p:extLst>
      <p:ext uri="{BB962C8B-B14F-4D97-AF65-F5344CB8AC3E}">
        <p14:creationId xmlns:p14="http://schemas.microsoft.com/office/powerpoint/2010/main" val="48299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5D22459-A918-4D66-8BE9-5C704AA39E88}"/>
              </a:ext>
            </a:extLst>
          </p:cNvPr>
          <p:cNvPicPr>
            <a:picLocks noChangeAspect="1"/>
          </p:cNvPicPr>
          <p:nvPr/>
        </p:nvPicPr>
        <p:blipFill>
          <a:blip r:embed="rId2"/>
          <a:stretch>
            <a:fillRect/>
          </a:stretch>
        </p:blipFill>
        <p:spPr>
          <a:xfrm>
            <a:off x="442305" y="185462"/>
            <a:ext cx="6851187" cy="1148037"/>
          </a:xfrm>
          <a:prstGeom prst="rect">
            <a:avLst/>
          </a:prstGeom>
        </p:spPr>
      </p:pic>
      <p:pic>
        <p:nvPicPr>
          <p:cNvPr id="6" name="图片 5">
            <a:extLst>
              <a:ext uri="{FF2B5EF4-FFF2-40B4-BE49-F238E27FC236}">
                <a16:creationId xmlns:a16="http://schemas.microsoft.com/office/drawing/2014/main" id="{23533D73-2259-43DF-B1C0-79EDB0101466}"/>
              </a:ext>
            </a:extLst>
          </p:cNvPr>
          <p:cNvPicPr>
            <a:picLocks noChangeAspect="1"/>
          </p:cNvPicPr>
          <p:nvPr/>
        </p:nvPicPr>
        <p:blipFill>
          <a:blip r:embed="rId3"/>
          <a:stretch>
            <a:fillRect/>
          </a:stretch>
        </p:blipFill>
        <p:spPr>
          <a:xfrm>
            <a:off x="702533" y="2034673"/>
            <a:ext cx="6887340" cy="4151157"/>
          </a:xfrm>
          <a:prstGeom prst="rect">
            <a:avLst/>
          </a:prstGeom>
        </p:spPr>
      </p:pic>
      <p:pic>
        <p:nvPicPr>
          <p:cNvPr id="7" name="图片 6">
            <a:extLst>
              <a:ext uri="{FF2B5EF4-FFF2-40B4-BE49-F238E27FC236}">
                <a16:creationId xmlns:a16="http://schemas.microsoft.com/office/drawing/2014/main" id="{9A58C0B9-AF68-4335-9F04-9C1C3849BE37}"/>
              </a:ext>
            </a:extLst>
          </p:cNvPr>
          <p:cNvPicPr>
            <a:picLocks noChangeAspect="1"/>
          </p:cNvPicPr>
          <p:nvPr/>
        </p:nvPicPr>
        <p:blipFill>
          <a:blip r:embed="rId4"/>
          <a:stretch>
            <a:fillRect/>
          </a:stretch>
        </p:blipFill>
        <p:spPr>
          <a:xfrm>
            <a:off x="7330253" y="3400452"/>
            <a:ext cx="4275190" cy="899238"/>
          </a:xfrm>
          <a:prstGeom prst="rect">
            <a:avLst/>
          </a:prstGeom>
        </p:spPr>
      </p:pic>
      <p:pic>
        <p:nvPicPr>
          <p:cNvPr id="8" name="图片 7">
            <a:extLst>
              <a:ext uri="{FF2B5EF4-FFF2-40B4-BE49-F238E27FC236}">
                <a16:creationId xmlns:a16="http://schemas.microsoft.com/office/drawing/2014/main" id="{D375BE12-69E5-45A6-A867-445D2F4023F7}"/>
              </a:ext>
            </a:extLst>
          </p:cNvPr>
          <p:cNvPicPr>
            <a:picLocks noChangeAspect="1"/>
          </p:cNvPicPr>
          <p:nvPr/>
        </p:nvPicPr>
        <p:blipFill rotWithShape="1">
          <a:blip r:embed="rId5"/>
          <a:srcRect t="-1" r="3405" b="21647"/>
          <a:stretch/>
        </p:blipFill>
        <p:spPr>
          <a:xfrm>
            <a:off x="7482656" y="4376086"/>
            <a:ext cx="3970385" cy="421837"/>
          </a:xfrm>
          <a:prstGeom prst="rect">
            <a:avLst/>
          </a:prstGeom>
        </p:spPr>
      </p:pic>
      <p:pic>
        <p:nvPicPr>
          <p:cNvPr id="9" name="图片 8">
            <a:extLst>
              <a:ext uri="{FF2B5EF4-FFF2-40B4-BE49-F238E27FC236}">
                <a16:creationId xmlns:a16="http://schemas.microsoft.com/office/drawing/2014/main" id="{74A1B587-50EC-46D3-A83C-BB870F78E1AE}"/>
              </a:ext>
            </a:extLst>
          </p:cNvPr>
          <p:cNvPicPr>
            <a:picLocks noChangeAspect="1"/>
          </p:cNvPicPr>
          <p:nvPr/>
        </p:nvPicPr>
        <p:blipFill>
          <a:blip r:embed="rId6"/>
          <a:stretch>
            <a:fillRect/>
          </a:stretch>
        </p:blipFill>
        <p:spPr>
          <a:xfrm>
            <a:off x="7656693" y="1335035"/>
            <a:ext cx="4008749" cy="692420"/>
          </a:xfrm>
          <a:prstGeom prst="rect">
            <a:avLst/>
          </a:prstGeom>
        </p:spPr>
      </p:pic>
      <p:sp>
        <p:nvSpPr>
          <p:cNvPr id="10" name="箭头: 下 9">
            <a:extLst>
              <a:ext uri="{FF2B5EF4-FFF2-40B4-BE49-F238E27FC236}">
                <a16:creationId xmlns:a16="http://schemas.microsoft.com/office/drawing/2014/main" id="{CBDDB807-C530-41FB-B1EF-4446729995FC}"/>
              </a:ext>
            </a:extLst>
          </p:cNvPr>
          <p:cNvSpPr/>
          <p:nvPr/>
        </p:nvSpPr>
        <p:spPr>
          <a:xfrm>
            <a:off x="9220199" y="2110799"/>
            <a:ext cx="495301" cy="7943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C047D33-50D8-4B9A-A936-49744866DC21}"/>
              </a:ext>
            </a:extLst>
          </p:cNvPr>
          <p:cNvSpPr/>
          <p:nvPr/>
        </p:nvSpPr>
        <p:spPr>
          <a:xfrm>
            <a:off x="442305" y="1500188"/>
            <a:ext cx="7407797" cy="369332"/>
          </a:xfrm>
          <a:prstGeom prst="rect">
            <a:avLst/>
          </a:prstGeom>
        </p:spPr>
        <p:txBody>
          <a:bodyPr wrap="none">
            <a:spAutoFit/>
          </a:bodyPr>
          <a:lstStyle/>
          <a:p>
            <a:r>
              <a:rPr lang="zh-CN" altLang="en-US" b="0" i="0" dirty="0">
                <a:solidFill>
                  <a:srgbClr val="4D4D4D"/>
                </a:solidFill>
                <a:effectLst/>
                <a:latin typeface="Microsoft YaHei" panose="020B0503020204020204" pitchFamily="34" charset="-122"/>
                <a:ea typeface="Microsoft YaHei" panose="020B0503020204020204" pitchFamily="34" charset="-122"/>
              </a:rPr>
              <a:t>问题的提出：某些特征经过关联之后，与</a:t>
            </a:r>
            <a:r>
              <a:rPr lang="en-US" altLang="zh-CN" b="0" i="0" dirty="0">
                <a:solidFill>
                  <a:srgbClr val="4D4D4D"/>
                </a:solidFill>
                <a:effectLst/>
                <a:latin typeface="Microsoft YaHei" panose="020B0503020204020204" pitchFamily="34" charset="-122"/>
                <a:ea typeface="Microsoft YaHei" panose="020B0503020204020204" pitchFamily="34" charset="-122"/>
              </a:rPr>
              <a:t>label</a:t>
            </a:r>
            <a:r>
              <a:rPr lang="zh-CN" altLang="en-US" b="0" i="0" dirty="0">
                <a:solidFill>
                  <a:srgbClr val="4D4D4D"/>
                </a:solidFill>
                <a:effectLst/>
                <a:latin typeface="Microsoft YaHei" panose="020B0503020204020204" pitchFamily="34" charset="-122"/>
                <a:ea typeface="Microsoft YaHei" panose="020B0503020204020204" pitchFamily="34" charset="-122"/>
              </a:rPr>
              <a:t>之间的相关性就会提高：</a:t>
            </a:r>
            <a:endParaRPr lang="zh-CN" altLang="en-US" dirty="0"/>
          </a:p>
        </p:txBody>
      </p:sp>
    </p:spTree>
    <p:extLst>
      <p:ext uri="{BB962C8B-B14F-4D97-AF65-F5344CB8AC3E}">
        <p14:creationId xmlns:p14="http://schemas.microsoft.com/office/powerpoint/2010/main" val="315746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A34B925-24A2-4456-8960-F069836D91A4}"/>
              </a:ext>
            </a:extLst>
          </p:cNvPr>
          <p:cNvPicPr>
            <a:picLocks noChangeAspect="1"/>
          </p:cNvPicPr>
          <p:nvPr/>
        </p:nvPicPr>
        <p:blipFill>
          <a:blip r:embed="rId3"/>
          <a:stretch>
            <a:fillRect/>
          </a:stretch>
        </p:blipFill>
        <p:spPr>
          <a:xfrm>
            <a:off x="438149" y="303602"/>
            <a:ext cx="8240505" cy="2058598"/>
          </a:xfrm>
          <a:prstGeom prst="rect">
            <a:avLst/>
          </a:prstGeom>
        </p:spPr>
      </p:pic>
      <p:pic>
        <p:nvPicPr>
          <p:cNvPr id="2" name="图片 1">
            <a:extLst>
              <a:ext uri="{FF2B5EF4-FFF2-40B4-BE49-F238E27FC236}">
                <a16:creationId xmlns:a16="http://schemas.microsoft.com/office/drawing/2014/main" id="{E4B6CDFE-496D-43AA-8E32-1E1F0A714905}"/>
              </a:ext>
            </a:extLst>
          </p:cNvPr>
          <p:cNvPicPr>
            <a:picLocks noChangeAspect="1"/>
          </p:cNvPicPr>
          <p:nvPr/>
        </p:nvPicPr>
        <p:blipFill>
          <a:blip r:embed="rId4"/>
          <a:stretch>
            <a:fillRect/>
          </a:stretch>
        </p:blipFill>
        <p:spPr>
          <a:xfrm>
            <a:off x="438149" y="3033588"/>
            <a:ext cx="5654530" cy="1806097"/>
          </a:xfrm>
          <a:prstGeom prst="rect">
            <a:avLst/>
          </a:prstGeom>
        </p:spPr>
      </p:pic>
      <p:sp>
        <p:nvSpPr>
          <p:cNvPr id="3" name="文本框 2">
            <a:extLst>
              <a:ext uri="{FF2B5EF4-FFF2-40B4-BE49-F238E27FC236}">
                <a16:creationId xmlns:a16="http://schemas.microsoft.com/office/drawing/2014/main" id="{5ABFA23E-0B91-4A3A-B565-0CE95856EDD4}"/>
              </a:ext>
            </a:extLst>
          </p:cNvPr>
          <p:cNvSpPr txBox="1"/>
          <p:nvPr/>
        </p:nvSpPr>
        <p:spPr>
          <a:xfrm>
            <a:off x="726423" y="2552032"/>
            <a:ext cx="4486275" cy="369332"/>
          </a:xfrm>
          <a:prstGeom prst="rect">
            <a:avLst/>
          </a:prstGeom>
          <a:noFill/>
        </p:spPr>
        <p:txBody>
          <a:bodyPr wrap="square" rtlCol="0">
            <a:spAutoFit/>
          </a:bodyPr>
          <a:lstStyle/>
          <a:p>
            <a:r>
              <a:rPr lang="zh-CN" altLang="en-US" dirty="0"/>
              <a:t>问题的提出：兴趣分为短期和长期</a:t>
            </a:r>
          </a:p>
        </p:txBody>
      </p:sp>
      <p:sp>
        <p:nvSpPr>
          <p:cNvPr id="10" name="文本框 9">
            <a:extLst>
              <a:ext uri="{FF2B5EF4-FFF2-40B4-BE49-F238E27FC236}">
                <a16:creationId xmlns:a16="http://schemas.microsoft.com/office/drawing/2014/main" id="{3117943E-EAD8-4A49-859A-9B65DB245C87}"/>
              </a:ext>
            </a:extLst>
          </p:cNvPr>
          <p:cNvSpPr txBox="1"/>
          <p:nvPr/>
        </p:nvSpPr>
        <p:spPr>
          <a:xfrm>
            <a:off x="572889" y="5286625"/>
            <a:ext cx="7637661" cy="369332"/>
          </a:xfrm>
          <a:prstGeom prst="rect">
            <a:avLst/>
          </a:prstGeom>
          <a:noFill/>
        </p:spPr>
        <p:txBody>
          <a:bodyPr wrap="square" rtlCol="0">
            <a:spAutoFit/>
          </a:bodyPr>
          <a:lstStyle/>
          <a:p>
            <a:r>
              <a:rPr lang="en-US" altLang="zh-CN" dirty="0"/>
              <a:t>Core of News </a:t>
            </a:r>
            <a:r>
              <a:rPr lang="en-US" altLang="zh-CN" dirty="0" err="1"/>
              <a:t>Recommedation</a:t>
            </a:r>
            <a:r>
              <a:rPr lang="zh-CN" altLang="en-US" dirty="0"/>
              <a:t>：</a:t>
            </a:r>
            <a:r>
              <a:rPr lang="en-US" altLang="zh-CN" dirty="0"/>
              <a:t>News Presentation  &amp;  User Presentation</a:t>
            </a:r>
            <a:endParaRPr lang="zh-CN" altLang="en-US" dirty="0"/>
          </a:p>
        </p:txBody>
      </p:sp>
    </p:spTree>
    <p:extLst>
      <p:ext uri="{BB962C8B-B14F-4D97-AF65-F5344CB8AC3E}">
        <p14:creationId xmlns:p14="http://schemas.microsoft.com/office/powerpoint/2010/main" val="207605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CBB809C-4FEB-488C-B5C9-5DF453610E6B}"/>
              </a:ext>
            </a:extLst>
          </p:cNvPr>
          <p:cNvPicPr>
            <a:picLocks noChangeAspect="1"/>
          </p:cNvPicPr>
          <p:nvPr/>
        </p:nvPicPr>
        <p:blipFill>
          <a:blip r:embed="rId2"/>
          <a:stretch>
            <a:fillRect/>
          </a:stretch>
        </p:blipFill>
        <p:spPr>
          <a:xfrm>
            <a:off x="759603" y="1700213"/>
            <a:ext cx="6386544" cy="4200485"/>
          </a:xfrm>
          <a:prstGeom prst="rect">
            <a:avLst/>
          </a:prstGeom>
        </p:spPr>
      </p:pic>
      <p:sp>
        <p:nvSpPr>
          <p:cNvPr id="6" name="标题 1">
            <a:extLst>
              <a:ext uri="{FF2B5EF4-FFF2-40B4-BE49-F238E27FC236}">
                <a16:creationId xmlns:a16="http://schemas.microsoft.com/office/drawing/2014/main" id="{DED5356E-7BE5-4C2F-9A11-7055A086851E}"/>
              </a:ext>
            </a:extLst>
          </p:cNvPr>
          <p:cNvSpPr>
            <a:spLocks noGrp="1"/>
          </p:cNvSpPr>
          <p:nvPr>
            <p:ph type="title"/>
          </p:nvPr>
        </p:nvSpPr>
        <p:spPr>
          <a:xfrm>
            <a:off x="552450" y="212725"/>
            <a:ext cx="10515600" cy="1325563"/>
          </a:xfrm>
        </p:spPr>
        <p:txBody>
          <a:bodyPr/>
          <a:lstStyle/>
          <a:p>
            <a:r>
              <a:rPr lang="en-US" altLang="zh-CN" dirty="0"/>
              <a:t>News Presentation:  </a:t>
            </a:r>
            <a:endParaRPr lang="zh-CN" altLang="en-US" dirty="0"/>
          </a:p>
        </p:txBody>
      </p:sp>
      <p:pic>
        <p:nvPicPr>
          <p:cNvPr id="7" name="图片 6">
            <a:extLst>
              <a:ext uri="{FF2B5EF4-FFF2-40B4-BE49-F238E27FC236}">
                <a16:creationId xmlns:a16="http://schemas.microsoft.com/office/drawing/2014/main" id="{AA4B0352-90BE-45E0-98A3-138891FC18B0}"/>
              </a:ext>
            </a:extLst>
          </p:cNvPr>
          <p:cNvPicPr>
            <a:picLocks noChangeAspect="1"/>
          </p:cNvPicPr>
          <p:nvPr/>
        </p:nvPicPr>
        <p:blipFill>
          <a:blip r:embed="rId3"/>
          <a:stretch>
            <a:fillRect/>
          </a:stretch>
        </p:blipFill>
        <p:spPr>
          <a:xfrm>
            <a:off x="6701336" y="380930"/>
            <a:ext cx="5243014" cy="1600339"/>
          </a:xfrm>
          <a:prstGeom prst="rect">
            <a:avLst/>
          </a:prstGeom>
        </p:spPr>
      </p:pic>
      <p:pic>
        <p:nvPicPr>
          <p:cNvPr id="8" name="图片 7">
            <a:extLst>
              <a:ext uri="{FF2B5EF4-FFF2-40B4-BE49-F238E27FC236}">
                <a16:creationId xmlns:a16="http://schemas.microsoft.com/office/drawing/2014/main" id="{7C2E70AD-249D-4FF7-93BB-11B74ADB8456}"/>
              </a:ext>
            </a:extLst>
          </p:cNvPr>
          <p:cNvPicPr>
            <a:picLocks noChangeAspect="1"/>
          </p:cNvPicPr>
          <p:nvPr/>
        </p:nvPicPr>
        <p:blipFill>
          <a:blip r:embed="rId4"/>
          <a:stretch>
            <a:fillRect/>
          </a:stretch>
        </p:blipFill>
        <p:spPr>
          <a:xfrm>
            <a:off x="6949007" y="2293597"/>
            <a:ext cx="4747671" cy="518205"/>
          </a:xfrm>
          <a:prstGeom prst="rect">
            <a:avLst/>
          </a:prstGeom>
        </p:spPr>
      </p:pic>
      <p:pic>
        <p:nvPicPr>
          <p:cNvPr id="10" name="图片 9">
            <a:extLst>
              <a:ext uri="{FF2B5EF4-FFF2-40B4-BE49-F238E27FC236}">
                <a16:creationId xmlns:a16="http://schemas.microsoft.com/office/drawing/2014/main" id="{4603A8F7-110D-4A62-8E03-185ADF2244B4}"/>
              </a:ext>
            </a:extLst>
          </p:cNvPr>
          <p:cNvPicPr>
            <a:picLocks noChangeAspect="1"/>
          </p:cNvPicPr>
          <p:nvPr/>
        </p:nvPicPr>
        <p:blipFill>
          <a:blip r:embed="rId5"/>
          <a:stretch>
            <a:fillRect/>
          </a:stretch>
        </p:blipFill>
        <p:spPr>
          <a:xfrm>
            <a:off x="6949007" y="3124130"/>
            <a:ext cx="4359018" cy="1333616"/>
          </a:xfrm>
          <a:prstGeom prst="rect">
            <a:avLst/>
          </a:prstGeom>
        </p:spPr>
      </p:pic>
      <p:pic>
        <p:nvPicPr>
          <p:cNvPr id="11" name="图片 10">
            <a:extLst>
              <a:ext uri="{FF2B5EF4-FFF2-40B4-BE49-F238E27FC236}">
                <a16:creationId xmlns:a16="http://schemas.microsoft.com/office/drawing/2014/main" id="{1B0C607A-7C73-412D-B03E-9F55CE8539BC}"/>
              </a:ext>
            </a:extLst>
          </p:cNvPr>
          <p:cNvPicPr>
            <a:picLocks noChangeAspect="1"/>
          </p:cNvPicPr>
          <p:nvPr/>
        </p:nvPicPr>
        <p:blipFill>
          <a:blip r:embed="rId6"/>
          <a:stretch>
            <a:fillRect/>
          </a:stretch>
        </p:blipFill>
        <p:spPr>
          <a:xfrm>
            <a:off x="7061431" y="4457746"/>
            <a:ext cx="3339869" cy="867410"/>
          </a:xfrm>
          <a:prstGeom prst="rect">
            <a:avLst/>
          </a:prstGeom>
        </p:spPr>
      </p:pic>
      <p:pic>
        <p:nvPicPr>
          <p:cNvPr id="12" name="图片 11">
            <a:extLst>
              <a:ext uri="{FF2B5EF4-FFF2-40B4-BE49-F238E27FC236}">
                <a16:creationId xmlns:a16="http://schemas.microsoft.com/office/drawing/2014/main" id="{ABFC3B4B-4AFA-4672-89EC-FAACA186E0ED}"/>
              </a:ext>
            </a:extLst>
          </p:cNvPr>
          <p:cNvPicPr>
            <a:picLocks noChangeAspect="1"/>
          </p:cNvPicPr>
          <p:nvPr/>
        </p:nvPicPr>
        <p:blipFill>
          <a:blip r:embed="rId7"/>
          <a:stretch>
            <a:fillRect/>
          </a:stretch>
        </p:blipFill>
        <p:spPr>
          <a:xfrm>
            <a:off x="7276705" y="5631328"/>
            <a:ext cx="1737511" cy="320068"/>
          </a:xfrm>
          <a:prstGeom prst="rect">
            <a:avLst/>
          </a:prstGeom>
        </p:spPr>
      </p:pic>
    </p:spTree>
    <p:extLst>
      <p:ext uri="{BB962C8B-B14F-4D97-AF65-F5344CB8AC3E}">
        <p14:creationId xmlns:p14="http://schemas.microsoft.com/office/powerpoint/2010/main" val="271127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2A1F4-E253-4186-A0DA-129973F58A6F}"/>
              </a:ext>
            </a:extLst>
          </p:cNvPr>
          <p:cNvSpPr>
            <a:spLocks noGrp="1"/>
          </p:cNvSpPr>
          <p:nvPr>
            <p:ph type="title"/>
          </p:nvPr>
        </p:nvSpPr>
        <p:spPr>
          <a:xfrm>
            <a:off x="638175" y="155575"/>
            <a:ext cx="10515600" cy="1325563"/>
          </a:xfrm>
        </p:spPr>
        <p:txBody>
          <a:bodyPr/>
          <a:lstStyle/>
          <a:p>
            <a:r>
              <a:rPr lang="en-US" altLang="zh-CN" dirty="0"/>
              <a:t>User Presentation: (2-way)</a:t>
            </a:r>
            <a:endParaRPr lang="zh-CN" altLang="en-US" dirty="0"/>
          </a:p>
        </p:txBody>
      </p:sp>
      <p:pic>
        <p:nvPicPr>
          <p:cNvPr id="4" name="图片 3">
            <a:extLst>
              <a:ext uri="{FF2B5EF4-FFF2-40B4-BE49-F238E27FC236}">
                <a16:creationId xmlns:a16="http://schemas.microsoft.com/office/drawing/2014/main" id="{7D55FE38-038B-4C6C-906F-F25C5C233913}"/>
              </a:ext>
            </a:extLst>
          </p:cNvPr>
          <p:cNvPicPr>
            <a:picLocks noChangeAspect="1"/>
          </p:cNvPicPr>
          <p:nvPr/>
        </p:nvPicPr>
        <p:blipFill>
          <a:blip r:embed="rId3"/>
          <a:stretch>
            <a:fillRect/>
          </a:stretch>
        </p:blipFill>
        <p:spPr>
          <a:xfrm>
            <a:off x="823935" y="1033463"/>
            <a:ext cx="10729890" cy="4435224"/>
          </a:xfrm>
          <a:prstGeom prst="rect">
            <a:avLst/>
          </a:prstGeom>
        </p:spPr>
      </p:pic>
      <p:pic>
        <p:nvPicPr>
          <p:cNvPr id="5" name="图片 4">
            <a:extLst>
              <a:ext uri="{FF2B5EF4-FFF2-40B4-BE49-F238E27FC236}">
                <a16:creationId xmlns:a16="http://schemas.microsoft.com/office/drawing/2014/main" id="{EDE6D3F8-21A4-4931-B8E9-30351509ACBC}"/>
              </a:ext>
            </a:extLst>
          </p:cNvPr>
          <p:cNvPicPr>
            <a:picLocks noChangeAspect="1"/>
          </p:cNvPicPr>
          <p:nvPr/>
        </p:nvPicPr>
        <p:blipFill>
          <a:blip r:embed="rId4"/>
          <a:stretch>
            <a:fillRect/>
          </a:stretch>
        </p:blipFill>
        <p:spPr>
          <a:xfrm>
            <a:off x="1077990" y="5338327"/>
            <a:ext cx="5540220" cy="1364098"/>
          </a:xfrm>
          <a:prstGeom prst="rect">
            <a:avLst/>
          </a:prstGeom>
        </p:spPr>
      </p:pic>
      <p:pic>
        <p:nvPicPr>
          <p:cNvPr id="7" name="图片 6">
            <a:extLst>
              <a:ext uri="{FF2B5EF4-FFF2-40B4-BE49-F238E27FC236}">
                <a16:creationId xmlns:a16="http://schemas.microsoft.com/office/drawing/2014/main" id="{1AD679B5-E8B4-4D33-AF96-72E8F125FE12}"/>
              </a:ext>
            </a:extLst>
          </p:cNvPr>
          <p:cNvPicPr>
            <a:picLocks noChangeAspect="1"/>
          </p:cNvPicPr>
          <p:nvPr/>
        </p:nvPicPr>
        <p:blipFill>
          <a:blip r:embed="rId5"/>
          <a:stretch>
            <a:fillRect/>
          </a:stretch>
        </p:blipFill>
        <p:spPr>
          <a:xfrm>
            <a:off x="7090691" y="5473986"/>
            <a:ext cx="4717189" cy="701101"/>
          </a:xfrm>
          <a:prstGeom prst="rect">
            <a:avLst/>
          </a:prstGeom>
        </p:spPr>
      </p:pic>
    </p:spTree>
    <p:extLst>
      <p:ext uri="{BB962C8B-B14F-4D97-AF65-F5344CB8AC3E}">
        <p14:creationId xmlns:p14="http://schemas.microsoft.com/office/powerpoint/2010/main" val="281057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41B1215-1CBA-4669-A5CD-326A8FF23991}"/>
              </a:ext>
            </a:extLst>
          </p:cNvPr>
          <p:cNvPicPr>
            <a:picLocks noChangeAspect="1"/>
          </p:cNvPicPr>
          <p:nvPr/>
        </p:nvPicPr>
        <p:blipFill>
          <a:blip r:embed="rId2"/>
          <a:stretch>
            <a:fillRect/>
          </a:stretch>
        </p:blipFill>
        <p:spPr>
          <a:xfrm>
            <a:off x="0" y="361949"/>
            <a:ext cx="6418457" cy="1376712"/>
          </a:xfrm>
          <a:prstGeom prst="rect">
            <a:avLst/>
          </a:prstGeom>
        </p:spPr>
      </p:pic>
      <p:pic>
        <p:nvPicPr>
          <p:cNvPr id="8" name="图片 7">
            <a:extLst>
              <a:ext uri="{FF2B5EF4-FFF2-40B4-BE49-F238E27FC236}">
                <a16:creationId xmlns:a16="http://schemas.microsoft.com/office/drawing/2014/main" id="{AC7A7C92-7E8E-4F28-A995-0585358AF540}"/>
              </a:ext>
            </a:extLst>
          </p:cNvPr>
          <p:cNvPicPr>
            <a:picLocks noChangeAspect="1"/>
          </p:cNvPicPr>
          <p:nvPr/>
        </p:nvPicPr>
        <p:blipFill>
          <a:blip r:embed="rId3"/>
          <a:stretch>
            <a:fillRect/>
          </a:stretch>
        </p:blipFill>
        <p:spPr>
          <a:xfrm>
            <a:off x="4124324" y="1738661"/>
            <a:ext cx="7239001" cy="4625993"/>
          </a:xfrm>
          <a:prstGeom prst="rect">
            <a:avLst/>
          </a:prstGeom>
        </p:spPr>
      </p:pic>
      <p:sp>
        <p:nvSpPr>
          <p:cNvPr id="9" name="文本框 8">
            <a:extLst>
              <a:ext uri="{FF2B5EF4-FFF2-40B4-BE49-F238E27FC236}">
                <a16:creationId xmlns:a16="http://schemas.microsoft.com/office/drawing/2014/main" id="{79F8807A-1944-449E-9088-807529B158EC}"/>
              </a:ext>
            </a:extLst>
          </p:cNvPr>
          <p:cNvSpPr txBox="1"/>
          <p:nvPr/>
        </p:nvSpPr>
        <p:spPr>
          <a:xfrm>
            <a:off x="395744" y="2098457"/>
            <a:ext cx="3280905" cy="707886"/>
          </a:xfrm>
          <a:prstGeom prst="rect">
            <a:avLst/>
          </a:prstGeom>
          <a:noFill/>
        </p:spPr>
        <p:txBody>
          <a:bodyPr wrap="square" rtlCol="0">
            <a:spAutoFit/>
          </a:bodyPr>
          <a:lstStyle/>
          <a:p>
            <a:r>
              <a:rPr lang="en-US" altLang="zh-CN" sz="4000" dirty="0"/>
              <a:t>Basic Model:</a:t>
            </a:r>
            <a:endParaRPr lang="zh-CN" altLang="en-US" sz="4000" dirty="0"/>
          </a:p>
        </p:txBody>
      </p:sp>
      <p:sp>
        <p:nvSpPr>
          <p:cNvPr id="12" name="文本框 11">
            <a:extLst>
              <a:ext uri="{FF2B5EF4-FFF2-40B4-BE49-F238E27FC236}">
                <a16:creationId xmlns:a16="http://schemas.microsoft.com/office/drawing/2014/main" id="{33B7C11C-AB75-4763-80C2-46C186E09081}"/>
              </a:ext>
            </a:extLst>
          </p:cNvPr>
          <p:cNvSpPr txBox="1"/>
          <p:nvPr/>
        </p:nvSpPr>
        <p:spPr>
          <a:xfrm>
            <a:off x="266701" y="3059668"/>
            <a:ext cx="3781424" cy="369332"/>
          </a:xfrm>
          <a:prstGeom prst="rect">
            <a:avLst/>
          </a:prstGeom>
          <a:noFill/>
        </p:spPr>
        <p:txBody>
          <a:bodyPr wrap="square" rtlCol="0">
            <a:spAutoFit/>
          </a:bodyPr>
          <a:lstStyle/>
          <a:p>
            <a:r>
              <a:rPr lang="zh-CN" altLang="en-US" dirty="0"/>
              <a:t>多任务：</a:t>
            </a:r>
            <a:r>
              <a:rPr lang="en-US" altLang="zh-CN" dirty="0"/>
              <a:t>CTR + Topic Classification</a:t>
            </a:r>
            <a:endParaRPr lang="zh-CN" altLang="en-US" dirty="0"/>
          </a:p>
        </p:txBody>
      </p:sp>
    </p:spTree>
    <p:extLst>
      <p:ext uri="{BB962C8B-B14F-4D97-AF65-F5344CB8AC3E}">
        <p14:creationId xmlns:p14="http://schemas.microsoft.com/office/powerpoint/2010/main" val="83206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759ADF6-5B43-45EF-8A26-F738A893E038}"/>
              </a:ext>
            </a:extLst>
          </p:cNvPr>
          <p:cNvPicPr>
            <a:picLocks noChangeAspect="1"/>
          </p:cNvPicPr>
          <p:nvPr/>
        </p:nvPicPr>
        <p:blipFill>
          <a:blip r:embed="rId2"/>
          <a:stretch>
            <a:fillRect/>
          </a:stretch>
        </p:blipFill>
        <p:spPr>
          <a:xfrm>
            <a:off x="342899" y="690911"/>
            <a:ext cx="4627528" cy="2957164"/>
          </a:xfrm>
          <a:prstGeom prst="rect">
            <a:avLst/>
          </a:prstGeom>
        </p:spPr>
      </p:pic>
      <p:pic>
        <p:nvPicPr>
          <p:cNvPr id="5" name="图片 4">
            <a:extLst>
              <a:ext uri="{FF2B5EF4-FFF2-40B4-BE49-F238E27FC236}">
                <a16:creationId xmlns:a16="http://schemas.microsoft.com/office/drawing/2014/main" id="{29B9D6FF-4143-4A98-9FC2-8B020F9A7861}"/>
              </a:ext>
            </a:extLst>
          </p:cNvPr>
          <p:cNvPicPr>
            <a:picLocks noChangeAspect="1"/>
          </p:cNvPicPr>
          <p:nvPr/>
        </p:nvPicPr>
        <p:blipFill>
          <a:blip r:embed="rId3"/>
          <a:stretch>
            <a:fillRect/>
          </a:stretch>
        </p:blipFill>
        <p:spPr>
          <a:xfrm>
            <a:off x="5423081" y="290861"/>
            <a:ext cx="4016088" cy="1767993"/>
          </a:xfrm>
          <a:prstGeom prst="rect">
            <a:avLst/>
          </a:prstGeom>
        </p:spPr>
      </p:pic>
      <p:pic>
        <p:nvPicPr>
          <p:cNvPr id="7" name="图片 6">
            <a:extLst>
              <a:ext uri="{FF2B5EF4-FFF2-40B4-BE49-F238E27FC236}">
                <a16:creationId xmlns:a16="http://schemas.microsoft.com/office/drawing/2014/main" id="{9A77F61C-3D4C-4705-BC00-E82E5E1BC557}"/>
              </a:ext>
            </a:extLst>
          </p:cNvPr>
          <p:cNvPicPr>
            <a:picLocks noChangeAspect="1"/>
          </p:cNvPicPr>
          <p:nvPr/>
        </p:nvPicPr>
        <p:blipFill>
          <a:blip r:embed="rId4"/>
          <a:stretch>
            <a:fillRect/>
          </a:stretch>
        </p:blipFill>
        <p:spPr>
          <a:xfrm>
            <a:off x="5636699" y="2217118"/>
            <a:ext cx="4519052" cy="617273"/>
          </a:xfrm>
          <a:prstGeom prst="rect">
            <a:avLst/>
          </a:prstGeom>
        </p:spPr>
      </p:pic>
      <p:pic>
        <p:nvPicPr>
          <p:cNvPr id="8" name="图片 7">
            <a:extLst>
              <a:ext uri="{FF2B5EF4-FFF2-40B4-BE49-F238E27FC236}">
                <a16:creationId xmlns:a16="http://schemas.microsoft.com/office/drawing/2014/main" id="{616CD17D-68B9-489A-8FF9-B263B7F58BAE}"/>
              </a:ext>
            </a:extLst>
          </p:cNvPr>
          <p:cNvPicPr>
            <a:picLocks noChangeAspect="1"/>
          </p:cNvPicPr>
          <p:nvPr/>
        </p:nvPicPr>
        <p:blipFill>
          <a:blip r:embed="rId5"/>
          <a:stretch>
            <a:fillRect/>
          </a:stretch>
        </p:blipFill>
        <p:spPr>
          <a:xfrm>
            <a:off x="540822" y="3878543"/>
            <a:ext cx="4557155" cy="853514"/>
          </a:xfrm>
          <a:prstGeom prst="rect">
            <a:avLst/>
          </a:prstGeom>
        </p:spPr>
      </p:pic>
      <p:pic>
        <p:nvPicPr>
          <p:cNvPr id="9" name="图片 8">
            <a:extLst>
              <a:ext uri="{FF2B5EF4-FFF2-40B4-BE49-F238E27FC236}">
                <a16:creationId xmlns:a16="http://schemas.microsoft.com/office/drawing/2014/main" id="{EB43705D-A7CB-4122-B351-0E331DEFB194}"/>
              </a:ext>
            </a:extLst>
          </p:cNvPr>
          <p:cNvPicPr>
            <a:picLocks noChangeAspect="1"/>
          </p:cNvPicPr>
          <p:nvPr/>
        </p:nvPicPr>
        <p:blipFill>
          <a:blip r:embed="rId6"/>
          <a:stretch>
            <a:fillRect/>
          </a:stretch>
        </p:blipFill>
        <p:spPr>
          <a:xfrm>
            <a:off x="492395" y="5088221"/>
            <a:ext cx="4328535" cy="777307"/>
          </a:xfrm>
          <a:prstGeom prst="rect">
            <a:avLst/>
          </a:prstGeom>
        </p:spPr>
      </p:pic>
      <p:pic>
        <p:nvPicPr>
          <p:cNvPr id="10" name="图片 9">
            <a:extLst>
              <a:ext uri="{FF2B5EF4-FFF2-40B4-BE49-F238E27FC236}">
                <a16:creationId xmlns:a16="http://schemas.microsoft.com/office/drawing/2014/main" id="{58603D0F-584F-419A-9545-A1650371894C}"/>
              </a:ext>
            </a:extLst>
          </p:cNvPr>
          <p:cNvPicPr>
            <a:picLocks noChangeAspect="1"/>
          </p:cNvPicPr>
          <p:nvPr/>
        </p:nvPicPr>
        <p:blipFill>
          <a:blip r:embed="rId7"/>
          <a:stretch>
            <a:fillRect/>
          </a:stretch>
        </p:blipFill>
        <p:spPr>
          <a:xfrm>
            <a:off x="5507148" y="2939375"/>
            <a:ext cx="4778154" cy="910593"/>
          </a:xfrm>
          <a:prstGeom prst="rect">
            <a:avLst/>
          </a:prstGeom>
        </p:spPr>
      </p:pic>
      <p:pic>
        <p:nvPicPr>
          <p:cNvPr id="11" name="图片 10">
            <a:extLst>
              <a:ext uri="{FF2B5EF4-FFF2-40B4-BE49-F238E27FC236}">
                <a16:creationId xmlns:a16="http://schemas.microsoft.com/office/drawing/2014/main" id="{FF9B6EAA-B8FD-48C1-A740-B02D96BCC9FB}"/>
              </a:ext>
            </a:extLst>
          </p:cNvPr>
          <p:cNvPicPr>
            <a:picLocks noChangeAspect="1"/>
          </p:cNvPicPr>
          <p:nvPr/>
        </p:nvPicPr>
        <p:blipFill>
          <a:blip r:embed="rId8"/>
          <a:stretch>
            <a:fillRect/>
          </a:stretch>
        </p:blipFill>
        <p:spPr>
          <a:xfrm>
            <a:off x="5636699" y="4166632"/>
            <a:ext cx="4160881" cy="632515"/>
          </a:xfrm>
          <a:prstGeom prst="rect">
            <a:avLst/>
          </a:prstGeom>
        </p:spPr>
      </p:pic>
    </p:spTree>
    <p:extLst>
      <p:ext uri="{BB962C8B-B14F-4D97-AF65-F5344CB8AC3E}">
        <p14:creationId xmlns:p14="http://schemas.microsoft.com/office/powerpoint/2010/main" val="177896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BDA869-3241-4A23-B035-26CF6F881C41}"/>
              </a:ext>
            </a:extLst>
          </p:cNvPr>
          <p:cNvPicPr>
            <a:picLocks noChangeAspect="1"/>
          </p:cNvPicPr>
          <p:nvPr/>
        </p:nvPicPr>
        <p:blipFill>
          <a:blip r:embed="rId2"/>
          <a:stretch>
            <a:fillRect/>
          </a:stretch>
        </p:blipFill>
        <p:spPr>
          <a:xfrm>
            <a:off x="271715" y="531940"/>
            <a:ext cx="7024631" cy="1370405"/>
          </a:xfrm>
          <a:prstGeom prst="rect">
            <a:avLst/>
          </a:prstGeom>
        </p:spPr>
      </p:pic>
      <p:pic>
        <p:nvPicPr>
          <p:cNvPr id="7" name="图片 6">
            <a:extLst>
              <a:ext uri="{FF2B5EF4-FFF2-40B4-BE49-F238E27FC236}">
                <a16:creationId xmlns:a16="http://schemas.microsoft.com/office/drawing/2014/main" id="{B88317F7-36B9-4F26-8BAB-E581BF6A189C}"/>
              </a:ext>
            </a:extLst>
          </p:cNvPr>
          <p:cNvPicPr>
            <a:picLocks noChangeAspect="1"/>
          </p:cNvPicPr>
          <p:nvPr/>
        </p:nvPicPr>
        <p:blipFill>
          <a:blip r:embed="rId3"/>
          <a:stretch>
            <a:fillRect/>
          </a:stretch>
        </p:blipFill>
        <p:spPr>
          <a:xfrm>
            <a:off x="271715" y="2513704"/>
            <a:ext cx="5624047" cy="1623201"/>
          </a:xfrm>
          <a:prstGeom prst="rect">
            <a:avLst/>
          </a:prstGeom>
        </p:spPr>
      </p:pic>
      <p:sp>
        <p:nvSpPr>
          <p:cNvPr id="8" name="文本框 7">
            <a:extLst>
              <a:ext uri="{FF2B5EF4-FFF2-40B4-BE49-F238E27FC236}">
                <a16:creationId xmlns:a16="http://schemas.microsoft.com/office/drawing/2014/main" id="{5155DA5E-6E0B-483B-B5C5-4421DDA08EA5}"/>
              </a:ext>
            </a:extLst>
          </p:cNvPr>
          <p:cNvSpPr txBox="1"/>
          <p:nvPr/>
        </p:nvSpPr>
        <p:spPr>
          <a:xfrm>
            <a:off x="999240" y="4430598"/>
            <a:ext cx="7447176" cy="923330"/>
          </a:xfrm>
          <a:prstGeom prst="rect">
            <a:avLst/>
          </a:prstGeom>
          <a:noFill/>
        </p:spPr>
        <p:txBody>
          <a:bodyPr wrap="square" rtlCol="0">
            <a:spAutoFit/>
          </a:bodyPr>
          <a:lstStyle/>
          <a:p>
            <a:r>
              <a:rPr lang="zh-CN" altLang="en-US" dirty="0"/>
              <a:t>问题的提出：</a:t>
            </a:r>
            <a:endParaRPr lang="en-US" altLang="zh-CN" dirty="0"/>
          </a:p>
          <a:p>
            <a:pPr marL="285750" indent="-285750">
              <a:buFont typeface="Arial" panose="020B0604020202020204" pitchFamily="34" charset="0"/>
              <a:buChar char="•"/>
            </a:pPr>
            <a:r>
              <a:rPr lang="zh-CN" altLang="en-US" dirty="0"/>
              <a:t>每篇文章标题内的多个</a:t>
            </a:r>
            <a:r>
              <a:rPr lang="en-US" altLang="zh-CN" dirty="0"/>
              <a:t>word</a:t>
            </a:r>
            <a:r>
              <a:rPr lang="zh-CN" altLang="en-US" dirty="0"/>
              <a:t>共同构成语义相互作用</a:t>
            </a:r>
            <a:endParaRPr lang="en-US" altLang="zh-CN" dirty="0"/>
          </a:p>
          <a:p>
            <a:pPr marL="285750" indent="-285750">
              <a:buFont typeface="Arial" panose="020B0604020202020204" pitchFamily="34" charset="0"/>
              <a:buChar char="•"/>
            </a:pPr>
            <a:r>
              <a:rPr lang="zh-CN" altLang="en-US" dirty="0"/>
              <a:t>一个用户阅读过的多篇文章的相互作用共同对用户喜好特质构成定义</a:t>
            </a:r>
          </a:p>
        </p:txBody>
      </p:sp>
      <p:pic>
        <p:nvPicPr>
          <p:cNvPr id="9" name="图片 8">
            <a:extLst>
              <a:ext uri="{FF2B5EF4-FFF2-40B4-BE49-F238E27FC236}">
                <a16:creationId xmlns:a16="http://schemas.microsoft.com/office/drawing/2014/main" id="{33EBCEC8-2BAD-4733-B0A7-29DBA1A9E1F7}"/>
              </a:ext>
            </a:extLst>
          </p:cNvPr>
          <p:cNvPicPr>
            <a:picLocks noChangeAspect="1"/>
          </p:cNvPicPr>
          <p:nvPr/>
        </p:nvPicPr>
        <p:blipFill>
          <a:blip r:embed="rId4"/>
          <a:stretch>
            <a:fillRect/>
          </a:stretch>
        </p:blipFill>
        <p:spPr>
          <a:xfrm>
            <a:off x="999240" y="5647621"/>
            <a:ext cx="2591025" cy="388654"/>
          </a:xfrm>
          <a:prstGeom prst="rect">
            <a:avLst/>
          </a:prstGeom>
        </p:spPr>
      </p:pic>
    </p:spTree>
    <p:extLst>
      <p:ext uri="{BB962C8B-B14F-4D97-AF65-F5344CB8AC3E}">
        <p14:creationId xmlns:p14="http://schemas.microsoft.com/office/powerpoint/2010/main" val="17520075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626</Words>
  <Application>Microsoft Office PowerPoint</Application>
  <PresentationFormat>宽屏</PresentationFormat>
  <Paragraphs>85</Paragraphs>
  <Slides>16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Microsoft YaHei</vt:lpstr>
      <vt:lpstr>Arial</vt:lpstr>
      <vt:lpstr>Calibri</vt:lpstr>
      <vt:lpstr>Office 主题​​</vt:lpstr>
      <vt:lpstr>推荐系统</vt:lpstr>
      <vt:lpstr>PowerPoint 演示文稿</vt:lpstr>
      <vt:lpstr>PowerPoint 演示文稿</vt:lpstr>
      <vt:lpstr>PowerPoint 演示文稿</vt:lpstr>
      <vt:lpstr>News Presentation:  </vt:lpstr>
      <vt:lpstr>User Presentation: (2-way)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推荐系统</dc:title>
  <dc:creator>齐 旺</dc:creator>
  <cp:lastModifiedBy>齐 旺</cp:lastModifiedBy>
  <cp:revision>86</cp:revision>
  <dcterms:created xsi:type="dcterms:W3CDTF">2020-04-25T14:09:18Z</dcterms:created>
  <dcterms:modified xsi:type="dcterms:W3CDTF">2020-04-26T13:32:30Z</dcterms:modified>
</cp:coreProperties>
</file>