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FE22D-D77A-48B5-851A-941FCBDAC6BA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39BDF-C1D7-425C-A1C3-BDE09A0E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1CA3A-DE56-410D-8967-E02E4D45B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9914B8-4637-4145-A0F8-E4E7A5F4E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D6C4E-E42D-466C-8607-476D5276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A394-E30D-4944-A1C7-8F61B7C814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2EBCB-D26D-43C5-B6CE-8B54A9BA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5F237-99C2-4A5B-B7FF-B55B07F6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64B5-AC99-4EAF-A55E-1EFA63F5F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23881-9886-408F-8F64-617871FC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C380B4-198B-43F4-A0A0-DCCB8067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9180A-2430-4A69-BFA1-9F09A35A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A394-E30D-4944-A1C7-8F61B7C814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C760F-D406-4620-AA72-B2813755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26917-1AF0-409B-8A9B-E6FBC89F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64B5-AC99-4EAF-A55E-1EFA63F5F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9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A9ED25-52BE-4124-B0CD-4E4FFC827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DF071-036D-4F42-966D-D44B9CBE3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6160B-6E3F-47EB-88A5-0E358493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A394-E30D-4944-A1C7-8F61B7C814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25BFC-E2A8-414F-92A3-874E896D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22FC0-117F-4E01-B8E9-818314E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64B5-AC99-4EAF-A55E-1EFA63F5F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4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A493A-28AD-4679-B24A-34B8364E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B99D8-F17B-4CB2-B81B-41120F8CB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6385-B7D9-48E4-A410-34E5798D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A394-E30D-4944-A1C7-8F61B7C814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03AAC-DF76-4DB2-8B20-6DFD76B7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FEE9C-AA8A-4271-82C6-AC2B29F8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64B5-AC99-4EAF-A55E-1EFA63F5F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6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F6918-8A89-4BF4-8DE3-7A48FD2B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37CA2-93F4-4043-9F61-BB8B02D2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81D64-261B-41CD-9A6A-6C07D777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A394-E30D-4944-A1C7-8F61B7C814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58CD6-11B8-4AD2-9FDB-38D3009A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CC9D5-ED58-4B99-8629-82FEAD2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64B5-AC99-4EAF-A55E-1EFA63F5F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0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AB8AA-8AEF-429A-9207-520511D8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9778F-F059-43A6-B168-E6D6A537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6195C4-E967-410D-8262-A8A436CD1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E7F57-EC80-4A20-B532-B558CF3B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A394-E30D-4944-A1C7-8F61B7C814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6B3B9-B02F-4404-88EC-2FE2D5BB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2B319-F046-4FD8-B1DA-F4BE8ACB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64B5-AC99-4EAF-A55E-1EFA63F5F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85E09-027C-4933-B0CF-A3CC8738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80FDC-7FDA-4006-96F2-0AEDD96E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01139A-2862-4B00-9332-2CBB2EE17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D34627-3525-4B8D-B4C1-72F9798B6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8C3276-AB83-486A-A0F0-8515A90BF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D9587E-B46C-4FE6-95E4-1AC5A938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A394-E30D-4944-A1C7-8F61B7C814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3C6833-BE52-4D4E-91E1-CC1DA49B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FE74D1-9E64-40C2-B049-F3A3741F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64B5-AC99-4EAF-A55E-1EFA63F5F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B8D21-972F-4C23-9D2A-3244A29B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07F8E1-7F41-4DE2-A883-790C9F36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A394-E30D-4944-A1C7-8F61B7C814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3C6C4-A6D8-4B05-8877-E2D29F13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7A8F74-EBBD-4099-BFF4-A628539F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64B5-AC99-4EAF-A55E-1EFA63F5F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8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75155E-851F-41AD-8B35-0C39D793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A394-E30D-4944-A1C7-8F61B7C814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C30DA-DEAD-4725-B6AD-519D5151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28BCA4-6AE0-49DE-A0B9-3AFA6023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64B5-AC99-4EAF-A55E-1EFA63F5F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0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FBB8C-96D2-41D0-822D-51E177D6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DC244-01A2-42F2-A2F3-9F0CCC1B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5EC78F-E9E8-4D33-996B-05BA6D467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4921C8-2CEE-47CC-8554-3884A684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A394-E30D-4944-A1C7-8F61B7C814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5523D-A75C-475E-8E33-BCE992A6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6311B-DEBE-47BC-B098-CFA21C33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64B5-AC99-4EAF-A55E-1EFA63F5F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4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2164E-537D-490F-8AAC-57493AEA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D509BF-03AF-4ADD-A628-F41825B3F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B3A9F9-5C0B-4E60-AF2F-3539F920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B4F63-99DA-485A-8C87-92A88614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A394-E30D-4944-A1C7-8F61B7C814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17DDD-02E7-4779-8DF3-7EB6CDF8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9C7F6-7F50-4412-98F0-4F55C9DC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64B5-AC99-4EAF-A55E-1EFA63F5F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5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169631-3D7F-489A-90A0-4A67A765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4902C3-4228-4117-89C5-9EB75AD18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9924E-0274-4387-A3E5-86EEB1F77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A394-E30D-4944-A1C7-8F61B7C814A2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4FE0D-F2E4-48FD-B354-BE71F2654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0B16B-8A2C-48BA-885F-13895328E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64B5-AC99-4EAF-A55E-1EFA63F5F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0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AF4E4-BD56-49EC-9DA7-545CC7CB4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推荐系统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5E46AC-8A31-48A5-A10C-3DFFC208D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第四次     </a:t>
            </a:r>
            <a:r>
              <a:rPr lang="en-US" altLang="zh-CN" dirty="0"/>
              <a:t>2020.6.6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48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64C348-AC77-436B-9AFB-A89A38A05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18" y="1235803"/>
            <a:ext cx="6690940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9A1971-FAA0-41FA-9057-D3E58633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94" y="490103"/>
            <a:ext cx="6591871" cy="39170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D35449-59CB-4241-961C-141F9481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90" y="4554358"/>
            <a:ext cx="6408975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6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1283F7-F3F8-4200-A131-C6073364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65" y="898006"/>
            <a:ext cx="6233700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9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36D0D-4621-4DED-9666-DBA774DD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9C851-2ECD-4546-A88D-E52E0A9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1580528"/>
            <a:ext cx="10515600" cy="47542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例：甘居 幕后 、 愿 做 陪衬 ， 是 一种 胸怀 ， 一种 气度 ， 更是 一种 精神 。 也许 ， 当 我 坐在 台下 看着 主持人 念 稿 时 ， 我 一样 会 为 自己 是 个 幕后 工作者 而 感到 快乐 。 </a:t>
            </a:r>
            <a:r>
              <a:rPr lang="en-US" altLang="zh-CN" dirty="0"/>
              <a:t>&lt;/d&gt; </a:t>
            </a:r>
            <a:r>
              <a:rPr lang="zh-CN" altLang="en-US" dirty="0"/>
              <a:t>主持人 感到 看着 胸怀 精神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表达语义的基本单位应该是句子，句子的结构符合语法。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语句结构：主谓宾、主谓</a:t>
            </a:r>
            <a:r>
              <a:rPr lang="en-US" altLang="zh-CN" dirty="0"/>
              <a:t>…………………</a:t>
            </a:r>
          </a:p>
          <a:p>
            <a:pPr marL="0" indent="0">
              <a:buNone/>
            </a:pPr>
            <a:r>
              <a:rPr lang="zh-CN" altLang="en-US" dirty="0"/>
              <a:t>词性：名词、代词、虚词、形容词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zh-CN" altLang="en-US"/>
              <a:t>主题词加上类似知识图谱的额外知识。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20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CAF3187-2304-488A-8918-EC4346D51291}"/>
              </a:ext>
            </a:extLst>
          </p:cNvPr>
          <p:cNvSpPr/>
          <p:nvPr/>
        </p:nvSpPr>
        <p:spPr>
          <a:xfrm>
            <a:off x="5343348" y="4648928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b="1"/>
              <a:t>KDD-2019</a:t>
            </a:r>
            <a:endParaRPr lang="en-US" altLang="zh-CN" b="1" i="0" dirty="0">
              <a:solidFill>
                <a:srgbClr val="000000"/>
              </a:solidFill>
              <a:effectLst/>
              <a:latin typeface="wf_segoe-ui_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89DCDB-9CF9-4B4A-B8DB-DF127C33D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14" y="928178"/>
            <a:ext cx="9884692" cy="30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9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F6BB5-0565-4867-BBA9-36C2BEA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35" y="0"/>
            <a:ext cx="10515600" cy="1325563"/>
          </a:xfrm>
        </p:spPr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0A674AA-90F0-47E0-810C-F38EE4D7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95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如何为每一位</a:t>
            </a:r>
            <a:r>
              <a:rPr lang="en-US" altLang="zh-CN" dirty="0"/>
              <a:t>user</a:t>
            </a:r>
            <a:r>
              <a:rPr lang="zh-CN" altLang="en-US" dirty="0"/>
              <a:t>推荐合适的</a:t>
            </a:r>
            <a:r>
              <a:rPr lang="en-US" altLang="zh-CN" dirty="0"/>
              <a:t>item</a:t>
            </a:r>
            <a:r>
              <a:rPr lang="zh-CN" altLang="en-US" dirty="0"/>
              <a:t>是推荐系统的核心问题。通常的做法可以有：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协同过滤</a:t>
            </a:r>
            <a:r>
              <a:rPr lang="en-US" altLang="zh-CN" dirty="0"/>
              <a:t>CF</a:t>
            </a:r>
            <a:r>
              <a:rPr lang="zh-CN" altLang="en-US" dirty="0"/>
              <a:t>。核心思想为找出与待推荐用户具有相似的交互行为（点击或购买</a:t>
            </a:r>
            <a:r>
              <a:rPr lang="en-US" altLang="zh-CN" dirty="0"/>
              <a:t>item</a:t>
            </a:r>
            <a:r>
              <a:rPr lang="zh-CN" altLang="en-US" dirty="0"/>
              <a:t>）的其他用户，接着推荐该其他用户交互过的</a:t>
            </a:r>
            <a:r>
              <a:rPr lang="en-US" altLang="zh-CN" dirty="0"/>
              <a:t>item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有监督学习</a:t>
            </a:r>
            <a:r>
              <a:rPr lang="en-US" altLang="zh-CN" dirty="0"/>
              <a:t>SL</a:t>
            </a:r>
            <a:r>
              <a:rPr lang="zh-CN" altLang="en-US" dirty="0"/>
              <a:t>。利用</a:t>
            </a:r>
            <a:r>
              <a:rPr lang="en-US" altLang="zh-CN" dirty="0">
                <a:solidFill>
                  <a:srgbClr val="FF0000"/>
                </a:solidFill>
              </a:rPr>
              <a:t>item</a:t>
            </a:r>
            <a:r>
              <a:rPr lang="zh-CN" altLang="en-US" dirty="0">
                <a:solidFill>
                  <a:srgbClr val="FF0000"/>
                </a:solidFill>
              </a:rPr>
              <a:t>属性信息</a:t>
            </a:r>
            <a:r>
              <a:rPr lang="zh-CN" altLang="en-US" dirty="0"/>
              <a:t>预测</a:t>
            </a:r>
            <a:r>
              <a:rPr lang="en-US" altLang="zh-CN" dirty="0"/>
              <a:t>user</a:t>
            </a:r>
            <a:r>
              <a:rPr lang="zh-CN" altLang="en-US" dirty="0"/>
              <a:t>是否会与</a:t>
            </a:r>
            <a:r>
              <a:rPr lang="en-US" altLang="zh-CN" dirty="0"/>
              <a:t>item</a:t>
            </a:r>
            <a:r>
              <a:rPr lang="zh-CN" altLang="en-US" dirty="0"/>
              <a:t>产生交互（点击或购买等），即二分类问题。经典的模型有神经网络</a:t>
            </a:r>
            <a:r>
              <a:rPr lang="en-US" altLang="zh-CN" dirty="0"/>
              <a:t>(</a:t>
            </a:r>
            <a:r>
              <a:rPr lang="en-US" altLang="zh-CN" dirty="0" err="1"/>
              <a:t>deepctr</a:t>
            </a:r>
            <a:r>
              <a:rPr lang="zh-CN" altLang="en-US" dirty="0"/>
              <a:t>相关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FM</a:t>
            </a:r>
            <a:r>
              <a:rPr lang="zh-CN" altLang="en-US" dirty="0"/>
              <a:t>、</a:t>
            </a:r>
            <a:r>
              <a:rPr lang="en-US" altLang="zh-CN" dirty="0"/>
              <a:t>GBDT</a:t>
            </a:r>
            <a:r>
              <a:rPr lang="zh-CN" altLang="en-US" dirty="0"/>
              <a:t>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63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54F9EF0-6850-45FF-8BE3-DE0F1AE8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09" y="569605"/>
            <a:ext cx="7439972" cy="24375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5D1970-9121-442D-AA29-1AD0CDEE0DF6}"/>
              </a:ext>
            </a:extLst>
          </p:cNvPr>
          <p:cNvSpPr txBox="1"/>
          <p:nvPr/>
        </p:nvSpPr>
        <p:spPr>
          <a:xfrm>
            <a:off x="1168924" y="3429000"/>
            <a:ext cx="802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CF: U1  </a:t>
            </a:r>
            <a:r>
              <a:rPr lang="en-US" altLang="zh-CN" dirty="0">
                <a:sym typeface="Wingdings" panose="05000000000000000000" pitchFamily="2" charset="2"/>
              </a:rPr>
              <a:t>  I1   U4 and U5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SL:  I1  E1  I2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011ED8-96B4-429E-AF2C-3109416F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256" y="5311238"/>
            <a:ext cx="4389500" cy="7696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94D7C1-AE25-4281-8745-B2E790459AE2}"/>
              </a:ext>
            </a:extLst>
          </p:cNvPr>
          <p:cNvSpPr txBox="1"/>
          <p:nvPr/>
        </p:nvSpPr>
        <p:spPr>
          <a:xfrm>
            <a:off x="1168924" y="4289196"/>
            <a:ext cx="557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CF graph + </a:t>
            </a:r>
            <a:r>
              <a:rPr lang="en-US" altLang="zh-CN" dirty="0" err="1"/>
              <a:t>Konwledge</a:t>
            </a:r>
            <a:r>
              <a:rPr lang="en-US" altLang="zh-CN" dirty="0"/>
              <a:t> graph =  CKG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D3C3E1-EAE6-4128-AD9D-C6C854A74553}"/>
              </a:ext>
            </a:extLst>
          </p:cNvPr>
          <p:cNvSpPr txBox="1"/>
          <p:nvPr/>
        </p:nvSpPr>
        <p:spPr>
          <a:xfrm>
            <a:off x="1107930" y="4800217"/>
            <a:ext cx="557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挖掘高阶连通性：（通过</a:t>
            </a:r>
            <a:r>
              <a:rPr lang="en-US" altLang="zh-CN" dirty="0"/>
              <a:t>Embedding</a:t>
            </a:r>
            <a:r>
              <a:rPr lang="zh-CN" altLang="en-US" dirty="0"/>
              <a:t>体现）</a:t>
            </a:r>
          </a:p>
        </p:txBody>
      </p:sp>
    </p:spTree>
    <p:extLst>
      <p:ext uri="{BB962C8B-B14F-4D97-AF65-F5344CB8AC3E}">
        <p14:creationId xmlns:p14="http://schemas.microsoft.com/office/powerpoint/2010/main" val="30581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508133-BA9E-4F47-A089-324ADAC5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0" y="219719"/>
            <a:ext cx="8542760" cy="370364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4968E15-952C-4F64-8102-98CCFA9FB470}"/>
              </a:ext>
            </a:extLst>
          </p:cNvPr>
          <p:cNvSpPr/>
          <p:nvPr/>
        </p:nvSpPr>
        <p:spPr>
          <a:xfrm>
            <a:off x="1291752" y="4413259"/>
            <a:ext cx="862043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KGAT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基于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CKG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建模，</a:t>
            </a:r>
            <a:r>
              <a:rPr lang="en-US" altLang="zh-CN" dirty="0"/>
              <a:t>KGAT</a:t>
            </a:r>
            <a:r>
              <a:rPr lang="zh-CN" altLang="en-US" dirty="0"/>
              <a:t>的</a:t>
            </a:r>
            <a:r>
              <a:rPr lang="en-US" altLang="zh-CN" dirty="0"/>
              <a:t>task</a:t>
            </a:r>
            <a:r>
              <a:rPr lang="zh-CN" altLang="en-US" dirty="0"/>
              <a:t>为预测图中的一个</a:t>
            </a:r>
            <a:r>
              <a:rPr lang="en-US" altLang="zh-CN" dirty="0"/>
              <a:t>user</a:t>
            </a:r>
            <a:r>
              <a:rPr lang="zh-CN" altLang="en-US" dirty="0"/>
              <a:t>与一个</a:t>
            </a:r>
            <a:r>
              <a:rPr lang="en-US" altLang="zh-CN" dirty="0"/>
              <a:t>item</a:t>
            </a:r>
            <a:r>
              <a:rPr lang="zh-CN" altLang="en-US" dirty="0"/>
              <a:t>是否会产生交互，</a:t>
            </a:r>
            <a:endParaRPr lang="en-US" altLang="zh-CN" dirty="0"/>
          </a:p>
          <a:p>
            <a:r>
              <a:rPr lang="zh-CN" altLang="en-US" dirty="0"/>
              <a:t>做法是生成</a:t>
            </a:r>
            <a:r>
              <a:rPr lang="en-US" altLang="zh-CN" dirty="0"/>
              <a:t>user-embedding</a:t>
            </a:r>
            <a:r>
              <a:rPr lang="zh-CN" altLang="en-US" dirty="0"/>
              <a:t>与</a:t>
            </a:r>
            <a:r>
              <a:rPr lang="en-US" altLang="zh-CN" dirty="0"/>
              <a:t>item-embedding</a:t>
            </a:r>
            <a:r>
              <a:rPr lang="zh-CN" altLang="en-US" dirty="0"/>
              <a:t>，二者做内积作为概率。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KGAT</a:t>
            </a:r>
            <a:r>
              <a:rPr lang="zh-CN" altLang="en-US" dirty="0"/>
              <a:t>大体可以分为</a:t>
            </a:r>
            <a:r>
              <a:rPr lang="en-US" altLang="zh-CN" dirty="0"/>
              <a:t>Embedding Layer</a:t>
            </a:r>
            <a:r>
              <a:rPr lang="zh-CN" altLang="en-US" dirty="0"/>
              <a:t>与</a:t>
            </a:r>
            <a:r>
              <a:rPr lang="en-US" altLang="zh-CN" dirty="0"/>
              <a:t>Attentive Embedding Propagation Layer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综合这两种</a:t>
            </a:r>
            <a:r>
              <a:rPr lang="en-US" altLang="zh-CN" dirty="0"/>
              <a:t>layer</a:t>
            </a:r>
            <a:r>
              <a:rPr lang="zh-CN" altLang="en-US" dirty="0"/>
              <a:t>损失函数进行多任务训练。</a:t>
            </a:r>
          </a:p>
        </p:txBody>
      </p:sp>
    </p:spTree>
    <p:extLst>
      <p:ext uri="{BB962C8B-B14F-4D97-AF65-F5344CB8AC3E}">
        <p14:creationId xmlns:p14="http://schemas.microsoft.com/office/powerpoint/2010/main" val="49383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B4C91-216B-4994-9369-EF03BA4E5C13}"/>
              </a:ext>
            </a:extLst>
          </p:cNvPr>
          <p:cNvSpPr/>
          <p:nvPr/>
        </p:nvSpPr>
        <p:spPr>
          <a:xfrm>
            <a:off x="980337" y="406866"/>
            <a:ext cx="182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A1A1A"/>
                </a:solidFill>
                <a:latin typeface="-apple-system"/>
              </a:rPr>
              <a:t>Embedding Layer</a:t>
            </a:r>
            <a:endParaRPr lang="en-US" altLang="zh-CN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BB0770-01F2-4738-8116-03DB7D751ABF}"/>
              </a:ext>
            </a:extLst>
          </p:cNvPr>
          <p:cNvSpPr txBox="1"/>
          <p:nvPr/>
        </p:nvSpPr>
        <p:spPr>
          <a:xfrm>
            <a:off x="1168924" y="1074656"/>
            <a:ext cx="950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从</a:t>
            </a:r>
            <a:r>
              <a:rPr lang="en-US" altLang="zh-CN" dirty="0"/>
              <a:t>CKG</a:t>
            </a:r>
            <a:r>
              <a:rPr lang="zh-CN" altLang="en-US" dirty="0"/>
              <a:t>出发，以</a:t>
            </a:r>
            <a:r>
              <a:rPr lang="en-US" altLang="zh-CN" dirty="0" err="1"/>
              <a:t>TransR</a:t>
            </a:r>
            <a:r>
              <a:rPr lang="zh-CN" altLang="en-US" dirty="0"/>
              <a:t>为思想来训练，图中每个关系和实体都训练出</a:t>
            </a:r>
            <a:r>
              <a:rPr lang="en-US" altLang="zh-CN" dirty="0"/>
              <a:t>Embedding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A1008D-FD65-415B-B15D-02DFB698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63" y="4594850"/>
            <a:ext cx="6134632" cy="1783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5C91A9-2067-4DC0-9D4C-9404A024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44" y="1615980"/>
            <a:ext cx="7439972" cy="24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4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B4C91-216B-4994-9369-EF03BA4E5C13}"/>
              </a:ext>
            </a:extLst>
          </p:cNvPr>
          <p:cNvSpPr/>
          <p:nvPr/>
        </p:nvSpPr>
        <p:spPr>
          <a:xfrm>
            <a:off x="980337" y="406866"/>
            <a:ext cx="439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Attentive Embedding Propagation Layer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904407-A2BE-41F6-B171-D5C6C7861C05}"/>
              </a:ext>
            </a:extLst>
          </p:cNvPr>
          <p:cNvSpPr/>
          <p:nvPr/>
        </p:nvSpPr>
        <p:spPr>
          <a:xfrm>
            <a:off x="1267839" y="1080169"/>
            <a:ext cx="10356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该层的作用是以图卷积的形式来递归式的挖掘高阶连通信息，最后输出向量完成预测。该层分为四步，比如当前我们希望得到实体    的</a:t>
            </a:r>
            <a:r>
              <a:rPr lang="en-US" altLang="zh-CN" dirty="0"/>
              <a:t>embedding</a:t>
            </a:r>
            <a:r>
              <a:rPr lang="zh-CN" altLang="en-US" dirty="0"/>
              <a:t>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C42CFC-B41E-4EE6-B68F-588EBD90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326" y="1417001"/>
            <a:ext cx="213378" cy="2362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5809B8-E9CA-4E26-9DF7-0D33F007D9CC}"/>
              </a:ext>
            </a:extLst>
          </p:cNvPr>
          <p:cNvSpPr txBox="1"/>
          <p:nvPr/>
        </p:nvSpPr>
        <p:spPr>
          <a:xfrm>
            <a:off x="1267839" y="1990073"/>
            <a:ext cx="878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第一步： 信息传递</a:t>
            </a:r>
            <a:endParaRPr lang="en-US" altLang="zh-CN" dirty="0"/>
          </a:p>
          <a:p>
            <a:r>
              <a:rPr lang="zh-CN" altLang="en-US" dirty="0"/>
              <a:t>传递所有以 </a:t>
            </a:r>
            <a:r>
              <a:rPr lang="en-US" altLang="zh-CN" dirty="0"/>
              <a:t>   </a:t>
            </a:r>
            <a:r>
              <a:rPr lang="zh-CN" altLang="en-US" dirty="0"/>
              <a:t>为头的三元组关系          的尾向量     信息：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895295C-D9FA-4CFA-B259-3609C6D41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75" y="2313238"/>
            <a:ext cx="213378" cy="2362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E16BAA3-B58D-4BCC-AC7B-3324C605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32" y="2313238"/>
            <a:ext cx="640135" cy="2514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0BB6F44-BED4-48FE-AF73-26F0C755F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730" y="2358962"/>
            <a:ext cx="289585" cy="20575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2BBDFED-5DCE-485F-A0FA-04C8439FD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673" y="2858052"/>
            <a:ext cx="2522439" cy="73920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FFC7192-6CF2-4725-B3F9-4EA04B137A18}"/>
              </a:ext>
            </a:extLst>
          </p:cNvPr>
          <p:cNvSpPr txBox="1"/>
          <p:nvPr/>
        </p:nvSpPr>
        <p:spPr>
          <a:xfrm>
            <a:off x="1196503" y="3747537"/>
            <a:ext cx="878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第二步： 注意力机制</a:t>
            </a:r>
            <a:endParaRPr lang="en-US" altLang="zh-CN" dirty="0"/>
          </a:p>
          <a:p>
            <a:r>
              <a:rPr lang="zh-CN" altLang="en-US" dirty="0"/>
              <a:t>具体计算每个尾向量      对     </a:t>
            </a:r>
            <a:r>
              <a:rPr lang="en-US" altLang="zh-CN" dirty="0"/>
              <a:t>embedding</a:t>
            </a:r>
            <a:r>
              <a:rPr lang="zh-CN" altLang="en-US" dirty="0"/>
              <a:t>表示的权重：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F19B138-C516-418D-AF91-EE384C384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470" y="4088102"/>
            <a:ext cx="289585" cy="20575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B4C6FF1-02EB-4310-883E-D211FCCF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423" y="4088102"/>
            <a:ext cx="213378" cy="2362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32F90B2-B3CD-43A0-A360-F2779BAD1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686" y="4473029"/>
            <a:ext cx="3642676" cy="44961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0E705BB-E320-4E7F-81C4-E9079C667FD3}"/>
              </a:ext>
            </a:extLst>
          </p:cNvPr>
          <p:cNvSpPr txBox="1"/>
          <p:nvPr/>
        </p:nvSpPr>
        <p:spPr>
          <a:xfrm>
            <a:off x="1196503" y="5078327"/>
            <a:ext cx="878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第三步： 信息集成</a:t>
            </a:r>
            <a:endParaRPr lang="en-US" altLang="zh-CN" dirty="0"/>
          </a:p>
          <a:p>
            <a:r>
              <a:rPr lang="zh-CN" altLang="en-US" dirty="0"/>
              <a:t>把第一步计算出来的        与原</a:t>
            </a:r>
            <a:r>
              <a:rPr lang="en-US" altLang="zh-CN" dirty="0"/>
              <a:t>CKG</a:t>
            </a:r>
            <a:r>
              <a:rPr lang="zh-CN" altLang="en-US" dirty="0"/>
              <a:t>中的      综合起来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D93D4D2-E32D-420C-9A2A-DD0A18C8A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8461" y="4362685"/>
            <a:ext cx="4000847" cy="7468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FDB2E88-31C0-4613-88DD-2F27FB10F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410" y="5508038"/>
            <a:ext cx="320068" cy="19813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D24C589-DBF5-4471-B33E-17FE6EE2AC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1267" y="5421749"/>
            <a:ext cx="297206" cy="22862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CAFD066-1165-422A-BB20-D6136B22A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9938" y="5873640"/>
            <a:ext cx="3391194" cy="43437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10C146-B7A0-452F-B184-B30B570B3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9121" y="6308018"/>
            <a:ext cx="3642676" cy="48772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95D97C1-4651-415A-AFB3-F6FF9797D9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5310" y="5724658"/>
            <a:ext cx="4206605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B4C91-216B-4994-9369-EF03BA4E5C13}"/>
              </a:ext>
            </a:extLst>
          </p:cNvPr>
          <p:cNvSpPr/>
          <p:nvPr/>
        </p:nvSpPr>
        <p:spPr>
          <a:xfrm>
            <a:off x="980337" y="406866"/>
            <a:ext cx="439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Attentive Embedding Propagation Layer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5809B8-E9CA-4E26-9DF7-0D33F007D9CC}"/>
              </a:ext>
            </a:extLst>
          </p:cNvPr>
          <p:cNvSpPr txBox="1"/>
          <p:nvPr/>
        </p:nvSpPr>
        <p:spPr>
          <a:xfrm>
            <a:off x="1051023" y="1037966"/>
            <a:ext cx="8784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第四步： 高维信息传递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B4264E-956A-4F96-B41C-84C5BBC32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38" y="1638130"/>
            <a:ext cx="2118544" cy="4267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E96133-286C-47F2-B4D9-5A3CC488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23" y="2318311"/>
            <a:ext cx="3170195" cy="693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6D380F-34E9-4EDC-9391-AE3555696782}"/>
              </a:ext>
            </a:extLst>
          </p:cNvPr>
          <p:cNvSpPr txBox="1"/>
          <p:nvPr/>
        </p:nvSpPr>
        <p:spPr>
          <a:xfrm>
            <a:off x="1171738" y="3429000"/>
            <a:ext cx="277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模型预测：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03AFBE-0F51-45DC-AD4A-244113E28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120" y="3362184"/>
            <a:ext cx="3703641" cy="5029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DEC05C-AC8E-4DF1-B755-E6799911F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601" y="3402881"/>
            <a:ext cx="1623201" cy="3734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BD144E-4DC7-46B9-B3F0-2F39C9144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120" y="4336892"/>
            <a:ext cx="3139712" cy="44961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4DAF841F-D99D-4ED1-8308-A821CC1BC6EE}"/>
              </a:ext>
            </a:extLst>
          </p:cNvPr>
          <p:cNvSpPr txBox="1"/>
          <p:nvPr/>
        </p:nvSpPr>
        <p:spPr>
          <a:xfrm>
            <a:off x="1171738" y="4336892"/>
            <a:ext cx="277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联合训练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A85D94-FC9D-45F2-A77F-4425AC990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120" y="5092371"/>
            <a:ext cx="3711262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B4C91-216B-4994-9369-EF03BA4E5C13}"/>
              </a:ext>
            </a:extLst>
          </p:cNvPr>
          <p:cNvSpPr/>
          <p:nvPr/>
        </p:nvSpPr>
        <p:spPr>
          <a:xfrm>
            <a:off x="980337" y="4068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实验</a:t>
            </a:r>
            <a:endParaRPr lang="en-US" altLang="zh-CN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5809B8-E9CA-4E26-9DF7-0D33F007D9CC}"/>
              </a:ext>
            </a:extLst>
          </p:cNvPr>
          <p:cNvSpPr txBox="1"/>
          <p:nvPr/>
        </p:nvSpPr>
        <p:spPr>
          <a:xfrm>
            <a:off x="607964" y="1000258"/>
            <a:ext cx="87840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KGAT</a:t>
            </a:r>
            <a:r>
              <a:rPr lang="zh-CN" altLang="en-US" dirty="0"/>
              <a:t>的性能与</a:t>
            </a:r>
            <a:r>
              <a:rPr lang="en-US" altLang="zh-CN" dirty="0"/>
              <a:t>baselines</a:t>
            </a:r>
            <a:r>
              <a:rPr lang="zh-CN" altLang="en-US" dirty="0"/>
              <a:t>比较？</a:t>
            </a:r>
            <a:endParaRPr lang="en-US" altLang="zh-CN" dirty="0"/>
          </a:p>
          <a:p>
            <a:r>
              <a:rPr lang="zh-CN" altLang="en-US" dirty="0"/>
              <a:t>知识图谱、注意力机制、本文的信息集成方法对</a:t>
            </a:r>
            <a:r>
              <a:rPr lang="en-US" altLang="zh-CN" dirty="0"/>
              <a:t>KGAT</a:t>
            </a:r>
            <a:r>
              <a:rPr lang="zh-CN" altLang="en-US" dirty="0"/>
              <a:t>的影响？</a:t>
            </a:r>
            <a:endParaRPr lang="en-US" altLang="zh-CN" dirty="0"/>
          </a:p>
          <a:p>
            <a:r>
              <a:rPr lang="en-US" altLang="zh-CN" dirty="0"/>
              <a:t>KGAT</a:t>
            </a:r>
            <a:r>
              <a:rPr lang="zh-CN" altLang="en-US" dirty="0"/>
              <a:t>能不能解释用户对某项商品的偏爱？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数据集：</a:t>
            </a:r>
            <a:r>
              <a:rPr lang="en-US" altLang="zh-CN" dirty="0"/>
              <a:t>Amazon-book, Last-FM, and Yelp2018   8:1:1</a:t>
            </a:r>
            <a:r>
              <a:rPr lang="zh-CN" altLang="en-US" dirty="0"/>
              <a:t>  </a:t>
            </a:r>
            <a:r>
              <a:rPr lang="en-US" altLang="zh-CN" dirty="0" err="1"/>
              <a:t>trian</a:t>
            </a:r>
            <a:r>
              <a:rPr lang="en-US" altLang="zh-CN" dirty="0"/>
              <a:t>-validation-test</a:t>
            </a:r>
          </a:p>
          <a:p>
            <a:endParaRPr lang="en-US" altLang="zh-CN" dirty="0"/>
          </a:p>
          <a:p>
            <a:r>
              <a:rPr lang="zh-CN" altLang="en-US" dirty="0"/>
              <a:t>知识图谱： </a:t>
            </a:r>
            <a:r>
              <a:rPr lang="en-US" altLang="zh-CN" dirty="0"/>
              <a:t>Freebase  2-hop </a:t>
            </a:r>
            <a:r>
              <a:rPr lang="zh-CN" altLang="en-US" dirty="0"/>
              <a:t>只要有联系的实体都选出。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性能评价标准：</a:t>
            </a:r>
            <a:r>
              <a:rPr lang="en-US" altLang="zh-CN" dirty="0" err="1"/>
              <a:t>ndcg@K</a:t>
            </a:r>
            <a:r>
              <a:rPr lang="en-US" altLang="zh-CN" dirty="0"/>
              <a:t> </a:t>
            </a:r>
            <a:r>
              <a:rPr lang="en-US" altLang="zh-CN" dirty="0" err="1"/>
              <a:t>recall@K</a:t>
            </a:r>
            <a:r>
              <a:rPr lang="en-US" altLang="zh-CN" dirty="0"/>
              <a:t>  K=20</a:t>
            </a:r>
          </a:p>
          <a:p>
            <a:endParaRPr lang="en-US" altLang="zh-CN" dirty="0"/>
          </a:p>
          <a:p>
            <a:r>
              <a:rPr lang="zh-CN" altLang="en-US" dirty="0"/>
              <a:t>参数设置： </a:t>
            </a:r>
            <a:r>
              <a:rPr lang="en-US" altLang="zh-CN" dirty="0" err="1"/>
              <a:t>batch_size</a:t>
            </a:r>
            <a:r>
              <a:rPr lang="en-US" altLang="zh-CN" dirty="0"/>
              <a:t> =1024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embedding_size</a:t>
            </a:r>
            <a:r>
              <a:rPr lang="en-US" altLang="zh-CN" dirty="0"/>
              <a:t> = 64</a:t>
            </a:r>
          </a:p>
          <a:p>
            <a:r>
              <a:rPr lang="en-US" altLang="zh-CN" dirty="0"/>
              <a:t>                   </a:t>
            </a:r>
            <a:r>
              <a:rPr lang="en-US" altLang="zh-CN" dirty="0" err="1"/>
              <a:t>lr</a:t>
            </a:r>
            <a:r>
              <a:rPr lang="en-US" altLang="zh-CN" dirty="0"/>
              <a:t>:   { 0 . 05 , 0 . 01 , 0 . 005 , 0 . 001 } </a:t>
            </a:r>
          </a:p>
          <a:p>
            <a:r>
              <a:rPr lang="en-US" altLang="zh-CN" dirty="0"/>
              <a:t>                   L2 norm: { 1e−5 , 1e −4 ,···, 10  , 100 } </a:t>
            </a:r>
          </a:p>
          <a:p>
            <a:r>
              <a:rPr lang="en-US" altLang="zh-CN" dirty="0"/>
              <a:t>                   dropout:  { 0 , 0.1,···, 0.8}</a:t>
            </a:r>
          </a:p>
          <a:p>
            <a:r>
              <a:rPr lang="en-US" altLang="zh-CN" dirty="0"/>
              <a:t>                   </a:t>
            </a:r>
          </a:p>
          <a:p>
            <a:r>
              <a:rPr lang="en-US" altLang="zh-CN" dirty="0"/>
              <a:t>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30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574</Words>
  <Application>Microsoft Office PowerPoint</Application>
  <PresentationFormat>宽屏</PresentationFormat>
  <Paragraphs>63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-apple-system</vt:lpstr>
      <vt:lpstr>wf_segoe-ui_light</vt:lpstr>
      <vt:lpstr>等线</vt:lpstr>
      <vt:lpstr>等线 Light</vt:lpstr>
      <vt:lpstr>Arial</vt:lpstr>
      <vt:lpstr>Office 主题​​</vt:lpstr>
      <vt:lpstr>推荐系统</vt:lpstr>
      <vt:lpstr>PowerPoint 演示文稿</vt:lpstr>
      <vt:lpstr>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文本生成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推荐系统</dc:title>
  <dc:creator>齐 旺</dc:creator>
  <cp:lastModifiedBy>齐 旺</cp:lastModifiedBy>
  <cp:revision>196</cp:revision>
  <dcterms:created xsi:type="dcterms:W3CDTF">2020-04-25T14:09:18Z</dcterms:created>
  <dcterms:modified xsi:type="dcterms:W3CDTF">2020-06-06T10:56:57Z</dcterms:modified>
</cp:coreProperties>
</file>