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94" r:id="rId10"/>
    <p:sldId id="280" r:id="rId11"/>
    <p:sldId id="271" r:id="rId12"/>
    <p:sldId id="272" r:id="rId13"/>
    <p:sldId id="275" r:id="rId14"/>
    <p:sldId id="273" r:id="rId15"/>
    <p:sldId id="279" r:id="rId16"/>
    <p:sldId id="274" r:id="rId17"/>
    <p:sldId id="289" r:id="rId18"/>
    <p:sldId id="290" r:id="rId19"/>
    <p:sldId id="291" r:id="rId20"/>
    <p:sldId id="292" r:id="rId21"/>
    <p:sldId id="293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F5C0A-CFDA-4F94-A7AA-B929709EC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A5D068-21F9-4F83-BCCE-6CD1CEEED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601D74-5D62-4B35-A271-3361DE31A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1A19-66F5-40F2-A418-FAD167105966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2C3AE-9E4F-4F16-B299-3760862A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887E1A-EB58-435C-92EF-B6EC95A10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FAF8-149B-43D8-B86D-1239B94D4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00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9A8A1-A357-454C-BF38-E21C7BCE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94688E-4610-4178-8E92-2157D7969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CF79A2-962D-49A5-8548-6397BD34B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1A19-66F5-40F2-A418-FAD167105966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53C84F-6E66-4EE1-BEE4-0F942B259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370A34-9B45-48CF-90A3-C5E5B861F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FAF8-149B-43D8-B86D-1239B94D4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66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79009B-ED12-4FC0-BD6C-687862227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1D582F-562B-46EB-BBB2-5AAD0E808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A26126-34FE-4665-BC0C-CDA625856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1A19-66F5-40F2-A418-FAD167105966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E7D525-A7A8-4D8E-9819-108493722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C08F5C-598A-4D85-AA32-3AEAF583C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FAF8-149B-43D8-B86D-1239B94D4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31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BDF97-42B8-4745-B37D-5D9A1E700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242828-6F1D-45C6-B5E6-9D9D05E7B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9D8B0-7C58-4019-9DAE-F2AFDE16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1A19-66F5-40F2-A418-FAD167105966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EE200D-49EC-4DE8-A9EE-59423CA8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7D1266-BE4C-4A2A-AA00-BB51C5A7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FAF8-149B-43D8-B86D-1239B94D4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34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3A8EC-6934-4CCA-9914-370D14C9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20E05D-64DE-42A9-B19C-D2B6C8E1E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87E627-2A52-44BD-8BE8-0DB13C010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1A19-66F5-40F2-A418-FAD167105966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8A937E-56A6-44F3-A960-A8B588E3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BDDF17-BE59-4695-BB7D-DC1DDCDB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FAF8-149B-43D8-B86D-1239B94D4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31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21313-769A-4ACE-A78A-45935318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B5C2F7-E591-44AA-9420-A76F51935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C6B50A-AFEE-40AA-BB87-017ACA627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BE88D2-C682-4E54-993F-F1AB5C12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1A19-66F5-40F2-A418-FAD167105966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87378-B128-4A10-BEA7-6EC5641C6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B429A3-FD09-46E5-85D5-7CD25DBCD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FAF8-149B-43D8-B86D-1239B94D4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87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286B2-F355-468F-974A-15A214F96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E138B0-A35E-4920-B636-4E0FE9C33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A69230-9579-467B-B2C8-50319A3D0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AF7A4B-29D4-4F8E-BF59-7DE2923D38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41E5B5-09C0-4931-BFD5-FEB99ADAB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17BF02-65D5-4913-91D8-58206B416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1A19-66F5-40F2-A418-FAD167105966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216FA4-8632-4D80-907C-F68BB98D7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A4A0E2-FD38-46D1-92B6-963FC81D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FAF8-149B-43D8-B86D-1239B94D4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5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8ED6F-E667-4BA5-919C-82ADACAD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12BFDA-13E9-46F1-83F4-95772C67F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1A19-66F5-40F2-A418-FAD167105966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1FF598-7DA3-4A06-8E52-0562EB504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0A645B-A860-4CC7-A7E9-C82CFD3B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FAF8-149B-43D8-B86D-1239B94D4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487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0C8E49-95AA-4A01-9189-09B01C7C5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1A19-66F5-40F2-A418-FAD167105966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A9DAF1-2EBA-4962-8D8D-5FB2B5119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216B9F-6CE8-49E8-A610-01DBEA69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FAF8-149B-43D8-B86D-1239B94D4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3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F8103-8893-4EF3-AF6B-8041CB106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2FE4BA-570D-43A2-BA29-8B76349B4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C4395F-37B2-4AE1-9A63-2E5F986E4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1D8BF5-CD69-4D99-9C34-3E8C04EDC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1A19-66F5-40F2-A418-FAD167105966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B0BFCC-36F2-45C1-B939-B6F9D3FD4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6BA1C6-EFB5-490D-ABDA-7AAB05740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FAF8-149B-43D8-B86D-1239B94D4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390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65288-D632-4610-A2D6-08CBBA2F8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CF14F6-9533-4235-BA82-ED9336012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198EC5-3484-43F9-8B87-3CC1DCABF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E0419-09DA-4AC8-BEE9-D30B6B2AA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1A19-66F5-40F2-A418-FAD167105966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FA6836-930F-4ACA-B832-B92B987D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6E24AD-4DB8-4890-97CD-C82CF45D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FAF8-149B-43D8-B86D-1239B94D4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85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E1FE7A-E99E-4CBA-9BD8-426F6D046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9F441E-B36D-4E16-B18F-B54CCDAAE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1934EC-9110-4B1C-8E8A-76D616423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21A19-66F5-40F2-A418-FAD167105966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42DA11-14E0-4183-AFCB-EBF0BF434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625E4A-77D0-4018-BB36-3215A41E8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DFAF8-149B-43D8-B86D-1239B94D4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06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0.png"/><Relationship Id="rId4" Type="http://schemas.openxmlformats.org/officeDocument/2006/relationships/slide" Target="slide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" Target="slide2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E47780F5-62A2-4F30-BBE8-244AA7B03A59}"/>
              </a:ext>
            </a:extLst>
          </p:cNvPr>
          <p:cNvSpPr txBox="1">
            <a:spLocks/>
          </p:cNvSpPr>
          <p:nvPr/>
        </p:nvSpPr>
        <p:spPr>
          <a:xfrm>
            <a:off x="2106874" y="1891655"/>
            <a:ext cx="8207499" cy="393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NON-AUTOREGRESSIVE  NEURAL  MACHINE  TRANSLATION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B93A4A4-8583-47D5-8F50-D35CCB6B4379}"/>
              </a:ext>
            </a:extLst>
          </p:cNvPr>
          <p:cNvSpPr/>
          <p:nvPr/>
        </p:nvSpPr>
        <p:spPr>
          <a:xfrm>
            <a:off x="1807991" y="3393462"/>
            <a:ext cx="89783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JiataoGu,James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Bradbury,Caiming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Xiong,VictorO.K.Liy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RichardSocher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SalesforceResearch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TheUniversityofHongKong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0AC291C-A7CF-491F-96A7-50BF26E79E2B}"/>
              </a:ext>
            </a:extLst>
          </p:cNvPr>
          <p:cNvSpPr/>
          <p:nvPr/>
        </p:nvSpPr>
        <p:spPr>
          <a:xfrm>
            <a:off x="5382687" y="2639451"/>
            <a:ext cx="1655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NimbusRomNo9L-Medi"/>
              </a:rPr>
              <a:t>ICLR:2017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34269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E47780F5-62A2-4F30-BBE8-244AA7B03A59}"/>
              </a:ext>
            </a:extLst>
          </p:cNvPr>
          <p:cNvSpPr txBox="1">
            <a:spLocks/>
          </p:cNvSpPr>
          <p:nvPr/>
        </p:nvSpPr>
        <p:spPr>
          <a:xfrm>
            <a:off x="3775876" y="619908"/>
            <a:ext cx="4364947" cy="393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Auto-Encoding Variational Bayes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B93A4A4-8583-47D5-8F50-D35CCB6B4379}"/>
              </a:ext>
            </a:extLst>
          </p:cNvPr>
          <p:cNvSpPr/>
          <p:nvPr/>
        </p:nvSpPr>
        <p:spPr>
          <a:xfrm>
            <a:off x="2599677" y="2044057"/>
            <a:ext cx="6992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DiederikP.KingmaMaxWelling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MachineLearningGroupUniversiteitvanAmsterdam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0AC291C-A7CF-491F-96A7-50BF26E79E2B}"/>
              </a:ext>
            </a:extLst>
          </p:cNvPr>
          <p:cNvSpPr/>
          <p:nvPr/>
        </p:nvSpPr>
        <p:spPr>
          <a:xfrm>
            <a:off x="5206567" y="1369945"/>
            <a:ext cx="1655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NimbusRomNo9L-Medi"/>
              </a:rPr>
              <a:t>ICLR:2013</a:t>
            </a: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6CF53E-46D6-420B-91BE-0C7B70267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621" y="2979029"/>
            <a:ext cx="9047619" cy="3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81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39FDBB1-AD3B-4C1D-8F5C-4DB53350024D}"/>
              </a:ext>
            </a:extLst>
          </p:cNvPr>
          <p:cNvSpPr/>
          <p:nvPr/>
        </p:nvSpPr>
        <p:spPr>
          <a:xfrm>
            <a:off x="8043168" y="167328"/>
            <a:ext cx="4148831" cy="5872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8AD9BB-2FA3-406C-8217-6C13C3C65195}"/>
              </a:ext>
            </a:extLst>
          </p:cNvPr>
          <p:cNvSpPr txBox="1"/>
          <p:nvPr/>
        </p:nvSpPr>
        <p:spPr>
          <a:xfrm>
            <a:off x="665825" y="561616"/>
            <a:ext cx="50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ED6F91-93B3-49EE-A6CC-6874EC477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174" y="1039883"/>
            <a:ext cx="2647619" cy="224761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C97FD0D-C290-4A6A-ACDD-6DD12195EEC7}"/>
              </a:ext>
            </a:extLst>
          </p:cNvPr>
          <p:cNvSpPr txBox="1"/>
          <p:nvPr/>
        </p:nvSpPr>
        <p:spPr>
          <a:xfrm>
            <a:off x="4576171" y="1333904"/>
            <a:ext cx="501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实线表示生成模型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3ED49E2-3BBB-4116-BEE5-E307B3223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796" y="1333904"/>
            <a:ext cx="1650019" cy="29419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7E0086E-15F1-4177-A2C6-F4AEBB5D20BA}"/>
              </a:ext>
            </a:extLst>
          </p:cNvPr>
          <p:cNvSpPr txBox="1"/>
          <p:nvPr/>
        </p:nvSpPr>
        <p:spPr>
          <a:xfrm>
            <a:off x="4576171" y="2001818"/>
            <a:ext cx="518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虚线表示变分近似              拟合真实后验分布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3BD3282-3F7D-4AE4-AB7E-8B0CEC5E5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339" y="2018994"/>
            <a:ext cx="857466" cy="28939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3161062-0257-4D26-90EF-A32C693474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4504" y="2018994"/>
            <a:ext cx="825311" cy="28939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91783AE-3964-40E0-A65D-19142553BEEC}"/>
              </a:ext>
            </a:extLst>
          </p:cNvPr>
          <p:cNvSpPr txBox="1"/>
          <p:nvPr/>
        </p:nvSpPr>
        <p:spPr>
          <a:xfrm>
            <a:off x="4576171" y="2696458"/>
            <a:ext cx="501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Ø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θ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都是要学习的参数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EDA1894-F39B-4D97-BD8B-9C194E3FC3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6000" y="3346948"/>
            <a:ext cx="7600000" cy="339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95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39FDBB1-AD3B-4C1D-8F5C-4DB53350024D}"/>
              </a:ext>
            </a:extLst>
          </p:cNvPr>
          <p:cNvSpPr/>
          <p:nvPr/>
        </p:nvSpPr>
        <p:spPr>
          <a:xfrm>
            <a:off x="8043168" y="167328"/>
            <a:ext cx="4148831" cy="5872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8AD9BB-2FA3-406C-8217-6C13C3C65195}"/>
              </a:ext>
            </a:extLst>
          </p:cNvPr>
          <p:cNvSpPr txBox="1"/>
          <p:nvPr/>
        </p:nvSpPr>
        <p:spPr>
          <a:xfrm>
            <a:off x="665825" y="561616"/>
            <a:ext cx="50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公式推导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A5D927C-2C7C-4CCD-9FCA-6DE1FD4B7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736" y="1196987"/>
            <a:ext cx="6672146" cy="289915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24D21B5-C722-44F9-99F8-967921FED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635" y="4269851"/>
            <a:ext cx="6973438" cy="241388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51BC12C-7171-484D-8ED9-0ACEEC96F899}"/>
              </a:ext>
            </a:extLst>
          </p:cNvPr>
          <p:cNvSpPr/>
          <p:nvPr/>
        </p:nvSpPr>
        <p:spPr>
          <a:xfrm>
            <a:off x="4995167" y="792448"/>
            <a:ext cx="5382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z|x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并不好求，作者就提出来使用变分的方法构建一个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z|x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来近似拟合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z|x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。同时在这里利用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散度来衡量两个分布之间的距离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19FB999-8FEC-447C-942A-384B59273718}"/>
              </a:ext>
            </a:extLst>
          </p:cNvPr>
          <p:cNvCxnSpPr>
            <a:cxnSpLocks/>
          </p:cNvCxnSpPr>
          <p:nvPr/>
        </p:nvCxnSpPr>
        <p:spPr>
          <a:xfrm flipV="1">
            <a:off x="2361460" y="1023281"/>
            <a:ext cx="2556769" cy="57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E99927B-F770-47C2-B938-733896580729}"/>
                  </a:ext>
                </a:extLst>
              </p:cNvPr>
              <p:cNvSpPr/>
              <p:nvPr/>
            </p:nvSpPr>
            <p:spPr>
              <a:xfrm>
                <a:off x="6569476" y="2646566"/>
                <a:ext cx="462674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p(</a:t>
                </a:r>
                <a:r>
                  <a:rPr lang="en-US" altLang="zh-CN" sz="1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z|x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未知，要最小化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hlinkClick r:id="rId4" action="ppaction://hlinksldjump"/>
                  </a:rPr>
                  <a:t>KL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散度，可以选择最大化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v</m:t>
                        </m:r>
                      </m:sup>
                    </m:sSup>
                  </m:oMath>
                </a14:m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E99927B-F770-47C2-B938-7338965807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476" y="2646566"/>
                <a:ext cx="4626745" cy="307777"/>
              </a:xfrm>
              <a:prstGeom prst="rect">
                <a:avLst/>
              </a:prstGeom>
              <a:blipFill>
                <a:blip r:embed="rId5"/>
                <a:stretch>
                  <a:fillRect l="-395" t="-3922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0F42D8E-D2DC-4A47-9D56-72FE269F5CE3}"/>
              </a:ext>
            </a:extLst>
          </p:cNvPr>
          <p:cNvCxnSpPr>
            <a:cxnSpLocks/>
          </p:cNvCxnSpPr>
          <p:nvPr/>
        </p:nvCxnSpPr>
        <p:spPr>
          <a:xfrm flipV="1">
            <a:off x="5319204" y="2834036"/>
            <a:ext cx="1250272" cy="300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BC208299-0CED-428B-8150-7B0EEA046778}"/>
              </a:ext>
            </a:extLst>
          </p:cNvPr>
          <p:cNvSpPr/>
          <p:nvPr/>
        </p:nvSpPr>
        <p:spPr>
          <a:xfrm>
            <a:off x="6810653" y="4908451"/>
            <a:ext cx="46267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编码器，最小化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z|x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p(z)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的拟合误差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A1663D7-C363-4990-BE0D-5B9C6C203A09}"/>
              </a:ext>
            </a:extLst>
          </p:cNvPr>
          <p:cNvSpPr/>
          <p:nvPr/>
        </p:nvSpPr>
        <p:spPr>
          <a:xfrm>
            <a:off x="7515414" y="5469517"/>
            <a:ext cx="46267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解码器，最小化重构误差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89D29E6-30B6-4A9B-AF61-174405CFB755}"/>
              </a:ext>
            </a:extLst>
          </p:cNvPr>
          <p:cNvCxnSpPr>
            <a:cxnSpLocks/>
          </p:cNvCxnSpPr>
          <p:nvPr/>
        </p:nvCxnSpPr>
        <p:spPr>
          <a:xfrm flipV="1">
            <a:off x="3332537" y="5062339"/>
            <a:ext cx="3478116" cy="1073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BB5896F-68CF-4DC6-A68C-749E7068AE5D}"/>
              </a:ext>
            </a:extLst>
          </p:cNvPr>
          <p:cNvCxnSpPr>
            <a:cxnSpLocks/>
          </p:cNvCxnSpPr>
          <p:nvPr/>
        </p:nvCxnSpPr>
        <p:spPr>
          <a:xfrm flipV="1">
            <a:off x="5287626" y="5599005"/>
            <a:ext cx="2227788" cy="536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044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39FDBB1-AD3B-4C1D-8F5C-4DB53350024D}"/>
              </a:ext>
            </a:extLst>
          </p:cNvPr>
          <p:cNvSpPr/>
          <p:nvPr/>
        </p:nvSpPr>
        <p:spPr>
          <a:xfrm>
            <a:off x="8043168" y="167328"/>
            <a:ext cx="4148831" cy="5872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8AD9BB-2FA3-406C-8217-6C13C3C65195}"/>
              </a:ext>
            </a:extLst>
          </p:cNvPr>
          <p:cNvSpPr txBox="1"/>
          <p:nvPr/>
        </p:nvSpPr>
        <p:spPr>
          <a:xfrm>
            <a:off x="665825" y="561616"/>
            <a:ext cx="50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重参数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123D759-260F-4B6F-946C-638BE196371C}"/>
              </a:ext>
            </a:extLst>
          </p:cNvPr>
          <p:cNvSpPr txBox="1"/>
          <p:nvPr/>
        </p:nvSpPr>
        <p:spPr>
          <a:xfrm>
            <a:off x="1291432" y="1289516"/>
            <a:ext cx="689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通过神经网络采样生成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，采样的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服从正态分布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N(m</a:t>
            </a:r>
            <a:r>
              <a:rPr lang="el-G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,σ2)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1C44F07-14FD-4239-A688-A0DD9926E86D}"/>
              </a:ext>
            </a:extLst>
          </p:cNvPr>
          <p:cNvSpPr txBox="1"/>
          <p:nvPr/>
        </p:nvSpPr>
        <p:spPr>
          <a:xfrm>
            <a:off x="1291431" y="1840874"/>
            <a:ext cx="689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作者假设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p(z)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的分布为正态分布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N(0</a:t>
            </a:r>
            <a:r>
              <a:rPr lang="el-G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l-G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7B9C631-CDFF-460D-B6F8-6366528BE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228" y="3573521"/>
            <a:ext cx="2177110" cy="229508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5C1B17A9-4D63-4B26-9382-E27FB849C722}"/>
              </a:ext>
            </a:extLst>
          </p:cNvPr>
          <p:cNvSpPr txBox="1"/>
          <p:nvPr/>
        </p:nvSpPr>
        <p:spPr>
          <a:xfrm>
            <a:off x="9337228" y="2915147"/>
            <a:ext cx="689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重参数技巧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4489992-CC95-4F2C-9D94-AE7E6FFC0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886" y="2510416"/>
            <a:ext cx="6893779" cy="373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75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39FDBB1-AD3B-4C1D-8F5C-4DB53350024D}"/>
              </a:ext>
            </a:extLst>
          </p:cNvPr>
          <p:cNvSpPr/>
          <p:nvPr/>
        </p:nvSpPr>
        <p:spPr>
          <a:xfrm>
            <a:off x="8043168" y="167328"/>
            <a:ext cx="4148831" cy="5872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8AD9BB-2FA3-406C-8217-6C13C3C65195}"/>
              </a:ext>
            </a:extLst>
          </p:cNvPr>
          <p:cNvSpPr txBox="1"/>
          <p:nvPr/>
        </p:nvSpPr>
        <p:spPr>
          <a:xfrm>
            <a:off x="665825" y="561616"/>
            <a:ext cx="50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损失计算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hlinkClick r:id="rId2" action="ppaction://hlinksldjump"/>
            <a:extLst>
              <a:ext uri="{FF2B5EF4-FFF2-40B4-BE49-F238E27FC236}">
                <a16:creationId xmlns:a16="http://schemas.microsoft.com/office/drawing/2014/main" id="{75EDD14D-B6B1-428B-AD6E-F359F4FC4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583" y="1589103"/>
            <a:ext cx="9061615" cy="470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92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28AD9BB-2FA3-406C-8217-6C13C3C65195}"/>
              </a:ext>
            </a:extLst>
          </p:cNvPr>
          <p:cNvSpPr txBox="1"/>
          <p:nvPr/>
        </p:nvSpPr>
        <p:spPr>
          <a:xfrm>
            <a:off x="665825" y="561616"/>
            <a:ext cx="50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53DA396-A363-4757-9074-B2EA5F1679A5}"/>
              </a:ext>
            </a:extLst>
          </p:cNvPr>
          <p:cNvSpPr/>
          <p:nvPr/>
        </p:nvSpPr>
        <p:spPr>
          <a:xfrm>
            <a:off x="1171853" y="1473694"/>
            <a:ext cx="584446" cy="15047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输</a:t>
            </a:r>
            <a:endParaRPr lang="en-US" altLang="zh-CN" sz="1200" dirty="0"/>
          </a:p>
          <a:p>
            <a:pPr algn="ctr"/>
            <a:r>
              <a:rPr lang="en-US" altLang="zh-CN" sz="1200" dirty="0"/>
              <a:t>28</a:t>
            </a:r>
          </a:p>
          <a:p>
            <a:pPr algn="ctr"/>
            <a:r>
              <a:rPr lang="en-US" altLang="zh-CN" sz="1200" dirty="0"/>
              <a:t>X28</a:t>
            </a:r>
          </a:p>
          <a:p>
            <a:pPr algn="ctr"/>
            <a:r>
              <a:rPr lang="zh-CN" altLang="en-US" sz="1200" dirty="0"/>
              <a:t>维图像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37168EB-9455-464C-A71B-E642363F10A3}"/>
              </a:ext>
            </a:extLst>
          </p:cNvPr>
          <p:cNvSpPr/>
          <p:nvPr/>
        </p:nvSpPr>
        <p:spPr>
          <a:xfrm>
            <a:off x="2664781" y="1473694"/>
            <a:ext cx="584446" cy="15047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Relu</a:t>
            </a:r>
            <a:r>
              <a:rPr lang="zh-CN" altLang="en-US" sz="1200" dirty="0"/>
              <a:t>激活函数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53514BD-8997-42AE-9C2A-4561CB1B2457}"/>
              </a:ext>
            </a:extLst>
          </p:cNvPr>
          <p:cNvSpPr/>
          <p:nvPr/>
        </p:nvSpPr>
        <p:spPr>
          <a:xfrm>
            <a:off x="2298577" y="4291919"/>
            <a:ext cx="584446" cy="15047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One-hot</a:t>
            </a:r>
          </a:p>
          <a:p>
            <a:pPr algn="ctr"/>
            <a:r>
              <a:rPr lang="zh-CN" altLang="en-US" sz="1200" dirty="0"/>
              <a:t>向量</a:t>
            </a:r>
            <a:r>
              <a:rPr lang="en-US" altLang="zh-CN" sz="1200" dirty="0"/>
              <a:t>(</a:t>
            </a:r>
            <a:r>
              <a:rPr lang="zh-CN" altLang="en-US" sz="1200" dirty="0"/>
              <a:t>标签）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70094B5-B69C-4D60-ABE3-2208941AF895}"/>
              </a:ext>
            </a:extLst>
          </p:cNvPr>
          <p:cNvSpPr/>
          <p:nvPr/>
        </p:nvSpPr>
        <p:spPr>
          <a:xfrm>
            <a:off x="4130951" y="1286526"/>
            <a:ext cx="69998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σ</a:t>
            </a:r>
            <a:endParaRPr lang="zh-CN" altLang="en-US" sz="1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5857510-A77B-4840-B67F-CA6AB2C7D640}"/>
              </a:ext>
            </a:extLst>
          </p:cNvPr>
          <p:cNvSpPr/>
          <p:nvPr/>
        </p:nvSpPr>
        <p:spPr>
          <a:xfrm>
            <a:off x="4119107" y="2650849"/>
            <a:ext cx="711827" cy="4665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u</a:t>
            </a:r>
            <a:endParaRPr lang="zh-CN" altLang="en-US" sz="1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A924EFF-1437-4BE6-BD83-659C321C41C5}"/>
              </a:ext>
            </a:extLst>
          </p:cNvPr>
          <p:cNvSpPr/>
          <p:nvPr/>
        </p:nvSpPr>
        <p:spPr>
          <a:xfrm>
            <a:off x="3441316" y="1194722"/>
            <a:ext cx="489750" cy="24882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全连接层</a:t>
            </a:r>
            <a:endParaRPr lang="zh-CN" altLang="en-US" sz="1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EACFE23-23C0-4899-93B6-9B25BE59B4BB}"/>
              </a:ext>
            </a:extLst>
          </p:cNvPr>
          <p:cNvSpPr/>
          <p:nvPr/>
        </p:nvSpPr>
        <p:spPr>
          <a:xfrm>
            <a:off x="3420125" y="2501058"/>
            <a:ext cx="489750" cy="24882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全连接层</a:t>
            </a:r>
            <a:endParaRPr lang="zh-CN" altLang="en-US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A9D9DFE-087B-40DA-9259-EEA525FA08B8}"/>
              </a:ext>
            </a:extLst>
          </p:cNvPr>
          <p:cNvSpPr/>
          <p:nvPr/>
        </p:nvSpPr>
        <p:spPr>
          <a:xfrm>
            <a:off x="3773011" y="4675883"/>
            <a:ext cx="489750" cy="9331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u’</a:t>
            </a:r>
            <a:endParaRPr lang="zh-CN" altLang="en-US" sz="12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0845B7E-2ED0-43BA-A862-0C86B0DC26CA}"/>
              </a:ext>
            </a:extLst>
          </p:cNvPr>
          <p:cNvSpPr/>
          <p:nvPr/>
        </p:nvSpPr>
        <p:spPr>
          <a:xfrm>
            <a:off x="3018408" y="4659668"/>
            <a:ext cx="489750" cy="24882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全连接层</a:t>
            </a:r>
            <a:endParaRPr lang="zh-CN" altLang="en-US" sz="12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7CD82ED-5672-41D5-A1AD-2C81D89C15CD}"/>
              </a:ext>
            </a:extLst>
          </p:cNvPr>
          <p:cNvSpPr/>
          <p:nvPr/>
        </p:nvSpPr>
        <p:spPr>
          <a:xfrm>
            <a:off x="5902173" y="1473694"/>
            <a:ext cx="584446" cy="15047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Relu</a:t>
            </a:r>
            <a:r>
              <a:rPr lang="zh-CN" altLang="en-US" sz="1200" dirty="0"/>
              <a:t>激活函数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4FDC9DC-CF78-4571-8412-A78870AF4F8A}"/>
              </a:ext>
            </a:extLst>
          </p:cNvPr>
          <p:cNvSpPr/>
          <p:nvPr/>
        </p:nvSpPr>
        <p:spPr>
          <a:xfrm>
            <a:off x="4341184" y="3429000"/>
            <a:ext cx="489750" cy="4665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e</a:t>
            </a:r>
            <a:endParaRPr lang="zh-CN" altLang="en-US" sz="1200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CD2A43D-2D0C-4E3A-A896-320066C8BC2C}"/>
              </a:ext>
            </a:extLst>
          </p:cNvPr>
          <p:cNvCxnSpPr/>
          <p:nvPr/>
        </p:nvCxnSpPr>
        <p:spPr>
          <a:xfrm>
            <a:off x="4830934" y="1472648"/>
            <a:ext cx="4424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70AB398-7D83-4EB8-8A8D-888F4E502B2E}"/>
              </a:ext>
            </a:extLst>
          </p:cNvPr>
          <p:cNvCxnSpPr>
            <a:cxnSpLocks/>
          </p:cNvCxnSpPr>
          <p:nvPr/>
        </p:nvCxnSpPr>
        <p:spPr>
          <a:xfrm>
            <a:off x="5273336" y="1472648"/>
            <a:ext cx="0" cy="21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2A4F865-4BDA-4356-ACFA-7A1D54B1BCBD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4830934" y="2876365"/>
            <a:ext cx="442402" cy="7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E3BFCA2-8420-4222-895A-5C0A6C136344}"/>
              </a:ext>
            </a:extLst>
          </p:cNvPr>
          <p:cNvCxnSpPr/>
          <p:nvPr/>
        </p:nvCxnSpPr>
        <p:spPr>
          <a:xfrm flipV="1">
            <a:off x="4830934" y="3658400"/>
            <a:ext cx="442402" cy="7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A167489-4A47-47DA-B92F-6022F1816313}"/>
              </a:ext>
            </a:extLst>
          </p:cNvPr>
          <p:cNvCxnSpPr/>
          <p:nvPr/>
        </p:nvCxnSpPr>
        <p:spPr>
          <a:xfrm>
            <a:off x="5273336" y="2299317"/>
            <a:ext cx="628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AE64A046-C335-4392-A089-FDAE5D6569AB}"/>
              </a:ext>
            </a:extLst>
          </p:cNvPr>
          <p:cNvSpPr/>
          <p:nvPr/>
        </p:nvSpPr>
        <p:spPr>
          <a:xfrm>
            <a:off x="7288568" y="1461490"/>
            <a:ext cx="584446" cy="15047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sigmoid</a:t>
            </a:r>
            <a:r>
              <a:rPr lang="zh-CN" altLang="en-US" sz="1200" dirty="0"/>
              <a:t>激活函数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5D7698C-D657-447B-B74D-F6B6A2C10C62}"/>
              </a:ext>
            </a:extLst>
          </p:cNvPr>
          <p:cNvCxnSpPr/>
          <p:nvPr/>
        </p:nvCxnSpPr>
        <p:spPr>
          <a:xfrm>
            <a:off x="6579833" y="2300797"/>
            <a:ext cx="628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65349F09-021F-4F1D-A8C7-6514C98C7798}"/>
              </a:ext>
            </a:extLst>
          </p:cNvPr>
          <p:cNvCxnSpPr>
            <a:cxnSpLocks/>
          </p:cNvCxnSpPr>
          <p:nvPr/>
        </p:nvCxnSpPr>
        <p:spPr>
          <a:xfrm>
            <a:off x="4341184" y="5044301"/>
            <a:ext cx="185321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5D0A370-2183-4925-A101-91DFAC0F11C2}"/>
              </a:ext>
            </a:extLst>
          </p:cNvPr>
          <p:cNvCxnSpPr>
            <a:endCxn id="27" idx="2"/>
          </p:cNvCxnSpPr>
          <p:nvPr/>
        </p:nvCxnSpPr>
        <p:spPr>
          <a:xfrm flipV="1">
            <a:off x="6194396" y="2978459"/>
            <a:ext cx="0" cy="206584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A24B610F-FFAA-4003-A94D-DBFE4CA6A9E7}"/>
              </a:ext>
            </a:extLst>
          </p:cNvPr>
          <p:cNvSpPr/>
          <p:nvPr/>
        </p:nvSpPr>
        <p:spPr>
          <a:xfrm>
            <a:off x="5346950" y="5189390"/>
            <a:ext cx="2279338" cy="4142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虚线表示测试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B5FE733-AE61-486F-919A-D423CD18F8A5}"/>
              </a:ext>
            </a:extLst>
          </p:cNvPr>
          <p:cNvSpPr/>
          <p:nvPr/>
        </p:nvSpPr>
        <p:spPr>
          <a:xfrm>
            <a:off x="8768762" y="1459786"/>
            <a:ext cx="584446" cy="15047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输出</a:t>
            </a:r>
            <a:r>
              <a:rPr lang="en-US" altLang="zh-CN" sz="1200" dirty="0"/>
              <a:t>28</a:t>
            </a:r>
          </a:p>
          <a:p>
            <a:pPr algn="ctr"/>
            <a:r>
              <a:rPr lang="en-US" altLang="zh-CN" sz="1200" dirty="0"/>
              <a:t>X28</a:t>
            </a:r>
          </a:p>
          <a:p>
            <a:pPr algn="ctr"/>
            <a:r>
              <a:rPr lang="zh-CN" altLang="en-US" sz="1200" dirty="0"/>
              <a:t>维图像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3B6EDDD-EEA5-4F68-974E-2B7FF1BA7E08}"/>
              </a:ext>
            </a:extLst>
          </p:cNvPr>
          <p:cNvCxnSpPr/>
          <p:nvPr/>
        </p:nvCxnSpPr>
        <p:spPr>
          <a:xfrm>
            <a:off x="8043168" y="2299317"/>
            <a:ext cx="628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A35F639C-9DF6-4301-8AAC-BF985C10DD99}"/>
              </a:ext>
            </a:extLst>
          </p:cNvPr>
          <p:cNvCxnSpPr/>
          <p:nvPr/>
        </p:nvCxnSpPr>
        <p:spPr>
          <a:xfrm>
            <a:off x="1928114" y="2275689"/>
            <a:ext cx="628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35A73421-FA98-4901-8D66-1911DA70F904}"/>
              </a:ext>
            </a:extLst>
          </p:cNvPr>
          <p:cNvCxnSpPr/>
          <p:nvPr/>
        </p:nvCxnSpPr>
        <p:spPr>
          <a:xfrm>
            <a:off x="2985363" y="5039145"/>
            <a:ext cx="628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4FE98DE-8A6B-4DA7-8C17-B5A5FD09F0A6}"/>
              </a:ext>
            </a:extLst>
          </p:cNvPr>
          <p:cNvCxnSpPr/>
          <p:nvPr/>
        </p:nvCxnSpPr>
        <p:spPr>
          <a:xfrm>
            <a:off x="3422216" y="1531663"/>
            <a:ext cx="628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BBC197DC-E5B9-4F7A-9882-18940AD1DD3B}"/>
              </a:ext>
            </a:extLst>
          </p:cNvPr>
          <p:cNvCxnSpPr/>
          <p:nvPr/>
        </p:nvCxnSpPr>
        <p:spPr>
          <a:xfrm>
            <a:off x="3410372" y="2881747"/>
            <a:ext cx="628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>
            <a:extLst>
              <a:ext uri="{FF2B5EF4-FFF2-40B4-BE49-F238E27FC236}">
                <a16:creationId xmlns:a16="http://schemas.microsoft.com/office/drawing/2014/main" id="{356A3813-463B-4D5A-8A60-80289764E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299" y="3905250"/>
            <a:ext cx="2933700" cy="2952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7A8B347-8E9C-4DCB-8B1C-D9BFC9C474C9}"/>
                  </a:ext>
                </a:extLst>
              </p:cNvPr>
              <p:cNvSpPr txBox="1"/>
              <p:nvPr/>
            </p:nvSpPr>
            <p:spPr>
              <a:xfrm>
                <a:off x="239301" y="3644748"/>
                <a:ext cx="38096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KL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散度损失值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(exp(</a:t>
                </a:r>
                <a:r>
                  <a:rPr lang="el-GR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σ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)–(1+</a:t>
                </a:r>
                <a:r>
                  <a:rPr lang="el-GR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σ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𝑢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𝑢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′)</m:t>
                        </m:r>
                      </m:e>
                      <m:sup>
                        <m:r>
                          <a:rPr lang="en-US" altLang="zh-CN" sz="1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7A8B347-8E9C-4DCB-8B1C-D9BFC9C47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01" y="3644748"/>
                <a:ext cx="3809659" cy="307777"/>
              </a:xfrm>
              <a:prstGeom prst="rect">
                <a:avLst/>
              </a:prstGeom>
              <a:blipFill>
                <a:blip r:embed="rId3"/>
                <a:stretch>
                  <a:fillRect l="-160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6FA980C5-583D-4BAF-9252-65832CA74D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857" y="45063"/>
            <a:ext cx="2211143" cy="229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16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39FDBB1-AD3B-4C1D-8F5C-4DB53350024D}"/>
              </a:ext>
            </a:extLst>
          </p:cNvPr>
          <p:cNvSpPr/>
          <p:nvPr/>
        </p:nvSpPr>
        <p:spPr>
          <a:xfrm>
            <a:off x="8043168" y="167328"/>
            <a:ext cx="4148831" cy="5872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8AD9BB-2FA3-406C-8217-6C13C3C65195}"/>
              </a:ext>
            </a:extLst>
          </p:cNvPr>
          <p:cNvSpPr txBox="1"/>
          <p:nvPr/>
        </p:nvSpPr>
        <p:spPr>
          <a:xfrm>
            <a:off x="665825" y="561616"/>
            <a:ext cx="50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文本生成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53DA396-A363-4757-9074-B2EA5F1679A5}"/>
              </a:ext>
            </a:extLst>
          </p:cNvPr>
          <p:cNvSpPr/>
          <p:nvPr/>
        </p:nvSpPr>
        <p:spPr>
          <a:xfrm>
            <a:off x="1171853" y="1473694"/>
            <a:ext cx="584446" cy="15047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计算机算法岗现在找工作很难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37168EB-9455-464C-A71B-E642363F10A3}"/>
              </a:ext>
            </a:extLst>
          </p:cNvPr>
          <p:cNvSpPr/>
          <p:nvPr/>
        </p:nvSpPr>
        <p:spPr>
          <a:xfrm>
            <a:off x="2664781" y="1473694"/>
            <a:ext cx="584446" cy="15047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RNN</a:t>
            </a:r>
            <a:endParaRPr lang="zh-CN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53514BD-8997-42AE-9C2A-4561CB1B2457}"/>
              </a:ext>
            </a:extLst>
          </p:cNvPr>
          <p:cNvSpPr/>
          <p:nvPr/>
        </p:nvSpPr>
        <p:spPr>
          <a:xfrm>
            <a:off x="2298577" y="4291919"/>
            <a:ext cx="584446" cy="15047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计算机、算法、就业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70094B5-B69C-4D60-ABE3-2208941AF895}"/>
              </a:ext>
            </a:extLst>
          </p:cNvPr>
          <p:cNvSpPr/>
          <p:nvPr/>
        </p:nvSpPr>
        <p:spPr>
          <a:xfrm>
            <a:off x="4130951" y="1286526"/>
            <a:ext cx="69998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el-GR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σ2</a:t>
            </a:r>
            <a:endParaRPr lang="zh-CN" altLang="en-US" sz="1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5857510-A77B-4840-B67F-CA6AB2C7D640}"/>
              </a:ext>
            </a:extLst>
          </p:cNvPr>
          <p:cNvSpPr/>
          <p:nvPr/>
        </p:nvSpPr>
        <p:spPr>
          <a:xfrm>
            <a:off x="4119107" y="2650849"/>
            <a:ext cx="711827" cy="4665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u</a:t>
            </a:r>
            <a:endParaRPr lang="zh-CN" altLang="en-US" sz="1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A924EFF-1437-4BE6-BD83-659C321C41C5}"/>
              </a:ext>
            </a:extLst>
          </p:cNvPr>
          <p:cNvSpPr/>
          <p:nvPr/>
        </p:nvSpPr>
        <p:spPr>
          <a:xfrm>
            <a:off x="3441316" y="1194722"/>
            <a:ext cx="489750" cy="24882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全连接层</a:t>
            </a:r>
            <a:endParaRPr lang="zh-CN" altLang="en-US" sz="1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EACFE23-23C0-4899-93B6-9B25BE59B4BB}"/>
              </a:ext>
            </a:extLst>
          </p:cNvPr>
          <p:cNvSpPr/>
          <p:nvPr/>
        </p:nvSpPr>
        <p:spPr>
          <a:xfrm>
            <a:off x="3420125" y="2501058"/>
            <a:ext cx="489750" cy="24882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全连接层</a:t>
            </a:r>
            <a:endParaRPr lang="zh-CN" altLang="en-US" sz="12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7CD82ED-5672-41D5-A1AD-2C81D89C15CD}"/>
              </a:ext>
            </a:extLst>
          </p:cNvPr>
          <p:cNvSpPr/>
          <p:nvPr/>
        </p:nvSpPr>
        <p:spPr>
          <a:xfrm>
            <a:off x="5902173" y="1473694"/>
            <a:ext cx="584446" cy="15047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Relu</a:t>
            </a:r>
            <a:r>
              <a:rPr lang="zh-CN" altLang="en-US" sz="1200" dirty="0"/>
              <a:t>激活函数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4FDC9DC-CF78-4571-8412-A78870AF4F8A}"/>
              </a:ext>
            </a:extLst>
          </p:cNvPr>
          <p:cNvSpPr/>
          <p:nvPr/>
        </p:nvSpPr>
        <p:spPr>
          <a:xfrm>
            <a:off x="4341184" y="3429000"/>
            <a:ext cx="489750" cy="4665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e</a:t>
            </a:r>
            <a:endParaRPr lang="zh-CN" altLang="en-US" sz="1200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CD2A43D-2D0C-4E3A-A896-320066C8BC2C}"/>
              </a:ext>
            </a:extLst>
          </p:cNvPr>
          <p:cNvCxnSpPr/>
          <p:nvPr/>
        </p:nvCxnSpPr>
        <p:spPr>
          <a:xfrm>
            <a:off x="4830934" y="1472648"/>
            <a:ext cx="4424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70AB398-7D83-4EB8-8A8D-888F4E502B2E}"/>
              </a:ext>
            </a:extLst>
          </p:cNvPr>
          <p:cNvCxnSpPr>
            <a:cxnSpLocks/>
          </p:cNvCxnSpPr>
          <p:nvPr/>
        </p:nvCxnSpPr>
        <p:spPr>
          <a:xfrm>
            <a:off x="5273336" y="1472648"/>
            <a:ext cx="0" cy="21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2A4F865-4BDA-4356-ACFA-7A1D54B1BCBD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4830934" y="2876365"/>
            <a:ext cx="442402" cy="7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E3BFCA2-8420-4222-895A-5C0A6C136344}"/>
              </a:ext>
            </a:extLst>
          </p:cNvPr>
          <p:cNvCxnSpPr/>
          <p:nvPr/>
        </p:nvCxnSpPr>
        <p:spPr>
          <a:xfrm flipV="1">
            <a:off x="4830934" y="3658400"/>
            <a:ext cx="442402" cy="7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A167489-4A47-47DA-B92F-6022F1816313}"/>
              </a:ext>
            </a:extLst>
          </p:cNvPr>
          <p:cNvCxnSpPr/>
          <p:nvPr/>
        </p:nvCxnSpPr>
        <p:spPr>
          <a:xfrm>
            <a:off x="5273336" y="2299317"/>
            <a:ext cx="628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AE64A046-C335-4392-A089-FDAE5D6569AB}"/>
              </a:ext>
            </a:extLst>
          </p:cNvPr>
          <p:cNvSpPr/>
          <p:nvPr/>
        </p:nvSpPr>
        <p:spPr>
          <a:xfrm>
            <a:off x="7288568" y="1461490"/>
            <a:ext cx="584446" cy="15047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RNN</a:t>
            </a:r>
            <a:endParaRPr lang="zh-CN" altLang="en-US" sz="1200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5D7698C-D657-447B-B74D-F6B6A2C10C62}"/>
              </a:ext>
            </a:extLst>
          </p:cNvPr>
          <p:cNvCxnSpPr/>
          <p:nvPr/>
        </p:nvCxnSpPr>
        <p:spPr>
          <a:xfrm>
            <a:off x="6579833" y="2300797"/>
            <a:ext cx="628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65349F09-021F-4F1D-A8C7-6514C98C7798}"/>
              </a:ext>
            </a:extLst>
          </p:cNvPr>
          <p:cNvCxnSpPr>
            <a:cxnSpLocks/>
          </p:cNvCxnSpPr>
          <p:nvPr/>
        </p:nvCxnSpPr>
        <p:spPr>
          <a:xfrm>
            <a:off x="4341184" y="5044301"/>
            <a:ext cx="185321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5D0A370-2183-4925-A101-91DFAC0F11C2}"/>
              </a:ext>
            </a:extLst>
          </p:cNvPr>
          <p:cNvCxnSpPr>
            <a:endCxn id="27" idx="2"/>
          </p:cNvCxnSpPr>
          <p:nvPr/>
        </p:nvCxnSpPr>
        <p:spPr>
          <a:xfrm flipV="1">
            <a:off x="6194396" y="2978459"/>
            <a:ext cx="0" cy="20658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A24B610F-FFAA-4003-A94D-DBFE4CA6A9E7}"/>
              </a:ext>
            </a:extLst>
          </p:cNvPr>
          <p:cNvSpPr/>
          <p:nvPr/>
        </p:nvSpPr>
        <p:spPr>
          <a:xfrm>
            <a:off x="5346950" y="5189390"/>
            <a:ext cx="2279338" cy="4142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虚线表示测试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B5FE733-AE61-486F-919A-D423CD18F8A5}"/>
              </a:ext>
            </a:extLst>
          </p:cNvPr>
          <p:cNvSpPr/>
          <p:nvPr/>
        </p:nvSpPr>
        <p:spPr>
          <a:xfrm>
            <a:off x="8768762" y="1459786"/>
            <a:ext cx="584446" cy="15047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计算机算法岗现在找工作很难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3B6EDDD-EEA5-4F68-974E-2B7FF1BA7E08}"/>
              </a:ext>
            </a:extLst>
          </p:cNvPr>
          <p:cNvCxnSpPr/>
          <p:nvPr/>
        </p:nvCxnSpPr>
        <p:spPr>
          <a:xfrm>
            <a:off x="8043168" y="2299317"/>
            <a:ext cx="628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A35F639C-9DF6-4301-8AAC-BF985C10DD99}"/>
              </a:ext>
            </a:extLst>
          </p:cNvPr>
          <p:cNvCxnSpPr/>
          <p:nvPr/>
        </p:nvCxnSpPr>
        <p:spPr>
          <a:xfrm>
            <a:off x="1928114" y="2275689"/>
            <a:ext cx="628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4FE98DE-8A6B-4DA7-8C17-B5A5FD09F0A6}"/>
              </a:ext>
            </a:extLst>
          </p:cNvPr>
          <p:cNvCxnSpPr/>
          <p:nvPr/>
        </p:nvCxnSpPr>
        <p:spPr>
          <a:xfrm>
            <a:off x="3422216" y="1531663"/>
            <a:ext cx="628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BBC197DC-E5B9-4F7A-9882-18940AD1DD3B}"/>
              </a:ext>
            </a:extLst>
          </p:cNvPr>
          <p:cNvCxnSpPr/>
          <p:nvPr/>
        </p:nvCxnSpPr>
        <p:spPr>
          <a:xfrm>
            <a:off x="3410372" y="2881747"/>
            <a:ext cx="628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75E23EE1-32B4-4D8F-B247-0FA3A14ED2A9}"/>
              </a:ext>
            </a:extLst>
          </p:cNvPr>
          <p:cNvSpPr/>
          <p:nvPr/>
        </p:nvSpPr>
        <p:spPr>
          <a:xfrm>
            <a:off x="3641201" y="4505777"/>
            <a:ext cx="69998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el-GR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σ2</a:t>
            </a:r>
            <a:endParaRPr lang="zh-CN" altLang="en-US" sz="1200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361A2EE5-6B6E-4C1F-8015-F0ECA0492E6E}"/>
              </a:ext>
            </a:extLst>
          </p:cNvPr>
          <p:cNvSpPr/>
          <p:nvPr/>
        </p:nvSpPr>
        <p:spPr>
          <a:xfrm>
            <a:off x="2951566" y="4413973"/>
            <a:ext cx="489750" cy="24882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全连接层</a:t>
            </a:r>
            <a:endParaRPr lang="zh-CN" altLang="en-US" sz="1200" dirty="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A8BF9544-737B-4D0E-839C-B1CCA821F60A}"/>
              </a:ext>
            </a:extLst>
          </p:cNvPr>
          <p:cNvCxnSpPr/>
          <p:nvPr/>
        </p:nvCxnSpPr>
        <p:spPr>
          <a:xfrm>
            <a:off x="2932466" y="4750914"/>
            <a:ext cx="628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5FFC8BE9-87F9-4628-B5FA-0B5EEECC1DF2}"/>
              </a:ext>
            </a:extLst>
          </p:cNvPr>
          <p:cNvSpPr/>
          <p:nvPr/>
        </p:nvSpPr>
        <p:spPr>
          <a:xfrm>
            <a:off x="3617644" y="5095504"/>
            <a:ext cx="69998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endParaRPr lang="zh-CN" altLang="en-US" sz="1200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A4532BD2-F0B7-44C0-A380-D444DD55F688}"/>
              </a:ext>
            </a:extLst>
          </p:cNvPr>
          <p:cNvSpPr/>
          <p:nvPr/>
        </p:nvSpPr>
        <p:spPr>
          <a:xfrm>
            <a:off x="2928009" y="5003700"/>
            <a:ext cx="489750" cy="24882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全连接层</a:t>
            </a:r>
            <a:endParaRPr lang="zh-CN" altLang="en-US" sz="1200" dirty="0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37AC11A4-52CC-4FB5-A864-C60B530DE17C}"/>
              </a:ext>
            </a:extLst>
          </p:cNvPr>
          <p:cNvCxnSpPr/>
          <p:nvPr/>
        </p:nvCxnSpPr>
        <p:spPr>
          <a:xfrm>
            <a:off x="2908909" y="5340641"/>
            <a:ext cx="628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605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E47780F5-62A2-4F30-BBE8-244AA7B03A59}"/>
              </a:ext>
            </a:extLst>
          </p:cNvPr>
          <p:cNvSpPr txBox="1">
            <a:spLocks/>
          </p:cNvSpPr>
          <p:nvPr/>
        </p:nvSpPr>
        <p:spPr>
          <a:xfrm>
            <a:off x="1849421" y="634782"/>
            <a:ext cx="8207499" cy="3938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GeneratingThematicChinesePoetryusing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ConditionalVariationalAutoencoderswithHybridDecoders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B93A4A4-8583-47D5-8F50-D35CCB6B4379}"/>
              </a:ext>
            </a:extLst>
          </p:cNvPr>
          <p:cNvSpPr/>
          <p:nvPr/>
        </p:nvSpPr>
        <p:spPr>
          <a:xfrm>
            <a:off x="1029810" y="1825008"/>
            <a:ext cx="107064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XiaopengYang,XiaowenLin,ShundaSuo,andMingLi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DavidR.CheritonSchoolofComputerScience,FacultyofMathematics,UniversityofWaterloo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0AC291C-A7CF-491F-96A7-50BF26E79E2B}"/>
              </a:ext>
            </a:extLst>
          </p:cNvPr>
          <p:cNvSpPr/>
          <p:nvPr/>
        </p:nvSpPr>
        <p:spPr>
          <a:xfrm>
            <a:off x="5188812" y="1136257"/>
            <a:ext cx="1655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NimbusRomNo9L-Medi"/>
              </a:rPr>
              <a:t>IJCAL:2018</a:t>
            </a:r>
            <a:endParaRPr lang="zh-CN" altLang="en-US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9DC8E08-75A7-417A-A279-B85A1E5D4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046" y="2925892"/>
            <a:ext cx="5361905" cy="366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09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39FDBB1-AD3B-4C1D-8F5C-4DB53350024D}"/>
              </a:ext>
            </a:extLst>
          </p:cNvPr>
          <p:cNvSpPr/>
          <p:nvPr/>
        </p:nvSpPr>
        <p:spPr>
          <a:xfrm>
            <a:off x="8043168" y="167328"/>
            <a:ext cx="4148831" cy="5872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8AD9BB-2FA3-406C-8217-6C13C3C65195}"/>
              </a:ext>
            </a:extLst>
          </p:cNvPr>
          <p:cNvSpPr txBox="1"/>
          <p:nvPr/>
        </p:nvSpPr>
        <p:spPr>
          <a:xfrm>
            <a:off x="665825" y="561616"/>
            <a:ext cx="50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2C2CAC9-C2E5-4E33-9608-0835C0DCF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751" y="1751100"/>
            <a:ext cx="5930284" cy="37269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A347F03-9BF9-4A6D-9360-58207F41E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168" y="2580762"/>
            <a:ext cx="2533333" cy="6666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8520099-C3C4-4DAF-B633-D576F39E5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548" y="3618609"/>
            <a:ext cx="2428571" cy="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50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39FDBB1-AD3B-4C1D-8F5C-4DB53350024D}"/>
              </a:ext>
            </a:extLst>
          </p:cNvPr>
          <p:cNvSpPr/>
          <p:nvPr/>
        </p:nvSpPr>
        <p:spPr>
          <a:xfrm>
            <a:off x="8043168" y="167328"/>
            <a:ext cx="4148831" cy="5872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8AD9BB-2FA3-406C-8217-6C13C3C65195}"/>
              </a:ext>
            </a:extLst>
          </p:cNvPr>
          <p:cNvSpPr txBox="1"/>
          <p:nvPr/>
        </p:nvSpPr>
        <p:spPr>
          <a:xfrm>
            <a:off x="665825" y="561616"/>
            <a:ext cx="50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训练、结果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712D37-7B44-4404-8C0D-DBB2E1142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848" y="1859254"/>
            <a:ext cx="2952381" cy="47619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ADC94FB-9994-4505-8D5E-1A1767F904E8}"/>
              </a:ext>
            </a:extLst>
          </p:cNvPr>
          <p:cNvSpPr txBox="1"/>
          <p:nvPr/>
        </p:nvSpPr>
        <p:spPr>
          <a:xfrm>
            <a:off x="1291432" y="1289516"/>
            <a:ext cx="689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训练误差计算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D491C0C-7E58-4388-B197-B07A8BC6D18B}"/>
              </a:ext>
            </a:extLst>
          </p:cNvPr>
          <p:cNvSpPr txBox="1"/>
          <p:nvPr/>
        </p:nvSpPr>
        <p:spPr>
          <a:xfrm>
            <a:off x="1291431" y="2746934"/>
            <a:ext cx="689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F96E522-885D-4A90-A1BC-FB90FAFB1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714" y="3313312"/>
            <a:ext cx="9628571" cy="1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1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39FDBB1-AD3B-4C1D-8F5C-4DB53350024D}"/>
              </a:ext>
            </a:extLst>
          </p:cNvPr>
          <p:cNvSpPr/>
          <p:nvPr/>
        </p:nvSpPr>
        <p:spPr>
          <a:xfrm>
            <a:off x="8043168" y="167328"/>
            <a:ext cx="4148831" cy="5872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8AD9BB-2FA3-406C-8217-6C13C3C65195}"/>
              </a:ext>
            </a:extLst>
          </p:cNvPr>
          <p:cNvSpPr txBox="1"/>
          <p:nvPr/>
        </p:nvSpPr>
        <p:spPr>
          <a:xfrm>
            <a:off x="665825" y="561616"/>
            <a:ext cx="50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自回归和非自回归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6F9A6BF-0E4F-4C8D-93F5-397DFD6E8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728" y="3242134"/>
            <a:ext cx="4151554" cy="305156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0609892-E2E2-48BE-BD8C-CFA8432B2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682" y="3791585"/>
            <a:ext cx="6493317" cy="94866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B3CA7EE-E0D2-4959-BBC0-D7DAD7C62659}"/>
              </a:ext>
            </a:extLst>
          </p:cNvPr>
          <p:cNvSpPr txBox="1"/>
          <p:nvPr/>
        </p:nvSpPr>
        <p:spPr>
          <a:xfrm>
            <a:off x="891936" y="1629255"/>
            <a:ext cx="689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自回归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D8E95EC-B166-4359-A6BF-2D9A5F10CB60}"/>
              </a:ext>
            </a:extLst>
          </p:cNvPr>
          <p:cNvSpPr txBox="1"/>
          <p:nvPr/>
        </p:nvSpPr>
        <p:spPr>
          <a:xfrm>
            <a:off x="891936" y="3422253"/>
            <a:ext cx="689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非回归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CD0398-CA8D-43BD-BBE3-94267BEB5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740" y="1998587"/>
            <a:ext cx="6771428" cy="102857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27A57D62-4981-4300-B45D-8CB2072D8C71}"/>
              </a:ext>
            </a:extLst>
          </p:cNvPr>
          <p:cNvSpPr txBox="1"/>
          <p:nvPr/>
        </p:nvSpPr>
        <p:spPr>
          <a:xfrm>
            <a:off x="1210565" y="4931766"/>
            <a:ext cx="576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依据条件概率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encoder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部分可以并行计算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1214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E47780F5-62A2-4F30-BBE8-244AA7B03A59}"/>
              </a:ext>
            </a:extLst>
          </p:cNvPr>
          <p:cNvSpPr txBox="1">
            <a:spLocks/>
          </p:cNvSpPr>
          <p:nvPr/>
        </p:nvSpPr>
        <p:spPr>
          <a:xfrm>
            <a:off x="510465" y="1489423"/>
            <a:ext cx="11407806" cy="3938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TowardsGeneratingLongandCoherentTextwithMulti-LevelLatentVariableModels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B93A4A4-8583-47D5-8F50-D35CCB6B4379}"/>
              </a:ext>
            </a:extLst>
          </p:cNvPr>
          <p:cNvSpPr/>
          <p:nvPr/>
        </p:nvSpPr>
        <p:spPr>
          <a:xfrm>
            <a:off x="861133" y="3243050"/>
            <a:ext cx="107064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DinghanShen,AsliCelikyilmaz,YizheZhang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LiqunChen,XinWang,JianfengGao,LawrenceCarin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0AC291C-A7CF-491F-96A7-50BF26E79E2B}"/>
              </a:ext>
            </a:extLst>
          </p:cNvPr>
          <p:cNvSpPr/>
          <p:nvPr/>
        </p:nvSpPr>
        <p:spPr>
          <a:xfrm>
            <a:off x="5142989" y="2363129"/>
            <a:ext cx="1655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NimbusRomNo9L-Medi"/>
              </a:rPr>
              <a:t>ACL:2019</a:t>
            </a:r>
            <a:endParaRPr lang="zh-CN" altLang="en-US" sz="2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04F8FF8-6FBE-464B-A27A-4503369CC877}"/>
              </a:ext>
            </a:extLst>
          </p:cNvPr>
          <p:cNvSpPr/>
          <p:nvPr/>
        </p:nvSpPr>
        <p:spPr>
          <a:xfrm>
            <a:off x="861134" y="4525298"/>
            <a:ext cx="107064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DukeUniversity,MicrosoftResearch,Redmond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UniversityofCalifornia,SantaBarbara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5883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39FDBB1-AD3B-4C1D-8F5C-4DB53350024D}"/>
              </a:ext>
            </a:extLst>
          </p:cNvPr>
          <p:cNvSpPr/>
          <p:nvPr/>
        </p:nvSpPr>
        <p:spPr>
          <a:xfrm>
            <a:off x="8043168" y="167328"/>
            <a:ext cx="4148831" cy="5872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8AD9BB-2FA3-406C-8217-6C13C3C65195}"/>
              </a:ext>
            </a:extLst>
          </p:cNvPr>
          <p:cNvSpPr txBox="1"/>
          <p:nvPr/>
        </p:nvSpPr>
        <p:spPr>
          <a:xfrm>
            <a:off x="665825" y="561616"/>
            <a:ext cx="50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B785E0-87D5-4CB3-A020-F457FF45C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00" y="1399865"/>
            <a:ext cx="11055599" cy="248853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859BA31-ADB7-42D1-86B4-DD2A71AAC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233" y="4264979"/>
            <a:ext cx="5502601" cy="23614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75126B7-1FF4-4CA0-B689-484C24AEC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825" y="5446629"/>
            <a:ext cx="3927972" cy="8897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B7F21C6-0CF7-4B66-A56C-C62661E7EF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255" y="4264979"/>
            <a:ext cx="4065852" cy="47200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2C01C5C-03EF-43D5-B771-DDDC9A0D32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705" y="4919073"/>
            <a:ext cx="3790092" cy="36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627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39FDBB1-AD3B-4C1D-8F5C-4DB53350024D}"/>
              </a:ext>
            </a:extLst>
          </p:cNvPr>
          <p:cNvSpPr/>
          <p:nvPr/>
        </p:nvSpPr>
        <p:spPr>
          <a:xfrm>
            <a:off x="8043168" y="167328"/>
            <a:ext cx="4148831" cy="5872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B623BF1-A430-490E-AC64-9C2CAB571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640" y="669690"/>
            <a:ext cx="1095238" cy="44761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B81D34F-D5CD-4096-A6A6-C2D18C390558}"/>
              </a:ext>
            </a:extLst>
          </p:cNvPr>
          <p:cNvSpPr txBox="1"/>
          <p:nvPr/>
        </p:nvSpPr>
        <p:spPr>
          <a:xfrm>
            <a:off x="421420" y="708833"/>
            <a:ext cx="689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散度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0C8C74-93E8-4EE2-8BD3-6CF004494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751" y="2067781"/>
            <a:ext cx="10649896" cy="144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20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39FDBB1-AD3B-4C1D-8F5C-4DB53350024D}"/>
              </a:ext>
            </a:extLst>
          </p:cNvPr>
          <p:cNvSpPr/>
          <p:nvPr/>
        </p:nvSpPr>
        <p:spPr>
          <a:xfrm>
            <a:off x="8043168" y="167328"/>
            <a:ext cx="4148831" cy="5872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81D34F-D5CD-4096-A6A6-C2D18C390558}"/>
              </a:ext>
            </a:extLst>
          </p:cNvPr>
          <p:cNvSpPr txBox="1"/>
          <p:nvPr/>
        </p:nvSpPr>
        <p:spPr>
          <a:xfrm>
            <a:off x="421418" y="569936"/>
            <a:ext cx="689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正态分布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散度计算推导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C0E5897-85BA-4AE5-A225-3FDB37B88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933" y="1234506"/>
            <a:ext cx="6628571" cy="48571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6FD85FB-E0AB-4393-9D4A-8E0DEA32D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203" y="348792"/>
            <a:ext cx="2257143" cy="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0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39FDBB1-AD3B-4C1D-8F5C-4DB53350024D}"/>
              </a:ext>
            </a:extLst>
          </p:cNvPr>
          <p:cNvSpPr/>
          <p:nvPr/>
        </p:nvSpPr>
        <p:spPr>
          <a:xfrm>
            <a:off x="8043168" y="167328"/>
            <a:ext cx="4148831" cy="5872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81D34F-D5CD-4096-A6A6-C2D18C390558}"/>
              </a:ext>
            </a:extLst>
          </p:cNvPr>
          <p:cNvSpPr txBox="1"/>
          <p:nvPr/>
        </p:nvSpPr>
        <p:spPr>
          <a:xfrm>
            <a:off x="421418" y="569936"/>
            <a:ext cx="689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正态分布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KL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散度计算推导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9FCD5A4-B0A5-4680-B3E6-88938A2EA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780" y="1555609"/>
            <a:ext cx="8238095" cy="335238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251B19C-0D79-4BE8-80C4-E48EC5006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732" y="5114642"/>
            <a:ext cx="3828571" cy="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73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39FDBB1-AD3B-4C1D-8F5C-4DB53350024D}"/>
              </a:ext>
            </a:extLst>
          </p:cNvPr>
          <p:cNvSpPr/>
          <p:nvPr/>
        </p:nvSpPr>
        <p:spPr>
          <a:xfrm>
            <a:off x="8043168" y="167328"/>
            <a:ext cx="4148831" cy="5872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8AD9BB-2FA3-406C-8217-6C13C3C65195}"/>
              </a:ext>
            </a:extLst>
          </p:cNvPr>
          <p:cNvSpPr txBox="1"/>
          <p:nvPr/>
        </p:nvSpPr>
        <p:spPr>
          <a:xfrm>
            <a:off x="665825" y="561616"/>
            <a:ext cx="50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00E2411-17AE-4D4D-BC35-E9346E4AA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14" y="1138678"/>
            <a:ext cx="6695896" cy="450752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4610962-18D7-4CC7-904E-B73A1A36E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168" y="3141895"/>
            <a:ext cx="3232879" cy="287749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BCB9665-C959-4865-B7AE-6FCB4A301E8E}"/>
              </a:ext>
            </a:extLst>
          </p:cNvPr>
          <p:cNvSpPr txBox="1"/>
          <p:nvPr/>
        </p:nvSpPr>
        <p:spPr>
          <a:xfrm>
            <a:off x="3249678" y="6019385"/>
            <a:ext cx="700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模型图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B52EDD9-A499-47A2-96CB-75EA77561FD6}"/>
              </a:ext>
            </a:extLst>
          </p:cNvPr>
          <p:cNvSpPr txBox="1"/>
          <p:nvPr/>
        </p:nvSpPr>
        <p:spPr>
          <a:xfrm>
            <a:off x="9065332" y="6157884"/>
            <a:ext cx="155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self-attention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BB2601F-A073-491A-85BC-7E831158D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168" y="561616"/>
            <a:ext cx="3028692" cy="210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7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39FDBB1-AD3B-4C1D-8F5C-4DB53350024D}"/>
              </a:ext>
            </a:extLst>
          </p:cNvPr>
          <p:cNvSpPr/>
          <p:nvPr/>
        </p:nvSpPr>
        <p:spPr>
          <a:xfrm>
            <a:off x="8043168" y="167328"/>
            <a:ext cx="4148831" cy="5872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8AD9BB-2FA3-406C-8217-6C13C3C65195}"/>
              </a:ext>
            </a:extLst>
          </p:cNvPr>
          <p:cNvSpPr txBox="1"/>
          <p:nvPr/>
        </p:nvSpPr>
        <p:spPr>
          <a:xfrm>
            <a:off x="665825" y="561616"/>
            <a:ext cx="50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Mutli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HeadSelf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-Attention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FA85359-0287-4A03-BAB2-4BC064EAF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186" y="1555420"/>
            <a:ext cx="8060923" cy="429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57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39FDBB1-AD3B-4C1D-8F5C-4DB53350024D}"/>
              </a:ext>
            </a:extLst>
          </p:cNvPr>
          <p:cNvSpPr/>
          <p:nvPr/>
        </p:nvSpPr>
        <p:spPr>
          <a:xfrm>
            <a:off x="8043168" y="167328"/>
            <a:ext cx="4148831" cy="5872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8AD9BB-2FA3-406C-8217-6C13C3C65195}"/>
              </a:ext>
            </a:extLst>
          </p:cNvPr>
          <p:cNvSpPr txBox="1"/>
          <p:nvPr/>
        </p:nvSpPr>
        <p:spPr>
          <a:xfrm>
            <a:off x="665825" y="561616"/>
            <a:ext cx="50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00E2411-17AE-4D4D-BC35-E9346E4AA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259" y="920432"/>
            <a:ext cx="4722920" cy="501354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B9712D0-9D24-4D57-99A7-99E9CD0473CA}"/>
              </a:ext>
            </a:extLst>
          </p:cNvPr>
          <p:cNvSpPr txBox="1"/>
          <p:nvPr/>
        </p:nvSpPr>
        <p:spPr>
          <a:xfrm>
            <a:off x="900814" y="1316231"/>
            <a:ext cx="583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EncoderStack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3EF342-06BD-4009-BD7C-7ADDD2FCAFB9}"/>
              </a:ext>
            </a:extLst>
          </p:cNvPr>
          <p:cNvSpPr txBox="1"/>
          <p:nvPr/>
        </p:nvSpPr>
        <p:spPr>
          <a:xfrm>
            <a:off x="1270114" y="1749459"/>
            <a:ext cx="5121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与传统的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网络保持不变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448BE6C-40E2-47E2-ABFB-989F70A3018D}"/>
              </a:ext>
            </a:extLst>
          </p:cNvPr>
          <p:cNvSpPr txBox="1"/>
          <p:nvPr/>
        </p:nvSpPr>
        <p:spPr>
          <a:xfrm>
            <a:off x="905253" y="2569462"/>
            <a:ext cx="583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DecoderStack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8CADF9-0598-4BF2-92EE-BBCEC6D00BAF}"/>
              </a:ext>
            </a:extLst>
          </p:cNvPr>
          <p:cNvSpPr txBox="1"/>
          <p:nvPr/>
        </p:nvSpPr>
        <p:spPr>
          <a:xfrm>
            <a:off x="1274553" y="3002690"/>
            <a:ext cx="5121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加入了位置信息：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13E9ED3-28EF-4B12-AE44-F5D596FF3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503" y="3374364"/>
            <a:ext cx="5227167" cy="58507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CF7F9A3D-A696-402B-A887-AAB8788F975D}"/>
              </a:ext>
            </a:extLst>
          </p:cNvPr>
          <p:cNvSpPr txBox="1"/>
          <p:nvPr/>
        </p:nvSpPr>
        <p:spPr>
          <a:xfrm>
            <a:off x="905253" y="4609841"/>
            <a:ext cx="583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FertilityPredictor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B7A3F8-6EA2-44DC-B139-1B78B4890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553" y="5061160"/>
            <a:ext cx="5378087" cy="61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1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39FDBB1-AD3B-4C1D-8F5C-4DB53350024D}"/>
              </a:ext>
            </a:extLst>
          </p:cNvPr>
          <p:cNvSpPr/>
          <p:nvPr/>
        </p:nvSpPr>
        <p:spPr>
          <a:xfrm>
            <a:off x="8043168" y="167328"/>
            <a:ext cx="4148831" cy="5872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8AD9BB-2FA3-406C-8217-6C13C3C65195}"/>
              </a:ext>
            </a:extLst>
          </p:cNvPr>
          <p:cNvSpPr txBox="1"/>
          <p:nvPr/>
        </p:nvSpPr>
        <p:spPr>
          <a:xfrm>
            <a:off x="665825" y="561616"/>
            <a:ext cx="50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00E2411-17AE-4D4D-BC35-E9346E4AA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259" y="920432"/>
            <a:ext cx="4722920" cy="501354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B9712D0-9D24-4D57-99A7-99E9CD0473CA}"/>
              </a:ext>
            </a:extLst>
          </p:cNvPr>
          <p:cNvSpPr txBox="1"/>
          <p:nvPr/>
        </p:nvSpPr>
        <p:spPr>
          <a:xfrm>
            <a:off x="900814" y="1316231"/>
            <a:ext cx="583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TranslationPredictor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三种策略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448BE6C-40E2-47E2-ABFB-989F70A3018D}"/>
              </a:ext>
            </a:extLst>
          </p:cNvPr>
          <p:cNvSpPr txBox="1"/>
          <p:nvPr/>
        </p:nvSpPr>
        <p:spPr>
          <a:xfrm>
            <a:off x="1153828" y="1878827"/>
            <a:ext cx="5837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Argmaxdecoding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8F982B8-77EE-411D-9754-BE62645EBEC1}"/>
              </a:ext>
            </a:extLst>
          </p:cNvPr>
          <p:cNvSpPr txBox="1"/>
          <p:nvPr/>
        </p:nvSpPr>
        <p:spPr>
          <a:xfrm>
            <a:off x="1153828" y="2998893"/>
            <a:ext cx="5837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Averagedecoding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68D2C3E-C159-4681-876F-93167D5A230A}"/>
              </a:ext>
            </a:extLst>
          </p:cNvPr>
          <p:cNvSpPr txBox="1"/>
          <p:nvPr/>
        </p:nvSpPr>
        <p:spPr>
          <a:xfrm>
            <a:off x="1146030" y="4244825"/>
            <a:ext cx="5837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Noisyparalleldecoding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(NPD)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86ECD8-B6F9-44B4-94A1-699AEDCB6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147" y="2331949"/>
            <a:ext cx="5187105" cy="4371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BD67771-8CA0-48B8-9685-F6EB1AB7E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1147" y="3401216"/>
            <a:ext cx="5520017" cy="66479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7F6633F-CCC7-440F-96B2-28DADAB912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2898" y="4731420"/>
            <a:ext cx="5342857" cy="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248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39FDBB1-AD3B-4C1D-8F5C-4DB53350024D}"/>
              </a:ext>
            </a:extLst>
          </p:cNvPr>
          <p:cNvSpPr/>
          <p:nvPr/>
        </p:nvSpPr>
        <p:spPr>
          <a:xfrm>
            <a:off x="8043168" y="167328"/>
            <a:ext cx="4148831" cy="5872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8AD9BB-2FA3-406C-8217-6C13C3C65195}"/>
              </a:ext>
            </a:extLst>
          </p:cNvPr>
          <p:cNvSpPr txBox="1"/>
          <p:nvPr/>
        </p:nvSpPr>
        <p:spPr>
          <a:xfrm>
            <a:off x="665825" y="561616"/>
            <a:ext cx="50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9712D0-9D24-4D57-99A7-99E9CD0473CA}"/>
              </a:ext>
            </a:extLst>
          </p:cNvPr>
          <p:cNvSpPr txBox="1"/>
          <p:nvPr/>
        </p:nvSpPr>
        <p:spPr>
          <a:xfrm>
            <a:off x="900814" y="1316231"/>
            <a:ext cx="583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Training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C3EBEC5-C811-4801-9CFE-01536C6A0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835" y="1978513"/>
            <a:ext cx="8124782" cy="195429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E93F269-0D11-49FC-B2E4-0B75BEA86EF8}"/>
              </a:ext>
            </a:extLst>
          </p:cNvPr>
          <p:cNvSpPr txBox="1"/>
          <p:nvPr/>
        </p:nvSpPr>
        <p:spPr>
          <a:xfrm>
            <a:off x="900814" y="4205003"/>
            <a:ext cx="583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Fine-Tuning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9F5E1F-048E-42A7-A15B-D64C2AE80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835" y="4722243"/>
            <a:ext cx="7190476" cy="69523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F07E08F-D7FE-4571-ACDA-BD2A352C5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899" y="5541769"/>
            <a:ext cx="8047619" cy="96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5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39FDBB1-AD3B-4C1D-8F5C-4DB53350024D}"/>
              </a:ext>
            </a:extLst>
          </p:cNvPr>
          <p:cNvSpPr/>
          <p:nvPr/>
        </p:nvSpPr>
        <p:spPr>
          <a:xfrm>
            <a:off x="8043168" y="167328"/>
            <a:ext cx="4148831" cy="5872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8AD9BB-2FA3-406C-8217-6C13C3C65195}"/>
              </a:ext>
            </a:extLst>
          </p:cNvPr>
          <p:cNvSpPr txBox="1"/>
          <p:nvPr/>
        </p:nvSpPr>
        <p:spPr>
          <a:xfrm>
            <a:off x="665825" y="561616"/>
            <a:ext cx="50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422CF50-072C-4776-BB35-9FB44079D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937" y="1830917"/>
            <a:ext cx="9095238" cy="298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59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39FDBB1-AD3B-4C1D-8F5C-4DB53350024D}"/>
              </a:ext>
            </a:extLst>
          </p:cNvPr>
          <p:cNvSpPr/>
          <p:nvPr/>
        </p:nvSpPr>
        <p:spPr>
          <a:xfrm>
            <a:off x="8043168" y="167328"/>
            <a:ext cx="4148831" cy="5872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8AD9BB-2FA3-406C-8217-6C13C3C65195}"/>
              </a:ext>
            </a:extLst>
          </p:cNvPr>
          <p:cNvSpPr txBox="1"/>
          <p:nvPr/>
        </p:nvSpPr>
        <p:spPr>
          <a:xfrm>
            <a:off x="665825" y="561616"/>
            <a:ext cx="501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Baseline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2A1C9C5-F9B9-4ADE-998B-80E4322CF969}"/>
              </a:ext>
            </a:extLst>
          </p:cNvPr>
          <p:cNvSpPr/>
          <p:nvPr/>
        </p:nvSpPr>
        <p:spPr>
          <a:xfrm>
            <a:off x="2117325" y="1509199"/>
            <a:ext cx="7359588" cy="587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主题：研究生、毕业、计算机、工作、理想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3196CE-E68A-4E91-BC11-53CB5546A875}"/>
              </a:ext>
            </a:extLst>
          </p:cNvPr>
          <p:cNvSpPr/>
          <p:nvPr/>
        </p:nvSpPr>
        <p:spPr>
          <a:xfrm>
            <a:off x="1583184" y="2851070"/>
            <a:ext cx="902563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我是一名专业的工科应届毕业生，我是高中毕业的学生，想请问自己学的东西比较低，还有哪些专业的专业？如果我不是这样的，我个人也想问问他们会做什么。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UNK快毕业了，还有一多年的时间，该考哪些比较好呢？有没有什么好的实用专业？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现一本专业，25岁，就读于国外的研究生，因为本人是普通大学，但是我想去找一份兼职工作，觉得有自己的问题，现在很迷茫，不知道该怎么做？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今年以前本科毕业了，目前还面临的选择考研，但是我想去研究生，但是现在有机会，但都不知道自己想要做什么，希望有前辈们能帮我分析一下。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毕业了两年的研究生，做过一份实习生，对工作有没有，可能也是在做了个比较理想的专业，但也想知道行业的发展，不是计算机方向，除了什么都没有，想要转行还是学什么样的，但是我想知道</a:t>
            </a:r>
          </a:p>
        </p:txBody>
      </p:sp>
    </p:spTree>
    <p:extLst>
      <p:ext uri="{BB962C8B-B14F-4D97-AF65-F5344CB8AC3E}">
        <p14:creationId xmlns:p14="http://schemas.microsoft.com/office/powerpoint/2010/main" val="3093374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649</Words>
  <Application>Microsoft Office PowerPoint</Application>
  <PresentationFormat>宽屏</PresentationFormat>
  <Paragraphs>117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NimbusRomNo9L-Medi</vt:lpstr>
      <vt:lpstr>等线</vt:lpstr>
      <vt:lpstr>等线 Light</vt:lpstr>
      <vt:lpstr>微软雅黑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Abstractive Text Summarization using Sequence-to-sequence RNNs and Beyond</dc:title>
  <dc:creator>单 章明</dc:creator>
  <cp:lastModifiedBy>qiji jiuyue</cp:lastModifiedBy>
  <cp:revision>475</cp:revision>
  <dcterms:created xsi:type="dcterms:W3CDTF">2019-08-10T04:14:15Z</dcterms:created>
  <dcterms:modified xsi:type="dcterms:W3CDTF">2019-09-22T06:26:11Z</dcterms:modified>
</cp:coreProperties>
</file>