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0B94-43E9-4B1F-BDED-8B1A1EFC542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CCE-6F67-4D05-BD42-D709298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A5CCE-6F67-4D05-BD42-D709298F41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40D2D-7731-421B-A351-884502C0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C481D2-DDA4-430F-B151-A0E9341F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2244D-DFEB-4C2F-ACF1-886B9CA0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B18D2-882E-4308-9CB9-E601931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3D761-95A1-4B45-9104-F48678D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F525-2487-442D-8ECC-BBCC4C0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1C940-4882-4434-91B1-20EB2E72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D5387-BA65-4349-B5DD-BCF475E5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237EE-FE5C-4BEA-B29F-B966C5C4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69990-29BE-45D5-A0BF-F3EDA032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E3265-82C5-48A6-8CB5-2C6C3906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29001-F22D-49E9-807D-1E264667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067E-3165-4182-A2FF-DE00A461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F24CC-6A9D-4D6A-A977-5DCAD72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1CE1B-ADF7-43A6-ADCB-1088C2F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2CB6D-C77D-4F39-AA6A-32345E44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C45E8-A88B-4ADF-9544-E1AF5A0C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CE698-6339-4D29-B8B6-099E0171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CCFF6-1EEF-4955-89CD-54337A9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A69D-EE43-424A-A589-1A6C38DF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8410D-D302-4863-9C46-50852F4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3DB48-F0E7-484B-B877-ED48119B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2B628-282A-437A-8C82-E1FD3047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2C161-2E56-4CBB-80A9-B6A72D2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3105-6743-45D8-B62D-809DD3A8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1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F957E-D491-4689-939B-969448E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F7C3F-16B9-4D02-A911-6BDD634EA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1237D-2A83-457B-9650-FD1F2871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8F309-3421-4870-A5E9-AF914937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17944-2756-40E8-995B-79150868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82C49-90B4-40E0-9BD7-0894FA6E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7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0777-C53F-46E0-A362-8AD30EFC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2E73A-D42D-419F-A385-1BF2A9E1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54C70-BA3F-4143-BE6F-2861E8CB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D9CA13-43DA-4D45-89F0-2B54A830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0529B8-4FB0-4D9A-84D1-378C11417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C9130-91CF-4CC8-A92F-AF11CB9F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843E34-6B2F-403C-B765-CF7896A6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F9FA4-3EAC-4277-8331-381B099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B5D40-A098-44AD-9BB2-065F6C3D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3289F-EE74-416C-8BA4-92C5CAF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C15F3-D8FB-4BB0-99DA-8A35711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3AA27-504C-4085-AAC2-5629786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EF576-44D4-449D-9A14-959C68E4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01BB80-32DC-4E8A-AC03-2FB013C6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FE9CB-9F60-4A1C-932B-3B824EB5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7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B448-8808-4E77-9FCD-20ACB2A5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26143-1952-41A6-AD5D-4C04FAC6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02D02-F0E5-4F0B-BCBC-757055C4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353B1-53DE-45B8-92F5-F2E38CE2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C5BA2-FDBF-4D8F-BCF8-9EC4E70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4F32D-8FD3-45DE-84EB-6EBA9E7A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AACA1-F0B4-48B1-8C33-EEDF29D2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8BDBA-284F-41B9-A9D2-725BC86DB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B7C49-A88B-427B-A34D-813C1F380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97FEB-C2C0-4522-864B-A8ADE5F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80F26-373F-49B2-BAE1-82DE5B55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C20FC-7763-41BD-9C9D-D3E0602C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92932-A5C8-4F4E-8923-F714D3D4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EB797-9F3A-495D-A647-96A65E2F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A4299-F756-443D-B226-6F7C7DA2B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011B-67D8-4FC5-A1B9-F8127FC81925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BA131-2237-4009-873F-3874CCF0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4F2C-4264-4A66-91CC-5ABCB4DF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7670-3D4D-4A3C-9FF7-637628FC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9BA32-A7E8-43B2-86D4-22EF0F6E1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Deep Neural Networks for YouTube Recommendations</a:t>
            </a:r>
            <a:endParaRPr lang="zh-CN" altLang="en-US" sz="2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908838-21D9-44F7-883B-77E808ABE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Paul Covington, Jay Adams, Emre </a:t>
            </a:r>
            <a:r>
              <a:rPr lang="en-US" altLang="zh-CN" sz="2000" b="1" dirty="0" err="1"/>
              <a:t>Sargin</a:t>
            </a:r>
            <a:endParaRPr lang="en-US" altLang="zh-CN" sz="2000" b="1" dirty="0"/>
          </a:p>
          <a:p>
            <a:r>
              <a:rPr lang="en-US" altLang="zh-CN" sz="2000" b="1" dirty="0"/>
              <a:t>Google</a:t>
            </a:r>
          </a:p>
          <a:p>
            <a:r>
              <a:rPr lang="en-US" altLang="zh-CN" sz="2000" b="1" dirty="0"/>
              <a:t>Mountain View, CA</a:t>
            </a:r>
          </a:p>
          <a:p>
            <a:r>
              <a:rPr lang="en-US" altLang="zh-CN" sz="2000" b="1" dirty="0"/>
              <a:t>{</a:t>
            </a:r>
            <a:r>
              <a:rPr lang="en-US" altLang="zh-CN" sz="2000" b="1" dirty="0" err="1"/>
              <a:t>pcovington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jka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msargin</a:t>
            </a:r>
            <a:r>
              <a:rPr lang="en-US" altLang="zh-CN" sz="2000" b="1" dirty="0"/>
              <a:t>}@google.com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1530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00CA87-85CA-40E2-92EB-801091927CAC}"/>
              </a:ext>
            </a:extLst>
          </p:cNvPr>
          <p:cNvSpPr txBox="1"/>
          <p:nvPr/>
        </p:nvSpPr>
        <p:spPr>
          <a:xfrm>
            <a:off x="1869627" y="197476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ranking</a:t>
            </a:r>
            <a:r>
              <a:rPr lang="zh-CN" altLang="en-US" sz="1600" b="1" dirty="0"/>
              <a:t>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89C1C2-0BC1-4A5E-A28F-F9BE48A0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05" y="2313315"/>
            <a:ext cx="6399547" cy="40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1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060274" y="20468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特征表示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7E96D-D093-4FC4-B912-32F9D5A8D770}"/>
              </a:ext>
            </a:extLst>
          </p:cNvPr>
          <p:cNvSpPr txBox="1"/>
          <p:nvPr/>
        </p:nvSpPr>
        <p:spPr>
          <a:xfrm>
            <a:off x="2150426" y="2721008"/>
            <a:ext cx="689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1400" b="1" dirty="0">
                <a:ea typeface="Cambria Math" panose="02040503050406030204" pitchFamily="18" charset="0"/>
              </a:rPr>
              <a:t>eature Engineering</a:t>
            </a:r>
            <a:r>
              <a:rPr lang="zh-CN" alt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1400" b="1" dirty="0"/>
              <a:t>数量特征，时间特征，负反馈，使用上一阶段的信息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CD26B5-1440-470D-902C-DB07FB460455}"/>
              </a:ext>
            </a:extLst>
          </p:cNvPr>
          <p:cNvSpPr txBox="1"/>
          <p:nvPr/>
        </p:nvSpPr>
        <p:spPr>
          <a:xfrm>
            <a:off x="2150426" y="3390709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/>
              <a:t>Embedding Categorical Features</a:t>
            </a:r>
            <a:r>
              <a:rPr lang="zh-CN" altLang="en-US" sz="1400" b="1" dirty="0"/>
              <a:t>：根据</a:t>
            </a:r>
            <a:r>
              <a:rPr lang="en-US" altLang="zh-CN" sz="1400" b="1" dirty="0"/>
              <a:t>id</a:t>
            </a:r>
            <a:r>
              <a:rPr lang="zh-CN" altLang="en-US" sz="1400" b="1" dirty="0"/>
              <a:t>进行嵌入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6B55CC-76AE-4318-AA50-4BA38A0E50F2}"/>
              </a:ext>
            </a:extLst>
          </p:cNvPr>
          <p:cNvSpPr txBox="1"/>
          <p:nvPr/>
        </p:nvSpPr>
        <p:spPr>
          <a:xfrm>
            <a:off x="2150425" y="4060410"/>
            <a:ext cx="60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/>
              <a:t>Normalizing Continuous Features: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42F38-C632-4B0E-B6BB-44133A4D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32" y="4124559"/>
            <a:ext cx="1524335" cy="3395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679018-29BF-4BF3-BB2E-CDE50A53FA7B}"/>
              </a:ext>
            </a:extLst>
          </p:cNvPr>
          <p:cNvSpPr txBox="1"/>
          <p:nvPr/>
        </p:nvSpPr>
        <p:spPr>
          <a:xfrm>
            <a:off x="6858167" y="413914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累计分位点</a:t>
            </a:r>
          </a:p>
        </p:txBody>
      </p:sp>
    </p:spTree>
    <p:extLst>
      <p:ext uri="{BB962C8B-B14F-4D97-AF65-F5344CB8AC3E}">
        <p14:creationId xmlns:p14="http://schemas.microsoft.com/office/powerpoint/2010/main" val="15295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060274" y="204685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建模期望观看时间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32F44B-D6B4-4A0B-ADAE-C2ED3CADC9D1}"/>
              </a:ext>
            </a:extLst>
          </p:cNvPr>
          <p:cNvSpPr txBox="1"/>
          <p:nvPr/>
        </p:nvSpPr>
        <p:spPr>
          <a:xfrm>
            <a:off x="2150426" y="2721008"/>
            <a:ext cx="689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权重逻辑回归</a:t>
            </a:r>
            <a:r>
              <a:rPr lang="en-US" altLang="zh-CN" sz="1400" b="1" dirty="0"/>
              <a:t>(weighted logistic)</a:t>
            </a:r>
            <a:r>
              <a:rPr lang="zh-CN" altLang="en-US" sz="1400" b="1" dirty="0"/>
              <a:t>：正样本权重为实际观看时间，负样本为</a:t>
            </a:r>
            <a:r>
              <a:rPr lang="en-US" altLang="zh-CN" sz="1400" b="1" dirty="0"/>
              <a:t>1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CFC561-3332-476D-8B28-67A32099400F}"/>
              </a:ext>
            </a:extLst>
          </p:cNvPr>
          <p:cNvSpPr txBox="1"/>
          <p:nvPr/>
        </p:nvSpPr>
        <p:spPr>
          <a:xfrm>
            <a:off x="2150426" y="3241277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时间预测：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F4767E-5CB6-40CC-9ADF-8EC0CB10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47" y="3241277"/>
            <a:ext cx="725924" cy="3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060274" y="204685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不同深度模型的实验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2348A-61CE-4162-9F50-5748CA5C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8" y="2646756"/>
            <a:ext cx="5505382" cy="32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一种结合显示反馈和隐式反馈的新闻推荐模型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05A4A-B106-4F69-9439-78B60ACD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91" y="1525415"/>
            <a:ext cx="6933418" cy="50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一种结合显示反馈和隐式反馈的新闻推荐模型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CEA0B-112A-4388-A143-A5330333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48" y="1500187"/>
            <a:ext cx="6614234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一种结合显示反馈和隐式反馈的新闻推荐模型</a:t>
            </a:r>
            <a:endParaRPr lang="zh-CN" altLang="en-US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4486BA-6CE4-41B2-B949-1811799C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08" y="1555728"/>
            <a:ext cx="5918696" cy="46958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8F3EF0-BDC9-485F-8BAE-024A215EAD5C}"/>
              </a:ext>
            </a:extLst>
          </p:cNvPr>
          <p:cNvSpPr txBox="1"/>
          <p:nvPr/>
        </p:nvSpPr>
        <p:spPr>
          <a:xfrm>
            <a:off x="2231508" y="200977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相关度预测</a:t>
            </a:r>
          </a:p>
        </p:txBody>
      </p:sp>
    </p:spTree>
    <p:extLst>
      <p:ext uri="{BB962C8B-B14F-4D97-AF65-F5344CB8AC3E}">
        <p14:creationId xmlns:p14="http://schemas.microsoft.com/office/powerpoint/2010/main" val="252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81577" y="1013950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7CD1E0-CC57-420C-B2C6-1C9475D984B6}"/>
              </a:ext>
            </a:extLst>
          </p:cNvPr>
          <p:cNvSpPr txBox="1"/>
          <p:nvPr/>
        </p:nvSpPr>
        <p:spPr>
          <a:xfrm>
            <a:off x="2116428" y="20906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难点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1348B-B9E4-4FF7-BC95-4F1EACA53E49}"/>
              </a:ext>
            </a:extLst>
          </p:cNvPr>
          <p:cNvSpPr txBox="1"/>
          <p:nvPr/>
        </p:nvSpPr>
        <p:spPr>
          <a:xfrm>
            <a:off x="2116428" y="2785264"/>
            <a:ext cx="30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>
                <a:ea typeface="Cambria Math" panose="02040503050406030204" pitchFamily="18" charset="0"/>
              </a:rPr>
              <a:t>S</a:t>
            </a:r>
            <a:r>
              <a:rPr lang="en-US" altLang="zh-CN" sz="1400" b="1" dirty="0"/>
              <a:t>cale: </a:t>
            </a:r>
            <a:r>
              <a:rPr lang="zh-CN" altLang="en-US" sz="1400" b="1" dirty="0"/>
              <a:t>数据量大的问题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63AB31-1B1F-46F4-9F7D-FD8458B755B5}"/>
              </a:ext>
            </a:extLst>
          </p:cNvPr>
          <p:cNvSpPr txBox="1"/>
          <p:nvPr/>
        </p:nvSpPr>
        <p:spPr>
          <a:xfrm>
            <a:off x="2116428" y="3518739"/>
            <a:ext cx="4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>
                <a:ea typeface="Cambria Math" panose="02040503050406030204" pitchFamily="18" charset="0"/>
              </a:rPr>
              <a:t>F</a:t>
            </a:r>
            <a:r>
              <a:rPr lang="en-US" altLang="zh-CN" sz="1400" b="1" dirty="0"/>
              <a:t>reshness: </a:t>
            </a:r>
            <a:r>
              <a:rPr lang="zh-CN" altLang="en-US" sz="1400" b="1" dirty="0"/>
              <a:t>新增内容的冷启动问题，提供实时新鲜视频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F72219-8FB6-4F87-A747-62E0C7116BE9}"/>
              </a:ext>
            </a:extLst>
          </p:cNvPr>
          <p:cNvSpPr txBox="1"/>
          <p:nvPr/>
        </p:nvSpPr>
        <p:spPr>
          <a:xfrm>
            <a:off x="2116427" y="4213333"/>
            <a:ext cx="63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>
                <a:ea typeface="Cambria Math" panose="02040503050406030204" pitchFamily="18" charset="0"/>
              </a:rPr>
              <a:t>Noise</a:t>
            </a:r>
            <a:r>
              <a:rPr lang="en-US" altLang="zh-CN" sz="1400" b="1" dirty="0"/>
              <a:t>: </a:t>
            </a:r>
            <a:r>
              <a:rPr lang="zh-CN" altLang="en-US" sz="1400" b="1" dirty="0"/>
              <a:t>噪音，用户历史数据的稀疏性，外部因素的影响，</a:t>
            </a:r>
            <a:endParaRPr lang="en-US" altLang="zh-CN" sz="1400" b="1" dirty="0"/>
          </a:p>
          <a:p>
            <a:r>
              <a:rPr lang="en-US" altLang="zh-CN" sz="1400" b="1" dirty="0"/>
              <a:t>               </a:t>
            </a:r>
            <a:r>
              <a:rPr lang="zh-CN" altLang="en-US" sz="1400" b="1" dirty="0"/>
              <a:t>用户的满意度等隐信号很难处理和捕获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67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807335" y="986790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236631" y="193612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系统结构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5E434F-BEA5-4B54-973C-E3F4A49B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78" y="2361127"/>
            <a:ext cx="4309145" cy="36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1671296" y="1931831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Candidate generation</a:t>
            </a:r>
            <a:endParaRPr lang="zh-CN" altLang="en-US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716A4-B022-4286-BA2B-8CF3493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17" y="2317607"/>
            <a:ext cx="5033480" cy="42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150426" y="2082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主要特征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7E96D-D093-4FC4-B912-32F9D5A8D770}"/>
              </a:ext>
            </a:extLst>
          </p:cNvPr>
          <p:cNvSpPr txBox="1"/>
          <p:nvPr/>
        </p:nvSpPr>
        <p:spPr>
          <a:xfrm>
            <a:off x="2150426" y="2721008"/>
            <a:ext cx="30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观看历史，查询历史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CD26B5-1440-470D-902C-DB07FB460455}"/>
              </a:ext>
            </a:extLst>
          </p:cNvPr>
          <p:cNvSpPr txBox="1"/>
          <p:nvPr/>
        </p:nvSpPr>
        <p:spPr>
          <a:xfrm>
            <a:off x="2150426" y="3390709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用户统计信息：</a:t>
            </a:r>
            <a:r>
              <a:rPr lang="en-US" altLang="zh-CN" sz="1400" b="1" dirty="0"/>
              <a:t>region, device,</a:t>
            </a:r>
            <a:r>
              <a:rPr lang="en-US" altLang="zh-CN" dirty="0"/>
              <a:t> </a:t>
            </a:r>
            <a:r>
              <a:rPr lang="en-US" altLang="zh-CN" sz="1400" b="1" dirty="0"/>
              <a:t>gender, logged-in state and age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6B55CC-76AE-4318-AA50-4BA38A0E50F2}"/>
              </a:ext>
            </a:extLst>
          </p:cNvPr>
          <p:cNvSpPr txBox="1"/>
          <p:nvPr/>
        </p:nvSpPr>
        <p:spPr>
          <a:xfrm>
            <a:off x="2150425" y="4060410"/>
            <a:ext cx="60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/>
              <a:t>Example Age</a:t>
            </a:r>
            <a:r>
              <a:rPr lang="zh-CN" altLang="en-US" sz="1400" b="1" dirty="0"/>
              <a:t>：用户倾向于观看新的视频，尽管可能并不很相关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13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2D2C1A-EB10-4B74-AEA9-436DAF24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4" y="2103550"/>
            <a:ext cx="5219341" cy="3917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639E30-8F18-4E58-AF88-ED7B283D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53" y="4258613"/>
            <a:ext cx="4487519" cy="12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9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56648-97EC-4709-9493-3557E38544E0}"/>
              </a:ext>
            </a:extLst>
          </p:cNvPr>
          <p:cNvSpPr txBox="1"/>
          <p:nvPr/>
        </p:nvSpPr>
        <p:spPr>
          <a:xfrm>
            <a:off x="2150426" y="2082085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label and context selection</a:t>
            </a:r>
            <a:endParaRPr lang="zh-CN" altLang="en-US" sz="1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7E96D-D093-4FC4-B912-32F9D5A8D770}"/>
              </a:ext>
            </a:extLst>
          </p:cNvPr>
          <p:cNvSpPr txBox="1"/>
          <p:nvPr/>
        </p:nvSpPr>
        <p:spPr>
          <a:xfrm>
            <a:off x="2150426" y="2721008"/>
            <a:ext cx="689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使用更广的数据源：不仅使用推荐场景的数据，还用到了其他场景如搜索等的数据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CD26B5-1440-470D-902C-DB07FB460455}"/>
              </a:ext>
            </a:extLst>
          </p:cNvPr>
          <p:cNvSpPr txBox="1"/>
          <p:nvPr/>
        </p:nvSpPr>
        <p:spPr>
          <a:xfrm>
            <a:off x="2150426" y="3390709"/>
            <a:ext cx="595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为每个用户生成固定数量的训练样本：避免</a:t>
            </a:r>
            <a:r>
              <a:rPr lang="en-US" altLang="zh-CN" sz="1400" b="1" dirty="0"/>
              <a:t>loss</a:t>
            </a:r>
            <a:r>
              <a:rPr lang="zh-CN" altLang="en-US" sz="1400" b="1" dirty="0"/>
              <a:t>被少数</a:t>
            </a:r>
            <a:r>
              <a:rPr lang="en-US" altLang="zh-CN" sz="1400" b="1" dirty="0"/>
              <a:t>active</a:t>
            </a:r>
            <a:r>
              <a:rPr lang="zh-CN" altLang="en-US" sz="1400" b="1" dirty="0"/>
              <a:t>用户影响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6B55CC-76AE-4318-AA50-4BA38A0E50F2}"/>
              </a:ext>
            </a:extLst>
          </p:cNvPr>
          <p:cNvSpPr txBox="1"/>
          <p:nvPr/>
        </p:nvSpPr>
        <p:spPr>
          <a:xfrm>
            <a:off x="2150425" y="4060410"/>
            <a:ext cx="60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400" b="1" dirty="0"/>
              <a:t>抛弃序列信息：对观看历史和搜索历史进行加权平均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E2913D-FE61-44DF-8605-99538B3F231F}"/>
              </a:ext>
            </a:extLst>
          </p:cNvPr>
          <p:cNvSpPr txBox="1"/>
          <p:nvPr/>
        </p:nvSpPr>
        <p:spPr>
          <a:xfrm>
            <a:off x="2150425" y="4762394"/>
            <a:ext cx="60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sz="1400" b="1" dirty="0"/>
              <a:t>asymmetric co-watch</a:t>
            </a:r>
            <a:r>
              <a:rPr lang="zh-CN" altLang="en-US" sz="1400" b="1" dirty="0"/>
              <a:t>：不对称的浏览问题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74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6AA562-607B-4959-A801-8C0A0A83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84" y="2391177"/>
            <a:ext cx="8260389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4651F-D82D-40F1-BF0A-ACA43AFE6320}"/>
              </a:ext>
            </a:extLst>
          </p:cNvPr>
          <p:cNvSpPr txBox="1"/>
          <p:nvPr/>
        </p:nvSpPr>
        <p:spPr>
          <a:xfrm>
            <a:off x="2305318" y="107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5881B1-B1CE-449D-8CE9-AFB29BC2C5E0}"/>
              </a:ext>
            </a:extLst>
          </p:cNvPr>
          <p:cNvSpPr txBox="1"/>
          <p:nvPr/>
        </p:nvSpPr>
        <p:spPr>
          <a:xfrm>
            <a:off x="1700011" y="96008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Deep Neural Networks for YouTube Recommendations</a:t>
            </a:r>
            <a:endParaRPr lang="zh-CN" altLang="en-US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00CA87-85CA-40E2-92EB-801091927CAC}"/>
              </a:ext>
            </a:extLst>
          </p:cNvPr>
          <p:cNvSpPr txBox="1"/>
          <p:nvPr/>
        </p:nvSpPr>
        <p:spPr>
          <a:xfrm>
            <a:off x="1996226" y="203486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不同网络深度和特征的实验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ACA2C-F38D-4084-B0C7-8E2576B7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36" y="3163374"/>
            <a:ext cx="5175859" cy="2297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A2371-1FBF-42CB-8263-28EA9F1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28" y="1760112"/>
            <a:ext cx="4343836" cy="45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386</Words>
  <Application>Microsoft Office PowerPoint</Application>
  <PresentationFormat>宽屏</PresentationFormat>
  <Paragraphs>49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Deep Neural Networks for YouTube Recommendations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for YouTube Recommendations</dc:title>
  <dc:creator>Peng Hl</dc:creator>
  <cp:lastModifiedBy>Peng Hl</cp:lastModifiedBy>
  <cp:revision>50</cp:revision>
  <dcterms:created xsi:type="dcterms:W3CDTF">2019-09-28T07:06:08Z</dcterms:created>
  <dcterms:modified xsi:type="dcterms:W3CDTF">2019-09-29T04:20:34Z</dcterms:modified>
</cp:coreProperties>
</file>