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齐 旺" initials="齐" lastIdx="1" clrIdx="0">
    <p:extLst>
      <p:ext uri="{19B8F6BF-5375-455C-9EA6-DF929625EA0E}">
        <p15:presenceInfo xmlns:p15="http://schemas.microsoft.com/office/powerpoint/2012/main" userId="8483747d49cee63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07"/>
  </p:normalViewPr>
  <p:slideViewPr>
    <p:cSldViewPr snapToGrid="0" snapToObjects="1">
      <p:cViewPr varScale="1">
        <p:scale>
          <a:sx n="81" d="100"/>
          <a:sy n="81" d="100"/>
        </p:scale>
        <p:origin x="117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A6F27B-5BF2-4A9A-A599-B2B512E1A2ED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67711-5809-44A9-9AFC-2BA974D1E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845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67711-5809-44A9-9AFC-2BA974D1E1B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177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67711-5809-44A9-9AFC-2BA974D1E1B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174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67711-5809-44A9-9AFC-2BA974D1E1B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035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5E87A-3D70-C942-B455-82B22B342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5D5655-0E5C-3E4A-96BC-0D3D75E3F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5AC418-04FB-F041-A2DE-42A7C2DEF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72AFE-D197-0646-BA5E-43396113AAD3}" type="datetimeFigureOut">
              <a:rPr kumimoji="1" lang="zh-CN" altLang="en-US" smtClean="0"/>
              <a:t>2020/7/19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EF894A-04D2-D740-9513-1B4063107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B69D6C-D51B-1E4B-BF83-9BF621736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56F9-5C4A-204B-8AFC-993E009A9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8510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CD003-3C4A-3647-863A-3104BAA66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C4162A-962B-2C4E-AAFB-3972822B9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39CA06-602D-104C-A621-764326ACC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72AFE-D197-0646-BA5E-43396113AAD3}" type="datetimeFigureOut">
              <a:rPr kumimoji="1" lang="zh-CN" altLang="en-US" smtClean="0"/>
              <a:t>2020/7/19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665346-1917-AA46-A40D-BF6F8E4C5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5CD062-E2A3-0E4D-9839-39DC3FC6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56F9-5C4A-204B-8AFC-993E009A9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7744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13D36C-E6E2-0E44-B53C-F3F7A87BE2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1D38EC-E83F-6C42-88FC-254A88ABA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4FA100-5C13-2344-BB9C-39F386254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72AFE-D197-0646-BA5E-43396113AAD3}" type="datetimeFigureOut">
              <a:rPr kumimoji="1" lang="zh-CN" altLang="en-US" smtClean="0"/>
              <a:t>2020/7/19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BD8371-C4C2-B845-BE99-AE6F5D28A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D395BE-4F75-5C49-958A-669ECD37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56F9-5C4A-204B-8AFC-993E009A9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2804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218426-AB43-7A44-AE36-BA888EC8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D0E1B2-BDD9-EC4D-8CE5-C51E29517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8B640C-9D54-A24E-B827-FCA451AE9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72AFE-D197-0646-BA5E-43396113AAD3}" type="datetimeFigureOut">
              <a:rPr kumimoji="1" lang="zh-CN" altLang="en-US" smtClean="0"/>
              <a:t>2020/7/19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AD1C14-A2E0-E14D-9226-947085878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9ACD90-C0DC-DD45-AACF-0F18DE600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56F9-5C4A-204B-8AFC-993E009A9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856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37A786-A8AA-F54C-A818-E5575128A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86497F-757D-8A4A-9EBC-4FD9D5252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CED53-6A0A-B847-B75D-924D30C8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72AFE-D197-0646-BA5E-43396113AAD3}" type="datetimeFigureOut">
              <a:rPr kumimoji="1" lang="zh-CN" altLang="en-US" smtClean="0"/>
              <a:t>2020/7/19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6F5A5A-8830-2B4D-9CA6-721DDACD2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1E3301-C821-924F-8747-126BBB62B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56F9-5C4A-204B-8AFC-993E009A9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326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D4427-387A-1947-87CE-30DEC2AD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4C7183-4783-B74E-8AA6-51F12888D5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0C92FF-335A-724C-A724-0D8F3200C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109D55-0727-0A4B-9966-0CCFDB95D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72AFE-D197-0646-BA5E-43396113AAD3}" type="datetimeFigureOut">
              <a:rPr kumimoji="1" lang="zh-CN" altLang="en-US" smtClean="0"/>
              <a:t>2020/7/19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780E01-E708-EF44-9A24-23BBF5518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7F7155-66DB-3C42-ACC6-0637AFD21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56F9-5C4A-204B-8AFC-993E009A9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508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C0C86-7846-F24E-A4B0-AE03298D3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40298F-9B07-F449-A643-65772FD3E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624F04-A8E7-FD4B-A716-0392F1A87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D94D3D-562A-E842-879D-E9ECBD1657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6F73F3-11AF-1B46-8148-FB11EAE5C2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692C33-0C68-AF4C-8406-5B84C255B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72AFE-D197-0646-BA5E-43396113AAD3}" type="datetimeFigureOut">
              <a:rPr kumimoji="1" lang="zh-CN" altLang="en-US" smtClean="0"/>
              <a:t>2020/7/19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1F7E8E7-7D4E-5442-9CB8-65DBB3E7C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D24C5B-C2FF-154B-901C-3729BA5D2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56F9-5C4A-204B-8AFC-993E009A9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4497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EDEA1-E3AC-7A4C-8300-8B53A8D47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1CAD71-7923-114F-A16F-808A2AB5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72AFE-D197-0646-BA5E-43396113AAD3}" type="datetimeFigureOut">
              <a:rPr kumimoji="1" lang="zh-CN" altLang="en-US" smtClean="0"/>
              <a:t>2020/7/19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233D0A-09D8-AE4E-8778-066BA00D8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8CAD17-9BA0-BC46-8ECC-BC671FAC9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56F9-5C4A-204B-8AFC-993E009A9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965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8A399B-5E0D-4043-9B15-40B365F92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72AFE-D197-0646-BA5E-43396113AAD3}" type="datetimeFigureOut">
              <a:rPr kumimoji="1" lang="zh-CN" altLang="en-US" smtClean="0"/>
              <a:t>2020/7/19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49380B-4786-CD47-BC31-BCA99F8EC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CAC7C8-42D8-5940-84B9-DDC20D16D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56F9-5C4A-204B-8AFC-993E009A9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2397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56200-D082-9945-97F7-44C61C365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79F5C1-7FD8-3B43-9FF1-D3D4B6102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D145AA-9701-C74F-B1C6-60402A399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D30C90-878C-3448-878E-91E6E5033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72AFE-D197-0646-BA5E-43396113AAD3}" type="datetimeFigureOut">
              <a:rPr kumimoji="1" lang="zh-CN" altLang="en-US" smtClean="0"/>
              <a:t>2020/7/19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F8960C-05CB-FB4E-9BD4-4D4DE6B52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177B12-0E5B-E742-91D6-9B53CE04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56F9-5C4A-204B-8AFC-993E009A9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405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8C7801-2582-5A44-A781-F170A2704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6BA336-91A2-0040-8680-9B50000B71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E284EB-87F2-8848-946B-D78847E53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7CF59D-F865-5741-91C9-4FC5301E9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72AFE-D197-0646-BA5E-43396113AAD3}" type="datetimeFigureOut">
              <a:rPr kumimoji="1" lang="zh-CN" altLang="en-US" smtClean="0"/>
              <a:t>2020/7/19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B7F5E4-7E14-3144-80B6-CDC551BE8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2DBA87-3F04-0F44-A702-FB82A1051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56F9-5C4A-204B-8AFC-993E009A9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46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889A84-4C46-A042-A188-8E049A903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76432D-2CAA-854A-8CB6-00BC57CA4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5E5DAB-8797-5649-B60F-58A7F88F67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72AFE-D197-0646-BA5E-43396113AAD3}" type="datetimeFigureOut">
              <a:rPr kumimoji="1" lang="zh-CN" altLang="en-US" smtClean="0"/>
              <a:t>2020/7/19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87755D-808A-BE42-8038-90D0F1AD48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597F4C-625D-DF4B-B4A9-8BCB7EC0A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456F9-5C4A-204B-8AFC-993E009A9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841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BC018-17A0-2C4F-B389-420D8AAA3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5345" y="1690254"/>
            <a:ext cx="9781309" cy="2311545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Text Generation from Knowledge Graphs with Graph Transformers</a:t>
            </a:r>
            <a:br>
              <a:rPr lang="en" altLang="zh-CN" sz="4400" dirty="0"/>
            </a:br>
            <a:r>
              <a:rPr lang="en-US" altLang="zh-CN" sz="3200" dirty="0"/>
              <a:t> NAACL 2019</a:t>
            </a:r>
            <a:endParaRPr kumimoji="1"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71954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FCE7B-08F7-9B49-A70E-568DBFB2A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28" y="170689"/>
            <a:ext cx="7533062" cy="343661"/>
          </a:xfrm>
        </p:spPr>
        <p:txBody>
          <a:bodyPr>
            <a:normAutofit fontScale="90000"/>
          </a:bodyPr>
          <a:lstStyle/>
          <a:p>
            <a:r>
              <a:rPr kumimoji="1" lang="zh-CN" altLang="en-US" b="1" i="1" dirty="0"/>
              <a:t>文本效果对比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422619-2361-4AB1-B17A-3FDA2A255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87" y="807493"/>
            <a:ext cx="11370025" cy="524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415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FCE7B-08F7-9B49-A70E-568DBFB2A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28" y="170689"/>
            <a:ext cx="7533062" cy="343661"/>
          </a:xfrm>
        </p:spPr>
        <p:txBody>
          <a:bodyPr>
            <a:normAutofit fontScale="90000"/>
          </a:bodyPr>
          <a:lstStyle/>
          <a:p>
            <a:r>
              <a:rPr kumimoji="1" lang="zh-CN" altLang="en-US" b="1" i="1" dirty="0"/>
              <a:t>不足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D9B3D4A-E0CE-4788-B227-14913E043CB2}"/>
              </a:ext>
            </a:extLst>
          </p:cNvPr>
          <p:cNvSpPr txBox="1"/>
          <p:nvPr/>
        </p:nvSpPr>
        <p:spPr>
          <a:xfrm>
            <a:off x="1291472" y="801278"/>
            <a:ext cx="10162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没有充分解决文本重复和实体覆盖的问题。</a:t>
            </a:r>
            <a:endParaRPr lang="en-US" altLang="zh-CN" dirty="0"/>
          </a:p>
          <a:p>
            <a:r>
              <a:rPr lang="en-US" altLang="zh-CN" dirty="0"/>
              <a:t> KG</a:t>
            </a:r>
            <a:r>
              <a:rPr lang="zh-CN" altLang="en-US" dirty="0"/>
              <a:t>中</a:t>
            </a:r>
            <a:r>
              <a:rPr lang="en-US" altLang="zh-CN" dirty="0"/>
              <a:t>40% </a:t>
            </a:r>
            <a:r>
              <a:rPr lang="zh-CN" altLang="en-US" dirty="0"/>
              <a:t>的实体没有出现在生成的文本中</a:t>
            </a:r>
            <a:endParaRPr lang="en-US" altLang="zh-CN" dirty="0"/>
          </a:p>
          <a:p>
            <a:r>
              <a:rPr lang="zh-CN" altLang="en-US" dirty="0"/>
              <a:t>生成的</a:t>
            </a:r>
            <a:r>
              <a:rPr lang="en-US" altLang="zh-CN" dirty="0"/>
              <a:t>18%</a:t>
            </a:r>
            <a:r>
              <a:rPr lang="zh-CN" altLang="en-US" dirty="0"/>
              <a:t>的句子含有相同子串。</a:t>
            </a:r>
          </a:p>
        </p:txBody>
      </p:sp>
    </p:spTree>
    <p:extLst>
      <p:ext uri="{BB962C8B-B14F-4D97-AF65-F5344CB8AC3E}">
        <p14:creationId xmlns:p14="http://schemas.microsoft.com/office/powerpoint/2010/main" val="459187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FCE7B-08F7-9B49-A70E-568DBFB2A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28" y="170689"/>
            <a:ext cx="7533062" cy="343661"/>
          </a:xfrm>
        </p:spPr>
        <p:txBody>
          <a:bodyPr>
            <a:normAutofit fontScale="90000"/>
          </a:bodyPr>
          <a:lstStyle/>
          <a:p>
            <a:r>
              <a:rPr kumimoji="1" lang="zh-CN" altLang="en-US" b="1" i="1" dirty="0"/>
              <a:t>问题描述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8E738D3-AAFA-4C27-B795-E8A7351F6B16}"/>
              </a:ext>
            </a:extLst>
          </p:cNvPr>
          <p:cNvSpPr txBox="1"/>
          <p:nvPr/>
        </p:nvSpPr>
        <p:spPr>
          <a:xfrm>
            <a:off x="1168924" y="895546"/>
            <a:ext cx="9775596" cy="6444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从数据集中学习给定科学论文的标题生成对应的摘要。</a:t>
            </a:r>
            <a:endParaRPr lang="en-US" altLang="zh-CN" sz="3200" dirty="0"/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zh-CN" sz="3200" dirty="0"/>
          </a:p>
          <a:p>
            <a:r>
              <a:rPr lang="en-US" altLang="zh-CN" sz="3200" dirty="0"/>
              <a:t> </a:t>
            </a:r>
          </a:p>
          <a:p>
            <a:endParaRPr lang="en-US" altLang="zh-CN" sz="32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/>
              <a:t>在数据集中利用最新的信息抽取技术抽取出科学概念主体及其关系，组成小型知识图谱。</a:t>
            </a:r>
            <a:endParaRPr lang="en-US" altLang="zh-CN" sz="3200" dirty="0"/>
          </a:p>
          <a:p>
            <a:pPr marL="514350" indent="-514350">
              <a:buFont typeface="+mj-lt"/>
              <a:buAutoNum type="arabicPeriod"/>
            </a:pPr>
            <a:endParaRPr lang="en-US" altLang="zh-CN" sz="32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/>
              <a:t>利用</a:t>
            </a:r>
            <a:r>
              <a:rPr lang="en-US" altLang="zh-CN" sz="3200" dirty="0"/>
              <a:t>KG</a:t>
            </a:r>
            <a:r>
              <a:rPr lang="zh-CN" altLang="en-US" sz="3200" dirty="0"/>
              <a:t>和标题输入设计的</a:t>
            </a:r>
            <a:r>
              <a:rPr lang="en-US" altLang="zh-CN" sz="3200" dirty="0"/>
              <a:t>encoder-</a:t>
            </a:r>
            <a:r>
              <a:rPr lang="en-US" altLang="zh-CN" sz="3200" dirty="0" err="1"/>
              <a:t>deocder</a:t>
            </a:r>
            <a:r>
              <a:rPr lang="zh-CN" altLang="en-US" sz="3200" dirty="0"/>
              <a:t>来生成文本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zh-CN" altLang="en-US" sz="3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C9BDAD1-E577-4FAC-A34F-24807ABFDDAB}"/>
              </a:ext>
            </a:extLst>
          </p:cNvPr>
          <p:cNvSpPr/>
          <p:nvPr/>
        </p:nvSpPr>
        <p:spPr>
          <a:xfrm>
            <a:off x="159328" y="1896909"/>
            <a:ext cx="2492990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zh-CN" altLang="en-US" sz="3600" b="1" i="1" dirty="0"/>
              <a:t>作者的思路</a:t>
            </a:r>
            <a:endParaRPr kumimoji="1" lang="en-US" altLang="zh-CN" sz="3600" b="1" i="1" dirty="0"/>
          </a:p>
        </p:txBody>
      </p:sp>
    </p:spTree>
    <p:extLst>
      <p:ext uri="{BB962C8B-B14F-4D97-AF65-F5344CB8AC3E}">
        <p14:creationId xmlns:p14="http://schemas.microsoft.com/office/powerpoint/2010/main" val="3975120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FCE7B-08F7-9B49-A70E-568DBFB2A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28" y="170689"/>
            <a:ext cx="7533062" cy="343661"/>
          </a:xfrm>
        </p:spPr>
        <p:txBody>
          <a:bodyPr>
            <a:normAutofit fontScale="90000"/>
          </a:bodyPr>
          <a:lstStyle/>
          <a:p>
            <a:r>
              <a:rPr kumimoji="1" lang="en-US" altLang="zh-CN" b="1" i="1" dirty="0"/>
              <a:t>KG</a:t>
            </a:r>
            <a:r>
              <a:rPr kumimoji="1" lang="zh-CN" altLang="en-US" b="1" i="1" dirty="0"/>
              <a:t>制作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69E5C8-27C6-4C56-B0A5-A7FDA0C896FD}"/>
              </a:ext>
            </a:extLst>
          </p:cNvPr>
          <p:cNvSpPr txBox="1"/>
          <p:nvPr/>
        </p:nvSpPr>
        <p:spPr>
          <a:xfrm>
            <a:off x="659876" y="991075"/>
            <a:ext cx="101998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Abstract </a:t>
            </a:r>
            <a:r>
              <a:rPr lang="en-US" altLang="zh-CN" dirty="0" err="1"/>
              <a:t>GENeration</a:t>
            </a:r>
            <a:r>
              <a:rPr lang="en-US" altLang="zh-CN" dirty="0"/>
              <a:t> </a:t>
            </a:r>
            <a:r>
              <a:rPr lang="en-US" altLang="zh-CN" dirty="0" err="1"/>
              <a:t>DAtaset</a:t>
            </a:r>
            <a:r>
              <a:rPr lang="en-US" altLang="zh-CN" dirty="0"/>
              <a:t> (AGENDA)</a:t>
            </a:r>
          </a:p>
          <a:p>
            <a:r>
              <a:rPr lang="en-US" altLang="zh-CN" dirty="0"/>
              <a:t> </a:t>
            </a:r>
            <a:r>
              <a:rPr lang="zh-CN" altLang="en-US" dirty="0"/>
              <a:t>从</a:t>
            </a:r>
            <a:r>
              <a:rPr lang="en-US" altLang="zh-CN" dirty="0"/>
              <a:t>12</a:t>
            </a:r>
            <a:r>
              <a:rPr lang="zh-CN" altLang="en-US" dirty="0"/>
              <a:t>个</a:t>
            </a:r>
            <a:r>
              <a:rPr lang="en-US" altLang="zh-CN" dirty="0"/>
              <a:t>AI</a:t>
            </a:r>
            <a:r>
              <a:rPr lang="zh-CN" altLang="en-US" dirty="0"/>
              <a:t>顶会中收集的</a:t>
            </a:r>
            <a:r>
              <a:rPr lang="en-US" altLang="zh-CN" dirty="0"/>
              <a:t>40k</a:t>
            </a:r>
            <a:r>
              <a:rPr lang="zh-CN" altLang="en-US" dirty="0"/>
              <a:t>篇论文标题及其摘要。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利用</a:t>
            </a:r>
            <a:r>
              <a:rPr lang="en-US" altLang="zh-CN" dirty="0" err="1"/>
              <a:t>SciIE</a:t>
            </a:r>
            <a:r>
              <a:rPr lang="en-US" altLang="zh-CN" dirty="0"/>
              <a:t> system</a:t>
            </a:r>
            <a:r>
              <a:rPr lang="zh-CN" altLang="en-US" dirty="0"/>
              <a:t>（最新的信息提取方法</a:t>
            </a:r>
            <a:r>
              <a:rPr lang="en-US" altLang="zh-CN" dirty="0"/>
              <a:t>Luan et al.2018</a:t>
            </a:r>
            <a:r>
              <a:rPr lang="zh-CN" altLang="en-US" dirty="0"/>
              <a:t>）抽取出科学概念实体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 </a:t>
            </a:r>
            <a:r>
              <a:rPr lang="en-US" altLang="zh-CN" dirty="0" err="1"/>
              <a:t>SciIE</a:t>
            </a:r>
            <a:r>
              <a:rPr lang="en-US" altLang="zh-CN" dirty="0"/>
              <a:t> system</a:t>
            </a:r>
            <a:r>
              <a:rPr lang="zh-CN" altLang="en-US" dirty="0"/>
              <a:t>同时提供实体的抽象归类和实体间七种关系的识别。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23618E7-CDD5-4815-B335-86C1BF8E3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42" y="2982739"/>
            <a:ext cx="5692633" cy="315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75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FCE7B-08F7-9B49-A70E-568DBFB2A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28" y="170689"/>
            <a:ext cx="7533062" cy="343661"/>
          </a:xfrm>
        </p:spPr>
        <p:txBody>
          <a:bodyPr>
            <a:normAutofit fontScale="90000"/>
          </a:bodyPr>
          <a:lstStyle/>
          <a:p>
            <a:r>
              <a:rPr kumimoji="1" lang="en-US" altLang="zh-CN" b="1" i="1" dirty="0"/>
              <a:t>KG</a:t>
            </a:r>
            <a:r>
              <a:rPr kumimoji="1" lang="zh-CN" altLang="en-US" b="1" i="1" dirty="0"/>
              <a:t>制作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F82BDBD-8D20-4615-AD0E-D5CC46C1924C}"/>
              </a:ext>
            </a:extLst>
          </p:cNvPr>
          <p:cNvSpPr/>
          <p:nvPr/>
        </p:nvSpPr>
        <p:spPr>
          <a:xfrm>
            <a:off x="804419" y="708772"/>
            <a:ext cx="71140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图变形</a:t>
            </a:r>
            <a:endParaRPr lang="en-US" altLang="zh-CN" dirty="0"/>
          </a:p>
          <a:p>
            <a:r>
              <a:rPr lang="zh-CN" altLang="en-US" dirty="0"/>
              <a:t>   将带有关系标签的边转化为节点，将不连通图转化为全局连通图。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7E91E47-164B-487C-89A3-F0A605BAA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419" y="1355103"/>
            <a:ext cx="4610500" cy="303302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D9B9A1D-6A2B-49C1-8899-50F809BAFE1B}"/>
              </a:ext>
            </a:extLst>
          </p:cNvPr>
          <p:cNvSpPr/>
          <p:nvPr/>
        </p:nvSpPr>
        <p:spPr>
          <a:xfrm>
            <a:off x="859154" y="5178089"/>
            <a:ext cx="6133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数据集划分：38,720 training, 1000 validation, and 1000 test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75395C8-4524-46A7-991A-7890871F3C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330"/>
          <a:stretch/>
        </p:blipFill>
        <p:spPr>
          <a:xfrm>
            <a:off x="1311485" y="4463292"/>
            <a:ext cx="1348857" cy="295948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7256290D-1354-4C76-A5E3-8D590AE9A331}"/>
              </a:ext>
            </a:extLst>
          </p:cNvPr>
          <p:cNvSpPr/>
          <p:nvPr/>
        </p:nvSpPr>
        <p:spPr>
          <a:xfrm>
            <a:off x="665154" y="442660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得到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9C8214A-41D3-41F8-BF34-DFEB55833E09}"/>
              </a:ext>
            </a:extLst>
          </p:cNvPr>
          <p:cNvSpPr/>
          <p:nvPr/>
        </p:nvSpPr>
        <p:spPr>
          <a:xfrm>
            <a:off x="2786503" y="4400951"/>
            <a:ext cx="6558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V</a:t>
            </a:r>
            <a:r>
              <a:rPr lang="zh-CN" altLang="en-US" dirty="0"/>
              <a:t>中包含额外加入的全局节点，这个节点与其他所有节点相连。</a:t>
            </a:r>
          </a:p>
        </p:txBody>
      </p:sp>
    </p:spTree>
    <p:extLst>
      <p:ext uri="{BB962C8B-B14F-4D97-AF65-F5344CB8AC3E}">
        <p14:creationId xmlns:p14="http://schemas.microsoft.com/office/powerpoint/2010/main" val="146707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FCE7B-08F7-9B49-A70E-568DBFB2A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28" y="170689"/>
            <a:ext cx="7533062" cy="343661"/>
          </a:xfrm>
        </p:spPr>
        <p:txBody>
          <a:bodyPr>
            <a:normAutofit fontScale="90000"/>
          </a:bodyPr>
          <a:lstStyle/>
          <a:p>
            <a:r>
              <a:rPr kumimoji="1" lang="en-US" altLang="zh-CN" b="1" i="1" dirty="0"/>
              <a:t>Encoder</a:t>
            </a:r>
            <a:endParaRPr kumimoji="1" lang="zh-CN" altLang="en-US" b="1" i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F82BDBD-8D20-4615-AD0E-D5CC46C1924C}"/>
              </a:ext>
            </a:extLst>
          </p:cNvPr>
          <p:cNvSpPr/>
          <p:nvPr/>
        </p:nvSpPr>
        <p:spPr>
          <a:xfrm>
            <a:off x="804419" y="708772"/>
            <a:ext cx="93765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Graph Transformer</a:t>
            </a:r>
            <a:r>
              <a:rPr lang="zh-CN" altLang="en-US" dirty="0"/>
              <a:t>   </a:t>
            </a:r>
            <a:endParaRPr lang="en-US" altLang="zh-CN" dirty="0"/>
          </a:p>
          <a:p>
            <a:r>
              <a:rPr lang="en-US" altLang="zh-CN" dirty="0"/>
              <a:t>   </a:t>
            </a:r>
            <a:r>
              <a:rPr lang="zh-CN" altLang="en-US" dirty="0"/>
              <a:t>替换</a:t>
            </a:r>
            <a:r>
              <a:rPr lang="en-US" altLang="zh-CN" dirty="0"/>
              <a:t>Transformer</a:t>
            </a:r>
            <a:r>
              <a:rPr lang="zh-CN" altLang="en-US" dirty="0"/>
              <a:t>中</a:t>
            </a:r>
            <a:r>
              <a:rPr lang="en-US" altLang="zh-CN" dirty="0"/>
              <a:t>self-attention</a:t>
            </a:r>
            <a:r>
              <a:rPr lang="zh-CN" altLang="en-US" dirty="0"/>
              <a:t>部分的结构为图注意力机制，但</a:t>
            </a:r>
            <a:r>
              <a:rPr lang="en-US" altLang="zh-CN" dirty="0"/>
              <a:t>self-attention</a:t>
            </a:r>
            <a:r>
              <a:rPr lang="zh-CN" altLang="en-US" dirty="0"/>
              <a:t>思想不变。</a:t>
            </a:r>
            <a:endParaRPr lang="en-US" altLang="zh-CN" dirty="0"/>
          </a:p>
          <a:p>
            <a:r>
              <a:rPr lang="en-US" altLang="zh-CN" dirty="0"/>
              <a:t>   </a:t>
            </a:r>
            <a:r>
              <a:rPr lang="zh-CN" altLang="en-US" dirty="0"/>
              <a:t>此处</a:t>
            </a:r>
            <a:r>
              <a:rPr lang="en-US" altLang="zh-CN" dirty="0"/>
              <a:t>Transformer</a:t>
            </a:r>
            <a:r>
              <a:rPr lang="zh-CN" altLang="en-US" dirty="0"/>
              <a:t>的好处：可以实现完全并行计算。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B6FEE3-BC5E-4FCB-BA40-67CE6A0101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8"/>
          <a:stretch/>
        </p:blipFill>
        <p:spPr>
          <a:xfrm>
            <a:off x="719578" y="1780883"/>
            <a:ext cx="4729115" cy="469533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C450EC9-82F4-4EEA-84D5-C40DD80B55C2}"/>
              </a:ext>
            </a:extLst>
          </p:cNvPr>
          <p:cNvSpPr txBox="1"/>
          <p:nvPr/>
        </p:nvSpPr>
        <p:spPr>
          <a:xfrm>
            <a:off x="6096000" y="2073897"/>
            <a:ext cx="609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</a:t>
            </a:r>
            <a:r>
              <a:rPr lang="en-US" altLang="zh-CN" dirty="0"/>
              <a:t>KG</a:t>
            </a:r>
            <a:r>
              <a:rPr lang="zh-CN" altLang="en-US" dirty="0"/>
              <a:t>图上单个节点</a:t>
            </a:r>
            <a:r>
              <a:rPr lang="en-US" altLang="zh-CN" dirty="0"/>
              <a:t>Vi</a:t>
            </a:r>
            <a:r>
              <a:rPr lang="zh-CN" altLang="en-US" dirty="0"/>
              <a:t>为例：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输入应该是节点</a:t>
            </a:r>
            <a:r>
              <a:rPr lang="en-US" altLang="zh-CN" dirty="0"/>
              <a:t>Vi</a:t>
            </a:r>
            <a:r>
              <a:rPr lang="zh-CN" altLang="en-US" dirty="0"/>
              <a:t>以及所有流向邻居节点（有方向）。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图注意力机制将</a:t>
            </a:r>
            <a:r>
              <a:rPr lang="en-US" altLang="zh-CN" dirty="0"/>
              <a:t>Vi</a:t>
            </a:r>
            <a:r>
              <a:rPr lang="zh-CN" altLang="en-US" dirty="0"/>
              <a:t>邻居节点的信息流向</a:t>
            </a:r>
            <a:r>
              <a:rPr lang="en-US" altLang="zh-CN" dirty="0"/>
              <a:t>Vi</a:t>
            </a:r>
            <a:r>
              <a:rPr lang="zh-CN" altLang="en-US" dirty="0"/>
              <a:t>，此处有</a:t>
            </a:r>
            <a:r>
              <a:rPr lang="en-US" altLang="zh-CN" b="1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head</a:t>
            </a:r>
            <a:r>
              <a:rPr lang="zh-CN" altLang="en-US" dirty="0"/>
              <a:t>，使用</a:t>
            </a:r>
            <a:r>
              <a:rPr lang="en-US" altLang="zh-CN" dirty="0"/>
              <a:t>multi-head</a:t>
            </a:r>
            <a:r>
              <a:rPr lang="zh-CN" altLang="en-US" dirty="0"/>
              <a:t>思想。得到        </a:t>
            </a:r>
            <a:r>
              <a:rPr lang="en-US" altLang="zh-CN" dirty="0"/>
              <a:t>【Q,K,V</a:t>
            </a:r>
            <a:r>
              <a:rPr lang="zh-CN" altLang="en-US" dirty="0"/>
              <a:t>思想</a:t>
            </a:r>
            <a:r>
              <a:rPr lang="en-US" altLang="zh-CN" dirty="0"/>
              <a:t>】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347760-F772-49BC-AC80-3819EABB6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743" y="3930585"/>
            <a:ext cx="4099915" cy="140982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296D0F7-2A58-4ABF-989A-2D9A43734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340407"/>
            <a:ext cx="4854361" cy="96782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01C3ACB-753D-4EF9-8DE4-47DA79A5E4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8428" y="3526397"/>
            <a:ext cx="523658" cy="33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014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FCE7B-08F7-9B49-A70E-568DBFB2A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28" y="170689"/>
            <a:ext cx="7533062" cy="343661"/>
          </a:xfrm>
        </p:spPr>
        <p:txBody>
          <a:bodyPr>
            <a:normAutofit fontScale="90000"/>
          </a:bodyPr>
          <a:lstStyle/>
          <a:p>
            <a:r>
              <a:rPr kumimoji="1" lang="en-US" altLang="zh-CN" b="1" i="1" dirty="0"/>
              <a:t>Encoder</a:t>
            </a:r>
            <a:endParaRPr kumimoji="1" lang="zh-CN" altLang="en-US" b="1" i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B6FEE3-BC5E-4FCB-BA40-67CE6A0101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8"/>
          <a:stretch/>
        </p:blipFill>
        <p:spPr>
          <a:xfrm>
            <a:off x="304799" y="1007885"/>
            <a:ext cx="4729115" cy="469533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C450EC9-82F4-4EEA-84D5-C40DD80B55C2}"/>
              </a:ext>
            </a:extLst>
          </p:cNvPr>
          <p:cNvSpPr txBox="1"/>
          <p:nvPr/>
        </p:nvSpPr>
        <p:spPr>
          <a:xfrm>
            <a:off x="5791201" y="415407"/>
            <a:ext cx="609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</a:t>
            </a:r>
            <a:r>
              <a:rPr lang="en-US" altLang="zh-CN" dirty="0"/>
              <a:t>KG</a:t>
            </a:r>
            <a:r>
              <a:rPr lang="zh-CN" altLang="en-US" dirty="0"/>
              <a:t>图上单个节点</a:t>
            </a:r>
            <a:r>
              <a:rPr lang="en-US" altLang="zh-CN" dirty="0"/>
              <a:t>Vi</a:t>
            </a:r>
            <a:r>
              <a:rPr lang="zh-CN" altLang="en-US" dirty="0"/>
              <a:t>为例：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 Norm &amp; Add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B3E6D4F-F342-4BBA-A879-3BED443BC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978" y="1520078"/>
            <a:ext cx="4724809" cy="87637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3230DDC-6149-46A4-9B0C-B9A8FC5BFF43}"/>
              </a:ext>
            </a:extLst>
          </p:cNvPr>
          <p:cNvSpPr txBox="1"/>
          <p:nvPr/>
        </p:nvSpPr>
        <p:spPr>
          <a:xfrm>
            <a:off x="6016392" y="2622338"/>
            <a:ext cx="51732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FFN</a:t>
            </a:r>
            <a:r>
              <a:rPr lang="zh-CN" altLang="en-US" dirty="0"/>
              <a:t>就是含有一个隐藏层的全连接网络。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此时输出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经过</a:t>
            </a:r>
            <a:r>
              <a:rPr lang="en-US" altLang="zh-CN" dirty="0"/>
              <a:t>L</a:t>
            </a:r>
            <a:r>
              <a:rPr lang="zh-CN" altLang="en-US" dirty="0"/>
              <a:t>个</a:t>
            </a:r>
            <a:r>
              <a:rPr lang="en-US" altLang="zh-CN" dirty="0"/>
              <a:t>blocks</a:t>
            </a:r>
            <a:r>
              <a:rPr lang="zh-CN" altLang="en-US" dirty="0"/>
              <a:t>后输出最终的       ，原来</a:t>
            </a:r>
            <a:r>
              <a:rPr lang="en-US" altLang="zh-CN" dirty="0" err="1"/>
              <a:t>TransFormer</a:t>
            </a:r>
            <a:r>
              <a:rPr lang="zh-CN" altLang="en-US" dirty="0"/>
              <a:t>中每个</a:t>
            </a:r>
            <a:r>
              <a:rPr lang="en-US" altLang="zh-CN" dirty="0"/>
              <a:t>block</a:t>
            </a:r>
            <a:r>
              <a:rPr lang="zh-CN" altLang="en-US" dirty="0"/>
              <a:t>中</a:t>
            </a:r>
            <a:r>
              <a:rPr lang="en-US" altLang="zh-CN" dirty="0"/>
              <a:t>FFN</a:t>
            </a:r>
            <a:r>
              <a:rPr lang="zh-CN" altLang="en-US" dirty="0"/>
              <a:t>参数共享，其他不共享。此文章中没有具体说明。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F507D13-0124-44C1-959D-DD4D1D0E4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100" y="3225600"/>
            <a:ext cx="358171" cy="320068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12B0539A-7DD6-47D1-A53D-F90918342FE8}"/>
              </a:ext>
            </a:extLst>
          </p:cNvPr>
          <p:cNvSpPr/>
          <p:nvPr/>
        </p:nvSpPr>
        <p:spPr>
          <a:xfrm>
            <a:off x="5744355" y="3681405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  4.  </a:t>
            </a:r>
            <a:r>
              <a:rPr lang="en-US" altLang="zh-CN" b="1" dirty="0"/>
              <a:t>L</a:t>
            </a:r>
            <a:r>
              <a:rPr lang="en-US" altLang="zh-CN" dirty="0"/>
              <a:t> blocks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D66C959-B23B-4412-A489-A8F509AC6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2896" y="4283317"/>
            <a:ext cx="358171" cy="32006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99A1BE6-7B80-4790-A443-00BF50D2B1A1}"/>
              </a:ext>
            </a:extLst>
          </p:cNvPr>
          <p:cNvSpPr txBox="1"/>
          <p:nvPr/>
        </p:nvSpPr>
        <p:spPr>
          <a:xfrm>
            <a:off x="5791201" y="5507213"/>
            <a:ext cx="5778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科学概念实体一般由多个词组成，用双向</a:t>
            </a:r>
            <a:r>
              <a:rPr lang="en-US" altLang="zh-CN" dirty="0"/>
              <a:t>RNN</a:t>
            </a:r>
            <a:r>
              <a:rPr lang="zh-CN" altLang="en-US" dirty="0"/>
              <a:t>将组成词输入取最终隐藏层输出作为实体</a:t>
            </a:r>
            <a:r>
              <a:rPr lang="en-US" altLang="zh-CN" dirty="0"/>
              <a:t>Embedding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标题也是由多个词组成，用另外一个双向</a:t>
            </a:r>
            <a:r>
              <a:rPr lang="en-US" altLang="zh-CN" dirty="0"/>
              <a:t>RNN</a:t>
            </a:r>
            <a:r>
              <a:rPr lang="zh-CN" altLang="en-US" dirty="0"/>
              <a:t>的输出作为标题</a:t>
            </a:r>
            <a:r>
              <a:rPr lang="en-US" altLang="zh-CN" dirty="0"/>
              <a:t>T</a:t>
            </a:r>
            <a:r>
              <a:rPr lang="zh-CN" altLang="en-US" dirty="0"/>
              <a:t>的</a:t>
            </a:r>
            <a:r>
              <a:rPr lang="en-US" altLang="zh-CN" dirty="0"/>
              <a:t>Embedding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64012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FCE7B-08F7-9B49-A70E-568DBFB2A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28" y="170689"/>
            <a:ext cx="7533062" cy="343661"/>
          </a:xfrm>
        </p:spPr>
        <p:txBody>
          <a:bodyPr>
            <a:normAutofit fontScale="90000"/>
          </a:bodyPr>
          <a:lstStyle/>
          <a:p>
            <a:r>
              <a:rPr kumimoji="1" lang="en-US" altLang="zh-CN" b="1" i="1" dirty="0"/>
              <a:t>Decoder</a:t>
            </a:r>
            <a:endParaRPr kumimoji="1" lang="zh-CN" altLang="en-US" b="1" i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DB5445-EA32-4074-8A36-12A7D0914232}"/>
              </a:ext>
            </a:extLst>
          </p:cNvPr>
          <p:cNvSpPr txBox="1"/>
          <p:nvPr/>
        </p:nvSpPr>
        <p:spPr>
          <a:xfrm>
            <a:off x="688155" y="795722"/>
            <a:ext cx="11221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基于注意力机制和复制机制的解码器，复制指的是它从</a:t>
            </a:r>
            <a:r>
              <a:rPr lang="en-US" altLang="zh-CN" dirty="0"/>
              <a:t>KG</a:t>
            </a:r>
            <a:r>
              <a:rPr lang="zh-CN" altLang="en-US" dirty="0"/>
              <a:t>和标题中词汇表中选择词来作为下一个输出的词。</a:t>
            </a:r>
            <a:endParaRPr lang="en-US" altLang="zh-CN" dirty="0"/>
          </a:p>
          <a:p>
            <a:r>
              <a:rPr lang="zh-CN" altLang="en-US" dirty="0"/>
              <a:t>它根据</a:t>
            </a:r>
            <a:r>
              <a:rPr lang="en-US" altLang="zh-CN" dirty="0"/>
              <a:t>KG</a:t>
            </a:r>
            <a:r>
              <a:rPr lang="zh-CN" altLang="en-US" dirty="0"/>
              <a:t>中是所有实体</a:t>
            </a:r>
            <a:r>
              <a:rPr lang="en-US" altLang="zh-CN" dirty="0" err="1"/>
              <a:t>Vj</a:t>
            </a:r>
            <a:r>
              <a:rPr lang="en-US" altLang="zh-CN" dirty="0"/>
              <a:t> </a:t>
            </a:r>
            <a:r>
              <a:rPr lang="zh-CN" altLang="en-US" dirty="0"/>
              <a:t>和标题</a:t>
            </a:r>
            <a:r>
              <a:rPr lang="en-US" altLang="zh-CN" dirty="0"/>
              <a:t>T</a:t>
            </a:r>
            <a:r>
              <a:rPr lang="zh-CN" altLang="en-US" dirty="0"/>
              <a:t>来指导输出，其中每步隐藏层输出</a:t>
            </a:r>
            <a:r>
              <a:rPr lang="en-US" altLang="zh-CN" dirty="0" err="1"/>
              <a:t>ht</a:t>
            </a:r>
            <a:r>
              <a:rPr lang="zh-CN" altLang="en-US" dirty="0"/>
              <a:t>和</a:t>
            </a:r>
            <a:r>
              <a:rPr lang="en-US" altLang="zh-CN" dirty="0" err="1"/>
              <a:t>Vj</a:t>
            </a:r>
            <a:r>
              <a:rPr lang="zh-CN" altLang="en-US" dirty="0"/>
              <a:t>交互得到</a:t>
            </a:r>
            <a:r>
              <a:rPr lang="en-US" altLang="zh-CN" dirty="0"/>
              <a:t>cg</a:t>
            </a:r>
            <a:r>
              <a:rPr lang="zh-CN" altLang="en-US" dirty="0"/>
              <a:t>，如下公式示：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453EFB-D09E-4D73-A729-A778D8503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55" y="1667290"/>
            <a:ext cx="4320914" cy="149364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03469F7-4FC8-43D9-A3B5-53385C6225A5}"/>
              </a:ext>
            </a:extLst>
          </p:cNvPr>
          <p:cNvSpPr txBox="1"/>
          <p:nvPr/>
        </p:nvSpPr>
        <p:spPr>
          <a:xfrm>
            <a:off x="688155" y="3160939"/>
            <a:ext cx="1142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</a:t>
            </a:r>
            <a:r>
              <a:rPr lang="en-US" altLang="zh-CN" dirty="0"/>
              <a:t>n=1 2 …N</a:t>
            </a:r>
            <a:r>
              <a:rPr lang="zh-CN" altLang="en-US" dirty="0"/>
              <a:t>，也同样用的</a:t>
            </a:r>
            <a:r>
              <a:rPr lang="en-US" altLang="zh-CN" dirty="0"/>
              <a:t>multi-head</a:t>
            </a:r>
            <a:r>
              <a:rPr lang="zh-CN" altLang="en-US" dirty="0"/>
              <a:t>。同理，对</a:t>
            </a:r>
            <a:r>
              <a:rPr lang="en-US" altLang="zh-CN" dirty="0"/>
              <a:t>T</a:t>
            </a:r>
            <a:r>
              <a:rPr lang="zh-CN" altLang="en-US" dirty="0"/>
              <a:t>也进行类似的操作得到</a:t>
            </a:r>
            <a:r>
              <a:rPr lang="en-US" altLang="zh-CN" dirty="0"/>
              <a:t>cs</a:t>
            </a:r>
            <a:r>
              <a:rPr lang="zh-CN" altLang="en-US" dirty="0"/>
              <a:t>，</a:t>
            </a:r>
            <a:r>
              <a:rPr lang="en-US" altLang="zh-CN" dirty="0"/>
              <a:t>cs</a:t>
            </a:r>
            <a:r>
              <a:rPr lang="zh-CN" altLang="en-US" dirty="0"/>
              <a:t>表示</a:t>
            </a:r>
            <a:r>
              <a:rPr lang="en-US" altLang="zh-CN" dirty="0" err="1"/>
              <a:t>ht</a:t>
            </a:r>
            <a:r>
              <a:rPr lang="zh-CN" altLang="en-US" dirty="0"/>
              <a:t>与标题</a:t>
            </a:r>
            <a:r>
              <a:rPr lang="en-US" altLang="zh-CN" dirty="0"/>
              <a:t>T</a:t>
            </a:r>
            <a:r>
              <a:rPr lang="zh-CN" altLang="en-US" dirty="0"/>
              <a:t>交互得到的。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06E4685-914E-4C5A-9F75-34DBB16C3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991" y="3738501"/>
            <a:ext cx="1493649" cy="30482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9D68A3B-1CB2-4D57-AB49-F022C49BE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991" y="4251557"/>
            <a:ext cx="3208298" cy="39627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F527983-866F-49F1-81F6-947FF00912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698" y="4932374"/>
            <a:ext cx="3010161" cy="32768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7B6E3AF-5419-4BB3-AEA8-93E8633024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991" y="5798753"/>
            <a:ext cx="1013548" cy="41151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04F7F9E-7DBA-4E54-860C-1CAD2534C9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5983" y="5833046"/>
            <a:ext cx="3071126" cy="34293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475469A4-B696-4A97-97B5-554AED7DDA4E}"/>
              </a:ext>
            </a:extLst>
          </p:cNvPr>
          <p:cNvSpPr txBox="1"/>
          <p:nvPr/>
        </p:nvSpPr>
        <p:spPr>
          <a:xfrm>
            <a:off x="993990" y="6292833"/>
            <a:ext cx="9893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类似地，            也是            与每个词汇表里的词做交互</a:t>
            </a:r>
            <a:r>
              <a:rPr lang="en-US" altLang="zh-CN" dirty="0" err="1"/>
              <a:t>softmax</a:t>
            </a:r>
            <a:r>
              <a:rPr lang="zh-CN" altLang="en-US" dirty="0"/>
              <a:t>以后得到的概率分布。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D1FC1313-A510-49E4-8D33-B87117AF9B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0534" y="6327126"/>
            <a:ext cx="693480" cy="30482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CE44316B-C0A0-40E6-BF7D-617FFD4C21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85724" y="6358630"/>
            <a:ext cx="640135" cy="27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31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FCE7B-08F7-9B49-A70E-568DBFB2A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28" y="170689"/>
            <a:ext cx="7533062" cy="343661"/>
          </a:xfrm>
        </p:spPr>
        <p:txBody>
          <a:bodyPr>
            <a:normAutofit fontScale="90000"/>
          </a:bodyPr>
          <a:lstStyle/>
          <a:p>
            <a:r>
              <a:rPr kumimoji="1" lang="zh-CN" altLang="en-US" b="1" i="1" dirty="0"/>
              <a:t>实验设置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AF58893-BC20-45A9-BFAA-445195746944}"/>
              </a:ext>
            </a:extLst>
          </p:cNvPr>
          <p:cNvSpPr txBox="1"/>
          <p:nvPr/>
        </p:nvSpPr>
        <p:spPr>
          <a:xfrm>
            <a:off x="830756" y="820132"/>
            <a:ext cx="72385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数据集： </a:t>
            </a:r>
            <a:r>
              <a:rPr lang="en-US" altLang="zh-CN" dirty="0"/>
              <a:t>Abstract </a:t>
            </a:r>
            <a:r>
              <a:rPr lang="en-US" altLang="zh-CN" dirty="0" err="1"/>
              <a:t>GENeration</a:t>
            </a:r>
            <a:r>
              <a:rPr lang="en-US" altLang="zh-CN" dirty="0"/>
              <a:t> </a:t>
            </a:r>
            <a:r>
              <a:rPr lang="en-US" altLang="zh-CN" dirty="0" err="1"/>
              <a:t>DAtaset</a:t>
            </a:r>
            <a:r>
              <a:rPr lang="en-US" altLang="zh-CN" dirty="0"/>
              <a:t> (AGENDA) </a:t>
            </a:r>
            <a:r>
              <a:rPr lang="en-US" altLang="zh-CN" b="1" dirty="0"/>
              <a:t>40k papers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6A8A59B-6E27-4011-8042-173CF48C1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452" y="1281797"/>
            <a:ext cx="4968671" cy="2354784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93C36C75-E02B-408C-80DA-E8E8B1F8BE2E}"/>
              </a:ext>
            </a:extLst>
          </p:cNvPr>
          <p:cNvSpPr txBox="1"/>
          <p:nvPr/>
        </p:nvSpPr>
        <p:spPr>
          <a:xfrm>
            <a:off x="830753" y="5299452"/>
            <a:ext cx="109244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评价标准：</a:t>
            </a:r>
            <a:endParaRPr lang="en-US" altLang="zh-CN" dirty="0"/>
          </a:p>
          <a:p>
            <a:r>
              <a:rPr lang="en-US" altLang="zh-CN" dirty="0"/>
              <a:t>    1. </a:t>
            </a:r>
            <a:r>
              <a:rPr lang="zh-CN" altLang="en-US" dirty="0"/>
              <a:t>人为评价 ：计算机系学生从连贯性、语法准确性等方面比较哪个最好。</a:t>
            </a:r>
            <a:endParaRPr lang="en-US" altLang="zh-CN" dirty="0"/>
          </a:p>
          <a:p>
            <a:r>
              <a:rPr lang="en-US" altLang="zh-CN" dirty="0"/>
              <a:t>    2. BLEU</a:t>
            </a:r>
            <a:r>
              <a:rPr lang="zh-CN" altLang="en-US" dirty="0"/>
              <a:t>和</a:t>
            </a:r>
            <a:r>
              <a:rPr lang="en-US" altLang="zh-CN" dirty="0"/>
              <a:t>METEOR</a:t>
            </a:r>
            <a:r>
              <a:rPr lang="zh-CN" altLang="en-US" dirty="0"/>
              <a:t>：</a:t>
            </a:r>
            <a:r>
              <a:rPr lang="en-US" altLang="zh-CN" dirty="0"/>
              <a:t> METEOR</a:t>
            </a:r>
            <a:r>
              <a:rPr lang="zh-CN" altLang="en-US" dirty="0"/>
              <a:t>是</a:t>
            </a:r>
            <a:r>
              <a:rPr lang="en-US" altLang="zh-CN" dirty="0"/>
              <a:t>(</a:t>
            </a:r>
            <a:r>
              <a:rPr lang="en-US" altLang="zh-CN" dirty="0" err="1"/>
              <a:t>Denkowski</a:t>
            </a:r>
            <a:r>
              <a:rPr lang="en-US" altLang="zh-CN" dirty="0"/>
              <a:t> and </a:t>
            </a:r>
            <a:r>
              <a:rPr lang="en-US" altLang="zh-CN" dirty="0" err="1"/>
              <a:t>Lavie</a:t>
            </a:r>
            <a:r>
              <a:rPr lang="en-US" altLang="zh-CN" dirty="0"/>
              <a:t>, 2014)</a:t>
            </a:r>
            <a:r>
              <a:rPr lang="zh-CN" altLang="en-US" dirty="0"/>
              <a:t>中提出用于衡量机器翻译效果提出的指标。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5BA354A-C0A7-44FD-B07F-271F5FA57ACA}"/>
              </a:ext>
            </a:extLst>
          </p:cNvPr>
          <p:cNvSpPr txBox="1"/>
          <p:nvPr/>
        </p:nvSpPr>
        <p:spPr>
          <a:xfrm>
            <a:off x="830754" y="3793341"/>
            <a:ext cx="80681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基线模型：</a:t>
            </a:r>
            <a:endParaRPr lang="en-US" altLang="zh-CN" dirty="0"/>
          </a:p>
          <a:p>
            <a:r>
              <a:rPr lang="en-US" altLang="zh-CN" dirty="0"/>
              <a:t>    1. </a:t>
            </a:r>
            <a:r>
              <a:rPr lang="en-US" altLang="zh-CN" b="1" dirty="0"/>
              <a:t>GAT </a:t>
            </a:r>
            <a:r>
              <a:rPr lang="en-US" altLang="zh-CN" dirty="0"/>
              <a:t> </a:t>
            </a:r>
            <a:r>
              <a:rPr lang="zh-CN" altLang="en-US" dirty="0"/>
              <a:t>（也用到了</a:t>
            </a:r>
            <a:r>
              <a:rPr lang="en-US" altLang="zh-CN" dirty="0"/>
              <a:t>KG</a:t>
            </a:r>
            <a:r>
              <a:rPr lang="zh-CN" altLang="en-US" dirty="0"/>
              <a:t>，但</a:t>
            </a:r>
            <a:r>
              <a:rPr lang="en-US" altLang="zh-CN" dirty="0"/>
              <a:t>KG</a:t>
            </a:r>
            <a:r>
              <a:rPr lang="zh-CN" altLang="en-US" dirty="0"/>
              <a:t>传播方式和</a:t>
            </a:r>
            <a:r>
              <a:rPr lang="en-US" altLang="zh-CN" dirty="0" err="1"/>
              <a:t>en</a:t>
            </a:r>
            <a:r>
              <a:rPr lang="en-US" altLang="zh-CN" dirty="0"/>
              <a:t>-decode</a:t>
            </a:r>
            <a:r>
              <a:rPr lang="zh-CN" altLang="en-US" dirty="0"/>
              <a:t>模型不同）</a:t>
            </a:r>
            <a:endParaRPr lang="en-US" altLang="zh-CN" dirty="0"/>
          </a:p>
          <a:p>
            <a:r>
              <a:rPr lang="en-US" altLang="zh-CN" dirty="0"/>
              <a:t>    2. </a:t>
            </a:r>
            <a:r>
              <a:rPr lang="en-US" altLang="zh-CN" b="1" dirty="0" err="1"/>
              <a:t>EntityWriter</a:t>
            </a:r>
            <a:r>
              <a:rPr lang="zh-CN" altLang="en-US" dirty="0"/>
              <a:t>（只用</a:t>
            </a:r>
            <a:r>
              <a:rPr lang="en-US" altLang="zh-CN" dirty="0"/>
              <a:t>title</a:t>
            </a:r>
            <a:r>
              <a:rPr lang="zh-CN" altLang="en-US" dirty="0"/>
              <a:t>和抽取出的实体，实体间并未用</a:t>
            </a:r>
            <a:r>
              <a:rPr lang="en-US" altLang="zh-CN" dirty="0"/>
              <a:t>KG</a:t>
            </a:r>
            <a:r>
              <a:rPr lang="zh-CN" altLang="en-US" dirty="0"/>
              <a:t>来传播相关性）</a:t>
            </a:r>
            <a:endParaRPr lang="en-US" altLang="zh-CN" dirty="0"/>
          </a:p>
          <a:p>
            <a:r>
              <a:rPr lang="en-US" altLang="zh-CN" dirty="0"/>
              <a:t>    3. </a:t>
            </a:r>
            <a:r>
              <a:rPr lang="en-US" altLang="zh-CN" b="1" dirty="0"/>
              <a:t>Rewriter  </a:t>
            </a:r>
            <a:r>
              <a:rPr lang="zh-CN" altLang="en-US" dirty="0"/>
              <a:t>（只用</a:t>
            </a:r>
            <a:r>
              <a:rPr lang="en-US" altLang="zh-CN" dirty="0"/>
              <a:t>title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9962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FCE7B-08F7-9B49-A70E-568DBFB2A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28" y="170689"/>
            <a:ext cx="7533062" cy="343661"/>
          </a:xfrm>
        </p:spPr>
        <p:txBody>
          <a:bodyPr>
            <a:normAutofit fontScale="90000"/>
          </a:bodyPr>
          <a:lstStyle/>
          <a:p>
            <a:r>
              <a:rPr kumimoji="1" lang="zh-CN" altLang="en-US" b="1" i="1" dirty="0"/>
              <a:t>结果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D03B1F-D356-4890-A5B8-483F32E37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735" y="666645"/>
            <a:ext cx="4214225" cy="150889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F6EF6EB-0F46-4E6D-A86C-51A652C8B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736" y="2819347"/>
            <a:ext cx="4412362" cy="121930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1F5A241-8B5A-4C70-A9A5-18AF1E45A2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821" y="4490531"/>
            <a:ext cx="4298052" cy="144030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78ABD3D-E99A-4888-9CB0-3E9AF5BB04BF}"/>
              </a:ext>
            </a:extLst>
          </p:cNvPr>
          <p:cNvSpPr txBox="1"/>
          <p:nvPr/>
        </p:nvSpPr>
        <p:spPr>
          <a:xfrm>
            <a:off x="7126665" y="170689"/>
            <a:ext cx="4355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    </a:t>
            </a:r>
            <a:r>
              <a:rPr lang="zh-CN" altLang="en-US" sz="3600" b="1" dirty="0"/>
              <a:t>结论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87D4646-A4C2-4647-A6E9-2344ED98E0AB}"/>
              </a:ext>
            </a:extLst>
          </p:cNvPr>
          <p:cNvSpPr txBox="1"/>
          <p:nvPr/>
        </p:nvSpPr>
        <p:spPr>
          <a:xfrm>
            <a:off x="5615233" y="959425"/>
            <a:ext cx="6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自动评价标准：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提出的</a:t>
            </a:r>
            <a:r>
              <a:rPr lang="en-US" altLang="zh-CN" dirty="0" err="1"/>
              <a:t>GraphWriter</a:t>
            </a:r>
            <a:r>
              <a:rPr lang="zh-CN" altLang="en-US" dirty="0"/>
              <a:t>效果最好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使用了</a:t>
            </a:r>
            <a:r>
              <a:rPr lang="en-US" altLang="zh-CN" dirty="0"/>
              <a:t>KG</a:t>
            </a:r>
            <a:r>
              <a:rPr lang="zh-CN" altLang="en-US" dirty="0"/>
              <a:t>的</a:t>
            </a:r>
            <a:r>
              <a:rPr lang="en-US" altLang="zh-CN" dirty="0"/>
              <a:t>GAT</a:t>
            </a:r>
            <a:r>
              <a:rPr lang="zh-CN" altLang="en-US" dirty="0"/>
              <a:t>次之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仅仅使用标题的方法比使用的实体的方法效果上差距大。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19CDDCB-FD0D-43AE-A1C3-9064AA4CD188}"/>
              </a:ext>
            </a:extLst>
          </p:cNvPr>
          <p:cNvSpPr txBox="1"/>
          <p:nvPr/>
        </p:nvSpPr>
        <p:spPr>
          <a:xfrm>
            <a:off x="5671794" y="2967335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人为评价标准：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使用了</a:t>
            </a:r>
            <a:r>
              <a:rPr lang="en-US" altLang="zh-CN" dirty="0"/>
              <a:t>KG</a:t>
            </a:r>
            <a:r>
              <a:rPr lang="zh-CN" altLang="en-US" dirty="0"/>
              <a:t>的模型比没使用</a:t>
            </a:r>
            <a:r>
              <a:rPr lang="en-US" altLang="zh-CN" dirty="0"/>
              <a:t>KG</a:t>
            </a:r>
            <a:r>
              <a:rPr lang="zh-CN" altLang="en-US" dirty="0"/>
              <a:t>的</a:t>
            </a:r>
            <a:r>
              <a:rPr lang="en-US" altLang="zh-CN" dirty="0"/>
              <a:t>Rewriter</a:t>
            </a:r>
            <a:r>
              <a:rPr lang="zh-CN" altLang="en-US" dirty="0"/>
              <a:t>更好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GraphWriter</a:t>
            </a:r>
            <a:r>
              <a:rPr lang="zh-CN" altLang="en-US" dirty="0"/>
              <a:t>生成的某些文本甚至比标签文本更好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002E830-ED8A-48E1-AB75-722106EE5218}"/>
              </a:ext>
            </a:extLst>
          </p:cNvPr>
          <p:cNvSpPr txBox="1"/>
          <p:nvPr/>
        </p:nvSpPr>
        <p:spPr>
          <a:xfrm>
            <a:off x="5615233" y="5007506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人为评价标准：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使用了</a:t>
            </a:r>
            <a:r>
              <a:rPr lang="en-US" altLang="zh-CN" dirty="0"/>
              <a:t>KG</a:t>
            </a:r>
            <a:r>
              <a:rPr lang="zh-CN" altLang="en-US" dirty="0"/>
              <a:t>的模型比没使用</a:t>
            </a:r>
            <a:r>
              <a:rPr lang="en-US" altLang="zh-CN" dirty="0"/>
              <a:t>KG</a:t>
            </a:r>
            <a:r>
              <a:rPr lang="zh-CN" altLang="en-US" dirty="0"/>
              <a:t>的在文本生成的各个方面都要好，进一步验证了引入</a:t>
            </a:r>
            <a:r>
              <a:rPr lang="en-US" altLang="zh-CN" dirty="0"/>
              <a:t>KG</a:t>
            </a:r>
            <a:r>
              <a:rPr lang="zh-CN" altLang="en-US" dirty="0"/>
              <a:t>的有效性。</a:t>
            </a:r>
            <a:endParaRPr lang="en-US" altLang="zh-CN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1559695-D440-45AB-AB59-74F7B5DEE751}"/>
              </a:ext>
            </a:extLst>
          </p:cNvPr>
          <p:cNvSpPr/>
          <p:nvPr/>
        </p:nvSpPr>
        <p:spPr>
          <a:xfrm>
            <a:off x="1266331" y="5822022"/>
            <a:ext cx="36450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GraphWriter </a:t>
            </a:r>
            <a:r>
              <a:rPr lang="en-US" altLang="zh-CN" dirty="0"/>
              <a:t>VS</a:t>
            </a:r>
            <a:r>
              <a:rPr lang="zh-CN" altLang="en-US" dirty="0"/>
              <a:t> EntityWriter models </a:t>
            </a:r>
            <a:r>
              <a:rPr lang="en-US" altLang="zh-CN" dirty="0"/>
              <a:t>on different aspects.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5320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759</Words>
  <Application>Microsoft Office PowerPoint</Application>
  <PresentationFormat>宽屏</PresentationFormat>
  <Paragraphs>88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Text Generation from Knowledge Graphs with Graph Transformers  NAACL 2019</vt:lpstr>
      <vt:lpstr>问题描述</vt:lpstr>
      <vt:lpstr>KG制作</vt:lpstr>
      <vt:lpstr>KG制作</vt:lpstr>
      <vt:lpstr>Encoder</vt:lpstr>
      <vt:lpstr>Encoder</vt:lpstr>
      <vt:lpstr>Decoder</vt:lpstr>
      <vt:lpstr>实验设置</vt:lpstr>
      <vt:lpstr>结果</vt:lpstr>
      <vt:lpstr>文本效果对比</vt:lpstr>
      <vt:lpstr>不足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Graph Convolutional Networks for Recommender Systems  WWW 2019</dc:title>
  <dc:creator>poppyzyl@qq.com</dc:creator>
  <cp:lastModifiedBy>齐 旺</cp:lastModifiedBy>
  <cp:revision>176</cp:revision>
  <dcterms:created xsi:type="dcterms:W3CDTF">2020-05-22T15:17:32Z</dcterms:created>
  <dcterms:modified xsi:type="dcterms:W3CDTF">2020-07-19T04:18:45Z</dcterms:modified>
</cp:coreProperties>
</file>