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225D-90C6-7D4A-AA00-92343CD7E075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0602-A50B-F749-B49A-471CF16EB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97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0602-A50B-F749-B49A-471CF16EB6E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1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0602-A50B-F749-B49A-471CF16EB6E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39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0602-A50B-F749-B49A-471CF16EB6E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8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0602-A50B-F749-B49A-471CF16EB6E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09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0602-A50B-F749-B49A-471CF16EB6E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61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0602-A50B-F749-B49A-471CF16EB6E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0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0602-A50B-F749-B49A-471CF16EB6E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08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58686-2878-EB44-BE29-83F26354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0D55A-3527-A140-95E6-A59154CBD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5E24A-3E66-1549-BBCB-07BA2DC9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C7933-4F72-4A45-B132-E203ECFE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E6F57-D00D-0548-810A-75F1A905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00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77515-9A32-7E43-BA23-81374E56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AB9EFA-BE15-4B4E-BD27-2E1A2413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F82F3-DA7A-0A4A-88EC-0B23B122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CC190-6DE1-664F-A410-C442A0B5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C0078-D08F-454E-9992-422BFC58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9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316351-DF20-2848-AF5B-A7AE23477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7FC73-1055-F544-B92E-B83706AB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662E1-D463-194F-BAD2-E8DDB1A1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BD6C4-A349-3A4D-B292-57AF0313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4F8B6-F818-9D4C-92C0-F5625811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3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B4E92-5074-8540-B12C-71B3A46E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380F4-6A1D-2F4C-B414-A781D90A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AFE64-AB25-9F42-86A3-C7A76A49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C4B82-94FA-5343-ABF5-E0A99A54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C33B2-F972-A946-BEBD-C0296EE7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32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CDA1-3936-F747-8325-DFCDB323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5CA2D-0610-4E4E-AE9B-676D437F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826A4-8223-184B-8B33-E226451B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DAC99-6224-7E40-A15A-14DE872B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F7383-E07E-F549-BC0C-07A224B7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797B3-16A1-3E44-A68A-E717BE4B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05A80-1674-4345-9826-B20971042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5B6C4-6FCF-4149-82B4-CBA0E84F1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6759C-B24C-3341-A95D-B598248F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DBB29-EC4B-FA43-8FD0-9921E5A7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CF10A-633A-274E-BBFD-CEB67CA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71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BE1D-98CF-4946-AE55-ECD2CC3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62338-B5FC-E543-B2B2-7B20F193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0909E-3301-354A-8665-2B7C412E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424E29-803A-7E43-99BD-15CA48B8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D83EEA-1874-844A-94FB-09537DBB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5AF93-3745-9141-A1BC-61A98F8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18342-78E3-7C47-BFE3-8D953004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536AB-A058-3249-9FE1-F7A70D58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7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CE485-B287-3E45-8CDF-BBACE6EB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77FAC3-2376-A548-A1C5-540BAEEB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439C6-9384-8245-9349-BE8BD1A1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C48F74-7C43-C64A-9A27-58C3404F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1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60B50-3EAB-BE4A-A18C-5AC74000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1837A-F654-B847-A591-4EC31F34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1C073-6502-0345-AC64-FF5E790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33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F4AA-FC20-D24F-AC15-28E78043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99B8E-3317-C540-9323-5F1E18D2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02505-CA3C-5F4C-A297-308C7027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BD6A8-04EE-A24B-A57C-76536555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70B4C-3396-A541-9184-056F7639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68DC6-9595-1D46-AF94-49DD5720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3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199D2-A740-354A-BFD3-8744DDA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FFF10-29EC-8349-BB28-0E1CCE09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8BCCF-DC21-C94D-91DC-1D372CAC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D50BD-9436-4F45-B4D8-AAC71C33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C1138-023C-D64A-8FA4-16756AA6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30B83-7039-D64D-8D29-4E6670AA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9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91C77-B2E5-CD49-8F1D-58D707C3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42BE1-A2A3-D24A-B658-9468FCBC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210EF-F9BC-6E43-AAFB-90A5F541B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A4EC-EBEB-4A4A-BE53-0DE6874B8B90}" type="datetimeFigureOut">
              <a:rPr kumimoji="1" lang="zh-CN" altLang="en-US" smtClean="0"/>
              <a:t>2020/6/24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C8DB8-4A37-6949-ACBB-450916CA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7CD75-D197-5440-8E24-45C263D5A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E362-225E-1F4E-A441-E1AE6B5897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99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DD6E5-1165-5E48-BAF4-3C8FDB2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7222"/>
            <a:ext cx="10515600" cy="2725404"/>
          </a:xfrm>
        </p:spPr>
        <p:txBody>
          <a:bodyPr>
            <a:normAutofit/>
          </a:bodyPr>
          <a:lstStyle/>
          <a:p>
            <a:pPr algn="ctr"/>
            <a:r>
              <a:rPr lang="en" altLang="zh-CN" dirty="0"/>
              <a:t>Neural News Recommendation </a:t>
            </a:r>
            <a:br>
              <a:rPr lang="en" altLang="zh-CN" dirty="0"/>
            </a:br>
            <a:r>
              <a:rPr lang="en" altLang="zh-CN" dirty="0"/>
              <a:t>with </a:t>
            </a:r>
            <a:r>
              <a:rPr lang="en" altLang="zh-CN" b="1" dirty="0"/>
              <a:t>Attentive Multi-View Learning </a:t>
            </a:r>
            <a:br>
              <a:rPr lang="en" altLang="zh-CN" b="1" dirty="0"/>
            </a:br>
            <a:r>
              <a:rPr lang="en" altLang="zh-CN" dirty="0"/>
              <a:t>(IJCAI-19) 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158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872F-FE43-D04C-8371-000880B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"/>
            <a:ext cx="7452204" cy="1115700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04EEE-26B1-6B42-B33C-D65181C6338D}"/>
              </a:ext>
            </a:extLst>
          </p:cNvPr>
          <p:cNvSpPr/>
          <p:nvPr/>
        </p:nvSpPr>
        <p:spPr>
          <a:xfrm>
            <a:off x="3258404" y="4330389"/>
            <a:ext cx="5675192" cy="212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注意力机制的多角度学习网络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different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：</a:t>
            </a:r>
            <a:r>
              <a:rPr lang="en-US" altLang="zh-CN" dirty="0"/>
              <a:t>title</a:t>
            </a:r>
            <a:r>
              <a:rPr lang="zh-CN" altLang="en-US" dirty="0"/>
              <a:t>，</a:t>
            </a:r>
            <a:r>
              <a:rPr lang="en-US" altLang="zh-CN" dirty="0"/>
              <a:t>body</a:t>
            </a:r>
            <a:r>
              <a:rPr lang="zh-CN" altLang="en-US" dirty="0"/>
              <a:t>，</a:t>
            </a:r>
            <a:r>
              <a:rPr lang="en-US" altLang="zh-CN" dirty="0"/>
              <a:t>category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select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select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select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news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F6168B-9FBE-CB46-B98F-0D8E48A8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3" y="557851"/>
            <a:ext cx="7913454" cy="36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DD6E5-1165-5E48-BAF4-3C8FDB2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72" y="554636"/>
            <a:ext cx="10515600" cy="46721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Title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body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category……</a:t>
            </a:r>
            <a:br>
              <a:rPr kumimoji="1" lang="en-US" altLang="zh-CN" sz="2400" dirty="0"/>
            </a:br>
            <a:r>
              <a:rPr kumimoji="1" lang="zh-CN" altLang="en-US" sz="2400" b="1" dirty="0"/>
              <a:t>新闻推荐核心问题：</a:t>
            </a:r>
            <a:r>
              <a:rPr kumimoji="1" lang="zh-CN" altLang="en-US" sz="2400" dirty="0"/>
              <a:t>学习</a:t>
            </a:r>
            <a:r>
              <a:rPr kumimoji="1" lang="en-US" altLang="zh-CN" sz="2400" dirty="0"/>
              <a:t>users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news</a:t>
            </a:r>
            <a:r>
              <a:rPr kumimoji="1" lang="zh-CN" altLang="en-US" sz="2400" dirty="0"/>
              <a:t>的特征表示。</a:t>
            </a:r>
            <a:br>
              <a:rPr kumimoji="1" lang="en-US" altLang="zh-CN" sz="2400" dirty="0"/>
            </a:br>
            <a:br>
              <a:rPr kumimoji="1" lang="en-US" altLang="zh-CN" sz="2400" dirty="0"/>
            </a:br>
            <a:r>
              <a:rPr kumimoji="1" lang="zh-CN" altLang="en-US" sz="2400" b="1" dirty="0"/>
              <a:t>现存方法问题所在：</a:t>
            </a:r>
            <a:br>
              <a:rPr kumimoji="1" lang="en-US" altLang="zh-CN" sz="2400" dirty="0"/>
            </a:br>
            <a:r>
              <a:rPr kumimoji="1" lang="en-US" altLang="zh-CN" sz="2400" dirty="0"/>
              <a:t>	manual feature engineering</a:t>
            </a:r>
            <a:r>
              <a:rPr kumimoji="1" lang="zh-CN" altLang="en-US" sz="2400" dirty="0"/>
              <a:t>：需要大量的领域先验知识，不能捕获</a:t>
            </a:r>
            <a:r>
              <a:rPr kumimoji="1" lang="en-US" altLang="zh-CN" sz="2400" dirty="0"/>
              <a:t>words</a:t>
            </a:r>
            <a:r>
              <a:rPr kumimoji="1" lang="zh-CN" altLang="en-US" sz="2400" dirty="0"/>
              <a:t>的上</a:t>
            </a:r>
            <a:br>
              <a:rPr kumimoji="1" lang="en-US" altLang="zh-CN" sz="2400" dirty="0"/>
            </a:br>
            <a:r>
              <a:rPr kumimoji="1" lang="zh-CN" altLang="en-US" sz="2400" dirty="0"/>
              <a:t>                        下文和顺序</a:t>
            </a:r>
            <a:br>
              <a:rPr kumimoji="1" lang="en-US" altLang="zh-CN" sz="2400" dirty="0"/>
            </a:br>
            <a:r>
              <a:rPr kumimoji="1" lang="en-US" altLang="zh-CN" sz="2400" dirty="0"/>
              <a:t>	</a:t>
            </a:r>
            <a:r>
              <a:rPr kumimoji="1" lang="zh-CN" altLang="en-US" sz="2400" dirty="0"/>
              <a:t>深度学习方法：</a:t>
            </a:r>
            <a:br>
              <a:rPr kumimoji="1" lang="en-US" altLang="zh-CN" sz="2400" dirty="0"/>
            </a:br>
            <a:r>
              <a:rPr kumimoji="1" lang="en-US" altLang="zh-CN" sz="2400" dirty="0"/>
              <a:t>		</a:t>
            </a:r>
            <a:r>
              <a:rPr kumimoji="1" lang="zh-CN" altLang="en-US" sz="2400" dirty="0"/>
              <a:t>基于单一的新闻信息学习</a:t>
            </a:r>
            <a:r>
              <a:rPr kumimoji="1" lang="en-US" altLang="zh-CN" sz="2400" dirty="0"/>
              <a:t>representation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不充分</a:t>
            </a:r>
            <a:br>
              <a:rPr kumimoji="1" lang="en-US" altLang="zh-CN" sz="2400" dirty="0">
                <a:sym typeface="Wingdings" pitchFamily="2" charset="2"/>
              </a:rPr>
            </a:br>
            <a:br>
              <a:rPr kumimoji="1" lang="en-US" altLang="zh-CN" sz="2400" dirty="0">
                <a:sym typeface="Wingdings" pitchFamily="2" charset="2"/>
              </a:rPr>
            </a:b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10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4F78CE-F9AE-664A-8530-D5A1A829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31"/>
            <a:ext cx="7905750" cy="26593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C9642B-73F7-7A4E-9CE5-FA00BDD29DC4}"/>
              </a:ext>
            </a:extLst>
          </p:cNvPr>
          <p:cNvSpPr txBox="1"/>
          <p:nvPr/>
        </p:nvSpPr>
        <p:spPr>
          <a:xfrm>
            <a:off x="149901" y="3075768"/>
            <a:ext cx="6553397" cy="268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基于以下几个考量：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不同种类的信息：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不同种类的信息有不同的特性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不同种类的信息对不同的新闻有不同的信息性</a:t>
            </a:r>
            <a:r>
              <a:rPr kumimoji="1" lang="en-US" altLang="zh-CN" dirty="0"/>
              <a:t>——view-level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不同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的重要性不同</a:t>
            </a:r>
            <a:r>
              <a:rPr kumimoji="1" lang="en-US" altLang="zh-CN" dirty="0"/>
              <a:t>——Word-level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用户浏览的不同新闻有不同的信息性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7DD25-D7F5-A144-AEEA-6CAD6F665659}"/>
              </a:ext>
            </a:extLst>
          </p:cNvPr>
          <p:cNvSpPr txBox="1"/>
          <p:nvPr/>
        </p:nvSpPr>
        <p:spPr>
          <a:xfrm>
            <a:off x="6703298" y="2868019"/>
            <a:ext cx="5319666" cy="30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提出</a:t>
            </a:r>
            <a:r>
              <a:rPr kumimoji="1" lang="en-US" altLang="zh-CN" sz="2400" dirty="0"/>
              <a:t>NAML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news encoder 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 title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Word-level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user encoder 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从</a:t>
            </a:r>
            <a:r>
              <a:rPr kumimoji="1" lang="en-US" altLang="zh-CN" dirty="0"/>
              <a:t>clicked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news</a:t>
            </a:r>
            <a:r>
              <a:rPr kumimoji="1" lang="zh-CN" altLang="en-US" dirty="0"/>
              <a:t>学习；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attention</a:t>
            </a:r>
            <a:r>
              <a:rPr kumimoji="1" lang="zh-CN" altLang="en-US" dirty="0"/>
              <a:t>机制</a:t>
            </a:r>
            <a:r>
              <a:rPr kumimoji="1" lang="en-US" altLang="zh-CN" dirty="0"/>
              <a:t>——select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84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872F-FE43-D04C-8371-000880B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"/>
            <a:ext cx="7452204" cy="11157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News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encoder</a:t>
            </a:r>
            <a:r>
              <a:rPr kumimoji="1" lang="zh-CN" altLang="en-US" sz="4000" dirty="0"/>
              <a:t>：</a:t>
            </a:r>
            <a:r>
              <a:rPr kumimoji="1" lang="en-US" altLang="zh-CN" sz="4000" dirty="0"/>
              <a:t>4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component</a:t>
            </a:r>
            <a:endParaRPr kumimoji="1"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F85B2-B8B6-F248-889A-FD4D164A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701"/>
            <a:ext cx="6915566" cy="50281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2EC4E9-0943-504F-A039-C0B0D15DA8D1}"/>
              </a:ext>
            </a:extLst>
          </p:cNvPr>
          <p:cNvSpPr txBox="1"/>
          <p:nvPr/>
        </p:nvSpPr>
        <p:spPr>
          <a:xfrm>
            <a:off x="7383576" y="261050"/>
            <a:ext cx="5319666" cy="254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Title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encoder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sequence-&gt;</a:t>
            </a:r>
            <a:r>
              <a:rPr kumimoji="1" lang="zh-CN" altLang="en-US" dirty="0"/>
              <a:t>低维向量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CNN-&gt;</a:t>
            </a:r>
            <a:r>
              <a:rPr kumimoji="1" lang="zh-CN" altLang="en-US" dirty="0"/>
              <a:t>上下文单词表示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：</a:t>
            </a:r>
            <a:r>
              <a:rPr lang="en" altLang="zh-CN" dirty="0"/>
              <a:t>word-level attention network 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962FDB-2725-4D44-97CA-92C31E6E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810" y="1532584"/>
            <a:ext cx="3708389" cy="4703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306B4C-F2C3-7147-BEB8-042DB01AB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810" y="2387235"/>
            <a:ext cx="3387537" cy="12538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567349-66EC-A84E-AEFB-54E51982F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478" y="3828002"/>
            <a:ext cx="2298700" cy="495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10BD63-4E40-4842-BDDF-45F532357D07}"/>
              </a:ext>
            </a:extLst>
          </p:cNvPr>
          <p:cNvSpPr txBox="1"/>
          <p:nvPr/>
        </p:nvSpPr>
        <p:spPr>
          <a:xfrm>
            <a:off x="7383576" y="4323302"/>
            <a:ext cx="5319666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category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encoder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ID-&gt;</a:t>
            </a:r>
            <a:r>
              <a:rPr kumimoji="1" lang="zh-CN" altLang="en-US" dirty="0"/>
              <a:t>低维密集表示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layer-&gt;</a:t>
            </a:r>
            <a:r>
              <a:rPr kumimoji="1" lang="zh-CN" altLang="en-US" dirty="0"/>
              <a:t>学习隐藏的类别表示形式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4BB561-1D75-A444-A802-4F1867B4E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810" y="5641674"/>
            <a:ext cx="3352800" cy="787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0B5603-BEC0-3849-A1E5-EFDABAF3FD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268" y="892343"/>
            <a:ext cx="4051300" cy="4318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377071B-16F8-7744-A506-6754BA71C16D}"/>
              </a:ext>
            </a:extLst>
          </p:cNvPr>
          <p:cNvCxnSpPr/>
          <p:nvPr/>
        </p:nvCxnSpPr>
        <p:spPr>
          <a:xfrm flipH="1" flipV="1">
            <a:off x="1674254" y="1324143"/>
            <a:ext cx="888642" cy="3372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872F-FE43-D04C-8371-000880B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"/>
            <a:ext cx="7452204" cy="11157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users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encoder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&amp;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click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predictor</a:t>
            </a:r>
            <a:endParaRPr kumimoji="1"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3E8DA2-EC67-8F48-A414-125D8D67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08" y="1700012"/>
            <a:ext cx="5046459" cy="4166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AC63D5-3F1C-1243-BFF7-BDADA8E3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067" y="1391288"/>
            <a:ext cx="2006600" cy="495300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3B905CE-D5D5-A540-873F-80E2BE0EBFFA}"/>
              </a:ext>
            </a:extLst>
          </p:cNvPr>
          <p:cNvCxnSpPr>
            <a:cxnSpLocks/>
          </p:cNvCxnSpPr>
          <p:nvPr/>
        </p:nvCxnSpPr>
        <p:spPr>
          <a:xfrm flipV="1">
            <a:off x="4945487" y="1674157"/>
            <a:ext cx="3214580" cy="424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5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872F-FE43-D04C-8371-000880B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"/>
            <a:ext cx="7452204" cy="1115700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/>
              <a:t>Model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training——negative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sampling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2EC4E9-0943-504F-A039-C0B0D15DA8D1}"/>
              </a:ext>
            </a:extLst>
          </p:cNvPr>
          <p:cNvSpPr txBox="1"/>
          <p:nvPr/>
        </p:nvSpPr>
        <p:spPr>
          <a:xfrm>
            <a:off x="889489" y="943290"/>
            <a:ext cx="5319666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：用户浏览过的</a:t>
            </a:r>
            <a:r>
              <a:rPr kumimoji="1" lang="en-US" altLang="zh-CN" dirty="0"/>
              <a:t>news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：用户没有点击过的</a:t>
            </a:r>
            <a:r>
              <a:rPr kumimoji="1" lang="en-US" altLang="zh-CN" dirty="0"/>
              <a:t>news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CB83F-B1EB-2B48-9230-0618988A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045" y="1810873"/>
            <a:ext cx="533400" cy="393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7BC011-B448-274A-87C1-EFABB39E4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105" y="2226192"/>
            <a:ext cx="2184400" cy="4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3AEF0F-D060-DD41-B108-B765C1C41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609" y="3315064"/>
            <a:ext cx="4965700" cy="1092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47D3D3-DF69-2F4E-89C3-902D90C5218B}"/>
              </a:ext>
            </a:extLst>
          </p:cNvPr>
          <p:cNvSpPr/>
          <p:nvPr/>
        </p:nvSpPr>
        <p:spPr>
          <a:xfrm>
            <a:off x="832216" y="2864275"/>
            <a:ext cx="8203657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使用softmax对这些点击概率得分进行归一化，以计算正样本的后验点击概率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DC08DF-66C8-714E-9F2C-CFC35460E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705" y="4449776"/>
            <a:ext cx="647700" cy="5461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9F13CED-0B85-7A4E-BF12-B10D734A2283}"/>
              </a:ext>
            </a:extLst>
          </p:cNvPr>
          <p:cNvSpPr/>
          <p:nvPr/>
        </p:nvSpPr>
        <p:spPr>
          <a:xfrm>
            <a:off x="1365616" y="4480499"/>
            <a:ext cx="8203657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：和第</a:t>
            </a:r>
            <a:r>
              <a:rPr lang="en-US" altLang="zh-CN" dirty="0" err="1"/>
              <a:t>i</a:t>
            </a:r>
            <a:r>
              <a:rPr lang="zh-CN" altLang="en-US" dirty="0"/>
              <a:t>个正样本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session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个负样本的点击概率得分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B9EC53-5E7F-E04B-B27B-95193EBF8EB2}"/>
              </a:ext>
            </a:extLst>
          </p:cNvPr>
          <p:cNvSpPr/>
          <p:nvPr/>
        </p:nvSpPr>
        <p:spPr>
          <a:xfrm>
            <a:off x="832216" y="5092334"/>
            <a:ext cx="8203657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损失函数：所有正样本的负对数似然函数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B0D75C-DE2F-3248-8452-04500DF1C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0255" y="5636980"/>
            <a:ext cx="2832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5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872F-FE43-D04C-8371-000880B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"/>
            <a:ext cx="7452204" cy="1115700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实验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47D3D3-DF69-2F4E-89C3-902D90C5218B}"/>
              </a:ext>
            </a:extLst>
          </p:cNvPr>
          <p:cNvSpPr/>
          <p:nvPr/>
        </p:nvSpPr>
        <p:spPr>
          <a:xfrm>
            <a:off x="6343644" y="286280"/>
            <a:ext cx="5624752" cy="2543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Test</a:t>
            </a:r>
            <a:r>
              <a:rPr lang="zh-CN" altLang="en-US" dirty="0"/>
              <a:t>：</a:t>
            </a:r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Train</a:t>
            </a:r>
            <a:r>
              <a:rPr lang="zh-CN" altLang="en-US" dirty="0"/>
              <a:t>：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随机采样</a:t>
            </a:r>
            <a:r>
              <a:rPr lang="en-US" altLang="zh-CN" dirty="0"/>
              <a:t>10%</a:t>
            </a:r>
            <a:r>
              <a:rPr lang="zh-CN" altLang="en-US" dirty="0"/>
              <a:t>的训练样本用于验证。重复</a:t>
            </a:r>
            <a:r>
              <a:rPr lang="en-US" altLang="zh-CN" dirty="0"/>
              <a:t>10</a:t>
            </a:r>
            <a:r>
              <a:rPr lang="zh-CN" altLang="en-US" dirty="0"/>
              <a:t>次取平均。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" altLang="zh-CN" dirty="0"/>
              <a:t>average AUC, MRR, nDCG@5 and nDCG@10 scores </a:t>
            </a:r>
            <a:r>
              <a:rPr lang="en" altLang="zh-CN" dirty="0">
                <a:solidFill>
                  <a:srgbClr val="FF0000"/>
                </a:solidFill>
              </a:rPr>
              <a:t>over all impressions. </a:t>
            </a:r>
          </a:p>
          <a:p>
            <a:pPr>
              <a:lnSpc>
                <a:spcPct val="150000"/>
              </a:lnSpc>
            </a:pPr>
            <a:endParaRPr lang="e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26CA69-6441-994F-B4E4-4729A1C65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201"/>
            <a:ext cx="6343644" cy="15192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27EADB-B201-0943-A47F-79B5B0B59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3602"/>
            <a:ext cx="7248766" cy="293010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9C63BFA-5212-E946-B994-E10298005889}"/>
              </a:ext>
            </a:extLst>
          </p:cNvPr>
          <p:cNvSpPr/>
          <p:nvPr/>
        </p:nvSpPr>
        <p:spPr>
          <a:xfrm>
            <a:off x="7248766" y="3172617"/>
            <a:ext cx="4943234" cy="17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" dirty="0"/>
              <a:t>基于</a:t>
            </a:r>
            <a:r>
              <a:rPr lang="zh-CN" altLang="en-US" dirty="0"/>
              <a:t>神经网络的方法比传统</a:t>
            </a:r>
            <a:r>
              <a:rPr lang="en-US" altLang="zh-CN" dirty="0"/>
              <a:t>MF</a:t>
            </a:r>
            <a:r>
              <a:rPr lang="zh-CN" altLang="en-US" dirty="0"/>
              <a:t>方法好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使用负采样技术</a:t>
            </a:r>
            <a:r>
              <a:rPr lang="en-US" altLang="zh-CN" dirty="0"/>
              <a:t>(DSSM,NAML)</a:t>
            </a:r>
            <a:r>
              <a:rPr lang="zh-CN" altLang="en-US" dirty="0"/>
              <a:t>比没有使用负采样好（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DFM</a:t>
            </a:r>
            <a:r>
              <a:rPr lang="zh-CN" altLang="en-US" dirty="0"/>
              <a:t>，</a:t>
            </a:r>
            <a:r>
              <a:rPr lang="en-US" altLang="zh-CN" dirty="0"/>
              <a:t>DKN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NAML</a:t>
            </a:r>
            <a:r>
              <a:rPr lang="zh-CN" altLang="en-US" dirty="0"/>
              <a:t> </a:t>
            </a:r>
            <a:r>
              <a:rPr lang="en-US" altLang="zh-CN" dirty="0"/>
              <a:t>outperform</a:t>
            </a:r>
            <a:r>
              <a:rPr lang="zh-CN" altLang="en-US" dirty="0"/>
              <a:t> </a:t>
            </a:r>
            <a:r>
              <a:rPr lang="en-US" altLang="zh-CN" dirty="0"/>
              <a:t>others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97533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872F-FE43-D04C-8371-000880B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"/>
            <a:ext cx="7452204" cy="1115700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注意力机制多角度学习的有效性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EA8E33-61BD-FC4F-AA6B-D30D6F34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8" y="1585913"/>
            <a:ext cx="72263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872F-FE43-D04C-8371-000880B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"/>
            <a:ext cx="7452204" cy="11157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Attention</a:t>
            </a:r>
            <a:r>
              <a:rPr kumimoji="1" lang="zh-CN" altLang="en-US" sz="4000" dirty="0"/>
              <a:t>权重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CF2541-FCDD-464B-BEEF-9BF121B9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5" y="841376"/>
            <a:ext cx="6253157" cy="2723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A04EEE-26B1-6B42-B33C-D65181C6338D}"/>
              </a:ext>
            </a:extLst>
          </p:cNvPr>
          <p:cNvSpPr/>
          <p:nvPr/>
        </p:nvSpPr>
        <p:spPr>
          <a:xfrm>
            <a:off x="6732708" y="841376"/>
            <a:ext cx="3038234" cy="88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的权重比</a:t>
            </a:r>
            <a:r>
              <a:rPr lang="en-US" altLang="zh-CN" dirty="0"/>
              <a:t>title</a:t>
            </a:r>
            <a:r>
              <a:rPr lang="zh-CN" altLang="en-US" dirty="0"/>
              <a:t>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类别的权重最高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1F9C8E-9C57-7E40-A252-306F1B700A0A}"/>
              </a:ext>
            </a:extLst>
          </p:cNvPr>
          <p:cNvSpPr/>
          <p:nvPr/>
        </p:nvSpPr>
        <p:spPr>
          <a:xfrm>
            <a:off x="6742233" y="1862274"/>
            <a:ext cx="3038234" cy="88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许多样本</a:t>
            </a:r>
            <a:r>
              <a:rPr lang="en-US" altLang="zh-CN" dirty="0"/>
              <a:t>Title</a:t>
            </a:r>
            <a:r>
              <a:rPr lang="zh-CN" altLang="en-US" dirty="0"/>
              <a:t>和</a:t>
            </a:r>
            <a:r>
              <a:rPr lang="en-US" altLang="zh-CN" dirty="0"/>
              <a:t>body</a:t>
            </a:r>
            <a:r>
              <a:rPr lang="zh-CN" altLang="en-US" dirty="0"/>
              <a:t>的权重很小。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3E217E-96F9-DF4B-AA38-635EFE6D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75" y="3704699"/>
            <a:ext cx="7124951" cy="26582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976912F-288B-D74B-AA4F-74CDF225C5AC}"/>
              </a:ext>
            </a:extLst>
          </p:cNvPr>
          <p:cNvSpPr/>
          <p:nvPr/>
        </p:nvSpPr>
        <p:spPr>
          <a:xfrm>
            <a:off x="7809033" y="4329249"/>
            <a:ext cx="3038234" cy="17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Attention</a:t>
            </a:r>
            <a:r>
              <a:rPr lang="zh-CN" altLang="en-US" dirty="0"/>
              <a:t>网络可以识别一些重要的单词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高效识别一个用户的重要新闻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54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491</Words>
  <Application>Microsoft Macintosh PowerPoint</Application>
  <PresentationFormat>宽屏</PresentationFormat>
  <Paragraphs>68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Neural News Recommendation  with Attentive Multi-View Learning  (IJCAI-19) </vt:lpstr>
      <vt:lpstr>Title，body，category…… 新闻推荐核心问题：学习users和news的特征表示。  现存方法问题所在：  manual feature engineering：需要大量的领域先验知识，不能捕获words的上                         下文和顺序  深度学习方法：   基于单一的新闻信息学习representation不充分  </vt:lpstr>
      <vt:lpstr>PowerPoint 演示文稿</vt:lpstr>
      <vt:lpstr>News encoder：4 component</vt:lpstr>
      <vt:lpstr>users encoder &amp; click predictor</vt:lpstr>
      <vt:lpstr>Model training——negative sampling</vt:lpstr>
      <vt:lpstr>实验</vt:lpstr>
      <vt:lpstr>注意力机制多角度学习的有效性</vt:lpstr>
      <vt:lpstr>Attention权重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poppyzyl@qq.com</dc:creator>
  <cp:lastModifiedBy>poppyzyl@qq.com</cp:lastModifiedBy>
  <cp:revision>45</cp:revision>
  <dcterms:created xsi:type="dcterms:W3CDTF">2020-04-27T11:06:30Z</dcterms:created>
  <dcterms:modified xsi:type="dcterms:W3CDTF">2020-06-24T13:57:01Z</dcterms:modified>
</cp:coreProperties>
</file>