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80" r:id="rId3"/>
    <p:sldId id="281" r:id="rId4"/>
    <p:sldId id="277" r:id="rId5"/>
    <p:sldId id="279" r:id="rId6"/>
    <p:sldId id="282" r:id="rId7"/>
    <p:sldId id="283" r:id="rId8"/>
    <p:sldId id="284" r:id="rId9"/>
    <p:sldId id="285" r:id="rId10"/>
    <p:sldId id="287" r:id="rId11"/>
    <p:sldId id="286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35E2F8-1A17-4DA0-96E0-ADEA12EF51ED}">
          <p14:sldIdLst>
            <p14:sldId id="275"/>
            <p14:sldId id="280"/>
            <p14:sldId id="281"/>
            <p14:sldId id="277"/>
            <p14:sldId id="279"/>
            <p14:sldId id="282"/>
            <p14:sldId id="283"/>
            <p14:sldId id="284"/>
            <p14:sldId id="285"/>
            <p14:sldId id="287"/>
            <p14:sldId id="286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4174" autoAdjust="0"/>
  </p:normalViewPr>
  <p:slideViewPr>
    <p:cSldViewPr snapToGrid="0">
      <p:cViewPr>
        <p:scale>
          <a:sx n="100" d="100"/>
          <a:sy n="10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7A5C-51D5-47FC-AA35-3CE5080BAA1C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8D44-D323-4B30-90A8-349E5C22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3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学习共享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codebook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，增强交叉模态相关性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4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学习共享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codebook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，增强交叉模态相关性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3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图像：</a:t>
            </a:r>
            <a:r>
              <a:rPr lang="en-US" altLang="zh-CN" dirty="0"/>
              <a:t>fc8-&gt;</a:t>
            </a:r>
            <a:r>
              <a:rPr lang="en-US" altLang="zh-CN" dirty="0" err="1"/>
              <a:t>fcb</a:t>
            </a:r>
            <a:r>
              <a:rPr lang="en-US" altLang="zh-CN" dirty="0"/>
              <a:t>  </a:t>
            </a:r>
            <a:r>
              <a:rPr lang="en-US" altLang="zh-CN" dirty="0" err="1"/>
              <a:t>AlexNet</a:t>
            </a:r>
            <a:endParaRPr lang="en-US" altLang="zh-CN" dirty="0"/>
          </a:p>
          <a:p>
            <a:r>
              <a:rPr lang="zh-CN" altLang="en-US" dirty="0"/>
              <a:t>文本：</a:t>
            </a:r>
            <a:r>
              <a:rPr lang="en-US" altLang="zh-CN" dirty="0"/>
              <a:t>MLP</a:t>
            </a:r>
          </a:p>
          <a:p>
            <a:r>
              <a:rPr lang="zh-CN" altLang="en-US" dirty="0"/>
              <a:t>通过量化损失的计算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）尽可能相关的还是相关  保相似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）保距离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）因为对呈现为聚簇的数据点有好的量化效果 保结构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7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λ=1/(2</a:t>
            </a:r>
            <a:r>
              <a:rPr lang="en-US" altLang="zh-CN" dirty="0">
                <a:sym typeface="Symbol" panose="05050102010706020507" pitchFamily="18" charset="2"/>
              </a:rPr>
              <a:t>^2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pairwise logistic function</a:t>
            </a:r>
            <a:r>
              <a:rPr lang="zh-CN" altLang="en-US" dirty="0"/>
              <a:t>保证相关性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4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计算距离的时候只需要遍历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codebook</a:t>
            </a:r>
            <a:r>
              <a:rPr lang="zh-CN" altLang="en-US" dirty="0"/>
              <a:t>中的</a:t>
            </a:r>
            <a:r>
              <a:rPr lang="en-US" altLang="zh-CN" dirty="0"/>
              <a:t>codeword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优化：还是要遍历所有的点</a:t>
            </a:r>
            <a:endParaRPr lang="en-US" altLang="zh-CN" dirty="0"/>
          </a:p>
          <a:p>
            <a:r>
              <a:rPr lang="zh-CN" altLang="en-US" dirty="0"/>
              <a:t>解决：先进行一次</a:t>
            </a:r>
            <a:r>
              <a:rPr lang="en-US" altLang="zh-CN" dirty="0"/>
              <a:t>k-means</a:t>
            </a:r>
            <a:r>
              <a:rPr lang="zh-CN" altLang="en-US" dirty="0"/>
              <a:t>，在</a:t>
            </a:r>
            <a:r>
              <a:rPr lang="en-US" altLang="zh-CN" dirty="0"/>
              <a:t>query</a:t>
            </a:r>
            <a:r>
              <a:rPr lang="zh-CN" altLang="en-US" dirty="0"/>
              <a:t>的时候，</a:t>
            </a:r>
            <a:r>
              <a:rPr lang="en-US" altLang="zh-CN" dirty="0"/>
              <a:t>multiple assignment</a:t>
            </a:r>
            <a:r>
              <a:rPr lang="zh-CN" altLang="en-US" dirty="0"/>
              <a:t>到一些中心，再对留下的类做合成量化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可以得到解析解，用</a:t>
            </a:r>
            <a:r>
              <a:rPr lang="en-US" altLang="zh-CN" dirty="0"/>
              <a:t>L-BFGS</a:t>
            </a:r>
            <a:r>
              <a:rPr lang="zh-CN" altLang="en-US" dirty="0"/>
              <a:t>加速计算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NP-hard</a:t>
            </a:r>
            <a:r>
              <a:rPr lang="zh-CN" altLang="en-US" dirty="0"/>
              <a:t>问题，用</a:t>
            </a:r>
            <a:r>
              <a:rPr lang="en-US" altLang="zh-CN" dirty="0"/>
              <a:t>ICM</a:t>
            </a:r>
            <a:r>
              <a:rPr lang="zh-CN" altLang="en-US" dirty="0"/>
              <a:t>（迭代条件模型解决），交替求解</a:t>
            </a:r>
            <a:r>
              <a:rPr lang="en-US" altLang="zh-CN" dirty="0"/>
              <a:t>bi</a:t>
            </a:r>
            <a:r>
              <a:rPr lang="zh-CN" altLang="en-US" dirty="0"/>
              <a:t>，使得图中的式子最小化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2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NUS-WIDE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是一个带有网络标签标注的图像数据，包含来自网站的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269648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 图像，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 不同的标签。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Flickr-25K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张图，每张图有对应的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2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181A-87D4-478B-BC50-2666DF877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992FC-392E-4BCE-8EFC-1A66AB83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1D328-0533-4F3D-B86A-9F244DF2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7D990-F369-456A-B23C-118F467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7F7BD-68C7-4E37-B8E6-6E521A24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502F9-13F8-48BF-AB66-830D5A1D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8C912-F198-48EA-89C1-AFE8DFFF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7BABE-3390-4F63-BE2A-A04900B0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841A-A698-4FDF-BE03-0D49F149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3C33A-8957-4459-AE1F-5BBF5210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E442C-42E2-4B71-AEC6-42CB817EC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0D471-A9FE-4EF9-8BEB-8C1B243D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0284F-724B-4008-ADA9-D75521E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38AB5-CE0E-4180-98D1-D6292410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2AA4-8DDB-475D-841A-52D3AC43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6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9E7B-AD31-434F-8B8A-7C4250E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6A18-3056-4344-A90F-A928397B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68610-1AE5-4021-BD1C-81CB55A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CC349-64D2-4D7C-A2C8-78A3979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360D-8169-46AE-A248-6A19FF95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2000-1FC2-471E-841A-49B0B82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E8EBA-B44F-45F0-9797-620E18D9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05D99-C65C-4804-9691-1038013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AB588-7157-4A73-8CE7-332FF941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66326-729F-4E2F-B44E-0C1A2D8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2FA7-022D-4F91-B51A-B085E5CA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8989-7F1B-4D99-9DEF-94257698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B109F-4A3E-4453-81D2-B79B2042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771AE-D902-4391-828F-120C86D5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7C969-3EAA-4AE9-8935-D2D89DE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3092D-A858-49A8-8779-958388A4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9C0A-C5A2-447B-A044-24685526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526B8-5188-4CBE-AF07-8517FF7C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F5233-E27F-4FCE-BD77-56BC7A5C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82C997-7F3B-4B42-9F53-ED38EE1A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E9830-6B3B-4750-97DC-71EB1B165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59091-14B5-4BA3-9941-AFA62A34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9ED78-BCAB-46CE-A101-F98A5933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81678-EA82-48F9-B0C4-E4862EA8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EF41-86CD-4313-A4A3-5E857897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D282C-7E9B-4411-8C8D-8673E7CE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BB837-0A65-4990-BA8F-00ED0CB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50503-C782-4D22-A5A0-0BA50F1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D8D0B-8D92-489A-9CDF-C1487417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E46B9-DE06-4A5F-941A-64EF513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663EF-A664-4DF0-8149-D36821CA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3B467-8E57-4F64-943C-EFDD559D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0CD57-F1D7-4759-B49F-3C4B1FCB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2CE62-19CF-4D75-8C43-A2006F04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1ED2C-D2E4-4009-BDF2-D6DBF08E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690D2-DE95-48D5-B1A4-5DBD28B7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A2550-EF88-4E9A-80A2-2D8213F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61D9-97DC-4BFB-90BD-3A3B06F7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A29599-9CBD-4091-89A8-83E34850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432A0-6430-4022-84AC-363870A3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7142-649C-4286-AEAF-C4BE79F0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84330-3090-4211-AB27-92C79ED1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0E8C3-0086-46E4-96AA-F8C9DE9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0ABF5-1F17-48F8-A32E-2B447B28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D3FD-E061-47F1-AB96-0FA3B5B7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20C03-465F-4A7D-9338-DC96E26B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C5E0-90EE-4EEC-A9AD-D03D5A0C662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3BF98-B3A4-42BD-A4B0-E83695BCC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FAAEF-F7A4-4B94-827F-FC61D42B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6FF8F0-983F-4877-9925-C1911391DC4E}"/>
              </a:ext>
            </a:extLst>
          </p:cNvPr>
          <p:cNvSpPr/>
          <p:nvPr/>
        </p:nvSpPr>
        <p:spPr>
          <a:xfrm>
            <a:off x="352942" y="1868440"/>
            <a:ext cx="11625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Collective Deep Quantization for Efficient Cross-Modal Retrieval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AAAI2017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Yue Cao,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Mingsheng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Long,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Jianmin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Wang,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Shichen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Liu 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清华大学软件学院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B5313-7182-4E77-BC1B-18612F27901C}"/>
              </a:ext>
            </a:extLst>
          </p:cNvPr>
          <p:cNvSpPr txBox="1"/>
          <p:nvPr/>
        </p:nvSpPr>
        <p:spPr>
          <a:xfrm>
            <a:off x="952500" y="3594315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任务：进行跨模态检索（文本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图像、图像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使用方法：混合网络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合成深度量化（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58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6FF8F0-983F-4877-9925-C1911391DC4E}"/>
              </a:ext>
            </a:extLst>
          </p:cNvPr>
          <p:cNvSpPr/>
          <p:nvPr/>
        </p:nvSpPr>
        <p:spPr>
          <a:xfrm>
            <a:off x="3169366" y="1868440"/>
            <a:ext cx="58532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NimbusRomNo9L-Medi"/>
              </a:rPr>
              <a:t>Composite Quantization</a:t>
            </a:r>
          </a:p>
          <a:p>
            <a:pPr algn="ctr"/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Jingdong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Wang and Ting Zhang</a:t>
            </a:r>
            <a:endParaRPr lang="zh-CN" altLang="en-US" sz="28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B5313-7182-4E77-BC1B-18612F27901C}"/>
              </a:ext>
            </a:extLst>
          </p:cNvPr>
          <p:cNvSpPr txBox="1"/>
          <p:nvPr/>
        </p:nvSpPr>
        <p:spPr>
          <a:xfrm>
            <a:off x="598832" y="4389446"/>
            <a:ext cx="1099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 Nearest Neighbor Search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 Quantization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Near-Orthogonality</a:t>
            </a:r>
          </a:p>
        </p:txBody>
      </p:sp>
    </p:spTree>
    <p:extLst>
      <p:ext uri="{BB962C8B-B14F-4D97-AF65-F5344CB8AC3E}">
        <p14:creationId xmlns:p14="http://schemas.microsoft.com/office/powerpoint/2010/main" val="14567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864FBF9-1D6B-4ABB-89AD-F76C0B2E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2" y="4002877"/>
            <a:ext cx="5590476" cy="2534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B42CD-9F12-420C-ACCA-44FAFD946CE3}"/>
              </a:ext>
            </a:extLst>
          </p:cNvPr>
          <p:cNvSpPr txBox="1"/>
          <p:nvPr/>
        </p:nvSpPr>
        <p:spPr>
          <a:xfrm>
            <a:off x="598832" y="3568589"/>
            <a:ext cx="1099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 problem: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99B66F-F007-4069-8F06-3BC10551D874}"/>
              </a:ext>
            </a:extLst>
          </p:cNvPr>
          <p:cNvCxnSpPr/>
          <p:nvPr/>
        </p:nvCxnSpPr>
        <p:spPr>
          <a:xfrm>
            <a:off x="6189308" y="5049077"/>
            <a:ext cx="76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EA7A669-AA2C-4E82-9A0E-D7FBCA0274B6}"/>
              </a:ext>
            </a:extLst>
          </p:cNvPr>
          <p:cNvSpPr txBox="1"/>
          <p:nvPr/>
        </p:nvSpPr>
        <p:spPr>
          <a:xfrm>
            <a:off x="7046844" y="4864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近似正交项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3815EE-7BD4-4953-B134-27B757C810DE}"/>
              </a:ext>
            </a:extLst>
          </p:cNvPr>
          <p:cNvGrpSpPr/>
          <p:nvPr/>
        </p:nvGrpSpPr>
        <p:grpSpPr>
          <a:xfrm>
            <a:off x="724659" y="2269395"/>
            <a:ext cx="6282612" cy="1299194"/>
            <a:chOff x="891082" y="1162747"/>
            <a:chExt cx="6282612" cy="12991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4A52DA-0D82-420B-972A-5F556B9A4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796" y="1162747"/>
              <a:ext cx="4996898" cy="129919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D6B7A6-4631-49B9-8587-E7AF8FB96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082" y="1348433"/>
              <a:ext cx="1384994" cy="40011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207ED41-097C-4703-9427-C2C99BC56550}"/>
              </a:ext>
            </a:extLst>
          </p:cNvPr>
          <p:cNvSpPr txBox="1"/>
          <p:nvPr/>
        </p:nvSpPr>
        <p:spPr>
          <a:xfrm>
            <a:off x="598832" y="1835107"/>
            <a:ext cx="1099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Formulation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0DE156-7CFA-40DC-8651-1F7F21EFFBD6}"/>
              </a:ext>
            </a:extLst>
          </p:cNvPr>
          <p:cNvSpPr txBox="1"/>
          <p:nvPr/>
        </p:nvSpPr>
        <p:spPr>
          <a:xfrm>
            <a:off x="598832" y="490044"/>
            <a:ext cx="10994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query vector	 and a set of  N d-dim vectors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		        be the approximation of the vector x.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CF902A-A785-4206-AD95-8A863595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126" y="752434"/>
            <a:ext cx="825855" cy="4067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A9DE2C-7F2E-4164-9EE8-40CAB961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180" y="834048"/>
            <a:ext cx="1913785" cy="3152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C291EDB-F6D2-4121-8EA9-C201B1257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543" y="1122960"/>
            <a:ext cx="1946219" cy="4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03DEF1-01E7-4E8A-872D-0429B3A5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8" y="764096"/>
            <a:ext cx="2361905" cy="4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9A67A-3A6D-4C0C-9530-49FE9CCAE1DA}"/>
              </a:ext>
            </a:extLst>
          </p:cNvPr>
          <p:cNvSpPr txBox="1"/>
          <p:nvPr/>
        </p:nvSpPr>
        <p:spPr>
          <a:xfrm>
            <a:off x="433179" y="811660"/>
            <a:ext cx="1099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次查表，然后做加法，预先计算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到每个中心的距离并保存。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F50F07-DE3D-4301-AD2E-F043AE5F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8" y="1408062"/>
            <a:ext cx="1685714" cy="3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887BA6-FC88-4C76-BF3F-D51F034C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85" y="1355681"/>
            <a:ext cx="5685714" cy="409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B1CF24-7A40-459B-B218-5EE78354FFEB}"/>
              </a:ext>
            </a:extLst>
          </p:cNvPr>
          <p:cNvSpPr txBox="1"/>
          <p:nvPr/>
        </p:nvSpPr>
        <p:spPr>
          <a:xfrm>
            <a:off x="433180" y="1956790"/>
            <a:ext cx="1099433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对于第三项，也预先计算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在使用时，进行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O(M^2)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6E2E82-EF47-4BCA-9A25-62FE2CE30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804" y="1952889"/>
            <a:ext cx="5561905" cy="4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EBF01A-380D-40D0-9143-38DAE1CB03CF}"/>
              </a:ext>
            </a:extLst>
          </p:cNvPr>
          <p:cNvSpPr txBox="1"/>
          <p:nvPr/>
        </p:nvSpPr>
        <p:spPr>
          <a:xfrm>
            <a:off x="433179" y="3173348"/>
            <a:ext cx="1099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对于第三项，使其值固定为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，即不同空间相互正交，则计算距离的复杂度降为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，在实际过程中，令第三项为固定值     ，这种方法称为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near-orthogonality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（近似正交），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FC6C90-0F18-48BE-9326-E8861FF1A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26" y="3491112"/>
            <a:ext cx="292857" cy="4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7BBAEB-B4E3-4C9E-BFC8-3BC2CC340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20" y="3901112"/>
            <a:ext cx="6369389" cy="28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486F1C-95D3-4B63-BA5B-C3C24A7530E9}"/>
              </a:ext>
            </a:extLst>
          </p:cNvPr>
          <p:cNvSpPr txBox="1"/>
          <p:nvPr/>
        </p:nvSpPr>
        <p:spPr>
          <a:xfrm>
            <a:off x="433179" y="1288739"/>
            <a:ext cx="10994335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准确率和效率优化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进行一些定义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）真实距离，以及与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）做近似处理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）表示第三项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）最终距离表示：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只取决于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的真实距离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36BA6-F268-4981-A0C0-5134C3EC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9" y="2168026"/>
            <a:ext cx="3634847" cy="5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6E5252-A77A-434B-8281-5B65338D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93" y="2744426"/>
            <a:ext cx="32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29E37-DEFB-4B79-BD72-9CC366A1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650" y="3191080"/>
            <a:ext cx="4019048" cy="371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92482F-8A9F-4C72-851C-F6E863935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650" y="3700753"/>
            <a:ext cx="1658404" cy="338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F5EC1F-FEA4-40C2-AA62-1DEE821DB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856" y="4112121"/>
            <a:ext cx="2408985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486F1C-95D3-4B63-BA5B-C3C24A7530E9}"/>
              </a:ext>
            </a:extLst>
          </p:cNvPr>
          <p:cNvSpPr txBox="1"/>
          <p:nvPr/>
        </p:nvSpPr>
        <p:spPr>
          <a:xfrm>
            <a:off x="433179" y="1733239"/>
            <a:ext cx="10994335" cy="357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三角不等式的推理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来保证高的准确率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重构误差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最小化后者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计算整个数据集的向量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近似正交合成量化分为两部分：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其中第一部分为近似的效果；第二部分为近似正交项，影响计算的效率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DC13A1-24CA-42A4-A90E-CC403C14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29" y="2132071"/>
            <a:ext cx="1647619" cy="33333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0F821-F285-4F73-AD09-8E4F3F979453}"/>
              </a:ext>
            </a:extLst>
          </p:cNvPr>
          <p:cNvGrpSpPr/>
          <p:nvPr/>
        </p:nvGrpSpPr>
        <p:grpSpPr>
          <a:xfrm>
            <a:off x="1924848" y="2565401"/>
            <a:ext cx="3472652" cy="425980"/>
            <a:chOff x="1969298" y="1912921"/>
            <a:chExt cx="3361905" cy="34285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A06366-EE53-4298-A0FF-E45603F9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727" y="1935140"/>
              <a:ext cx="1590476" cy="29523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70D96D9-212E-4332-9DDA-B69AD429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9298" y="1912921"/>
              <a:ext cx="1771429" cy="34285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CB6E9B6-716A-4EC1-8C6B-A388E82FD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680" y="3068242"/>
            <a:ext cx="2300935" cy="3668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8ECEE5-B9FE-4338-AB1C-C5D7263BE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395" y="3467024"/>
            <a:ext cx="2723809" cy="4761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23C98B-75D6-4AB0-86CF-F0CAB66F1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162" y="3929421"/>
            <a:ext cx="3390476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2A521CE-B0B8-4698-B02A-184BAD6557D4}"/>
              </a:ext>
            </a:extLst>
          </p:cNvPr>
          <p:cNvSpPr txBox="1"/>
          <p:nvPr/>
        </p:nvSpPr>
        <p:spPr>
          <a:xfrm>
            <a:off x="433179" y="637864"/>
            <a:ext cx="1099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Optimization: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4F4AB28-FE75-4CF0-9D63-18D1DA54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6" y="1041564"/>
            <a:ext cx="5590476" cy="25340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AF1ED3D-4AED-46FA-B637-5CB3FEAF4801}"/>
              </a:ext>
            </a:extLst>
          </p:cNvPr>
          <p:cNvSpPr txBox="1"/>
          <p:nvPr/>
        </p:nvSpPr>
        <p:spPr>
          <a:xfrm>
            <a:off x="433179" y="3575655"/>
            <a:ext cx="10994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待优化：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objection function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867535-BD48-4F25-9333-8227AE0E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93" y="3618554"/>
            <a:ext cx="6278311" cy="3333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07D994-35F9-4D2E-9C98-D42D09DC3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174" y="3951915"/>
            <a:ext cx="4212694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CD2A6-F170-469B-907C-58B42AD8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572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E114AA-0989-48AB-9C2D-E305028CB405}"/>
                  </a:ext>
                </a:extLst>
              </p:cNvPr>
              <p:cNvSpPr txBox="1"/>
              <p:nvPr/>
            </p:nvSpPr>
            <p:spPr>
              <a:xfrm>
                <a:off x="790712" y="3701488"/>
                <a:ext cx="7880427" cy="2990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网络构成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图像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>
                    <a:ea typeface="微软雅黑" panose="020B0503020204020204" pitchFamily="34" charset="-122"/>
                  </a:rPr>
                  <a:t>、文本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、标签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进行图像处理得到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维向量、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MLP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进行文本处理得到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维向量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 </a:t>
                </a:r>
                <a:r>
                  <a:rPr lang="en-US" altLang="zh-CN" i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fcb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层得到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维的向量表示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量化处理得到二进制表示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E114AA-0989-48AB-9C2D-E305028C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2" y="3701488"/>
                <a:ext cx="7880427" cy="2990178"/>
              </a:xfrm>
              <a:prstGeom prst="rect">
                <a:avLst/>
              </a:prstGeom>
              <a:blipFill>
                <a:blip r:embed="rId4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604CF-9DCC-4132-BE32-8E762E151EE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1BC9A-E80E-4775-993B-DE331623E1E1}"/>
              </a:ext>
            </a:extLst>
          </p:cNvPr>
          <p:cNvSpPr txBox="1"/>
          <p:nvPr/>
        </p:nvSpPr>
        <p:spPr>
          <a:xfrm>
            <a:off x="377687" y="72555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Deep Quantization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8FDB54-E95F-4356-B71F-A3AE59575F95}"/>
                  </a:ext>
                </a:extLst>
              </p:cNvPr>
              <p:cNvSpPr txBox="1"/>
              <p:nvPr/>
            </p:nvSpPr>
            <p:spPr>
              <a:xfrm>
                <a:off x="681415" y="1892810"/>
                <a:ext cx="8162547" cy="223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计算目标：使 </a:t>
                </a:r>
                <a:r>
                  <a:rPr lang="en-US" altLang="zh-CN" b="1" i="1" dirty="0" err="1"/>
                  <a:t>fcb</a:t>
                </a:r>
                <a:r>
                  <a:rPr lang="en-US" altLang="zh-CN" b="1" i="1" dirty="0"/>
                  <a:t> </a:t>
                </a:r>
                <a:r>
                  <a:rPr lang="zh-CN" altLang="en-US" b="1" dirty="0"/>
                  <a:t>可以更好的表示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）保持</a:t>
                </a:r>
                <a:r>
                  <a:rPr lang="en-US" altLang="zh-CN" b="1" dirty="0"/>
                  <a:t>S</a:t>
                </a:r>
                <a:r>
                  <a:rPr lang="zh-CN" altLang="en-US" b="1" dirty="0"/>
                  <a:t>中给定的 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Y </a:t>
                </a:r>
                <a:r>
                  <a:rPr lang="zh-CN" altLang="en-US" b="1" dirty="0"/>
                  <a:t>的相关性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）控制</a:t>
                </a:r>
                <a14:m>
                  <m:oMath xmlns:m="http://schemas.openxmlformats.org/officeDocument/2006/math">
                    <m:r>
                      <a:rPr lang="zh-CN" altLang="en-US" b="1" dirty="0">
                        <a:latin typeface="Cambria Math" panose="02040503050406030204" pitchFamily="18" charset="0"/>
                      </a:rPr>
                      <m:t>从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量化到二进制表示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这一过程的误差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）改进 </a:t>
                </a:r>
                <a:r>
                  <a:rPr lang="en-US" altLang="zh-CN" b="1" dirty="0" err="1"/>
                  <a:t>fcb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的表示能力，使的通过 </a:t>
                </a:r>
                <a:r>
                  <a:rPr lang="en-US" altLang="zh-CN" b="1" dirty="0" err="1"/>
                  <a:t>fcb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得到的向量可以被更好的量化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8FDB54-E95F-4356-B71F-A3AE5957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5" y="1892810"/>
                <a:ext cx="8162547" cy="2235548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7A820C89-5674-475E-889C-6D11A590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" y="4681454"/>
            <a:ext cx="6066667" cy="120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648E127-4434-4875-BC98-0CDF06E56821}"/>
              </a:ext>
            </a:extLst>
          </p:cNvPr>
          <p:cNvSpPr/>
          <p:nvPr/>
        </p:nvSpPr>
        <p:spPr>
          <a:xfrm>
            <a:off x="681415" y="431212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采用贝叶斯框架进行实现，计算最大后验概率：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38C29F-BCC8-43C0-B447-4421883DDC09}"/>
              </a:ext>
            </a:extLst>
          </p:cNvPr>
          <p:cNvCxnSpPr>
            <a:cxnSpLocks/>
          </p:cNvCxnSpPr>
          <p:nvPr/>
        </p:nvCxnSpPr>
        <p:spPr>
          <a:xfrm flipV="1">
            <a:off x="3378496" y="5152257"/>
            <a:ext cx="123637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213073-2493-40E1-99CD-EDEE24A1777D}"/>
              </a:ext>
            </a:extLst>
          </p:cNvPr>
          <p:cNvCxnSpPr>
            <a:cxnSpLocks/>
          </p:cNvCxnSpPr>
          <p:nvPr/>
        </p:nvCxnSpPr>
        <p:spPr>
          <a:xfrm flipV="1">
            <a:off x="4796778" y="5152257"/>
            <a:ext cx="123637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AC48277-9F2C-4A46-A5B1-1D6167A81FA9}"/>
              </a:ext>
            </a:extLst>
          </p:cNvPr>
          <p:cNvSpPr txBox="1"/>
          <p:nvPr/>
        </p:nvSpPr>
        <p:spPr>
          <a:xfrm>
            <a:off x="3096435" y="62507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保证二者相关性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0D0125-A781-4242-AF63-E277707CF346}"/>
              </a:ext>
            </a:extLst>
          </p:cNvPr>
          <p:cNvCxnSpPr>
            <a:cxnSpLocks/>
          </p:cNvCxnSpPr>
          <p:nvPr/>
        </p:nvCxnSpPr>
        <p:spPr>
          <a:xfrm>
            <a:off x="3925241" y="5152257"/>
            <a:ext cx="0" cy="109852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4FA77E1-315D-41DF-A9C0-69FAA0D345F6}"/>
              </a:ext>
            </a:extLst>
          </p:cNvPr>
          <p:cNvCxnSpPr>
            <a:cxnSpLocks/>
          </p:cNvCxnSpPr>
          <p:nvPr/>
        </p:nvCxnSpPr>
        <p:spPr>
          <a:xfrm>
            <a:off x="5414964" y="5152256"/>
            <a:ext cx="0" cy="109852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AFABFB1-5007-482C-BEBB-B67D744B5B39}"/>
              </a:ext>
            </a:extLst>
          </p:cNvPr>
          <p:cNvSpPr txBox="1"/>
          <p:nvPr/>
        </p:nvSpPr>
        <p:spPr>
          <a:xfrm>
            <a:off x="5039954" y="62507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保证误差和结构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7AD960-486A-47DA-B30E-992817F7003F}"/>
              </a:ext>
            </a:extLst>
          </p:cNvPr>
          <p:cNvSpPr/>
          <p:nvPr/>
        </p:nvSpPr>
        <p:spPr>
          <a:xfrm>
            <a:off x="681415" y="1371337"/>
            <a:ext cx="433484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 </a:t>
            </a:r>
            <a:r>
              <a:rPr lang="en-US" altLang="zh-CN" b="1" i="1" dirty="0" err="1"/>
              <a:t>fcb</a:t>
            </a:r>
            <a:r>
              <a:rPr lang="en-US" altLang="zh-CN" b="1" dirty="0"/>
              <a:t> </a:t>
            </a:r>
            <a:r>
              <a:rPr lang="zh-CN" altLang="en-US" b="1" dirty="0"/>
              <a:t>将文本和图像映射到同一个空间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986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604CF-9DCC-4132-BE32-8E762E151EE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0CA5D-B1D0-4D2A-9C26-385F91743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90"/>
          <a:stretch/>
        </p:blipFill>
        <p:spPr>
          <a:xfrm>
            <a:off x="1078765" y="2013060"/>
            <a:ext cx="6085714" cy="8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BEEA3C-0BD8-4BD4-BB43-748C029A3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2"/>
          <a:stretch/>
        </p:blipFill>
        <p:spPr>
          <a:xfrm>
            <a:off x="1078765" y="2801624"/>
            <a:ext cx="4921403" cy="8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AB05F8-C56D-4B12-A3D3-BE6959BC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65" y="4181022"/>
            <a:ext cx="2171429" cy="4571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909995-5090-4AF1-860F-ACD7703E057C}"/>
              </a:ext>
            </a:extLst>
          </p:cNvPr>
          <p:cNvSpPr txBox="1"/>
          <p:nvPr/>
        </p:nvSpPr>
        <p:spPr>
          <a:xfrm>
            <a:off x="795716" y="372570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转化为模型相关性和可量化性最大化的优化问题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379D0-F41A-49A8-BD00-ECB041CEA47F}"/>
              </a:ext>
            </a:extLst>
          </p:cNvPr>
          <p:cNvSpPr txBox="1"/>
          <p:nvPr/>
        </p:nvSpPr>
        <p:spPr>
          <a:xfrm>
            <a:off x="3614471" y="424361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</a:t>
            </a:r>
            <a:r>
              <a:rPr lang="zh-CN" altLang="en-US" b="1" dirty="0"/>
              <a:t>：交叉熵</a:t>
            </a:r>
            <a:r>
              <a:rPr lang="en-US" altLang="zh-CN" b="1" dirty="0"/>
              <a:t>   Q</a:t>
            </a:r>
            <a:r>
              <a:rPr lang="zh-CN" altLang="en-US" b="1" dirty="0"/>
              <a:t>：量化损失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1BC9A-E80E-4775-993B-DE331623E1E1}"/>
              </a:ext>
            </a:extLst>
          </p:cNvPr>
          <p:cNvSpPr txBox="1"/>
          <p:nvPr/>
        </p:nvSpPr>
        <p:spPr>
          <a:xfrm>
            <a:off x="377687" y="72555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Deep Quantization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03EAC-A161-495E-B63E-06663AEA6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41" y="2109738"/>
            <a:ext cx="4428571" cy="5809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62CFE0-6239-463F-A6ED-0DBB912EA9EA}"/>
              </a:ext>
            </a:extLst>
          </p:cNvPr>
          <p:cNvSpPr txBox="1"/>
          <p:nvPr/>
        </p:nvSpPr>
        <p:spPr>
          <a:xfrm>
            <a:off x="807303" y="172261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其中：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5FD3CA-1D36-484E-983E-9447B4DEC8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4"/>
          <a:stretch/>
        </p:blipFill>
        <p:spPr>
          <a:xfrm>
            <a:off x="1074002" y="4735333"/>
            <a:ext cx="4894877" cy="7026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4EA155-84EC-4C37-83BB-409D0E58F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003" y="5438003"/>
            <a:ext cx="4926165" cy="5606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97C8CDF-7C3B-4989-B154-143DCB188371}"/>
              </a:ext>
            </a:extLst>
          </p:cNvPr>
          <p:cNvSpPr/>
          <p:nvPr/>
        </p:nvSpPr>
        <p:spPr>
          <a:xfrm>
            <a:off x="4672013" y="2957513"/>
            <a:ext cx="300037" cy="5339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13D6A7-B803-477E-AA56-6583DCE6C6D5}"/>
              </a:ext>
            </a:extLst>
          </p:cNvPr>
          <p:cNvSpPr/>
          <p:nvPr/>
        </p:nvSpPr>
        <p:spPr>
          <a:xfrm>
            <a:off x="3199972" y="5470007"/>
            <a:ext cx="257604" cy="5339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8FA16F-CA9E-46F9-88DF-F1D89AC8E9E6}"/>
              </a:ext>
            </a:extLst>
          </p:cNvPr>
          <p:cNvSpPr/>
          <p:nvPr/>
        </p:nvSpPr>
        <p:spPr>
          <a:xfrm>
            <a:off x="5497607" y="5446989"/>
            <a:ext cx="257604" cy="5339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42DA4B-1DC2-4B29-A63D-79F23EB90EDC}"/>
              </a:ext>
            </a:extLst>
          </p:cNvPr>
          <p:cNvSpPr txBox="1"/>
          <p:nvPr/>
        </p:nvSpPr>
        <p:spPr>
          <a:xfrm>
            <a:off x="6303140" y="30360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数据点呈现簇类结构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A3C37AA-3962-486B-86FF-1CECDDFC6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335" y="2756593"/>
            <a:ext cx="2262158" cy="36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C2BAC4-0BFE-4825-9EB0-B4CA8372AD9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241662-069C-4F74-A83D-DB04E2A200C3}"/>
              </a:ext>
            </a:extLst>
          </p:cNvPr>
          <p:cNvSpPr txBox="1"/>
          <p:nvPr/>
        </p:nvSpPr>
        <p:spPr>
          <a:xfrm>
            <a:off x="377687" y="72555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Quantization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E9CD-2E50-4E61-86FD-6D52A05A66B9}"/>
                  </a:ext>
                </a:extLst>
              </p:cNvPr>
              <p:cNvSpPr txBox="1"/>
              <p:nvPr/>
            </p:nvSpPr>
            <p:spPr>
              <a:xfrm>
                <a:off x="807303" y="2966665"/>
                <a:ext cx="7918834" cy="257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基于合成量化（</a:t>
                </a:r>
                <a:r>
                  <a:rPr lang="en-US" altLang="zh-CN" b="1" dirty="0"/>
                  <a:t>composite quantization</a:t>
                </a:r>
                <a:r>
                  <a:rPr lang="zh-CN" altLang="en-US" b="1" dirty="0"/>
                  <a:t>）（一种</a:t>
                </a:r>
                <a:r>
                  <a:rPr lang="en-US" altLang="zh-CN" b="1" dirty="0"/>
                  <a:t>ANN</a:t>
                </a:r>
                <a:r>
                  <a:rPr lang="zh-CN" altLang="en-US" b="1" dirty="0"/>
                  <a:t>算法）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生成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codebook</a:t>
                </a:r>
                <a:r>
                  <a:rPr lang="zh-CN" altLang="en-US" b="1" dirty="0"/>
                  <a:t>，每一个</a:t>
                </a:r>
                <a:r>
                  <a:rPr lang="en-US" altLang="zh-CN" b="1" dirty="0"/>
                  <a:t>codebook</a:t>
                </a:r>
                <a:r>
                  <a:rPr lang="zh-CN" altLang="en-US" b="1" dirty="0"/>
                  <a:t>包含</a:t>
                </a:r>
                <a:r>
                  <a:rPr lang="en-US" altLang="zh-CN" b="1" dirty="0"/>
                  <a:t>K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codeword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每一个数据点量化为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纵向分解为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1-of-K</a:t>
                </a:r>
                <a:r>
                  <a:rPr lang="zh-CN" altLang="en-US" b="1" dirty="0"/>
                  <a:t>的向量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代表选中第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个码本的分量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量化产生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b="1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b="1" dirty="0"/>
                  <a:t>  ([ R * k ] * [ k * 1 ])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图像和文本使用相同的码本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E9CD-2E50-4E61-86FD-6D52A05A6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3" y="2966665"/>
                <a:ext cx="7918834" cy="2570640"/>
              </a:xfrm>
              <a:prstGeom prst="rect">
                <a:avLst/>
              </a:prstGeom>
              <a:blipFill>
                <a:blip r:embed="rId3"/>
                <a:stretch>
                  <a:fillRect l="-462" b="-9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797490-ED11-410B-8565-3FA193CE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4" y="5497312"/>
            <a:ext cx="6072468" cy="7444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FA4C39-16D6-4047-A4AE-66B22D6F97DA}"/>
              </a:ext>
            </a:extLst>
          </p:cNvPr>
          <p:cNvSpPr/>
          <p:nvPr/>
        </p:nvSpPr>
        <p:spPr>
          <a:xfrm>
            <a:off x="667657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EE835-7FAB-4CDD-8F29-446E9307DA14}"/>
              </a:ext>
            </a:extLst>
          </p:cNvPr>
          <p:cNvSpPr/>
          <p:nvPr/>
        </p:nvSpPr>
        <p:spPr>
          <a:xfrm>
            <a:off x="3117823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E0753-8A66-425D-BF45-1E34F7B2C9C9}"/>
              </a:ext>
            </a:extLst>
          </p:cNvPr>
          <p:cNvSpPr/>
          <p:nvPr/>
        </p:nvSpPr>
        <p:spPr>
          <a:xfrm>
            <a:off x="5567989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表达向量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37952-2EEC-47BA-A3AB-F0D8B5899047}"/>
              </a:ext>
            </a:extLst>
          </p:cNvPr>
          <p:cNvSpPr/>
          <p:nvPr/>
        </p:nvSpPr>
        <p:spPr>
          <a:xfrm>
            <a:off x="8018155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A27717-7B35-4E43-BB81-3E82038E30A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19086" y="2433536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1767AA-0792-494B-A1F6-AB7242580C85}"/>
              </a:ext>
            </a:extLst>
          </p:cNvPr>
          <p:cNvCxnSpPr/>
          <p:nvPr/>
        </p:nvCxnSpPr>
        <p:spPr>
          <a:xfrm>
            <a:off x="4569252" y="2448051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F573F7-BF22-4EBA-A626-D86FDABD1217}"/>
              </a:ext>
            </a:extLst>
          </p:cNvPr>
          <p:cNvCxnSpPr/>
          <p:nvPr/>
        </p:nvCxnSpPr>
        <p:spPr>
          <a:xfrm>
            <a:off x="7019418" y="2433536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7BC773-9848-4BFC-B5C1-CB9FAE336891}"/>
              </a:ext>
            </a:extLst>
          </p:cNvPr>
          <p:cNvSpPr/>
          <p:nvPr/>
        </p:nvSpPr>
        <p:spPr>
          <a:xfrm>
            <a:off x="2064456" y="1982411"/>
            <a:ext cx="1107996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特征提取</a:t>
            </a:r>
            <a:endParaRPr lang="en-US" altLang="zh-CN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4A0915-C303-4D21-B785-A0A43093C58D}"/>
              </a:ext>
            </a:extLst>
          </p:cNvPr>
          <p:cNvSpPr/>
          <p:nvPr/>
        </p:nvSpPr>
        <p:spPr>
          <a:xfrm>
            <a:off x="4748921" y="1967896"/>
            <a:ext cx="64633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聚合</a:t>
            </a:r>
            <a:endParaRPr lang="en-US" altLang="zh-CN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9E120E-2AA1-436A-8806-64D0B12E0D50}"/>
              </a:ext>
            </a:extLst>
          </p:cNvPr>
          <p:cNvSpPr/>
          <p:nvPr/>
        </p:nvSpPr>
        <p:spPr>
          <a:xfrm>
            <a:off x="7195620" y="1964391"/>
            <a:ext cx="64633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量化</a:t>
            </a:r>
            <a:endParaRPr lang="en-US" altLang="zh-CN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71990E-63EE-40C0-B712-06AEDB615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39" y="3245749"/>
            <a:ext cx="2742857" cy="2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74B1EF-CA71-4522-B109-21CAAD0161D8}"/>
              </a:ext>
            </a:extLst>
          </p:cNvPr>
          <p:cNvSpPr/>
          <p:nvPr/>
        </p:nvSpPr>
        <p:spPr>
          <a:xfrm>
            <a:off x="2064456" y="4621940"/>
            <a:ext cx="3829448" cy="5339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CD8F18-4801-4DC8-8D2E-38EBD53FDAA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EA1D4-05D6-46C6-ABD2-B31267420FC8}"/>
              </a:ext>
            </a:extLst>
          </p:cNvPr>
          <p:cNvSpPr txBox="1"/>
          <p:nvPr/>
        </p:nvSpPr>
        <p:spPr>
          <a:xfrm>
            <a:off x="377687" y="725557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ANN</a:t>
            </a:r>
            <a:r>
              <a:rPr lang="zh-CN" altLang="en-US" b="1" dirty="0"/>
              <a:t>（</a:t>
            </a:r>
            <a:r>
              <a:rPr lang="en-US" altLang="zh-CN" b="1" dirty="0"/>
              <a:t>approximate nearest neighbor</a:t>
            </a:r>
            <a:r>
              <a:rPr lang="zh-CN" altLang="en-US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9DFB3-4215-4CF5-B0B2-33BA7A0CBE0E}"/>
              </a:ext>
            </a:extLst>
          </p:cNvPr>
          <p:cNvSpPr txBox="1"/>
          <p:nvPr/>
        </p:nvSpPr>
        <p:spPr>
          <a:xfrm>
            <a:off x="164881" y="1216100"/>
            <a:ext cx="974337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建立</a:t>
            </a:r>
            <a:r>
              <a:rPr lang="en-US" altLang="zh-CN" b="1" dirty="0"/>
              <a:t>codebook</a:t>
            </a:r>
            <a:r>
              <a:rPr lang="zh-CN" altLang="en-US" b="1" dirty="0"/>
              <a:t>，将特征向量量化到</a:t>
            </a:r>
            <a:r>
              <a:rPr lang="en-US" altLang="zh-CN" b="1" dirty="0"/>
              <a:t>code word</a:t>
            </a:r>
            <a:r>
              <a:rPr lang="zh-CN" altLang="en-US" b="1" dirty="0"/>
              <a:t>上，最终比较两个</a:t>
            </a:r>
            <a:r>
              <a:rPr lang="en-US" altLang="zh-CN" b="1" dirty="0"/>
              <a:t>code word</a:t>
            </a:r>
            <a:r>
              <a:rPr lang="zh-CN" altLang="en-US" b="1" dirty="0"/>
              <a:t>之间的距离即可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21BB7B-5467-4F10-9DF5-6B850D9A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5"/>
          <a:stretch/>
        </p:blipFill>
        <p:spPr>
          <a:xfrm>
            <a:off x="6042572" y="1706023"/>
            <a:ext cx="4773582" cy="2424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90CDF0-7AB2-4DC1-A06B-9852274B85A6}"/>
                  </a:ext>
                </a:extLst>
              </p:cNvPr>
              <p:cNvSpPr txBox="1"/>
              <p:nvPr/>
            </p:nvSpPr>
            <p:spPr>
              <a:xfrm>
                <a:off x="164881" y="4030750"/>
                <a:ext cx="10651273" cy="268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AQD</a:t>
                </a:r>
                <a:r>
                  <a:rPr lang="zh-CN" altLang="en-US" b="1" dirty="0"/>
                  <a:t>计算：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       注：预先计算</a:t>
                </a:r>
                <a:r>
                  <a:rPr lang="en-US" altLang="zh-CN" b="1" dirty="0"/>
                  <a:t>q-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/>
                  <a:t>，制成</a:t>
                </a:r>
                <a:r>
                  <a:rPr lang="en-US" altLang="zh-CN" b="1" dirty="0"/>
                  <a:t>M*K</a:t>
                </a:r>
                <a:r>
                  <a:rPr lang="zh-CN" altLang="en-US" b="1" dirty="0"/>
                  <a:t>的表格，因此计算</a:t>
                </a:r>
                <a:r>
                  <a:rPr lang="en-US" altLang="zh-CN" b="1" dirty="0"/>
                  <a:t>query</a:t>
                </a:r>
                <a:r>
                  <a:rPr lang="zh-CN" altLang="en-US" b="1" dirty="0"/>
                  <a:t>到数据库中点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的距离时需要进行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次查表，第一部分的距离计算复杂度为</a:t>
                </a:r>
                <a:r>
                  <a:rPr lang="en-US" altLang="zh-CN" b="1" dirty="0"/>
                  <a:t>O(M)</a:t>
                </a:r>
                <a:r>
                  <a:rPr lang="zh-CN" altLang="en-US" b="1" dirty="0"/>
                  <a:t>，通常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会远小于向量的维度</a:t>
                </a:r>
                <a:r>
                  <a:rPr lang="en-US" altLang="zh-CN" b="1" dirty="0"/>
                  <a:t>R</a:t>
                </a:r>
                <a:r>
                  <a:rPr lang="zh-CN" altLang="en-US" b="1" dirty="0"/>
                  <a:t>，所以这部分计算速度提高了，第二部分只和</a:t>
                </a:r>
                <a:r>
                  <a:rPr lang="en-US" altLang="zh-CN" b="1" dirty="0"/>
                  <a:t>query</a:t>
                </a:r>
                <a:r>
                  <a:rPr lang="zh-CN" altLang="en-US" b="1" dirty="0"/>
                  <a:t>有关，第三部分转化为常数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90CDF0-7AB2-4DC1-A06B-9852274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1" y="4030750"/>
                <a:ext cx="10651273" cy="2681632"/>
              </a:xfrm>
              <a:prstGeom prst="rect">
                <a:avLst/>
              </a:prstGeom>
              <a:blipFill>
                <a:blip r:embed="rId4"/>
                <a:stretch>
                  <a:fillRect l="-458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F78D31C-A95D-4058-8DDF-16701FFF4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788" y="4105785"/>
            <a:ext cx="3746729" cy="6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57F16-4967-491A-9501-EF40DC8AAC2F}"/>
                  </a:ext>
                </a:extLst>
              </p:cNvPr>
              <p:cNvSpPr txBox="1"/>
              <p:nvPr/>
            </p:nvSpPr>
            <p:spPr>
              <a:xfrm>
                <a:off x="538572" y="4651318"/>
                <a:ext cx="8799781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57F16-4967-491A-9501-EF40DC8A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2" y="4651318"/>
                <a:ext cx="8799781" cy="707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132A1C3-96FE-441F-A97D-8823A6053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7" y="1820640"/>
            <a:ext cx="5148102" cy="21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CD8F18-4801-4DC8-8D2E-38EBD53FDAA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EA1D4-05D6-46C6-ABD2-B31267420FC8}"/>
              </a:ext>
            </a:extLst>
          </p:cNvPr>
          <p:cNvSpPr txBox="1"/>
          <p:nvPr/>
        </p:nvSpPr>
        <p:spPr>
          <a:xfrm>
            <a:off x="377687" y="72555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Learning Algorithm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9DFB3-4215-4CF5-B0B2-33BA7A0CBE0E}"/>
              </a:ext>
            </a:extLst>
          </p:cNvPr>
          <p:cNvSpPr txBox="1"/>
          <p:nvPr/>
        </p:nvSpPr>
        <p:spPr>
          <a:xfrm>
            <a:off x="807303" y="1722611"/>
            <a:ext cx="6728124" cy="337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三组参数：网络参数、码本</a:t>
            </a:r>
            <a:r>
              <a:rPr lang="en-US" altLang="zh-CN" b="1" dirty="0"/>
              <a:t>C=[C1</a:t>
            </a:r>
            <a:r>
              <a:rPr lang="zh-CN" altLang="en-US" b="1" dirty="0"/>
              <a:t>、</a:t>
            </a:r>
            <a:r>
              <a:rPr lang="en-US" altLang="zh-CN" b="1" dirty="0"/>
              <a:t>C2……CM]</a:t>
            </a:r>
            <a:r>
              <a:rPr lang="zh-CN" altLang="en-US" b="1" dirty="0"/>
              <a:t>、二进制编码</a:t>
            </a:r>
            <a:r>
              <a:rPr lang="en-US" altLang="zh-CN" b="1" dirty="0"/>
              <a:t>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网络参数：利用自动微分技术通过反向传播进行优化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码本</a:t>
            </a:r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得到解析解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编码</a:t>
            </a:r>
            <a:r>
              <a:rPr lang="en-US" altLang="zh-CN" b="1" dirty="0"/>
              <a:t>B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</a:t>
            </a:r>
            <a:r>
              <a:rPr lang="zh-CN" altLang="en-US" b="1" dirty="0"/>
              <a:t>选中每个码本中最近的一个码字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0095D9-1217-4D78-A281-79BC096A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51" y="2578678"/>
            <a:ext cx="4559570" cy="524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DC642B-664F-4852-BDF3-C9D1EBE8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417" y="3085458"/>
            <a:ext cx="5143010" cy="3432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24BD6-B260-40D5-B6C5-E9E56A22A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851" y="3497574"/>
            <a:ext cx="3304718" cy="11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E9C47D-C907-487F-9262-5725F0EC5AF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A73B3-C55C-4786-B265-A9EC5FCE0C74}"/>
              </a:ext>
            </a:extLst>
          </p:cNvPr>
          <p:cNvSpPr txBox="1"/>
          <p:nvPr/>
        </p:nvSpPr>
        <p:spPr>
          <a:xfrm>
            <a:off x="377687" y="72555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BC351-0392-432D-9A3C-86D3F8DFCF37}"/>
              </a:ext>
            </a:extLst>
          </p:cNvPr>
          <p:cNvSpPr txBox="1"/>
          <p:nvPr/>
        </p:nvSpPr>
        <p:spPr>
          <a:xfrm>
            <a:off x="664428" y="1325431"/>
            <a:ext cx="801533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数据集：</a:t>
            </a:r>
            <a:r>
              <a:rPr lang="en-US" altLang="zh-CN" b="1" dirty="0"/>
              <a:t>NUS-WIDE</a:t>
            </a:r>
            <a:r>
              <a:rPr lang="zh-CN" altLang="en-US" b="1" dirty="0"/>
              <a:t>、</a:t>
            </a:r>
            <a:r>
              <a:rPr lang="en-US" altLang="zh-CN" b="1" dirty="0"/>
              <a:t>MIR-Flickr-&gt;256</a:t>
            </a:r>
            <a:r>
              <a:rPr lang="zh-CN" altLang="en-US" b="1" dirty="0"/>
              <a:t>*</a:t>
            </a:r>
            <a:r>
              <a:rPr lang="en-US" altLang="zh-CN" b="1" dirty="0"/>
              <a:t>256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网络：图像</a:t>
            </a:r>
            <a:r>
              <a:rPr lang="en-US" altLang="zh-CN" b="1" dirty="0" err="1"/>
              <a:t>AlenNet</a:t>
            </a:r>
            <a:r>
              <a:rPr lang="zh-CN" altLang="en-US" b="1" dirty="0"/>
              <a:t>、文本</a:t>
            </a:r>
            <a:r>
              <a:rPr lang="en-US" altLang="zh-CN" b="1" dirty="0"/>
              <a:t>tag occurrence</a:t>
            </a:r>
            <a:r>
              <a:rPr lang="zh-CN" altLang="en-US" b="1" dirty="0"/>
              <a:t>向量，网络通过</a:t>
            </a:r>
            <a:r>
              <a:rPr lang="en-US" altLang="zh-CN" b="1" dirty="0"/>
              <a:t>bp</a:t>
            </a:r>
            <a:r>
              <a:rPr lang="zh-CN" altLang="en-US" b="1" dirty="0"/>
              <a:t>算法进行优化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9A8125-FF20-49D3-A05E-F46D11DD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30" y="2315901"/>
            <a:ext cx="9865460" cy="42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E9C47D-C907-487F-9262-5725F0EC5AF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A73B3-C55C-4786-B265-A9EC5FCE0C74}"/>
              </a:ext>
            </a:extLst>
          </p:cNvPr>
          <p:cNvSpPr txBox="1"/>
          <p:nvPr/>
        </p:nvSpPr>
        <p:spPr>
          <a:xfrm>
            <a:off x="377687" y="72555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BC351-0392-432D-9A3C-86D3F8DFCF37}"/>
              </a:ext>
            </a:extLst>
          </p:cNvPr>
          <p:cNvSpPr txBox="1"/>
          <p:nvPr/>
        </p:nvSpPr>
        <p:spPr>
          <a:xfrm>
            <a:off x="664428" y="1325431"/>
            <a:ext cx="367119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（</a:t>
            </a:r>
            <a:r>
              <a:rPr lang="en-US" altLang="zh-CN" b="1" dirty="0"/>
              <a:t>a-d</a:t>
            </a:r>
            <a:r>
              <a:rPr lang="zh-CN" altLang="en-US" b="1" dirty="0"/>
              <a:t>）</a:t>
            </a:r>
            <a:r>
              <a:rPr lang="en-US" altLang="zh-CN" b="1" dirty="0"/>
              <a:t>Precision-Recall</a:t>
            </a:r>
            <a:r>
              <a:rPr lang="zh-CN" altLang="en-US" b="1" dirty="0"/>
              <a:t>曲线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（</a:t>
            </a:r>
            <a:r>
              <a:rPr lang="en-US" altLang="zh-CN" b="1" dirty="0"/>
              <a:t>e-h</a:t>
            </a:r>
            <a:r>
              <a:rPr lang="zh-CN" altLang="en-US" b="1" dirty="0"/>
              <a:t>）</a:t>
            </a:r>
            <a:r>
              <a:rPr lang="en-US" altLang="zh-CN" b="1" dirty="0"/>
              <a:t>Precision-@top-R</a:t>
            </a:r>
            <a:r>
              <a:rPr lang="zh-CN" altLang="en-US" b="1" dirty="0"/>
              <a:t>曲线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AE7D0-7E94-4852-AEDB-30B13CFC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5634"/>
            <a:ext cx="12192000" cy="23636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1C84D4-9B03-4A7A-8BCE-6E74B6496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9307"/>
            <a:ext cx="12192000" cy="23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1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14215</TotalTime>
  <Words>929</Words>
  <Application>Microsoft Office PowerPoint</Application>
  <PresentationFormat>宽屏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NimbusRomNo9L-Medi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跨模态检索</dc:title>
  <dc:creator>liu ruining</dc:creator>
  <cp:lastModifiedBy>lovo</cp:lastModifiedBy>
  <cp:revision>94</cp:revision>
  <dcterms:created xsi:type="dcterms:W3CDTF">2019-08-03T03:48:28Z</dcterms:created>
  <dcterms:modified xsi:type="dcterms:W3CDTF">2019-09-21T15:29:44Z</dcterms:modified>
</cp:coreProperties>
</file>