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6" r:id="rId13"/>
    <p:sldId id="268" r:id="rId14"/>
    <p:sldId id="269" r:id="rId15"/>
    <p:sldId id="270" r:id="rId1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1" d="100"/>
          <a:sy n="111" d="100"/>
        </p:scale>
        <p:origin x="543" y="5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84852B-AC10-4FC5-A71E-E91466104E81}"/>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F43048D0-586B-491D-A9BA-7DB5D6F16C4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5C71A99F-5ADE-48A1-8B19-9A8FAEAD5D5B}"/>
              </a:ext>
            </a:extLst>
          </p:cNvPr>
          <p:cNvSpPr>
            <a:spLocks noGrp="1"/>
          </p:cNvSpPr>
          <p:nvPr>
            <p:ph type="dt" sz="half" idx="10"/>
          </p:nvPr>
        </p:nvSpPr>
        <p:spPr/>
        <p:txBody>
          <a:bodyPr/>
          <a:lstStyle/>
          <a:p>
            <a:fld id="{319060AB-101C-4A6D-B674-15CD1508D8C2}" type="datetimeFigureOut">
              <a:rPr lang="zh-CN" altLang="en-US" smtClean="0"/>
              <a:t>2019/8/10</a:t>
            </a:fld>
            <a:endParaRPr lang="zh-CN" altLang="en-US"/>
          </a:p>
        </p:txBody>
      </p:sp>
      <p:sp>
        <p:nvSpPr>
          <p:cNvPr id="5" name="页脚占位符 4">
            <a:extLst>
              <a:ext uri="{FF2B5EF4-FFF2-40B4-BE49-F238E27FC236}">
                <a16:creationId xmlns:a16="http://schemas.microsoft.com/office/drawing/2014/main" id="{B83D57A6-2478-45F0-83AF-1A8AB24BED4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5F91396-D1FF-4B96-9A05-79A2DAEAB14E}"/>
              </a:ext>
            </a:extLst>
          </p:cNvPr>
          <p:cNvSpPr>
            <a:spLocks noGrp="1"/>
          </p:cNvSpPr>
          <p:nvPr>
            <p:ph type="sldNum" sz="quarter" idx="12"/>
          </p:nvPr>
        </p:nvSpPr>
        <p:spPr/>
        <p:txBody>
          <a:bodyPr/>
          <a:lstStyle/>
          <a:p>
            <a:fld id="{38E3483F-A2B7-41A1-BCFA-1F2A3D04676F}" type="slidenum">
              <a:rPr lang="zh-CN" altLang="en-US" smtClean="0"/>
              <a:t>‹#›</a:t>
            </a:fld>
            <a:endParaRPr lang="zh-CN" altLang="en-US"/>
          </a:p>
        </p:txBody>
      </p:sp>
    </p:spTree>
    <p:extLst>
      <p:ext uri="{BB962C8B-B14F-4D97-AF65-F5344CB8AC3E}">
        <p14:creationId xmlns:p14="http://schemas.microsoft.com/office/powerpoint/2010/main" val="28331874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AACAEB-5717-44AD-AB61-07F95FA131A9}"/>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AE3A15C1-2678-4181-8934-FDDCDE59FA1E}"/>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3610C68-860A-4EC0-8978-0D0E0881B3FE}"/>
              </a:ext>
            </a:extLst>
          </p:cNvPr>
          <p:cNvSpPr>
            <a:spLocks noGrp="1"/>
          </p:cNvSpPr>
          <p:nvPr>
            <p:ph type="dt" sz="half" idx="10"/>
          </p:nvPr>
        </p:nvSpPr>
        <p:spPr/>
        <p:txBody>
          <a:bodyPr/>
          <a:lstStyle/>
          <a:p>
            <a:fld id="{319060AB-101C-4A6D-B674-15CD1508D8C2}" type="datetimeFigureOut">
              <a:rPr lang="zh-CN" altLang="en-US" smtClean="0"/>
              <a:t>2019/8/10</a:t>
            </a:fld>
            <a:endParaRPr lang="zh-CN" altLang="en-US"/>
          </a:p>
        </p:txBody>
      </p:sp>
      <p:sp>
        <p:nvSpPr>
          <p:cNvPr id="5" name="页脚占位符 4">
            <a:extLst>
              <a:ext uri="{FF2B5EF4-FFF2-40B4-BE49-F238E27FC236}">
                <a16:creationId xmlns:a16="http://schemas.microsoft.com/office/drawing/2014/main" id="{A5996581-FD83-4C6F-A1E5-181E259AC50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06A0A0E-577B-45C5-8533-6D42AC69EDA7}"/>
              </a:ext>
            </a:extLst>
          </p:cNvPr>
          <p:cNvSpPr>
            <a:spLocks noGrp="1"/>
          </p:cNvSpPr>
          <p:nvPr>
            <p:ph type="sldNum" sz="quarter" idx="12"/>
          </p:nvPr>
        </p:nvSpPr>
        <p:spPr/>
        <p:txBody>
          <a:bodyPr/>
          <a:lstStyle/>
          <a:p>
            <a:fld id="{38E3483F-A2B7-41A1-BCFA-1F2A3D04676F}" type="slidenum">
              <a:rPr lang="zh-CN" altLang="en-US" smtClean="0"/>
              <a:t>‹#›</a:t>
            </a:fld>
            <a:endParaRPr lang="zh-CN" altLang="en-US"/>
          </a:p>
        </p:txBody>
      </p:sp>
    </p:spTree>
    <p:extLst>
      <p:ext uri="{BB962C8B-B14F-4D97-AF65-F5344CB8AC3E}">
        <p14:creationId xmlns:p14="http://schemas.microsoft.com/office/powerpoint/2010/main" val="739098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524E9FC7-B758-4F78-91A6-48FF7D20E910}"/>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2B31D17E-C0DF-4EB2-80EE-9354430AFA7C}"/>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5A7B97E-077A-48DA-847E-EFDB2BAAA90F}"/>
              </a:ext>
            </a:extLst>
          </p:cNvPr>
          <p:cNvSpPr>
            <a:spLocks noGrp="1"/>
          </p:cNvSpPr>
          <p:nvPr>
            <p:ph type="dt" sz="half" idx="10"/>
          </p:nvPr>
        </p:nvSpPr>
        <p:spPr/>
        <p:txBody>
          <a:bodyPr/>
          <a:lstStyle/>
          <a:p>
            <a:fld id="{319060AB-101C-4A6D-B674-15CD1508D8C2}" type="datetimeFigureOut">
              <a:rPr lang="zh-CN" altLang="en-US" smtClean="0"/>
              <a:t>2019/8/10</a:t>
            </a:fld>
            <a:endParaRPr lang="zh-CN" altLang="en-US"/>
          </a:p>
        </p:txBody>
      </p:sp>
      <p:sp>
        <p:nvSpPr>
          <p:cNvPr id="5" name="页脚占位符 4">
            <a:extLst>
              <a:ext uri="{FF2B5EF4-FFF2-40B4-BE49-F238E27FC236}">
                <a16:creationId xmlns:a16="http://schemas.microsoft.com/office/drawing/2014/main" id="{156BB7FE-135B-4CC5-B652-24A61809308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70982C1-4403-45BB-9826-F06DC05E60D9}"/>
              </a:ext>
            </a:extLst>
          </p:cNvPr>
          <p:cNvSpPr>
            <a:spLocks noGrp="1"/>
          </p:cNvSpPr>
          <p:nvPr>
            <p:ph type="sldNum" sz="quarter" idx="12"/>
          </p:nvPr>
        </p:nvSpPr>
        <p:spPr/>
        <p:txBody>
          <a:bodyPr/>
          <a:lstStyle/>
          <a:p>
            <a:fld id="{38E3483F-A2B7-41A1-BCFA-1F2A3D04676F}" type="slidenum">
              <a:rPr lang="zh-CN" altLang="en-US" smtClean="0"/>
              <a:t>‹#›</a:t>
            </a:fld>
            <a:endParaRPr lang="zh-CN" altLang="en-US"/>
          </a:p>
        </p:txBody>
      </p:sp>
    </p:spTree>
    <p:extLst>
      <p:ext uri="{BB962C8B-B14F-4D97-AF65-F5344CB8AC3E}">
        <p14:creationId xmlns:p14="http://schemas.microsoft.com/office/powerpoint/2010/main" val="2601817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A3F4BC-F6DA-429E-9952-C747234C9030}"/>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81475447-A1FB-4439-9C81-0953B03EF582}"/>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42BDFA0-F59B-44CE-BDBE-8AA1069BED1C}"/>
              </a:ext>
            </a:extLst>
          </p:cNvPr>
          <p:cNvSpPr>
            <a:spLocks noGrp="1"/>
          </p:cNvSpPr>
          <p:nvPr>
            <p:ph type="dt" sz="half" idx="10"/>
          </p:nvPr>
        </p:nvSpPr>
        <p:spPr/>
        <p:txBody>
          <a:bodyPr/>
          <a:lstStyle/>
          <a:p>
            <a:fld id="{319060AB-101C-4A6D-B674-15CD1508D8C2}" type="datetimeFigureOut">
              <a:rPr lang="zh-CN" altLang="en-US" smtClean="0"/>
              <a:t>2019/8/10</a:t>
            </a:fld>
            <a:endParaRPr lang="zh-CN" altLang="en-US"/>
          </a:p>
        </p:txBody>
      </p:sp>
      <p:sp>
        <p:nvSpPr>
          <p:cNvPr id="5" name="页脚占位符 4">
            <a:extLst>
              <a:ext uri="{FF2B5EF4-FFF2-40B4-BE49-F238E27FC236}">
                <a16:creationId xmlns:a16="http://schemas.microsoft.com/office/drawing/2014/main" id="{FB3D7DFA-91FB-4F6E-AF1F-6BED7B6AF5A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9BA2200-5FA2-4758-B2B6-48D12E49E6CB}"/>
              </a:ext>
            </a:extLst>
          </p:cNvPr>
          <p:cNvSpPr>
            <a:spLocks noGrp="1"/>
          </p:cNvSpPr>
          <p:nvPr>
            <p:ph type="sldNum" sz="quarter" idx="12"/>
          </p:nvPr>
        </p:nvSpPr>
        <p:spPr/>
        <p:txBody>
          <a:bodyPr/>
          <a:lstStyle/>
          <a:p>
            <a:fld id="{38E3483F-A2B7-41A1-BCFA-1F2A3D04676F}" type="slidenum">
              <a:rPr lang="zh-CN" altLang="en-US" smtClean="0"/>
              <a:t>‹#›</a:t>
            </a:fld>
            <a:endParaRPr lang="zh-CN" altLang="en-US"/>
          </a:p>
        </p:txBody>
      </p:sp>
    </p:spTree>
    <p:extLst>
      <p:ext uri="{BB962C8B-B14F-4D97-AF65-F5344CB8AC3E}">
        <p14:creationId xmlns:p14="http://schemas.microsoft.com/office/powerpoint/2010/main" val="9817273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57B88E-04B8-497D-A5A4-0FF23896BE3E}"/>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82E07FB1-75D6-4698-8442-974018E2130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D4654200-4178-4643-8CBB-C07A9A5BA1D2}"/>
              </a:ext>
            </a:extLst>
          </p:cNvPr>
          <p:cNvSpPr>
            <a:spLocks noGrp="1"/>
          </p:cNvSpPr>
          <p:nvPr>
            <p:ph type="dt" sz="half" idx="10"/>
          </p:nvPr>
        </p:nvSpPr>
        <p:spPr/>
        <p:txBody>
          <a:bodyPr/>
          <a:lstStyle/>
          <a:p>
            <a:fld id="{319060AB-101C-4A6D-B674-15CD1508D8C2}" type="datetimeFigureOut">
              <a:rPr lang="zh-CN" altLang="en-US" smtClean="0"/>
              <a:t>2019/8/10</a:t>
            </a:fld>
            <a:endParaRPr lang="zh-CN" altLang="en-US"/>
          </a:p>
        </p:txBody>
      </p:sp>
      <p:sp>
        <p:nvSpPr>
          <p:cNvPr id="5" name="页脚占位符 4">
            <a:extLst>
              <a:ext uri="{FF2B5EF4-FFF2-40B4-BE49-F238E27FC236}">
                <a16:creationId xmlns:a16="http://schemas.microsoft.com/office/drawing/2014/main" id="{327FB548-6478-4410-8A73-97FDFF773E9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3F67B09-A9D9-4FB5-8829-5CFDD52D2FAA}"/>
              </a:ext>
            </a:extLst>
          </p:cNvPr>
          <p:cNvSpPr>
            <a:spLocks noGrp="1"/>
          </p:cNvSpPr>
          <p:nvPr>
            <p:ph type="sldNum" sz="quarter" idx="12"/>
          </p:nvPr>
        </p:nvSpPr>
        <p:spPr/>
        <p:txBody>
          <a:bodyPr/>
          <a:lstStyle/>
          <a:p>
            <a:fld id="{38E3483F-A2B7-41A1-BCFA-1F2A3D04676F}" type="slidenum">
              <a:rPr lang="zh-CN" altLang="en-US" smtClean="0"/>
              <a:t>‹#›</a:t>
            </a:fld>
            <a:endParaRPr lang="zh-CN" altLang="en-US"/>
          </a:p>
        </p:txBody>
      </p:sp>
    </p:spTree>
    <p:extLst>
      <p:ext uri="{BB962C8B-B14F-4D97-AF65-F5344CB8AC3E}">
        <p14:creationId xmlns:p14="http://schemas.microsoft.com/office/powerpoint/2010/main" val="13364946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680E7F-3313-49AE-9652-2A31D1276C00}"/>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987A502-2DAB-4810-9DB1-810BC60D606E}"/>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5F9B82E1-0EFB-4FBA-8FD8-1BA9BB218012}"/>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5E2B0544-70DE-4420-9E04-D533CD8243A2}"/>
              </a:ext>
            </a:extLst>
          </p:cNvPr>
          <p:cNvSpPr>
            <a:spLocks noGrp="1"/>
          </p:cNvSpPr>
          <p:nvPr>
            <p:ph type="dt" sz="half" idx="10"/>
          </p:nvPr>
        </p:nvSpPr>
        <p:spPr/>
        <p:txBody>
          <a:bodyPr/>
          <a:lstStyle/>
          <a:p>
            <a:fld id="{319060AB-101C-4A6D-B674-15CD1508D8C2}" type="datetimeFigureOut">
              <a:rPr lang="zh-CN" altLang="en-US" smtClean="0"/>
              <a:t>2019/8/10</a:t>
            </a:fld>
            <a:endParaRPr lang="zh-CN" altLang="en-US"/>
          </a:p>
        </p:txBody>
      </p:sp>
      <p:sp>
        <p:nvSpPr>
          <p:cNvPr id="6" name="页脚占位符 5">
            <a:extLst>
              <a:ext uri="{FF2B5EF4-FFF2-40B4-BE49-F238E27FC236}">
                <a16:creationId xmlns:a16="http://schemas.microsoft.com/office/drawing/2014/main" id="{AD5965E7-154A-4F17-B912-80E19F56B84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0284625-BFA1-414A-8E7A-00BA782E0F70}"/>
              </a:ext>
            </a:extLst>
          </p:cNvPr>
          <p:cNvSpPr>
            <a:spLocks noGrp="1"/>
          </p:cNvSpPr>
          <p:nvPr>
            <p:ph type="sldNum" sz="quarter" idx="12"/>
          </p:nvPr>
        </p:nvSpPr>
        <p:spPr/>
        <p:txBody>
          <a:bodyPr/>
          <a:lstStyle/>
          <a:p>
            <a:fld id="{38E3483F-A2B7-41A1-BCFA-1F2A3D04676F}" type="slidenum">
              <a:rPr lang="zh-CN" altLang="en-US" smtClean="0"/>
              <a:t>‹#›</a:t>
            </a:fld>
            <a:endParaRPr lang="zh-CN" altLang="en-US"/>
          </a:p>
        </p:txBody>
      </p:sp>
    </p:spTree>
    <p:extLst>
      <p:ext uri="{BB962C8B-B14F-4D97-AF65-F5344CB8AC3E}">
        <p14:creationId xmlns:p14="http://schemas.microsoft.com/office/powerpoint/2010/main" val="35908656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C86AA3-BF8D-4668-AF15-10FC34C9C209}"/>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7566F26E-4AAE-435F-A2F3-D64ABD8B280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77537E7D-4BA6-4DC0-99AA-88604E7C0E82}"/>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76AEAD79-B4FC-4832-BE88-BAA234BEA50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B6B080BE-7089-4057-9898-C9213E5062D3}"/>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EB7CF4F4-57C5-40C5-B9E2-A585597EA048}"/>
              </a:ext>
            </a:extLst>
          </p:cNvPr>
          <p:cNvSpPr>
            <a:spLocks noGrp="1"/>
          </p:cNvSpPr>
          <p:nvPr>
            <p:ph type="dt" sz="half" idx="10"/>
          </p:nvPr>
        </p:nvSpPr>
        <p:spPr/>
        <p:txBody>
          <a:bodyPr/>
          <a:lstStyle/>
          <a:p>
            <a:fld id="{319060AB-101C-4A6D-B674-15CD1508D8C2}" type="datetimeFigureOut">
              <a:rPr lang="zh-CN" altLang="en-US" smtClean="0"/>
              <a:t>2019/8/10</a:t>
            </a:fld>
            <a:endParaRPr lang="zh-CN" altLang="en-US"/>
          </a:p>
        </p:txBody>
      </p:sp>
      <p:sp>
        <p:nvSpPr>
          <p:cNvPr id="8" name="页脚占位符 7">
            <a:extLst>
              <a:ext uri="{FF2B5EF4-FFF2-40B4-BE49-F238E27FC236}">
                <a16:creationId xmlns:a16="http://schemas.microsoft.com/office/drawing/2014/main" id="{9DDA8909-E9DE-435F-B320-735F295FAE0A}"/>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5F5BCDFF-E718-4CF1-A21E-6C01EAE0374E}"/>
              </a:ext>
            </a:extLst>
          </p:cNvPr>
          <p:cNvSpPr>
            <a:spLocks noGrp="1"/>
          </p:cNvSpPr>
          <p:nvPr>
            <p:ph type="sldNum" sz="quarter" idx="12"/>
          </p:nvPr>
        </p:nvSpPr>
        <p:spPr/>
        <p:txBody>
          <a:bodyPr/>
          <a:lstStyle/>
          <a:p>
            <a:fld id="{38E3483F-A2B7-41A1-BCFA-1F2A3D04676F}" type="slidenum">
              <a:rPr lang="zh-CN" altLang="en-US" smtClean="0"/>
              <a:t>‹#›</a:t>
            </a:fld>
            <a:endParaRPr lang="zh-CN" altLang="en-US"/>
          </a:p>
        </p:txBody>
      </p:sp>
    </p:spTree>
    <p:extLst>
      <p:ext uri="{BB962C8B-B14F-4D97-AF65-F5344CB8AC3E}">
        <p14:creationId xmlns:p14="http://schemas.microsoft.com/office/powerpoint/2010/main" val="34105042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FC399C-9743-47A0-9B89-332615E51DDA}"/>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DEE87D57-053A-4DB1-9FA2-0A4E9707867F}"/>
              </a:ext>
            </a:extLst>
          </p:cNvPr>
          <p:cNvSpPr>
            <a:spLocks noGrp="1"/>
          </p:cNvSpPr>
          <p:nvPr>
            <p:ph type="dt" sz="half" idx="10"/>
          </p:nvPr>
        </p:nvSpPr>
        <p:spPr/>
        <p:txBody>
          <a:bodyPr/>
          <a:lstStyle/>
          <a:p>
            <a:fld id="{319060AB-101C-4A6D-B674-15CD1508D8C2}" type="datetimeFigureOut">
              <a:rPr lang="zh-CN" altLang="en-US" smtClean="0"/>
              <a:t>2019/8/10</a:t>
            </a:fld>
            <a:endParaRPr lang="zh-CN" altLang="en-US"/>
          </a:p>
        </p:txBody>
      </p:sp>
      <p:sp>
        <p:nvSpPr>
          <p:cNvPr id="4" name="页脚占位符 3">
            <a:extLst>
              <a:ext uri="{FF2B5EF4-FFF2-40B4-BE49-F238E27FC236}">
                <a16:creationId xmlns:a16="http://schemas.microsoft.com/office/drawing/2014/main" id="{D0FB5642-5896-4428-9A5F-2D2817955F32}"/>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A1C466ED-68A2-4ABC-B0C9-7AD8FE72CC74}"/>
              </a:ext>
            </a:extLst>
          </p:cNvPr>
          <p:cNvSpPr>
            <a:spLocks noGrp="1"/>
          </p:cNvSpPr>
          <p:nvPr>
            <p:ph type="sldNum" sz="quarter" idx="12"/>
          </p:nvPr>
        </p:nvSpPr>
        <p:spPr/>
        <p:txBody>
          <a:bodyPr/>
          <a:lstStyle/>
          <a:p>
            <a:fld id="{38E3483F-A2B7-41A1-BCFA-1F2A3D04676F}" type="slidenum">
              <a:rPr lang="zh-CN" altLang="en-US" smtClean="0"/>
              <a:t>‹#›</a:t>
            </a:fld>
            <a:endParaRPr lang="zh-CN" altLang="en-US"/>
          </a:p>
        </p:txBody>
      </p:sp>
    </p:spTree>
    <p:extLst>
      <p:ext uri="{BB962C8B-B14F-4D97-AF65-F5344CB8AC3E}">
        <p14:creationId xmlns:p14="http://schemas.microsoft.com/office/powerpoint/2010/main" val="14880752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2385D504-E6C2-43EE-8383-37F2B1BD3E02}"/>
              </a:ext>
            </a:extLst>
          </p:cNvPr>
          <p:cNvSpPr>
            <a:spLocks noGrp="1"/>
          </p:cNvSpPr>
          <p:nvPr>
            <p:ph type="dt" sz="half" idx="10"/>
          </p:nvPr>
        </p:nvSpPr>
        <p:spPr/>
        <p:txBody>
          <a:bodyPr/>
          <a:lstStyle/>
          <a:p>
            <a:fld id="{319060AB-101C-4A6D-B674-15CD1508D8C2}" type="datetimeFigureOut">
              <a:rPr lang="zh-CN" altLang="en-US" smtClean="0"/>
              <a:t>2019/8/10</a:t>
            </a:fld>
            <a:endParaRPr lang="zh-CN" altLang="en-US"/>
          </a:p>
        </p:txBody>
      </p:sp>
      <p:sp>
        <p:nvSpPr>
          <p:cNvPr id="3" name="页脚占位符 2">
            <a:extLst>
              <a:ext uri="{FF2B5EF4-FFF2-40B4-BE49-F238E27FC236}">
                <a16:creationId xmlns:a16="http://schemas.microsoft.com/office/drawing/2014/main" id="{6830684A-BAAB-414F-8E22-7789A6639B20}"/>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5EE0769C-C158-487E-B22B-0652D09D463F}"/>
              </a:ext>
            </a:extLst>
          </p:cNvPr>
          <p:cNvSpPr>
            <a:spLocks noGrp="1"/>
          </p:cNvSpPr>
          <p:nvPr>
            <p:ph type="sldNum" sz="quarter" idx="12"/>
          </p:nvPr>
        </p:nvSpPr>
        <p:spPr/>
        <p:txBody>
          <a:bodyPr/>
          <a:lstStyle/>
          <a:p>
            <a:fld id="{38E3483F-A2B7-41A1-BCFA-1F2A3D04676F}" type="slidenum">
              <a:rPr lang="zh-CN" altLang="en-US" smtClean="0"/>
              <a:t>‹#›</a:t>
            </a:fld>
            <a:endParaRPr lang="zh-CN" altLang="en-US"/>
          </a:p>
        </p:txBody>
      </p:sp>
    </p:spTree>
    <p:extLst>
      <p:ext uri="{BB962C8B-B14F-4D97-AF65-F5344CB8AC3E}">
        <p14:creationId xmlns:p14="http://schemas.microsoft.com/office/powerpoint/2010/main" val="19640666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205026A-4876-4BBA-BAF2-C5EB014C6BBE}"/>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81AAA96B-E1AC-4CD8-A4DE-141A854A965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BED9000B-AC8F-495F-BFBF-9182B9C2B4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59031AD2-AD88-41CA-A533-1DB50931EAB2}"/>
              </a:ext>
            </a:extLst>
          </p:cNvPr>
          <p:cNvSpPr>
            <a:spLocks noGrp="1"/>
          </p:cNvSpPr>
          <p:nvPr>
            <p:ph type="dt" sz="half" idx="10"/>
          </p:nvPr>
        </p:nvSpPr>
        <p:spPr/>
        <p:txBody>
          <a:bodyPr/>
          <a:lstStyle/>
          <a:p>
            <a:fld id="{319060AB-101C-4A6D-B674-15CD1508D8C2}" type="datetimeFigureOut">
              <a:rPr lang="zh-CN" altLang="en-US" smtClean="0"/>
              <a:t>2019/8/10</a:t>
            </a:fld>
            <a:endParaRPr lang="zh-CN" altLang="en-US"/>
          </a:p>
        </p:txBody>
      </p:sp>
      <p:sp>
        <p:nvSpPr>
          <p:cNvPr id="6" name="页脚占位符 5">
            <a:extLst>
              <a:ext uri="{FF2B5EF4-FFF2-40B4-BE49-F238E27FC236}">
                <a16:creationId xmlns:a16="http://schemas.microsoft.com/office/drawing/2014/main" id="{4D7C4E84-B3B4-49F3-B235-32B52585584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A792AF0-CF55-460B-8712-4C7C765F9738}"/>
              </a:ext>
            </a:extLst>
          </p:cNvPr>
          <p:cNvSpPr>
            <a:spLocks noGrp="1"/>
          </p:cNvSpPr>
          <p:nvPr>
            <p:ph type="sldNum" sz="quarter" idx="12"/>
          </p:nvPr>
        </p:nvSpPr>
        <p:spPr/>
        <p:txBody>
          <a:bodyPr/>
          <a:lstStyle/>
          <a:p>
            <a:fld id="{38E3483F-A2B7-41A1-BCFA-1F2A3D04676F}" type="slidenum">
              <a:rPr lang="zh-CN" altLang="en-US" smtClean="0"/>
              <a:t>‹#›</a:t>
            </a:fld>
            <a:endParaRPr lang="zh-CN" altLang="en-US"/>
          </a:p>
        </p:txBody>
      </p:sp>
    </p:spTree>
    <p:extLst>
      <p:ext uri="{BB962C8B-B14F-4D97-AF65-F5344CB8AC3E}">
        <p14:creationId xmlns:p14="http://schemas.microsoft.com/office/powerpoint/2010/main" val="10894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9EA869F-C0EE-4186-A721-B800704D3EE5}"/>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D4271310-51F9-459E-9420-3D99752D305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10D1FD32-50E8-48A8-A522-E6C987E506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D0C365EB-134E-4465-A926-AEB76F55EBFE}"/>
              </a:ext>
            </a:extLst>
          </p:cNvPr>
          <p:cNvSpPr>
            <a:spLocks noGrp="1"/>
          </p:cNvSpPr>
          <p:nvPr>
            <p:ph type="dt" sz="half" idx="10"/>
          </p:nvPr>
        </p:nvSpPr>
        <p:spPr/>
        <p:txBody>
          <a:bodyPr/>
          <a:lstStyle/>
          <a:p>
            <a:fld id="{319060AB-101C-4A6D-B674-15CD1508D8C2}" type="datetimeFigureOut">
              <a:rPr lang="zh-CN" altLang="en-US" smtClean="0"/>
              <a:t>2019/8/10</a:t>
            </a:fld>
            <a:endParaRPr lang="zh-CN" altLang="en-US"/>
          </a:p>
        </p:txBody>
      </p:sp>
      <p:sp>
        <p:nvSpPr>
          <p:cNvPr id="6" name="页脚占位符 5">
            <a:extLst>
              <a:ext uri="{FF2B5EF4-FFF2-40B4-BE49-F238E27FC236}">
                <a16:creationId xmlns:a16="http://schemas.microsoft.com/office/drawing/2014/main" id="{08BE038D-A5E0-4D6B-8EC5-B9EAB09785C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4EFFB99-38A2-4137-9840-F7631AA9F54B}"/>
              </a:ext>
            </a:extLst>
          </p:cNvPr>
          <p:cNvSpPr>
            <a:spLocks noGrp="1"/>
          </p:cNvSpPr>
          <p:nvPr>
            <p:ph type="sldNum" sz="quarter" idx="12"/>
          </p:nvPr>
        </p:nvSpPr>
        <p:spPr/>
        <p:txBody>
          <a:bodyPr/>
          <a:lstStyle/>
          <a:p>
            <a:fld id="{38E3483F-A2B7-41A1-BCFA-1F2A3D04676F}" type="slidenum">
              <a:rPr lang="zh-CN" altLang="en-US" smtClean="0"/>
              <a:t>‹#›</a:t>
            </a:fld>
            <a:endParaRPr lang="zh-CN" altLang="en-US"/>
          </a:p>
        </p:txBody>
      </p:sp>
    </p:spTree>
    <p:extLst>
      <p:ext uri="{BB962C8B-B14F-4D97-AF65-F5344CB8AC3E}">
        <p14:creationId xmlns:p14="http://schemas.microsoft.com/office/powerpoint/2010/main" val="18554133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DDF61AB3-F424-40F4-87BC-B38C8024563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8C57250D-1857-4B32-8D1C-9A37D816DF6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DF3088D-04BB-4758-91AD-28FF8DF36FE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19060AB-101C-4A6D-B674-15CD1508D8C2}" type="datetimeFigureOut">
              <a:rPr lang="zh-CN" altLang="en-US" smtClean="0"/>
              <a:t>2019/8/10</a:t>
            </a:fld>
            <a:endParaRPr lang="zh-CN" altLang="en-US"/>
          </a:p>
        </p:txBody>
      </p:sp>
      <p:sp>
        <p:nvSpPr>
          <p:cNvPr id="5" name="页脚占位符 4">
            <a:extLst>
              <a:ext uri="{FF2B5EF4-FFF2-40B4-BE49-F238E27FC236}">
                <a16:creationId xmlns:a16="http://schemas.microsoft.com/office/drawing/2014/main" id="{3E02A1BF-EA92-43E1-97DF-47C56416D24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CA996D11-E855-48A5-867B-14A37AC2325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8E3483F-A2B7-41A1-BCFA-1F2A3D04676F}" type="slidenum">
              <a:rPr lang="zh-CN" altLang="en-US" smtClean="0"/>
              <a:t>‹#›</a:t>
            </a:fld>
            <a:endParaRPr lang="zh-CN" altLang="en-US"/>
          </a:p>
        </p:txBody>
      </p:sp>
    </p:spTree>
    <p:extLst>
      <p:ext uri="{BB962C8B-B14F-4D97-AF65-F5344CB8AC3E}">
        <p14:creationId xmlns:p14="http://schemas.microsoft.com/office/powerpoint/2010/main" val="24874234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image" Target="../media/image36.png"/><Relationship Id="rId7" Type="http://schemas.openxmlformats.org/officeDocument/2006/relationships/image" Target="../media/image40.png"/><Relationship Id="rId2" Type="http://schemas.openxmlformats.org/officeDocument/2006/relationships/image" Target="../media/image35.png"/><Relationship Id="rId1" Type="http://schemas.openxmlformats.org/officeDocument/2006/relationships/slideLayout" Target="../slideLayouts/slideLayout6.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13.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image" Target="../media/image36.png"/><Relationship Id="rId7" Type="http://schemas.openxmlformats.org/officeDocument/2006/relationships/image" Target="../media/image40.png"/><Relationship Id="rId2" Type="http://schemas.openxmlformats.org/officeDocument/2006/relationships/image" Target="../media/image35.png"/><Relationship Id="rId1" Type="http://schemas.openxmlformats.org/officeDocument/2006/relationships/slideLayout" Target="../slideLayouts/slideLayout6.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14.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6.xml"/><Relationship Id="rId4" Type="http://schemas.openxmlformats.org/officeDocument/2006/relationships/image" Target="../media/image45.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6.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6.xml"/><Relationship Id="rId5" Type="http://schemas.openxmlformats.org/officeDocument/2006/relationships/image" Target="../media/image21.png"/><Relationship Id="rId4" Type="http://schemas.openxmlformats.org/officeDocument/2006/relationships/image" Target="../media/image20.png"/></Relationships>
</file>

<file path=ppt/slides/_rels/slide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6.xml"/><Relationship Id="rId4" Type="http://schemas.openxmlformats.org/officeDocument/2006/relationships/image" Target="../media/image24.png"/></Relationships>
</file>

<file path=ppt/slides/_rels/slide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6.xml"/><Relationship Id="rId4" Type="http://schemas.openxmlformats.org/officeDocument/2006/relationships/image" Target="../media/image27.png"/></Relationships>
</file>

<file path=ppt/slides/_rels/slide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6.xml"/><Relationship Id="rId5" Type="http://schemas.openxmlformats.org/officeDocument/2006/relationships/image" Target="../media/image31.png"/><Relationship Id="rId4" Type="http://schemas.openxmlformats.org/officeDocument/2006/relationships/image" Target="../media/image3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8D4840-124A-4F40-923A-510358989CA3}"/>
              </a:ext>
            </a:extLst>
          </p:cNvPr>
          <p:cNvSpPr>
            <a:spLocks noGrp="1"/>
          </p:cNvSpPr>
          <p:nvPr>
            <p:ph type="ctrTitle"/>
          </p:nvPr>
        </p:nvSpPr>
        <p:spPr/>
        <p:txBody>
          <a:bodyPr>
            <a:normAutofit/>
          </a:bodyPr>
          <a:lstStyle/>
          <a:p>
            <a:r>
              <a:rPr lang="zh-CN" altLang="en-US" sz="3600" dirty="0"/>
              <a:t>论文选读</a:t>
            </a:r>
          </a:p>
        </p:txBody>
      </p:sp>
      <p:sp>
        <p:nvSpPr>
          <p:cNvPr id="3" name="副标题 2">
            <a:extLst>
              <a:ext uri="{FF2B5EF4-FFF2-40B4-BE49-F238E27FC236}">
                <a16:creationId xmlns:a16="http://schemas.microsoft.com/office/drawing/2014/main" id="{840259DE-393F-4B46-A860-12A8676293B9}"/>
              </a:ext>
            </a:extLst>
          </p:cNvPr>
          <p:cNvSpPr>
            <a:spLocks noGrp="1"/>
          </p:cNvSpPr>
          <p:nvPr>
            <p:ph type="subTitle" idx="1"/>
          </p:nvPr>
        </p:nvSpPr>
        <p:spPr/>
        <p:txBody>
          <a:bodyPr>
            <a:normAutofit/>
          </a:bodyPr>
          <a:lstStyle/>
          <a:p>
            <a:r>
              <a:rPr lang="en-US" altLang="zh-CN" sz="1800" dirty="0"/>
              <a:t>2019/7/29-2019/8/10</a:t>
            </a:r>
            <a:endParaRPr lang="zh-CN" altLang="en-US" sz="1800" dirty="0"/>
          </a:p>
        </p:txBody>
      </p:sp>
    </p:spTree>
    <p:extLst>
      <p:ext uri="{BB962C8B-B14F-4D97-AF65-F5344CB8AC3E}">
        <p14:creationId xmlns:p14="http://schemas.microsoft.com/office/powerpoint/2010/main" val="38160778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DE7DB6-5CE0-4356-80C9-CA60E72FA2FE}"/>
              </a:ext>
            </a:extLst>
          </p:cNvPr>
          <p:cNvSpPr>
            <a:spLocks noGrp="1"/>
          </p:cNvSpPr>
          <p:nvPr>
            <p:ph type="title"/>
          </p:nvPr>
        </p:nvSpPr>
        <p:spPr>
          <a:xfrm>
            <a:off x="838200" y="365125"/>
            <a:ext cx="11072446" cy="918469"/>
          </a:xfrm>
        </p:spPr>
        <p:txBody>
          <a:bodyPr>
            <a:noAutofit/>
          </a:bodyPr>
          <a:lstStyle/>
          <a:p>
            <a:r>
              <a:rPr lang="en-US" altLang="zh-CN" sz="2400" u="sng" dirty="0"/>
              <a:t>2.DKN:Deep</a:t>
            </a:r>
            <a:r>
              <a:rPr lang="zh-CN" altLang="en-US" sz="2400" u="sng" dirty="0"/>
              <a:t> </a:t>
            </a:r>
            <a:r>
              <a:rPr lang="en-US" altLang="zh-CN" sz="2400" u="sng" dirty="0"/>
              <a:t>Knowledge-Aware</a:t>
            </a:r>
            <a:r>
              <a:rPr lang="zh-CN" altLang="en-US" sz="2400" u="sng" dirty="0"/>
              <a:t> </a:t>
            </a:r>
            <a:r>
              <a:rPr lang="en-US" altLang="zh-CN" sz="2400" u="sng" dirty="0"/>
              <a:t>Network for News Recommendation(WWW’ 2018</a:t>
            </a:r>
            <a:r>
              <a:rPr lang="zh-CN" altLang="en-US" sz="2400" u="sng" dirty="0"/>
              <a:t>）</a:t>
            </a:r>
            <a:br>
              <a:rPr lang="en-US" altLang="zh-CN" sz="2400" dirty="0"/>
            </a:br>
            <a:r>
              <a:rPr lang="en-US" altLang="zh-CN" sz="2400" dirty="0"/>
              <a:t>  </a:t>
            </a:r>
            <a:endParaRPr lang="zh-CN" altLang="en-US" sz="2400" u="sng" dirty="0"/>
          </a:p>
        </p:txBody>
      </p:sp>
      <p:sp>
        <p:nvSpPr>
          <p:cNvPr id="4" name="文本框 3">
            <a:extLst>
              <a:ext uri="{FF2B5EF4-FFF2-40B4-BE49-F238E27FC236}">
                <a16:creationId xmlns:a16="http://schemas.microsoft.com/office/drawing/2014/main" id="{88F610A9-13D5-4F4F-91E5-1D35CA7A970B}"/>
              </a:ext>
            </a:extLst>
          </p:cNvPr>
          <p:cNvSpPr txBox="1"/>
          <p:nvPr/>
        </p:nvSpPr>
        <p:spPr>
          <a:xfrm>
            <a:off x="1524843" y="1506760"/>
            <a:ext cx="877163" cy="369332"/>
          </a:xfrm>
          <a:prstGeom prst="rect">
            <a:avLst/>
          </a:prstGeom>
          <a:noFill/>
        </p:spPr>
        <p:txBody>
          <a:bodyPr wrap="none" rtlCol="0">
            <a:spAutoFit/>
          </a:bodyPr>
          <a:lstStyle/>
          <a:p>
            <a:r>
              <a:rPr lang="zh-CN" altLang="en-US" b="1" dirty="0"/>
              <a:t>模型：</a:t>
            </a:r>
          </a:p>
        </p:txBody>
      </p:sp>
      <p:pic>
        <p:nvPicPr>
          <p:cNvPr id="8" name="图片 7">
            <a:extLst>
              <a:ext uri="{FF2B5EF4-FFF2-40B4-BE49-F238E27FC236}">
                <a16:creationId xmlns:a16="http://schemas.microsoft.com/office/drawing/2014/main" id="{4BE75F9F-67CE-4F73-9E4C-388731759967}"/>
              </a:ext>
            </a:extLst>
          </p:cNvPr>
          <p:cNvPicPr>
            <a:picLocks noChangeAspect="1"/>
          </p:cNvPicPr>
          <p:nvPr/>
        </p:nvPicPr>
        <p:blipFill>
          <a:blip r:embed="rId2"/>
          <a:stretch>
            <a:fillRect/>
          </a:stretch>
        </p:blipFill>
        <p:spPr>
          <a:xfrm>
            <a:off x="2428874" y="1631324"/>
            <a:ext cx="7334251" cy="4343957"/>
          </a:xfrm>
          <a:prstGeom prst="rect">
            <a:avLst/>
          </a:prstGeom>
        </p:spPr>
      </p:pic>
    </p:spTree>
    <p:extLst>
      <p:ext uri="{BB962C8B-B14F-4D97-AF65-F5344CB8AC3E}">
        <p14:creationId xmlns:p14="http://schemas.microsoft.com/office/powerpoint/2010/main" val="23764289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DE7DB6-5CE0-4356-80C9-CA60E72FA2FE}"/>
              </a:ext>
            </a:extLst>
          </p:cNvPr>
          <p:cNvSpPr>
            <a:spLocks noGrp="1"/>
          </p:cNvSpPr>
          <p:nvPr>
            <p:ph type="title"/>
          </p:nvPr>
        </p:nvSpPr>
        <p:spPr>
          <a:xfrm>
            <a:off x="838200" y="365125"/>
            <a:ext cx="11072446" cy="918469"/>
          </a:xfrm>
        </p:spPr>
        <p:txBody>
          <a:bodyPr>
            <a:noAutofit/>
          </a:bodyPr>
          <a:lstStyle/>
          <a:p>
            <a:r>
              <a:rPr lang="en-US" altLang="zh-CN" sz="2400" u="sng" dirty="0"/>
              <a:t>2.DKN:Deep</a:t>
            </a:r>
            <a:r>
              <a:rPr lang="zh-CN" altLang="en-US" sz="2400" u="sng" dirty="0"/>
              <a:t> </a:t>
            </a:r>
            <a:r>
              <a:rPr lang="en-US" altLang="zh-CN" sz="2400" u="sng" dirty="0"/>
              <a:t>Knowledge-Aware</a:t>
            </a:r>
            <a:r>
              <a:rPr lang="zh-CN" altLang="en-US" sz="2400" u="sng" dirty="0"/>
              <a:t> </a:t>
            </a:r>
            <a:r>
              <a:rPr lang="en-US" altLang="zh-CN" sz="2400" u="sng" dirty="0"/>
              <a:t>Network for News Recommendation(WWW’ 2018</a:t>
            </a:r>
            <a:r>
              <a:rPr lang="zh-CN" altLang="en-US" sz="2400" u="sng" dirty="0"/>
              <a:t>）</a:t>
            </a:r>
            <a:br>
              <a:rPr lang="en-US" altLang="zh-CN" sz="2400" dirty="0"/>
            </a:br>
            <a:r>
              <a:rPr lang="en-US" altLang="zh-CN" sz="2400" dirty="0"/>
              <a:t>  </a:t>
            </a:r>
            <a:endParaRPr lang="zh-CN" altLang="en-US" sz="2400" u="sng" dirty="0"/>
          </a:p>
        </p:txBody>
      </p:sp>
      <p:sp>
        <p:nvSpPr>
          <p:cNvPr id="4" name="文本框 3">
            <a:extLst>
              <a:ext uri="{FF2B5EF4-FFF2-40B4-BE49-F238E27FC236}">
                <a16:creationId xmlns:a16="http://schemas.microsoft.com/office/drawing/2014/main" id="{88F610A9-13D5-4F4F-91E5-1D35CA7A970B}"/>
              </a:ext>
            </a:extLst>
          </p:cNvPr>
          <p:cNvSpPr txBox="1"/>
          <p:nvPr/>
        </p:nvSpPr>
        <p:spPr>
          <a:xfrm>
            <a:off x="1524843" y="1506760"/>
            <a:ext cx="4014240" cy="369332"/>
          </a:xfrm>
          <a:prstGeom prst="rect">
            <a:avLst/>
          </a:prstGeom>
          <a:noFill/>
        </p:spPr>
        <p:txBody>
          <a:bodyPr wrap="none" rtlCol="0">
            <a:spAutoFit/>
          </a:bodyPr>
          <a:lstStyle/>
          <a:p>
            <a:r>
              <a:rPr lang="zh-CN" altLang="en-US" b="1" dirty="0"/>
              <a:t>知识提取（</a:t>
            </a:r>
            <a:r>
              <a:rPr lang="en-US" altLang="zh-CN" b="1" dirty="0"/>
              <a:t>Knowledge Distillation)</a:t>
            </a:r>
            <a:r>
              <a:rPr lang="zh-CN" altLang="en-US" b="1" dirty="0"/>
              <a:t>：</a:t>
            </a:r>
          </a:p>
        </p:txBody>
      </p:sp>
      <p:sp>
        <p:nvSpPr>
          <p:cNvPr id="3" name="文本框 2">
            <a:extLst>
              <a:ext uri="{FF2B5EF4-FFF2-40B4-BE49-F238E27FC236}">
                <a16:creationId xmlns:a16="http://schemas.microsoft.com/office/drawing/2014/main" id="{32A02097-31E4-45BA-BA1C-6D8ADAE32E8D}"/>
              </a:ext>
            </a:extLst>
          </p:cNvPr>
          <p:cNvSpPr txBox="1"/>
          <p:nvPr/>
        </p:nvSpPr>
        <p:spPr>
          <a:xfrm>
            <a:off x="1743192" y="4585383"/>
            <a:ext cx="6016391" cy="369332"/>
          </a:xfrm>
          <a:prstGeom prst="rect">
            <a:avLst/>
          </a:prstGeom>
          <a:noFill/>
        </p:spPr>
        <p:txBody>
          <a:bodyPr wrap="none" rtlCol="0">
            <a:spAutoFit/>
          </a:bodyPr>
          <a:lstStyle/>
          <a:p>
            <a:r>
              <a:rPr lang="en-US" altLang="zh-CN" dirty="0"/>
              <a:t>1.</a:t>
            </a:r>
            <a:r>
              <a:rPr lang="zh-CN" altLang="en-US" dirty="0"/>
              <a:t>从新闻标题中识别出</a:t>
            </a:r>
            <a:r>
              <a:rPr lang="en-US" altLang="zh-CN" dirty="0"/>
              <a:t>knowledge entities</a:t>
            </a:r>
            <a:r>
              <a:rPr lang="zh-CN" altLang="en-US" dirty="0"/>
              <a:t>（</a:t>
            </a:r>
            <a:r>
              <a:rPr lang="en-US" altLang="zh-CN" dirty="0"/>
              <a:t>entity linking</a:t>
            </a:r>
            <a:r>
              <a:rPr lang="zh-CN" altLang="en-US" dirty="0"/>
              <a:t>）</a:t>
            </a:r>
          </a:p>
        </p:txBody>
      </p:sp>
      <p:sp>
        <p:nvSpPr>
          <p:cNvPr id="5" name="文本框 4">
            <a:extLst>
              <a:ext uri="{FF2B5EF4-FFF2-40B4-BE49-F238E27FC236}">
                <a16:creationId xmlns:a16="http://schemas.microsoft.com/office/drawing/2014/main" id="{7E42B11A-C623-4E9A-AF60-13FB6FEB53A5}"/>
              </a:ext>
            </a:extLst>
          </p:cNvPr>
          <p:cNvSpPr txBox="1"/>
          <p:nvPr/>
        </p:nvSpPr>
        <p:spPr>
          <a:xfrm>
            <a:off x="1743192" y="5034431"/>
            <a:ext cx="7774885" cy="369332"/>
          </a:xfrm>
          <a:prstGeom prst="rect">
            <a:avLst/>
          </a:prstGeom>
          <a:noFill/>
        </p:spPr>
        <p:txBody>
          <a:bodyPr wrap="none" rtlCol="0">
            <a:spAutoFit/>
          </a:bodyPr>
          <a:lstStyle/>
          <a:p>
            <a:r>
              <a:rPr lang="en-US" altLang="zh-CN" dirty="0"/>
              <a:t>2.</a:t>
            </a:r>
            <a:r>
              <a:rPr lang="zh-CN" altLang="en-US" dirty="0"/>
              <a:t>基于得到的</a:t>
            </a:r>
            <a:r>
              <a:rPr lang="en-US" altLang="zh-CN" dirty="0"/>
              <a:t>entities</a:t>
            </a:r>
            <a:r>
              <a:rPr lang="zh-CN" altLang="en-US" dirty="0"/>
              <a:t>，从原始</a:t>
            </a:r>
            <a:r>
              <a:rPr lang="en-US" altLang="zh-CN" dirty="0"/>
              <a:t>KG</a:t>
            </a:r>
            <a:r>
              <a:rPr lang="zh-CN" altLang="en-US" dirty="0"/>
              <a:t>中提取中所有的连接关系，建立一个子图</a:t>
            </a:r>
          </a:p>
        </p:txBody>
      </p:sp>
      <p:sp>
        <p:nvSpPr>
          <p:cNvPr id="6" name="文本框 5">
            <a:extLst>
              <a:ext uri="{FF2B5EF4-FFF2-40B4-BE49-F238E27FC236}">
                <a16:creationId xmlns:a16="http://schemas.microsoft.com/office/drawing/2014/main" id="{4AE001F1-065C-4A6E-AEC6-2B913A2B2AF6}"/>
              </a:ext>
            </a:extLst>
          </p:cNvPr>
          <p:cNvSpPr txBox="1"/>
          <p:nvPr/>
        </p:nvSpPr>
        <p:spPr>
          <a:xfrm>
            <a:off x="1743192" y="5501226"/>
            <a:ext cx="3820277" cy="369332"/>
          </a:xfrm>
          <a:prstGeom prst="rect">
            <a:avLst/>
          </a:prstGeom>
          <a:noFill/>
        </p:spPr>
        <p:txBody>
          <a:bodyPr wrap="none" rtlCol="0">
            <a:spAutoFit/>
          </a:bodyPr>
          <a:lstStyle/>
          <a:p>
            <a:r>
              <a:rPr lang="en-US" altLang="zh-CN" dirty="0"/>
              <a:t>3.</a:t>
            </a:r>
            <a:r>
              <a:rPr lang="zh-CN" altLang="en-US" dirty="0"/>
              <a:t>子图上的所有实体向周围扩展一步</a:t>
            </a:r>
          </a:p>
        </p:txBody>
      </p:sp>
      <p:sp>
        <p:nvSpPr>
          <p:cNvPr id="8" name="文本框 7">
            <a:extLst>
              <a:ext uri="{FF2B5EF4-FFF2-40B4-BE49-F238E27FC236}">
                <a16:creationId xmlns:a16="http://schemas.microsoft.com/office/drawing/2014/main" id="{CC7C7B8E-ABB5-4BF1-8227-E55CDE48E552}"/>
              </a:ext>
            </a:extLst>
          </p:cNvPr>
          <p:cNvSpPr txBox="1"/>
          <p:nvPr/>
        </p:nvSpPr>
        <p:spPr>
          <a:xfrm>
            <a:off x="1743192" y="5968021"/>
            <a:ext cx="5612434" cy="369332"/>
          </a:xfrm>
          <a:prstGeom prst="rect">
            <a:avLst/>
          </a:prstGeom>
          <a:noFill/>
        </p:spPr>
        <p:txBody>
          <a:bodyPr wrap="none" rtlCol="0">
            <a:spAutoFit/>
          </a:bodyPr>
          <a:lstStyle/>
          <a:p>
            <a:r>
              <a:rPr lang="en-US" altLang="zh-CN" dirty="0"/>
              <a:t>4.</a:t>
            </a:r>
            <a:r>
              <a:rPr lang="zh-CN" altLang="en-US" dirty="0"/>
              <a:t>用</a:t>
            </a:r>
            <a:r>
              <a:rPr lang="en-US" altLang="zh-CN" dirty="0"/>
              <a:t>KGE(</a:t>
            </a:r>
            <a:r>
              <a:rPr lang="en-US" altLang="zh-CN" dirty="0" err="1"/>
              <a:t>TransE</a:t>
            </a:r>
            <a:r>
              <a:rPr lang="en-US" altLang="zh-CN" dirty="0"/>
              <a:t>)</a:t>
            </a:r>
            <a:r>
              <a:rPr lang="zh-CN" altLang="en-US" dirty="0"/>
              <a:t>得到实体的词向量，用于</a:t>
            </a:r>
            <a:r>
              <a:rPr lang="en-US" altLang="zh-CN" dirty="0"/>
              <a:t>KCNN</a:t>
            </a:r>
            <a:r>
              <a:rPr lang="zh-CN" altLang="en-US" dirty="0"/>
              <a:t>的输入</a:t>
            </a:r>
          </a:p>
        </p:txBody>
      </p:sp>
      <p:pic>
        <p:nvPicPr>
          <p:cNvPr id="9" name="图片 8">
            <a:extLst>
              <a:ext uri="{FF2B5EF4-FFF2-40B4-BE49-F238E27FC236}">
                <a16:creationId xmlns:a16="http://schemas.microsoft.com/office/drawing/2014/main" id="{AF8298C3-099C-40C8-B487-E9DFB879061E}"/>
              </a:ext>
            </a:extLst>
          </p:cNvPr>
          <p:cNvPicPr>
            <a:picLocks noChangeAspect="1"/>
          </p:cNvPicPr>
          <p:nvPr/>
        </p:nvPicPr>
        <p:blipFill>
          <a:blip r:embed="rId2"/>
          <a:stretch>
            <a:fillRect/>
          </a:stretch>
        </p:blipFill>
        <p:spPr>
          <a:xfrm>
            <a:off x="1580060" y="2111733"/>
            <a:ext cx="4392312" cy="2262959"/>
          </a:xfrm>
          <a:prstGeom prst="rect">
            <a:avLst/>
          </a:prstGeom>
        </p:spPr>
      </p:pic>
      <p:pic>
        <p:nvPicPr>
          <p:cNvPr id="7" name="图片 6">
            <a:extLst>
              <a:ext uri="{FF2B5EF4-FFF2-40B4-BE49-F238E27FC236}">
                <a16:creationId xmlns:a16="http://schemas.microsoft.com/office/drawing/2014/main" id="{AD262E1B-281A-4FFA-974C-319EA5BB9AAD}"/>
              </a:ext>
            </a:extLst>
          </p:cNvPr>
          <p:cNvPicPr>
            <a:picLocks noChangeAspect="1"/>
          </p:cNvPicPr>
          <p:nvPr/>
        </p:nvPicPr>
        <p:blipFill>
          <a:blip r:embed="rId3"/>
          <a:stretch>
            <a:fillRect/>
          </a:stretch>
        </p:blipFill>
        <p:spPr>
          <a:xfrm>
            <a:off x="6374423" y="2047741"/>
            <a:ext cx="4153529" cy="2505361"/>
          </a:xfrm>
          <a:prstGeom prst="rect">
            <a:avLst/>
          </a:prstGeom>
        </p:spPr>
      </p:pic>
    </p:spTree>
    <p:extLst>
      <p:ext uri="{BB962C8B-B14F-4D97-AF65-F5344CB8AC3E}">
        <p14:creationId xmlns:p14="http://schemas.microsoft.com/office/powerpoint/2010/main" val="38925024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DE7DB6-5CE0-4356-80C9-CA60E72FA2FE}"/>
              </a:ext>
            </a:extLst>
          </p:cNvPr>
          <p:cNvSpPr>
            <a:spLocks noGrp="1"/>
          </p:cNvSpPr>
          <p:nvPr>
            <p:ph type="title"/>
          </p:nvPr>
        </p:nvSpPr>
        <p:spPr>
          <a:xfrm>
            <a:off x="838200" y="365125"/>
            <a:ext cx="11072446" cy="918469"/>
          </a:xfrm>
        </p:spPr>
        <p:txBody>
          <a:bodyPr>
            <a:noAutofit/>
          </a:bodyPr>
          <a:lstStyle/>
          <a:p>
            <a:r>
              <a:rPr lang="en-US" altLang="zh-CN" sz="2400" u="sng" dirty="0"/>
              <a:t>2.DKN:Deep</a:t>
            </a:r>
            <a:r>
              <a:rPr lang="zh-CN" altLang="en-US" sz="2400" u="sng" dirty="0"/>
              <a:t> </a:t>
            </a:r>
            <a:r>
              <a:rPr lang="en-US" altLang="zh-CN" sz="2400" u="sng" dirty="0"/>
              <a:t>Knowledge-Aware</a:t>
            </a:r>
            <a:r>
              <a:rPr lang="zh-CN" altLang="en-US" sz="2400" u="sng" dirty="0"/>
              <a:t> </a:t>
            </a:r>
            <a:r>
              <a:rPr lang="en-US" altLang="zh-CN" sz="2400" u="sng" dirty="0"/>
              <a:t>Network for News Recommendation(WWW’ 2018</a:t>
            </a:r>
            <a:r>
              <a:rPr lang="zh-CN" altLang="en-US" sz="2400" u="sng" dirty="0"/>
              <a:t>）</a:t>
            </a:r>
            <a:br>
              <a:rPr lang="en-US" altLang="zh-CN" sz="2400" dirty="0"/>
            </a:br>
            <a:r>
              <a:rPr lang="en-US" altLang="zh-CN" sz="2400" dirty="0"/>
              <a:t>  </a:t>
            </a:r>
            <a:endParaRPr lang="zh-CN" altLang="en-US" sz="2400" u="sng" dirty="0"/>
          </a:p>
        </p:txBody>
      </p:sp>
      <p:sp>
        <p:nvSpPr>
          <p:cNvPr id="4" name="文本框 3">
            <a:extLst>
              <a:ext uri="{FF2B5EF4-FFF2-40B4-BE49-F238E27FC236}">
                <a16:creationId xmlns:a16="http://schemas.microsoft.com/office/drawing/2014/main" id="{88F610A9-13D5-4F4F-91E5-1D35CA7A970B}"/>
              </a:ext>
            </a:extLst>
          </p:cNvPr>
          <p:cNvSpPr txBox="1"/>
          <p:nvPr/>
        </p:nvSpPr>
        <p:spPr>
          <a:xfrm>
            <a:off x="1524843" y="1506760"/>
            <a:ext cx="2888932" cy="369332"/>
          </a:xfrm>
          <a:prstGeom prst="rect">
            <a:avLst/>
          </a:prstGeom>
          <a:noFill/>
        </p:spPr>
        <p:txBody>
          <a:bodyPr wrap="none" rtlCol="0">
            <a:spAutoFit/>
          </a:bodyPr>
          <a:lstStyle/>
          <a:p>
            <a:r>
              <a:rPr lang="en-US" altLang="zh-CN" b="1" dirty="0"/>
              <a:t>Knowledge-aware CNN</a:t>
            </a:r>
            <a:r>
              <a:rPr lang="zh-CN" altLang="en-US" b="1" dirty="0"/>
              <a:t>：</a:t>
            </a:r>
          </a:p>
        </p:txBody>
      </p:sp>
      <p:sp>
        <p:nvSpPr>
          <p:cNvPr id="10" name="文本框 9">
            <a:extLst>
              <a:ext uri="{FF2B5EF4-FFF2-40B4-BE49-F238E27FC236}">
                <a16:creationId xmlns:a16="http://schemas.microsoft.com/office/drawing/2014/main" id="{A0D750E5-E087-4669-B0E4-0FA9F956D3CF}"/>
              </a:ext>
            </a:extLst>
          </p:cNvPr>
          <p:cNvSpPr txBox="1"/>
          <p:nvPr/>
        </p:nvSpPr>
        <p:spPr>
          <a:xfrm>
            <a:off x="1180563" y="2099258"/>
            <a:ext cx="5533887" cy="338554"/>
          </a:xfrm>
          <a:prstGeom prst="rect">
            <a:avLst/>
          </a:prstGeom>
          <a:noFill/>
        </p:spPr>
        <p:txBody>
          <a:bodyPr wrap="none" rtlCol="0">
            <a:spAutoFit/>
          </a:bodyPr>
          <a:lstStyle/>
          <a:p>
            <a:r>
              <a:rPr lang="zh-CN" altLang="en-US" sz="1600" dirty="0"/>
              <a:t>获取标题中单词和实体对应的向量后，进行处理输入到</a:t>
            </a:r>
            <a:r>
              <a:rPr lang="en-US" altLang="zh-CN" sz="1600" dirty="0"/>
              <a:t>CNN</a:t>
            </a:r>
            <a:endParaRPr lang="zh-CN" altLang="en-US" sz="1600" dirty="0"/>
          </a:p>
        </p:txBody>
      </p:sp>
      <p:sp>
        <p:nvSpPr>
          <p:cNvPr id="11" name="文本框 10">
            <a:extLst>
              <a:ext uri="{FF2B5EF4-FFF2-40B4-BE49-F238E27FC236}">
                <a16:creationId xmlns:a16="http://schemas.microsoft.com/office/drawing/2014/main" id="{0E503734-4FBC-4776-9B2D-546A981C9BDB}"/>
              </a:ext>
            </a:extLst>
          </p:cNvPr>
          <p:cNvSpPr txBox="1"/>
          <p:nvPr/>
        </p:nvSpPr>
        <p:spPr>
          <a:xfrm>
            <a:off x="1180563" y="2833352"/>
            <a:ext cx="2927404" cy="338554"/>
          </a:xfrm>
          <a:prstGeom prst="rect">
            <a:avLst/>
          </a:prstGeom>
          <a:noFill/>
        </p:spPr>
        <p:txBody>
          <a:bodyPr wrap="none" rtlCol="0">
            <a:spAutoFit/>
          </a:bodyPr>
          <a:lstStyle/>
          <a:p>
            <a:r>
              <a:rPr lang="en-US" altLang="zh-CN" sz="1600" dirty="0"/>
              <a:t>transformed entity embedding:</a:t>
            </a:r>
            <a:endParaRPr lang="zh-CN" altLang="en-US" sz="1600" dirty="0"/>
          </a:p>
        </p:txBody>
      </p:sp>
      <p:pic>
        <p:nvPicPr>
          <p:cNvPr id="12" name="图片 11">
            <a:extLst>
              <a:ext uri="{FF2B5EF4-FFF2-40B4-BE49-F238E27FC236}">
                <a16:creationId xmlns:a16="http://schemas.microsoft.com/office/drawing/2014/main" id="{D299CB11-7CD7-44EB-9EF3-CE6357C5900C}"/>
              </a:ext>
            </a:extLst>
          </p:cNvPr>
          <p:cNvPicPr>
            <a:picLocks noChangeAspect="1"/>
          </p:cNvPicPr>
          <p:nvPr/>
        </p:nvPicPr>
        <p:blipFill>
          <a:blip r:embed="rId2"/>
          <a:stretch>
            <a:fillRect/>
          </a:stretch>
        </p:blipFill>
        <p:spPr>
          <a:xfrm>
            <a:off x="4187168" y="2833352"/>
            <a:ext cx="2581294" cy="357190"/>
          </a:xfrm>
          <a:prstGeom prst="rect">
            <a:avLst/>
          </a:prstGeom>
        </p:spPr>
      </p:pic>
      <p:sp>
        <p:nvSpPr>
          <p:cNvPr id="13" name="文本框 12">
            <a:extLst>
              <a:ext uri="{FF2B5EF4-FFF2-40B4-BE49-F238E27FC236}">
                <a16:creationId xmlns:a16="http://schemas.microsoft.com/office/drawing/2014/main" id="{0081E873-2323-40A4-BD99-93485432F5B1}"/>
              </a:ext>
            </a:extLst>
          </p:cNvPr>
          <p:cNvSpPr txBox="1"/>
          <p:nvPr/>
        </p:nvSpPr>
        <p:spPr>
          <a:xfrm>
            <a:off x="1028251" y="3347541"/>
            <a:ext cx="3124573" cy="338554"/>
          </a:xfrm>
          <a:prstGeom prst="rect">
            <a:avLst/>
          </a:prstGeom>
          <a:noFill/>
        </p:spPr>
        <p:txBody>
          <a:bodyPr wrap="none" rtlCol="0">
            <a:spAutoFit/>
          </a:bodyPr>
          <a:lstStyle/>
          <a:p>
            <a:r>
              <a:rPr lang="en-US" altLang="zh-CN" sz="1600" dirty="0"/>
              <a:t>transformed context embedding:</a:t>
            </a:r>
            <a:endParaRPr lang="zh-CN" altLang="en-US" sz="1600" dirty="0"/>
          </a:p>
        </p:txBody>
      </p:sp>
      <p:pic>
        <p:nvPicPr>
          <p:cNvPr id="14" name="图片 13">
            <a:extLst>
              <a:ext uri="{FF2B5EF4-FFF2-40B4-BE49-F238E27FC236}">
                <a16:creationId xmlns:a16="http://schemas.microsoft.com/office/drawing/2014/main" id="{6A0AB601-78B8-4E9E-B72F-F4E3E4F882B3}"/>
              </a:ext>
            </a:extLst>
          </p:cNvPr>
          <p:cNvPicPr>
            <a:picLocks noChangeAspect="1"/>
          </p:cNvPicPr>
          <p:nvPr/>
        </p:nvPicPr>
        <p:blipFill>
          <a:blip r:embed="rId3"/>
          <a:stretch>
            <a:fillRect/>
          </a:stretch>
        </p:blipFill>
        <p:spPr>
          <a:xfrm>
            <a:off x="4187168" y="3347541"/>
            <a:ext cx="2590819" cy="357190"/>
          </a:xfrm>
          <a:prstGeom prst="rect">
            <a:avLst/>
          </a:prstGeom>
        </p:spPr>
      </p:pic>
      <p:pic>
        <p:nvPicPr>
          <p:cNvPr id="15" name="图片 14">
            <a:extLst>
              <a:ext uri="{FF2B5EF4-FFF2-40B4-BE49-F238E27FC236}">
                <a16:creationId xmlns:a16="http://schemas.microsoft.com/office/drawing/2014/main" id="{C18BEAC6-F08E-4E26-A538-B65E20FBBE62}"/>
              </a:ext>
            </a:extLst>
          </p:cNvPr>
          <p:cNvPicPr>
            <a:picLocks noChangeAspect="1"/>
          </p:cNvPicPr>
          <p:nvPr/>
        </p:nvPicPr>
        <p:blipFill>
          <a:blip r:embed="rId4"/>
          <a:stretch>
            <a:fillRect/>
          </a:stretch>
        </p:blipFill>
        <p:spPr>
          <a:xfrm>
            <a:off x="2379158" y="3961085"/>
            <a:ext cx="957269" cy="266702"/>
          </a:xfrm>
          <a:prstGeom prst="rect">
            <a:avLst/>
          </a:prstGeom>
        </p:spPr>
      </p:pic>
      <p:pic>
        <p:nvPicPr>
          <p:cNvPr id="16" name="图片 15">
            <a:extLst>
              <a:ext uri="{FF2B5EF4-FFF2-40B4-BE49-F238E27FC236}">
                <a16:creationId xmlns:a16="http://schemas.microsoft.com/office/drawing/2014/main" id="{1C0CEC09-0417-41EA-9A23-58BFC45F483F}"/>
              </a:ext>
            </a:extLst>
          </p:cNvPr>
          <p:cNvPicPr>
            <a:picLocks noChangeAspect="1"/>
          </p:cNvPicPr>
          <p:nvPr/>
        </p:nvPicPr>
        <p:blipFill>
          <a:blip r:embed="rId5"/>
          <a:stretch>
            <a:fillRect/>
          </a:stretch>
        </p:blipFill>
        <p:spPr>
          <a:xfrm>
            <a:off x="3731766" y="3909770"/>
            <a:ext cx="1704987" cy="323852"/>
          </a:xfrm>
          <a:prstGeom prst="rect">
            <a:avLst/>
          </a:prstGeom>
        </p:spPr>
      </p:pic>
      <p:pic>
        <p:nvPicPr>
          <p:cNvPr id="17" name="图片 16">
            <a:extLst>
              <a:ext uri="{FF2B5EF4-FFF2-40B4-BE49-F238E27FC236}">
                <a16:creationId xmlns:a16="http://schemas.microsoft.com/office/drawing/2014/main" id="{A50D929C-9849-4FD0-9BE6-0DD019A1981F}"/>
              </a:ext>
            </a:extLst>
          </p:cNvPr>
          <p:cNvPicPr>
            <a:picLocks noChangeAspect="1"/>
          </p:cNvPicPr>
          <p:nvPr/>
        </p:nvPicPr>
        <p:blipFill>
          <a:blip r:embed="rId6"/>
          <a:stretch>
            <a:fillRect/>
          </a:stretch>
        </p:blipFill>
        <p:spPr>
          <a:xfrm>
            <a:off x="7339268" y="1962139"/>
            <a:ext cx="3564845" cy="3128126"/>
          </a:xfrm>
          <a:prstGeom prst="rect">
            <a:avLst/>
          </a:prstGeom>
        </p:spPr>
      </p:pic>
      <p:sp>
        <p:nvSpPr>
          <p:cNvPr id="19" name="文本框 18">
            <a:extLst>
              <a:ext uri="{FF2B5EF4-FFF2-40B4-BE49-F238E27FC236}">
                <a16:creationId xmlns:a16="http://schemas.microsoft.com/office/drawing/2014/main" id="{B92204C9-D044-4907-BC9C-509EF7D42480}"/>
              </a:ext>
            </a:extLst>
          </p:cNvPr>
          <p:cNvSpPr txBox="1"/>
          <p:nvPr/>
        </p:nvSpPr>
        <p:spPr>
          <a:xfrm>
            <a:off x="3336624" y="3909770"/>
            <a:ext cx="396262" cy="369332"/>
          </a:xfrm>
          <a:prstGeom prst="rect">
            <a:avLst/>
          </a:prstGeom>
          <a:noFill/>
        </p:spPr>
        <p:txBody>
          <a:bodyPr wrap="none" rtlCol="0">
            <a:spAutoFit/>
          </a:bodyPr>
          <a:lstStyle/>
          <a:p>
            <a:r>
              <a:rPr lang="en-US" altLang="zh-CN" dirty="0"/>
              <a:t>or</a:t>
            </a:r>
            <a:endParaRPr lang="zh-CN" altLang="en-US" dirty="0"/>
          </a:p>
        </p:txBody>
      </p:sp>
      <p:pic>
        <p:nvPicPr>
          <p:cNvPr id="20" name="图片 19">
            <a:extLst>
              <a:ext uri="{FF2B5EF4-FFF2-40B4-BE49-F238E27FC236}">
                <a16:creationId xmlns:a16="http://schemas.microsoft.com/office/drawing/2014/main" id="{3294F800-F62D-418A-AB27-51579E6DD01F}"/>
              </a:ext>
            </a:extLst>
          </p:cNvPr>
          <p:cNvPicPr>
            <a:picLocks noChangeAspect="1"/>
          </p:cNvPicPr>
          <p:nvPr/>
        </p:nvPicPr>
        <p:blipFill>
          <a:blip r:embed="rId7"/>
          <a:stretch>
            <a:fillRect/>
          </a:stretch>
        </p:blipFill>
        <p:spPr>
          <a:xfrm>
            <a:off x="1102331" y="4478631"/>
            <a:ext cx="5505490" cy="300040"/>
          </a:xfrm>
          <a:prstGeom prst="rect">
            <a:avLst/>
          </a:prstGeom>
        </p:spPr>
      </p:pic>
      <p:pic>
        <p:nvPicPr>
          <p:cNvPr id="21" name="图片 20">
            <a:extLst>
              <a:ext uri="{FF2B5EF4-FFF2-40B4-BE49-F238E27FC236}">
                <a16:creationId xmlns:a16="http://schemas.microsoft.com/office/drawing/2014/main" id="{495A53AA-2242-483D-9D5B-E68EBAC6DDFE}"/>
              </a:ext>
            </a:extLst>
          </p:cNvPr>
          <p:cNvPicPr>
            <a:picLocks noChangeAspect="1"/>
          </p:cNvPicPr>
          <p:nvPr/>
        </p:nvPicPr>
        <p:blipFill>
          <a:blip r:embed="rId8"/>
          <a:stretch>
            <a:fillRect/>
          </a:stretch>
        </p:blipFill>
        <p:spPr>
          <a:xfrm>
            <a:off x="1142044" y="5047733"/>
            <a:ext cx="2062178" cy="376240"/>
          </a:xfrm>
          <a:prstGeom prst="rect">
            <a:avLst/>
          </a:prstGeom>
        </p:spPr>
      </p:pic>
    </p:spTree>
    <p:extLst>
      <p:ext uri="{BB962C8B-B14F-4D97-AF65-F5344CB8AC3E}">
        <p14:creationId xmlns:p14="http://schemas.microsoft.com/office/powerpoint/2010/main" val="11510624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DE7DB6-5CE0-4356-80C9-CA60E72FA2FE}"/>
              </a:ext>
            </a:extLst>
          </p:cNvPr>
          <p:cNvSpPr>
            <a:spLocks noGrp="1"/>
          </p:cNvSpPr>
          <p:nvPr>
            <p:ph type="title"/>
          </p:nvPr>
        </p:nvSpPr>
        <p:spPr>
          <a:xfrm>
            <a:off x="838200" y="365125"/>
            <a:ext cx="11072446" cy="918469"/>
          </a:xfrm>
        </p:spPr>
        <p:txBody>
          <a:bodyPr>
            <a:noAutofit/>
          </a:bodyPr>
          <a:lstStyle/>
          <a:p>
            <a:r>
              <a:rPr lang="en-US" altLang="zh-CN" sz="2400" u="sng" dirty="0"/>
              <a:t>2.DKN:Deep</a:t>
            </a:r>
            <a:r>
              <a:rPr lang="zh-CN" altLang="en-US" sz="2400" u="sng" dirty="0"/>
              <a:t> </a:t>
            </a:r>
            <a:r>
              <a:rPr lang="en-US" altLang="zh-CN" sz="2400" u="sng" dirty="0"/>
              <a:t>Knowledge-Aware</a:t>
            </a:r>
            <a:r>
              <a:rPr lang="zh-CN" altLang="en-US" sz="2400" u="sng" dirty="0"/>
              <a:t> </a:t>
            </a:r>
            <a:r>
              <a:rPr lang="en-US" altLang="zh-CN" sz="2400" u="sng" dirty="0"/>
              <a:t>Network for News Recommendation(WWW’ 2018</a:t>
            </a:r>
            <a:r>
              <a:rPr lang="zh-CN" altLang="en-US" sz="2400" u="sng" dirty="0"/>
              <a:t>）</a:t>
            </a:r>
            <a:br>
              <a:rPr lang="en-US" altLang="zh-CN" sz="2400" dirty="0"/>
            </a:br>
            <a:r>
              <a:rPr lang="en-US" altLang="zh-CN" sz="2400" dirty="0"/>
              <a:t>  </a:t>
            </a:r>
            <a:endParaRPr lang="zh-CN" altLang="en-US" sz="2400" u="sng" dirty="0"/>
          </a:p>
        </p:txBody>
      </p:sp>
      <p:sp>
        <p:nvSpPr>
          <p:cNvPr id="4" name="文本框 3">
            <a:extLst>
              <a:ext uri="{FF2B5EF4-FFF2-40B4-BE49-F238E27FC236}">
                <a16:creationId xmlns:a16="http://schemas.microsoft.com/office/drawing/2014/main" id="{88F610A9-13D5-4F4F-91E5-1D35CA7A970B}"/>
              </a:ext>
            </a:extLst>
          </p:cNvPr>
          <p:cNvSpPr txBox="1"/>
          <p:nvPr/>
        </p:nvSpPr>
        <p:spPr>
          <a:xfrm>
            <a:off x="1524843" y="1506760"/>
            <a:ext cx="2888932" cy="369332"/>
          </a:xfrm>
          <a:prstGeom prst="rect">
            <a:avLst/>
          </a:prstGeom>
          <a:noFill/>
        </p:spPr>
        <p:txBody>
          <a:bodyPr wrap="none" rtlCol="0">
            <a:spAutoFit/>
          </a:bodyPr>
          <a:lstStyle/>
          <a:p>
            <a:r>
              <a:rPr lang="en-US" altLang="zh-CN" b="1" dirty="0"/>
              <a:t>Knowledge-aware CNN</a:t>
            </a:r>
            <a:r>
              <a:rPr lang="zh-CN" altLang="en-US" b="1" dirty="0"/>
              <a:t>：</a:t>
            </a:r>
          </a:p>
        </p:txBody>
      </p:sp>
      <p:sp>
        <p:nvSpPr>
          <p:cNvPr id="10" name="文本框 9">
            <a:extLst>
              <a:ext uri="{FF2B5EF4-FFF2-40B4-BE49-F238E27FC236}">
                <a16:creationId xmlns:a16="http://schemas.microsoft.com/office/drawing/2014/main" id="{A0D750E5-E087-4669-B0E4-0FA9F956D3CF}"/>
              </a:ext>
            </a:extLst>
          </p:cNvPr>
          <p:cNvSpPr txBox="1"/>
          <p:nvPr/>
        </p:nvSpPr>
        <p:spPr>
          <a:xfrm>
            <a:off x="1180563" y="2099258"/>
            <a:ext cx="5533887" cy="338554"/>
          </a:xfrm>
          <a:prstGeom prst="rect">
            <a:avLst/>
          </a:prstGeom>
          <a:noFill/>
        </p:spPr>
        <p:txBody>
          <a:bodyPr wrap="none" rtlCol="0">
            <a:spAutoFit/>
          </a:bodyPr>
          <a:lstStyle/>
          <a:p>
            <a:r>
              <a:rPr lang="zh-CN" altLang="en-US" sz="1600" dirty="0"/>
              <a:t>获取标题中单词和实体对应的向量后，进行处理输入到</a:t>
            </a:r>
            <a:r>
              <a:rPr lang="en-US" altLang="zh-CN" sz="1600" dirty="0"/>
              <a:t>CNN</a:t>
            </a:r>
            <a:endParaRPr lang="zh-CN" altLang="en-US" sz="1600" dirty="0"/>
          </a:p>
        </p:txBody>
      </p:sp>
      <p:sp>
        <p:nvSpPr>
          <p:cNvPr id="11" name="文本框 10">
            <a:extLst>
              <a:ext uri="{FF2B5EF4-FFF2-40B4-BE49-F238E27FC236}">
                <a16:creationId xmlns:a16="http://schemas.microsoft.com/office/drawing/2014/main" id="{0E503734-4FBC-4776-9B2D-546A981C9BDB}"/>
              </a:ext>
            </a:extLst>
          </p:cNvPr>
          <p:cNvSpPr txBox="1"/>
          <p:nvPr/>
        </p:nvSpPr>
        <p:spPr>
          <a:xfrm>
            <a:off x="1180563" y="2833352"/>
            <a:ext cx="2927404" cy="338554"/>
          </a:xfrm>
          <a:prstGeom prst="rect">
            <a:avLst/>
          </a:prstGeom>
          <a:noFill/>
        </p:spPr>
        <p:txBody>
          <a:bodyPr wrap="none" rtlCol="0">
            <a:spAutoFit/>
          </a:bodyPr>
          <a:lstStyle/>
          <a:p>
            <a:r>
              <a:rPr lang="en-US" altLang="zh-CN" sz="1600" dirty="0"/>
              <a:t>transformed entity embedding:</a:t>
            </a:r>
            <a:endParaRPr lang="zh-CN" altLang="en-US" sz="1600" dirty="0"/>
          </a:p>
        </p:txBody>
      </p:sp>
      <p:pic>
        <p:nvPicPr>
          <p:cNvPr id="12" name="图片 11">
            <a:extLst>
              <a:ext uri="{FF2B5EF4-FFF2-40B4-BE49-F238E27FC236}">
                <a16:creationId xmlns:a16="http://schemas.microsoft.com/office/drawing/2014/main" id="{D299CB11-7CD7-44EB-9EF3-CE6357C5900C}"/>
              </a:ext>
            </a:extLst>
          </p:cNvPr>
          <p:cNvPicPr>
            <a:picLocks noChangeAspect="1"/>
          </p:cNvPicPr>
          <p:nvPr/>
        </p:nvPicPr>
        <p:blipFill>
          <a:blip r:embed="rId2"/>
          <a:stretch>
            <a:fillRect/>
          </a:stretch>
        </p:blipFill>
        <p:spPr>
          <a:xfrm>
            <a:off x="4187168" y="2833352"/>
            <a:ext cx="2581294" cy="357190"/>
          </a:xfrm>
          <a:prstGeom prst="rect">
            <a:avLst/>
          </a:prstGeom>
        </p:spPr>
      </p:pic>
      <p:sp>
        <p:nvSpPr>
          <p:cNvPr id="13" name="文本框 12">
            <a:extLst>
              <a:ext uri="{FF2B5EF4-FFF2-40B4-BE49-F238E27FC236}">
                <a16:creationId xmlns:a16="http://schemas.microsoft.com/office/drawing/2014/main" id="{0081E873-2323-40A4-BD99-93485432F5B1}"/>
              </a:ext>
            </a:extLst>
          </p:cNvPr>
          <p:cNvSpPr txBox="1"/>
          <p:nvPr/>
        </p:nvSpPr>
        <p:spPr>
          <a:xfrm>
            <a:off x="1028251" y="3347541"/>
            <a:ext cx="3124573" cy="338554"/>
          </a:xfrm>
          <a:prstGeom prst="rect">
            <a:avLst/>
          </a:prstGeom>
          <a:noFill/>
        </p:spPr>
        <p:txBody>
          <a:bodyPr wrap="none" rtlCol="0">
            <a:spAutoFit/>
          </a:bodyPr>
          <a:lstStyle/>
          <a:p>
            <a:r>
              <a:rPr lang="en-US" altLang="zh-CN" sz="1600" dirty="0"/>
              <a:t>transformed context embedding:</a:t>
            </a:r>
            <a:endParaRPr lang="zh-CN" altLang="en-US" sz="1600" dirty="0"/>
          </a:p>
        </p:txBody>
      </p:sp>
      <p:pic>
        <p:nvPicPr>
          <p:cNvPr id="14" name="图片 13">
            <a:extLst>
              <a:ext uri="{FF2B5EF4-FFF2-40B4-BE49-F238E27FC236}">
                <a16:creationId xmlns:a16="http://schemas.microsoft.com/office/drawing/2014/main" id="{6A0AB601-78B8-4E9E-B72F-F4E3E4F882B3}"/>
              </a:ext>
            </a:extLst>
          </p:cNvPr>
          <p:cNvPicPr>
            <a:picLocks noChangeAspect="1"/>
          </p:cNvPicPr>
          <p:nvPr/>
        </p:nvPicPr>
        <p:blipFill>
          <a:blip r:embed="rId3"/>
          <a:stretch>
            <a:fillRect/>
          </a:stretch>
        </p:blipFill>
        <p:spPr>
          <a:xfrm>
            <a:off x="4187168" y="3347541"/>
            <a:ext cx="2590819" cy="357190"/>
          </a:xfrm>
          <a:prstGeom prst="rect">
            <a:avLst/>
          </a:prstGeom>
        </p:spPr>
      </p:pic>
      <p:pic>
        <p:nvPicPr>
          <p:cNvPr id="15" name="图片 14">
            <a:extLst>
              <a:ext uri="{FF2B5EF4-FFF2-40B4-BE49-F238E27FC236}">
                <a16:creationId xmlns:a16="http://schemas.microsoft.com/office/drawing/2014/main" id="{C18BEAC6-F08E-4E26-A538-B65E20FBBE62}"/>
              </a:ext>
            </a:extLst>
          </p:cNvPr>
          <p:cNvPicPr>
            <a:picLocks noChangeAspect="1"/>
          </p:cNvPicPr>
          <p:nvPr/>
        </p:nvPicPr>
        <p:blipFill>
          <a:blip r:embed="rId4"/>
          <a:stretch>
            <a:fillRect/>
          </a:stretch>
        </p:blipFill>
        <p:spPr>
          <a:xfrm>
            <a:off x="2379158" y="3961085"/>
            <a:ext cx="957269" cy="266702"/>
          </a:xfrm>
          <a:prstGeom prst="rect">
            <a:avLst/>
          </a:prstGeom>
        </p:spPr>
      </p:pic>
      <p:pic>
        <p:nvPicPr>
          <p:cNvPr id="16" name="图片 15">
            <a:extLst>
              <a:ext uri="{FF2B5EF4-FFF2-40B4-BE49-F238E27FC236}">
                <a16:creationId xmlns:a16="http://schemas.microsoft.com/office/drawing/2014/main" id="{1C0CEC09-0417-41EA-9A23-58BFC45F483F}"/>
              </a:ext>
            </a:extLst>
          </p:cNvPr>
          <p:cNvPicPr>
            <a:picLocks noChangeAspect="1"/>
          </p:cNvPicPr>
          <p:nvPr/>
        </p:nvPicPr>
        <p:blipFill>
          <a:blip r:embed="rId5"/>
          <a:stretch>
            <a:fillRect/>
          </a:stretch>
        </p:blipFill>
        <p:spPr>
          <a:xfrm>
            <a:off x="3731766" y="3909770"/>
            <a:ext cx="1704987" cy="323852"/>
          </a:xfrm>
          <a:prstGeom prst="rect">
            <a:avLst/>
          </a:prstGeom>
        </p:spPr>
      </p:pic>
      <p:pic>
        <p:nvPicPr>
          <p:cNvPr id="17" name="图片 16">
            <a:extLst>
              <a:ext uri="{FF2B5EF4-FFF2-40B4-BE49-F238E27FC236}">
                <a16:creationId xmlns:a16="http://schemas.microsoft.com/office/drawing/2014/main" id="{A50D929C-9849-4FD0-9BE6-0DD019A1981F}"/>
              </a:ext>
            </a:extLst>
          </p:cNvPr>
          <p:cNvPicPr>
            <a:picLocks noChangeAspect="1"/>
          </p:cNvPicPr>
          <p:nvPr/>
        </p:nvPicPr>
        <p:blipFill>
          <a:blip r:embed="rId6"/>
          <a:stretch>
            <a:fillRect/>
          </a:stretch>
        </p:blipFill>
        <p:spPr>
          <a:xfrm>
            <a:off x="7339268" y="1962139"/>
            <a:ext cx="3564845" cy="3128126"/>
          </a:xfrm>
          <a:prstGeom prst="rect">
            <a:avLst/>
          </a:prstGeom>
        </p:spPr>
      </p:pic>
      <p:sp>
        <p:nvSpPr>
          <p:cNvPr id="19" name="文本框 18">
            <a:extLst>
              <a:ext uri="{FF2B5EF4-FFF2-40B4-BE49-F238E27FC236}">
                <a16:creationId xmlns:a16="http://schemas.microsoft.com/office/drawing/2014/main" id="{B92204C9-D044-4907-BC9C-509EF7D42480}"/>
              </a:ext>
            </a:extLst>
          </p:cNvPr>
          <p:cNvSpPr txBox="1"/>
          <p:nvPr/>
        </p:nvSpPr>
        <p:spPr>
          <a:xfrm>
            <a:off x="3336624" y="3909770"/>
            <a:ext cx="396262" cy="369332"/>
          </a:xfrm>
          <a:prstGeom prst="rect">
            <a:avLst/>
          </a:prstGeom>
          <a:noFill/>
        </p:spPr>
        <p:txBody>
          <a:bodyPr wrap="none" rtlCol="0">
            <a:spAutoFit/>
          </a:bodyPr>
          <a:lstStyle/>
          <a:p>
            <a:r>
              <a:rPr lang="en-US" altLang="zh-CN" dirty="0"/>
              <a:t>or</a:t>
            </a:r>
            <a:endParaRPr lang="zh-CN" altLang="en-US" dirty="0"/>
          </a:p>
        </p:txBody>
      </p:sp>
      <p:pic>
        <p:nvPicPr>
          <p:cNvPr id="20" name="图片 19">
            <a:extLst>
              <a:ext uri="{FF2B5EF4-FFF2-40B4-BE49-F238E27FC236}">
                <a16:creationId xmlns:a16="http://schemas.microsoft.com/office/drawing/2014/main" id="{3294F800-F62D-418A-AB27-51579E6DD01F}"/>
              </a:ext>
            </a:extLst>
          </p:cNvPr>
          <p:cNvPicPr>
            <a:picLocks noChangeAspect="1"/>
          </p:cNvPicPr>
          <p:nvPr/>
        </p:nvPicPr>
        <p:blipFill>
          <a:blip r:embed="rId7"/>
          <a:stretch>
            <a:fillRect/>
          </a:stretch>
        </p:blipFill>
        <p:spPr>
          <a:xfrm>
            <a:off x="1102331" y="4478631"/>
            <a:ext cx="5505490" cy="300040"/>
          </a:xfrm>
          <a:prstGeom prst="rect">
            <a:avLst/>
          </a:prstGeom>
        </p:spPr>
      </p:pic>
      <p:pic>
        <p:nvPicPr>
          <p:cNvPr id="21" name="图片 20">
            <a:extLst>
              <a:ext uri="{FF2B5EF4-FFF2-40B4-BE49-F238E27FC236}">
                <a16:creationId xmlns:a16="http://schemas.microsoft.com/office/drawing/2014/main" id="{495A53AA-2242-483D-9D5B-E68EBAC6DDFE}"/>
              </a:ext>
            </a:extLst>
          </p:cNvPr>
          <p:cNvPicPr>
            <a:picLocks noChangeAspect="1"/>
          </p:cNvPicPr>
          <p:nvPr/>
        </p:nvPicPr>
        <p:blipFill>
          <a:blip r:embed="rId8"/>
          <a:stretch>
            <a:fillRect/>
          </a:stretch>
        </p:blipFill>
        <p:spPr>
          <a:xfrm>
            <a:off x="1142044" y="5047733"/>
            <a:ext cx="2062178" cy="376240"/>
          </a:xfrm>
          <a:prstGeom prst="rect">
            <a:avLst/>
          </a:prstGeom>
        </p:spPr>
      </p:pic>
    </p:spTree>
    <p:extLst>
      <p:ext uri="{BB962C8B-B14F-4D97-AF65-F5344CB8AC3E}">
        <p14:creationId xmlns:p14="http://schemas.microsoft.com/office/powerpoint/2010/main" val="16396306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DE7DB6-5CE0-4356-80C9-CA60E72FA2FE}"/>
              </a:ext>
            </a:extLst>
          </p:cNvPr>
          <p:cNvSpPr>
            <a:spLocks noGrp="1"/>
          </p:cNvSpPr>
          <p:nvPr>
            <p:ph type="title"/>
          </p:nvPr>
        </p:nvSpPr>
        <p:spPr>
          <a:xfrm>
            <a:off x="838200" y="365125"/>
            <a:ext cx="11072446" cy="918469"/>
          </a:xfrm>
        </p:spPr>
        <p:txBody>
          <a:bodyPr>
            <a:noAutofit/>
          </a:bodyPr>
          <a:lstStyle/>
          <a:p>
            <a:r>
              <a:rPr lang="en-US" altLang="zh-CN" sz="2400" u="sng" dirty="0"/>
              <a:t>2.DKN:Deep</a:t>
            </a:r>
            <a:r>
              <a:rPr lang="zh-CN" altLang="en-US" sz="2400" u="sng" dirty="0"/>
              <a:t> </a:t>
            </a:r>
            <a:r>
              <a:rPr lang="en-US" altLang="zh-CN" sz="2400" u="sng" dirty="0"/>
              <a:t>Knowledge-Aware</a:t>
            </a:r>
            <a:r>
              <a:rPr lang="zh-CN" altLang="en-US" sz="2400" u="sng" dirty="0"/>
              <a:t> </a:t>
            </a:r>
            <a:r>
              <a:rPr lang="en-US" altLang="zh-CN" sz="2400" u="sng" dirty="0"/>
              <a:t>Network for News Recommendation(WWW’ 2018</a:t>
            </a:r>
            <a:r>
              <a:rPr lang="zh-CN" altLang="en-US" sz="2400" u="sng" dirty="0"/>
              <a:t>）</a:t>
            </a:r>
            <a:br>
              <a:rPr lang="en-US" altLang="zh-CN" sz="2400" dirty="0"/>
            </a:br>
            <a:r>
              <a:rPr lang="en-US" altLang="zh-CN" sz="2400" dirty="0"/>
              <a:t>  </a:t>
            </a:r>
            <a:endParaRPr lang="zh-CN" altLang="en-US" sz="2400" u="sng" dirty="0"/>
          </a:p>
        </p:txBody>
      </p:sp>
      <p:sp>
        <p:nvSpPr>
          <p:cNvPr id="4" name="文本框 3">
            <a:extLst>
              <a:ext uri="{FF2B5EF4-FFF2-40B4-BE49-F238E27FC236}">
                <a16:creationId xmlns:a16="http://schemas.microsoft.com/office/drawing/2014/main" id="{88F610A9-13D5-4F4F-91E5-1D35CA7A970B}"/>
              </a:ext>
            </a:extLst>
          </p:cNvPr>
          <p:cNvSpPr txBox="1"/>
          <p:nvPr/>
        </p:nvSpPr>
        <p:spPr>
          <a:xfrm>
            <a:off x="1524843" y="1506760"/>
            <a:ext cx="877163" cy="369332"/>
          </a:xfrm>
          <a:prstGeom prst="rect">
            <a:avLst/>
          </a:prstGeom>
          <a:noFill/>
        </p:spPr>
        <p:txBody>
          <a:bodyPr wrap="none" rtlCol="0">
            <a:spAutoFit/>
          </a:bodyPr>
          <a:lstStyle/>
          <a:p>
            <a:r>
              <a:rPr lang="zh-CN" altLang="en-US" b="1" dirty="0"/>
              <a:t>实验：</a:t>
            </a:r>
          </a:p>
        </p:txBody>
      </p:sp>
      <p:sp>
        <p:nvSpPr>
          <p:cNvPr id="3" name="文本框 2">
            <a:extLst>
              <a:ext uri="{FF2B5EF4-FFF2-40B4-BE49-F238E27FC236}">
                <a16:creationId xmlns:a16="http://schemas.microsoft.com/office/drawing/2014/main" id="{AD2F9C6B-55BB-486F-8726-E37EE65E41EA}"/>
              </a:ext>
            </a:extLst>
          </p:cNvPr>
          <p:cNvSpPr txBox="1"/>
          <p:nvPr/>
        </p:nvSpPr>
        <p:spPr>
          <a:xfrm>
            <a:off x="1900896" y="2146549"/>
            <a:ext cx="8520281" cy="369332"/>
          </a:xfrm>
          <a:prstGeom prst="rect">
            <a:avLst/>
          </a:prstGeom>
          <a:noFill/>
        </p:spPr>
        <p:txBody>
          <a:bodyPr wrap="none" rtlCol="0">
            <a:spAutoFit/>
          </a:bodyPr>
          <a:lstStyle/>
          <a:p>
            <a:r>
              <a:rPr lang="zh-CN" altLang="en-US" dirty="0"/>
              <a:t>数据集：</a:t>
            </a:r>
            <a:r>
              <a:rPr lang="en-US" altLang="zh-CN" dirty="0" err="1"/>
              <a:t>bing</a:t>
            </a:r>
            <a:r>
              <a:rPr lang="zh-CN" altLang="en-US" dirty="0"/>
              <a:t>新闻的用户点击日志，用户</a:t>
            </a:r>
            <a:r>
              <a:rPr lang="en-US" altLang="zh-CN" dirty="0"/>
              <a:t>id,</a:t>
            </a:r>
            <a:r>
              <a:rPr lang="zh-CN" altLang="en-US" dirty="0"/>
              <a:t>新闻</a:t>
            </a:r>
            <a:r>
              <a:rPr lang="en-US" altLang="zh-CN" dirty="0" err="1"/>
              <a:t>url</a:t>
            </a:r>
            <a:r>
              <a:rPr lang="zh-CN" altLang="en-US" dirty="0"/>
              <a:t>，新闻标题，点击与否（</a:t>
            </a:r>
            <a:r>
              <a:rPr lang="en-US" altLang="zh-CN" dirty="0"/>
              <a:t>0</a:t>
            </a:r>
            <a:r>
              <a:rPr lang="zh-CN" altLang="en-US" dirty="0"/>
              <a:t>，</a:t>
            </a:r>
            <a:r>
              <a:rPr lang="en-US" altLang="zh-CN" dirty="0"/>
              <a:t>1</a:t>
            </a:r>
            <a:r>
              <a:rPr lang="zh-CN" altLang="en-US" dirty="0"/>
              <a:t>）</a:t>
            </a:r>
          </a:p>
        </p:txBody>
      </p:sp>
      <p:pic>
        <p:nvPicPr>
          <p:cNvPr id="5" name="图片 4">
            <a:extLst>
              <a:ext uri="{FF2B5EF4-FFF2-40B4-BE49-F238E27FC236}">
                <a16:creationId xmlns:a16="http://schemas.microsoft.com/office/drawing/2014/main" id="{5B99FE8D-8842-43D0-9029-2F9A90E04576}"/>
              </a:ext>
            </a:extLst>
          </p:cNvPr>
          <p:cNvPicPr>
            <a:picLocks noChangeAspect="1"/>
          </p:cNvPicPr>
          <p:nvPr/>
        </p:nvPicPr>
        <p:blipFill>
          <a:blip r:embed="rId2"/>
          <a:stretch>
            <a:fillRect/>
          </a:stretch>
        </p:blipFill>
        <p:spPr>
          <a:xfrm>
            <a:off x="3182906" y="3009323"/>
            <a:ext cx="5405477" cy="1938352"/>
          </a:xfrm>
          <a:prstGeom prst="rect">
            <a:avLst/>
          </a:prstGeom>
        </p:spPr>
      </p:pic>
      <p:sp>
        <p:nvSpPr>
          <p:cNvPr id="6" name="文本框 5">
            <a:extLst>
              <a:ext uri="{FF2B5EF4-FFF2-40B4-BE49-F238E27FC236}">
                <a16:creationId xmlns:a16="http://schemas.microsoft.com/office/drawing/2014/main" id="{464BC129-EAF4-4BD7-BD03-7D810AAF9327}"/>
              </a:ext>
            </a:extLst>
          </p:cNvPr>
          <p:cNvSpPr txBox="1"/>
          <p:nvPr/>
        </p:nvSpPr>
        <p:spPr>
          <a:xfrm>
            <a:off x="1974761" y="5331854"/>
            <a:ext cx="2584362" cy="338554"/>
          </a:xfrm>
          <a:prstGeom prst="rect">
            <a:avLst/>
          </a:prstGeom>
          <a:noFill/>
        </p:spPr>
        <p:txBody>
          <a:bodyPr wrap="none" rtlCol="0">
            <a:spAutoFit/>
          </a:bodyPr>
          <a:lstStyle/>
          <a:p>
            <a:r>
              <a:rPr lang="zh-CN" altLang="en-US" sz="1600" dirty="0"/>
              <a:t>评价指标：</a:t>
            </a:r>
            <a:r>
              <a:rPr lang="en-US" altLang="zh-CN" sz="1600" dirty="0"/>
              <a:t>F1-score</a:t>
            </a:r>
            <a:r>
              <a:rPr lang="zh-CN" altLang="en-US" sz="1600" dirty="0"/>
              <a:t>，</a:t>
            </a:r>
            <a:r>
              <a:rPr lang="en-US" altLang="zh-CN" sz="1600" dirty="0"/>
              <a:t>AUC</a:t>
            </a:r>
            <a:endParaRPr lang="zh-CN" altLang="en-US" sz="1600" dirty="0"/>
          </a:p>
        </p:txBody>
      </p:sp>
    </p:spTree>
    <p:extLst>
      <p:ext uri="{BB962C8B-B14F-4D97-AF65-F5344CB8AC3E}">
        <p14:creationId xmlns:p14="http://schemas.microsoft.com/office/powerpoint/2010/main" val="33747808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DE7DB6-5CE0-4356-80C9-CA60E72FA2FE}"/>
              </a:ext>
            </a:extLst>
          </p:cNvPr>
          <p:cNvSpPr>
            <a:spLocks noGrp="1"/>
          </p:cNvSpPr>
          <p:nvPr>
            <p:ph type="title"/>
          </p:nvPr>
        </p:nvSpPr>
        <p:spPr>
          <a:xfrm>
            <a:off x="838200" y="365125"/>
            <a:ext cx="11072446" cy="918469"/>
          </a:xfrm>
        </p:spPr>
        <p:txBody>
          <a:bodyPr>
            <a:noAutofit/>
          </a:bodyPr>
          <a:lstStyle/>
          <a:p>
            <a:r>
              <a:rPr lang="en-US" altLang="zh-CN" sz="2400" u="sng" dirty="0"/>
              <a:t>2.DKN:Deep</a:t>
            </a:r>
            <a:r>
              <a:rPr lang="zh-CN" altLang="en-US" sz="2400" u="sng" dirty="0"/>
              <a:t> </a:t>
            </a:r>
            <a:r>
              <a:rPr lang="en-US" altLang="zh-CN" sz="2400" u="sng" dirty="0"/>
              <a:t>Knowledge-Aware</a:t>
            </a:r>
            <a:r>
              <a:rPr lang="zh-CN" altLang="en-US" sz="2400" u="sng" dirty="0"/>
              <a:t> </a:t>
            </a:r>
            <a:r>
              <a:rPr lang="en-US" altLang="zh-CN" sz="2400" u="sng" dirty="0"/>
              <a:t>Network for News Recommendation(WWW’ 2018</a:t>
            </a:r>
            <a:r>
              <a:rPr lang="zh-CN" altLang="en-US" sz="2400" u="sng" dirty="0"/>
              <a:t>）</a:t>
            </a:r>
            <a:br>
              <a:rPr lang="en-US" altLang="zh-CN" sz="2400" dirty="0"/>
            </a:br>
            <a:r>
              <a:rPr lang="en-US" altLang="zh-CN" sz="2400" dirty="0"/>
              <a:t>  </a:t>
            </a:r>
            <a:endParaRPr lang="zh-CN" altLang="en-US" sz="2400" u="sng" dirty="0"/>
          </a:p>
        </p:txBody>
      </p:sp>
      <p:sp>
        <p:nvSpPr>
          <p:cNvPr id="4" name="文本框 3">
            <a:extLst>
              <a:ext uri="{FF2B5EF4-FFF2-40B4-BE49-F238E27FC236}">
                <a16:creationId xmlns:a16="http://schemas.microsoft.com/office/drawing/2014/main" id="{88F610A9-13D5-4F4F-91E5-1D35CA7A970B}"/>
              </a:ext>
            </a:extLst>
          </p:cNvPr>
          <p:cNvSpPr txBox="1"/>
          <p:nvPr/>
        </p:nvSpPr>
        <p:spPr>
          <a:xfrm>
            <a:off x="1550601" y="1219131"/>
            <a:ext cx="1277914" cy="369332"/>
          </a:xfrm>
          <a:prstGeom prst="rect">
            <a:avLst/>
          </a:prstGeom>
          <a:noFill/>
        </p:spPr>
        <p:txBody>
          <a:bodyPr wrap="none" rtlCol="0">
            <a:spAutoFit/>
          </a:bodyPr>
          <a:lstStyle/>
          <a:p>
            <a:r>
              <a:rPr lang="en-US" altLang="zh-CN" b="1" dirty="0"/>
              <a:t>baseline</a:t>
            </a:r>
            <a:r>
              <a:rPr lang="zh-CN" altLang="en-US" b="1" dirty="0"/>
              <a:t>：</a:t>
            </a:r>
          </a:p>
        </p:txBody>
      </p:sp>
      <p:pic>
        <p:nvPicPr>
          <p:cNvPr id="6" name="图片 5">
            <a:extLst>
              <a:ext uri="{FF2B5EF4-FFF2-40B4-BE49-F238E27FC236}">
                <a16:creationId xmlns:a16="http://schemas.microsoft.com/office/drawing/2014/main" id="{92CD2A3C-5793-4E80-8642-A37F9A1D890C}"/>
              </a:ext>
            </a:extLst>
          </p:cNvPr>
          <p:cNvPicPr>
            <a:picLocks noChangeAspect="1"/>
          </p:cNvPicPr>
          <p:nvPr/>
        </p:nvPicPr>
        <p:blipFill>
          <a:blip r:embed="rId2"/>
          <a:stretch>
            <a:fillRect/>
          </a:stretch>
        </p:blipFill>
        <p:spPr>
          <a:xfrm>
            <a:off x="1518378" y="1673836"/>
            <a:ext cx="3119008" cy="2271392"/>
          </a:xfrm>
          <a:prstGeom prst="rect">
            <a:avLst/>
          </a:prstGeom>
        </p:spPr>
      </p:pic>
      <p:pic>
        <p:nvPicPr>
          <p:cNvPr id="7" name="图片 6">
            <a:extLst>
              <a:ext uri="{FF2B5EF4-FFF2-40B4-BE49-F238E27FC236}">
                <a16:creationId xmlns:a16="http://schemas.microsoft.com/office/drawing/2014/main" id="{804B9430-6D10-4FC0-9548-080752C0AF95}"/>
              </a:ext>
            </a:extLst>
          </p:cNvPr>
          <p:cNvPicPr>
            <a:picLocks noChangeAspect="1"/>
          </p:cNvPicPr>
          <p:nvPr/>
        </p:nvPicPr>
        <p:blipFill>
          <a:blip r:embed="rId3"/>
          <a:stretch>
            <a:fillRect/>
          </a:stretch>
        </p:blipFill>
        <p:spPr>
          <a:xfrm>
            <a:off x="1518378" y="3880346"/>
            <a:ext cx="3152696" cy="2314391"/>
          </a:xfrm>
          <a:prstGeom prst="rect">
            <a:avLst/>
          </a:prstGeom>
        </p:spPr>
      </p:pic>
      <p:pic>
        <p:nvPicPr>
          <p:cNvPr id="8" name="图片 7">
            <a:extLst>
              <a:ext uri="{FF2B5EF4-FFF2-40B4-BE49-F238E27FC236}">
                <a16:creationId xmlns:a16="http://schemas.microsoft.com/office/drawing/2014/main" id="{5022F8F8-9124-45C1-B6A4-5F4921640D31}"/>
              </a:ext>
            </a:extLst>
          </p:cNvPr>
          <p:cNvPicPr>
            <a:picLocks noChangeAspect="1"/>
          </p:cNvPicPr>
          <p:nvPr/>
        </p:nvPicPr>
        <p:blipFill>
          <a:blip r:embed="rId4"/>
          <a:stretch>
            <a:fillRect/>
          </a:stretch>
        </p:blipFill>
        <p:spPr>
          <a:xfrm>
            <a:off x="6252716" y="1673836"/>
            <a:ext cx="3840148" cy="4625245"/>
          </a:xfrm>
          <a:prstGeom prst="rect">
            <a:avLst/>
          </a:prstGeom>
        </p:spPr>
      </p:pic>
      <p:sp>
        <p:nvSpPr>
          <p:cNvPr id="9" name="文本框 8">
            <a:extLst>
              <a:ext uri="{FF2B5EF4-FFF2-40B4-BE49-F238E27FC236}">
                <a16:creationId xmlns:a16="http://schemas.microsoft.com/office/drawing/2014/main" id="{830DA87D-A279-4905-A0B0-FA9D43423E2B}"/>
              </a:ext>
            </a:extLst>
          </p:cNvPr>
          <p:cNvSpPr txBox="1"/>
          <p:nvPr/>
        </p:nvSpPr>
        <p:spPr>
          <a:xfrm>
            <a:off x="6252716" y="1258789"/>
            <a:ext cx="1210588" cy="338554"/>
          </a:xfrm>
          <a:prstGeom prst="rect">
            <a:avLst/>
          </a:prstGeom>
          <a:noFill/>
        </p:spPr>
        <p:txBody>
          <a:bodyPr wrap="none" rtlCol="0">
            <a:spAutoFit/>
          </a:bodyPr>
          <a:lstStyle/>
          <a:p>
            <a:r>
              <a:rPr lang="zh-CN" altLang="en-US" sz="1600" b="1" dirty="0"/>
              <a:t>实验结果：</a:t>
            </a:r>
          </a:p>
        </p:txBody>
      </p:sp>
    </p:spTree>
    <p:extLst>
      <p:ext uri="{BB962C8B-B14F-4D97-AF65-F5344CB8AC3E}">
        <p14:creationId xmlns:p14="http://schemas.microsoft.com/office/powerpoint/2010/main" val="33828986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DE7DB6-5CE0-4356-80C9-CA60E72FA2FE}"/>
              </a:ext>
            </a:extLst>
          </p:cNvPr>
          <p:cNvSpPr>
            <a:spLocks noGrp="1"/>
          </p:cNvSpPr>
          <p:nvPr>
            <p:ph type="title"/>
          </p:nvPr>
        </p:nvSpPr>
        <p:spPr>
          <a:xfrm>
            <a:off x="838200" y="365125"/>
            <a:ext cx="11072446" cy="918469"/>
          </a:xfrm>
        </p:spPr>
        <p:txBody>
          <a:bodyPr>
            <a:noAutofit/>
          </a:bodyPr>
          <a:lstStyle/>
          <a:p>
            <a:r>
              <a:rPr lang="en-US" altLang="zh-CN" sz="2400" u="sng" dirty="0"/>
              <a:t>1.Explainable Reasoning over Knowledge Graphs for Recommendation(AAAI2019</a:t>
            </a:r>
            <a:r>
              <a:rPr lang="zh-CN" altLang="en-US" sz="2400" u="sng" dirty="0"/>
              <a:t>）</a:t>
            </a:r>
            <a:br>
              <a:rPr lang="en-US" altLang="zh-CN" sz="2400" dirty="0"/>
            </a:br>
            <a:r>
              <a:rPr lang="en-US" altLang="zh-CN" sz="2400" dirty="0"/>
              <a:t>  </a:t>
            </a:r>
            <a:endParaRPr lang="zh-CN" altLang="en-US" sz="2400" u="sng" dirty="0"/>
          </a:p>
        </p:txBody>
      </p:sp>
      <p:sp>
        <p:nvSpPr>
          <p:cNvPr id="3" name="文本框 2">
            <a:extLst>
              <a:ext uri="{FF2B5EF4-FFF2-40B4-BE49-F238E27FC236}">
                <a16:creationId xmlns:a16="http://schemas.microsoft.com/office/drawing/2014/main" id="{A4DAB82A-F82E-4A33-911F-3F0BD5A9A5C4}"/>
              </a:ext>
            </a:extLst>
          </p:cNvPr>
          <p:cNvSpPr txBox="1"/>
          <p:nvPr/>
        </p:nvSpPr>
        <p:spPr>
          <a:xfrm>
            <a:off x="1312985" y="1283594"/>
            <a:ext cx="1495136" cy="461665"/>
          </a:xfrm>
          <a:prstGeom prst="rect">
            <a:avLst/>
          </a:prstGeom>
          <a:noFill/>
        </p:spPr>
        <p:txBody>
          <a:bodyPr wrap="square" rtlCol="0">
            <a:spAutoFit/>
          </a:bodyPr>
          <a:lstStyle/>
          <a:p>
            <a:r>
              <a:rPr lang="zh-CN" altLang="en-US" sz="2400" b="1" dirty="0"/>
              <a:t>问题定义</a:t>
            </a:r>
            <a:r>
              <a:rPr lang="zh-CN" altLang="en-US" dirty="0"/>
              <a:t>：</a:t>
            </a:r>
          </a:p>
        </p:txBody>
      </p:sp>
      <p:pic>
        <p:nvPicPr>
          <p:cNvPr id="7" name="图片 6">
            <a:extLst>
              <a:ext uri="{FF2B5EF4-FFF2-40B4-BE49-F238E27FC236}">
                <a16:creationId xmlns:a16="http://schemas.microsoft.com/office/drawing/2014/main" id="{FA32DAE3-A45F-4AD9-8018-57C63E55E70E}"/>
              </a:ext>
            </a:extLst>
          </p:cNvPr>
          <p:cNvPicPr>
            <a:picLocks noChangeAspect="1"/>
          </p:cNvPicPr>
          <p:nvPr/>
        </p:nvPicPr>
        <p:blipFill>
          <a:blip r:embed="rId2"/>
          <a:stretch>
            <a:fillRect/>
          </a:stretch>
        </p:blipFill>
        <p:spPr>
          <a:xfrm>
            <a:off x="3720123" y="2071951"/>
            <a:ext cx="4463986" cy="449949"/>
          </a:xfrm>
          <a:prstGeom prst="rect">
            <a:avLst/>
          </a:prstGeom>
        </p:spPr>
      </p:pic>
      <p:sp>
        <p:nvSpPr>
          <p:cNvPr id="8" name="文本框 7">
            <a:extLst>
              <a:ext uri="{FF2B5EF4-FFF2-40B4-BE49-F238E27FC236}">
                <a16:creationId xmlns:a16="http://schemas.microsoft.com/office/drawing/2014/main" id="{E571E45E-0EF6-4DC8-A7BB-9169DC18A2D4}"/>
              </a:ext>
            </a:extLst>
          </p:cNvPr>
          <p:cNvSpPr txBox="1"/>
          <p:nvPr/>
        </p:nvSpPr>
        <p:spPr>
          <a:xfrm>
            <a:off x="1500554" y="2751199"/>
            <a:ext cx="7888698" cy="461665"/>
          </a:xfrm>
          <a:prstGeom prst="rect">
            <a:avLst/>
          </a:prstGeom>
          <a:noFill/>
        </p:spPr>
        <p:txBody>
          <a:bodyPr wrap="none" rtlCol="0">
            <a:spAutoFit/>
          </a:bodyPr>
          <a:lstStyle/>
          <a:p>
            <a:r>
              <a:rPr lang="zh-CN" altLang="en-US" sz="2400" dirty="0"/>
              <a:t>根据用户</a:t>
            </a:r>
            <a:r>
              <a:rPr lang="en-US" altLang="zh-CN" sz="2400" dirty="0"/>
              <a:t>u</a:t>
            </a:r>
            <a:r>
              <a:rPr lang="zh-CN" altLang="en-US" sz="2400" dirty="0"/>
              <a:t>和物品</a:t>
            </a:r>
            <a:r>
              <a:rPr lang="en-US" altLang="zh-CN" sz="2400" dirty="0" err="1"/>
              <a:t>i</a:t>
            </a:r>
            <a:r>
              <a:rPr lang="en-US" altLang="zh-CN" sz="2400" dirty="0"/>
              <a:t>,</a:t>
            </a:r>
            <a:r>
              <a:rPr lang="zh-CN" altLang="en-US" sz="2400" dirty="0"/>
              <a:t>以及（</a:t>
            </a:r>
            <a:r>
              <a:rPr lang="en-US" altLang="zh-CN" sz="2400" dirty="0" err="1"/>
              <a:t>u,i</a:t>
            </a:r>
            <a:r>
              <a:rPr lang="en-US" altLang="zh-CN" sz="2400" dirty="0"/>
              <a:t>)</a:t>
            </a:r>
            <a:r>
              <a:rPr lang="zh-CN" altLang="en-US" sz="2400" dirty="0"/>
              <a:t>对之间的知识图谱路径集合</a:t>
            </a:r>
            <a:r>
              <a:rPr lang="zh-CN" altLang="en-US" dirty="0"/>
              <a:t>：</a:t>
            </a:r>
          </a:p>
        </p:txBody>
      </p:sp>
      <p:pic>
        <p:nvPicPr>
          <p:cNvPr id="9" name="图片 8">
            <a:extLst>
              <a:ext uri="{FF2B5EF4-FFF2-40B4-BE49-F238E27FC236}">
                <a16:creationId xmlns:a16="http://schemas.microsoft.com/office/drawing/2014/main" id="{0BD7F813-F9E6-4815-A712-DC2A2AF96A17}"/>
              </a:ext>
            </a:extLst>
          </p:cNvPr>
          <p:cNvPicPr>
            <a:picLocks noChangeAspect="1"/>
          </p:cNvPicPr>
          <p:nvPr/>
        </p:nvPicPr>
        <p:blipFill>
          <a:blip r:embed="rId3"/>
          <a:stretch>
            <a:fillRect/>
          </a:stretch>
        </p:blipFill>
        <p:spPr>
          <a:xfrm>
            <a:off x="3839656" y="3305197"/>
            <a:ext cx="2966581" cy="467849"/>
          </a:xfrm>
          <a:prstGeom prst="rect">
            <a:avLst/>
          </a:prstGeom>
        </p:spPr>
      </p:pic>
      <p:sp>
        <p:nvSpPr>
          <p:cNvPr id="10" name="文本框 9">
            <a:extLst>
              <a:ext uri="{FF2B5EF4-FFF2-40B4-BE49-F238E27FC236}">
                <a16:creationId xmlns:a16="http://schemas.microsoft.com/office/drawing/2014/main" id="{1EA6FCD3-CCB7-4B2D-B020-DF0609D1549B}"/>
              </a:ext>
            </a:extLst>
          </p:cNvPr>
          <p:cNvSpPr txBox="1"/>
          <p:nvPr/>
        </p:nvSpPr>
        <p:spPr>
          <a:xfrm>
            <a:off x="1500554" y="2063563"/>
            <a:ext cx="2339102" cy="461665"/>
          </a:xfrm>
          <a:prstGeom prst="rect">
            <a:avLst/>
          </a:prstGeom>
          <a:noFill/>
        </p:spPr>
        <p:txBody>
          <a:bodyPr wrap="none" rtlCol="0">
            <a:spAutoFit/>
          </a:bodyPr>
          <a:lstStyle/>
          <a:p>
            <a:r>
              <a:rPr lang="zh-CN" altLang="en-US" sz="2400" dirty="0"/>
              <a:t>知识图谱表示：</a:t>
            </a:r>
          </a:p>
        </p:txBody>
      </p:sp>
      <p:sp>
        <p:nvSpPr>
          <p:cNvPr id="11" name="文本框 10">
            <a:extLst>
              <a:ext uri="{FF2B5EF4-FFF2-40B4-BE49-F238E27FC236}">
                <a16:creationId xmlns:a16="http://schemas.microsoft.com/office/drawing/2014/main" id="{74F84B0C-5EBD-4945-8BC5-EEE9D3B87483}"/>
              </a:ext>
            </a:extLst>
          </p:cNvPr>
          <p:cNvSpPr txBox="1"/>
          <p:nvPr/>
        </p:nvSpPr>
        <p:spPr>
          <a:xfrm>
            <a:off x="1500554" y="3773046"/>
            <a:ext cx="4801314" cy="461665"/>
          </a:xfrm>
          <a:prstGeom prst="rect">
            <a:avLst/>
          </a:prstGeom>
          <a:noFill/>
        </p:spPr>
        <p:txBody>
          <a:bodyPr wrap="none" rtlCol="0">
            <a:spAutoFit/>
          </a:bodyPr>
          <a:lstStyle/>
          <a:p>
            <a:r>
              <a:rPr lang="zh-CN" altLang="en-US" sz="2400" dirty="0"/>
              <a:t>估计用户与物品发生交互的概率：</a:t>
            </a:r>
          </a:p>
        </p:txBody>
      </p:sp>
      <p:pic>
        <p:nvPicPr>
          <p:cNvPr id="12" name="图片 11">
            <a:extLst>
              <a:ext uri="{FF2B5EF4-FFF2-40B4-BE49-F238E27FC236}">
                <a16:creationId xmlns:a16="http://schemas.microsoft.com/office/drawing/2014/main" id="{AE579AAB-E284-4391-A273-23CA7FC225EE}"/>
              </a:ext>
            </a:extLst>
          </p:cNvPr>
          <p:cNvPicPr>
            <a:picLocks noChangeAspect="1"/>
          </p:cNvPicPr>
          <p:nvPr/>
        </p:nvPicPr>
        <p:blipFill>
          <a:blip r:embed="rId4"/>
          <a:stretch>
            <a:fillRect/>
          </a:stretch>
        </p:blipFill>
        <p:spPr>
          <a:xfrm>
            <a:off x="3839656" y="4380118"/>
            <a:ext cx="3331622" cy="486367"/>
          </a:xfrm>
          <a:prstGeom prst="rect">
            <a:avLst/>
          </a:prstGeom>
        </p:spPr>
      </p:pic>
      <p:sp>
        <p:nvSpPr>
          <p:cNvPr id="13" name="文本框 12">
            <a:extLst>
              <a:ext uri="{FF2B5EF4-FFF2-40B4-BE49-F238E27FC236}">
                <a16:creationId xmlns:a16="http://schemas.microsoft.com/office/drawing/2014/main" id="{20D74352-0437-45CE-B941-FE791FE0A458}"/>
              </a:ext>
            </a:extLst>
          </p:cNvPr>
          <p:cNvSpPr txBox="1"/>
          <p:nvPr/>
        </p:nvSpPr>
        <p:spPr>
          <a:xfrm>
            <a:off x="1500554" y="5148944"/>
            <a:ext cx="3908442" cy="461665"/>
          </a:xfrm>
          <a:prstGeom prst="rect">
            <a:avLst/>
          </a:prstGeom>
          <a:noFill/>
        </p:spPr>
        <p:txBody>
          <a:bodyPr wrap="none" rtlCol="0">
            <a:spAutoFit/>
          </a:bodyPr>
          <a:lstStyle/>
          <a:p>
            <a:r>
              <a:rPr lang="zh-CN" altLang="en-US" sz="2400" dirty="0"/>
              <a:t>最后根据</a:t>
            </a:r>
            <a:r>
              <a:rPr lang="en-US" altLang="zh-CN" sz="2400" dirty="0"/>
              <a:t>        </a:t>
            </a:r>
            <a:r>
              <a:rPr lang="zh-CN" altLang="en-US" sz="2400" dirty="0"/>
              <a:t>做</a:t>
            </a:r>
            <a:r>
              <a:rPr lang="en-US" altLang="zh-CN" sz="2400" dirty="0"/>
              <a:t>Top-N</a:t>
            </a:r>
            <a:r>
              <a:rPr lang="zh-CN" altLang="en-US" sz="2400" dirty="0"/>
              <a:t>推荐</a:t>
            </a:r>
          </a:p>
        </p:txBody>
      </p:sp>
      <p:pic>
        <p:nvPicPr>
          <p:cNvPr id="14" name="图片 13">
            <a:extLst>
              <a:ext uri="{FF2B5EF4-FFF2-40B4-BE49-F238E27FC236}">
                <a16:creationId xmlns:a16="http://schemas.microsoft.com/office/drawing/2014/main" id="{A45D2B07-CCC2-4B00-8B08-1E8A1E75527D}"/>
              </a:ext>
            </a:extLst>
          </p:cNvPr>
          <p:cNvPicPr>
            <a:picLocks noChangeAspect="1"/>
          </p:cNvPicPr>
          <p:nvPr/>
        </p:nvPicPr>
        <p:blipFill>
          <a:blip r:embed="rId5"/>
          <a:stretch>
            <a:fillRect/>
          </a:stretch>
        </p:blipFill>
        <p:spPr>
          <a:xfrm>
            <a:off x="2808121" y="5183355"/>
            <a:ext cx="646654" cy="427254"/>
          </a:xfrm>
          <a:prstGeom prst="rect">
            <a:avLst/>
          </a:prstGeom>
        </p:spPr>
      </p:pic>
    </p:spTree>
    <p:extLst>
      <p:ext uri="{BB962C8B-B14F-4D97-AF65-F5344CB8AC3E}">
        <p14:creationId xmlns:p14="http://schemas.microsoft.com/office/powerpoint/2010/main" val="15009774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DE7DB6-5CE0-4356-80C9-CA60E72FA2FE}"/>
              </a:ext>
            </a:extLst>
          </p:cNvPr>
          <p:cNvSpPr>
            <a:spLocks noGrp="1"/>
          </p:cNvSpPr>
          <p:nvPr>
            <p:ph type="title"/>
          </p:nvPr>
        </p:nvSpPr>
        <p:spPr>
          <a:xfrm>
            <a:off x="838200" y="365125"/>
            <a:ext cx="11072446" cy="918469"/>
          </a:xfrm>
        </p:spPr>
        <p:txBody>
          <a:bodyPr>
            <a:noAutofit/>
          </a:bodyPr>
          <a:lstStyle/>
          <a:p>
            <a:r>
              <a:rPr lang="en-US" altLang="zh-CN" sz="2400" u="sng" dirty="0"/>
              <a:t>1.Explainable Reasoning over Knowledge Graphs for Recommendation(AAAI2019</a:t>
            </a:r>
            <a:r>
              <a:rPr lang="zh-CN" altLang="en-US" sz="2400" u="sng" dirty="0"/>
              <a:t>）</a:t>
            </a:r>
            <a:br>
              <a:rPr lang="en-US" altLang="zh-CN" sz="2400" dirty="0"/>
            </a:br>
            <a:r>
              <a:rPr lang="en-US" altLang="zh-CN" sz="2400" dirty="0"/>
              <a:t>  </a:t>
            </a:r>
            <a:endParaRPr lang="zh-CN" altLang="en-US" sz="2400" u="sng" dirty="0"/>
          </a:p>
        </p:txBody>
      </p:sp>
      <p:sp>
        <p:nvSpPr>
          <p:cNvPr id="3" name="文本框 2">
            <a:extLst>
              <a:ext uri="{FF2B5EF4-FFF2-40B4-BE49-F238E27FC236}">
                <a16:creationId xmlns:a16="http://schemas.microsoft.com/office/drawing/2014/main" id="{A4DAB82A-F82E-4A33-911F-3F0BD5A9A5C4}"/>
              </a:ext>
            </a:extLst>
          </p:cNvPr>
          <p:cNvSpPr txBox="1"/>
          <p:nvPr/>
        </p:nvSpPr>
        <p:spPr>
          <a:xfrm>
            <a:off x="1081165" y="1644203"/>
            <a:ext cx="1495136" cy="461665"/>
          </a:xfrm>
          <a:prstGeom prst="rect">
            <a:avLst/>
          </a:prstGeom>
          <a:noFill/>
        </p:spPr>
        <p:txBody>
          <a:bodyPr wrap="square" rtlCol="0">
            <a:spAutoFit/>
          </a:bodyPr>
          <a:lstStyle/>
          <a:p>
            <a:r>
              <a:rPr lang="en-US" altLang="zh-CN" sz="2400" b="1" dirty="0"/>
              <a:t>Example</a:t>
            </a:r>
            <a:r>
              <a:rPr lang="zh-CN" altLang="en-US" dirty="0"/>
              <a:t>：</a:t>
            </a:r>
          </a:p>
        </p:txBody>
      </p:sp>
      <p:pic>
        <p:nvPicPr>
          <p:cNvPr id="4" name="图片 3">
            <a:extLst>
              <a:ext uri="{FF2B5EF4-FFF2-40B4-BE49-F238E27FC236}">
                <a16:creationId xmlns:a16="http://schemas.microsoft.com/office/drawing/2014/main" id="{3F41C5AF-2CCB-4B0F-BBA0-EB343FCC407B}"/>
              </a:ext>
            </a:extLst>
          </p:cNvPr>
          <p:cNvPicPr>
            <a:picLocks noChangeAspect="1"/>
          </p:cNvPicPr>
          <p:nvPr/>
        </p:nvPicPr>
        <p:blipFill>
          <a:blip r:embed="rId2"/>
          <a:stretch>
            <a:fillRect/>
          </a:stretch>
        </p:blipFill>
        <p:spPr>
          <a:xfrm>
            <a:off x="2858114" y="1033629"/>
            <a:ext cx="7343829" cy="2919434"/>
          </a:xfrm>
          <a:prstGeom prst="rect">
            <a:avLst/>
          </a:prstGeom>
        </p:spPr>
      </p:pic>
      <p:pic>
        <p:nvPicPr>
          <p:cNvPr id="5" name="图片 4">
            <a:extLst>
              <a:ext uri="{FF2B5EF4-FFF2-40B4-BE49-F238E27FC236}">
                <a16:creationId xmlns:a16="http://schemas.microsoft.com/office/drawing/2014/main" id="{7F3C7243-3405-4E0C-A06C-9EB0E67EB103}"/>
              </a:ext>
            </a:extLst>
          </p:cNvPr>
          <p:cNvPicPr>
            <a:picLocks noChangeAspect="1"/>
          </p:cNvPicPr>
          <p:nvPr/>
        </p:nvPicPr>
        <p:blipFill>
          <a:blip r:embed="rId3"/>
          <a:stretch>
            <a:fillRect/>
          </a:stretch>
        </p:blipFill>
        <p:spPr>
          <a:xfrm>
            <a:off x="3072762" y="4229039"/>
            <a:ext cx="4386295" cy="557217"/>
          </a:xfrm>
          <a:prstGeom prst="rect">
            <a:avLst/>
          </a:prstGeom>
        </p:spPr>
      </p:pic>
      <p:pic>
        <p:nvPicPr>
          <p:cNvPr id="6" name="图片 5">
            <a:extLst>
              <a:ext uri="{FF2B5EF4-FFF2-40B4-BE49-F238E27FC236}">
                <a16:creationId xmlns:a16="http://schemas.microsoft.com/office/drawing/2014/main" id="{195CB193-8145-4F64-A942-9FDF81061987}"/>
              </a:ext>
            </a:extLst>
          </p:cNvPr>
          <p:cNvPicPr>
            <a:picLocks noChangeAspect="1"/>
          </p:cNvPicPr>
          <p:nvPr/>
        </p:nvPicPr>
        <p:blipFill>
          <a:blip r:embed="rId4"/>
          <a:stretch>
            <a:fillRect/>
          </a:stretch>
        </p:blipFill>
        <p:spPr>
          <a:xfrm>
            <a:off x="3025137" y="4954909"/>
            <a:ext cx="4433920" cy="614367"/>
          </a:xfrm>
          <a:prstGeom prst="rect">
            <a:avLst/>
          </a:prstGeom>
        </p:spPr>
      </p:pic>
      <p:pic>
        <p:nvPicPr>
          <p:cNvPr id="15" name="图片 14">
            <a:extLst>
              <a:ext uri="{FF2B5EF4-FFF2-40B4-BE49-F238E27FC236}">
                <a16:creationId xmlns:a16="http://schemas.microsoft.com/office/drawing/2014/main" id="{59AE191A-E52E-4921-800E-242FC43DF525}"/>
              </a:ext>
            </a:extLst>
          </p:cNvPr>
          <p:cNvPicPr>
            <a:picLocks noChangeAspect="1"/>
          </p:cNvPicPr>
          <p:nvPr/>
        </p:nvPicPr>
        <p:blipFill>
          <a:blip r:embed="rId5"/>
          <a:stretch>
            <a:fillRect/>
          </a:stretch>
        </p:blipFill>
        <p:spPr>
          <a:xfrm>
            <a:off x="3025137" y="5737909"/>
            <a:ext cx="4467258" cy="571504"/>
          </a:xfrm>
          <a:prstGeom prst="rect">
            <a:avLst/>
          </a:prstGeom>
        </p:spPr>
      </p:pic>
      <mc:AlternateContent xmlns:mc="http://schemas.openxmlformats.org/markup-compatibility/2006">
        <mc:Choice xmlns:a14="http://schemas.microsoft.com/office/drawing/2010/main" Requires="a14">
          <p:sp>
            <p:nvSpPr>
              <p:cNvPr id="16" name="文本框 15">
                <a:extLst>
                  <a:ext uri="{FF2B5EF4-FFF2-40B4-BE49-F238E27FC236}">
                    <a16:creationId xmlns:a16="http://schemas.microsoft.com/office/drawing/2014/main" id="{9D39E6C3-8A19-4502-AFF5-598ED7197623}"/>
                  </a:ext>
                </a:extLst>
              </p:cNvPr>
              <p:cNvSpPr txBox="1"/>
              <p:nvPr/>
            </p:nvSpPr>
            <p:spPr>
              <a:xfrm>
                <a:off x="5638800" y="2972873"/>
                <a:ext cx="1909176"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a:fld id="{825F15A7-03F4-43D7-82C5-3E23DA2F108C}" type="mathplaceholder">
                        <a:rPr lang="zh-CN" altLang="en-US" i="1" smtClean="0">
                          <a:latin typeface="Cambria Math" panose="02040503050406030204" pitchFamily="18" charset="0"/>
                        </a:rPr>
                        <a:t>在此处键入公式。</a:t>
                      </a:fld>
                    </m:oMath>
                  </m:oMathPara>
                </a14:m>
                <a:endParaRPr lang="zh-CN" altLang="en-US" dirty="0"/>
              </a:p>
            </p:txBody>
          </p:sp>
        </mc:Choice>
        <mc:Fallback>
          <p:sp>
            <p:nvSpPr>
              <p:cNvPr id="16" name="文本框 15">
                <a:extLst>
                  <a:ext uri="{FF2B5EF4-FFF2-40B4-BE49-F238E27FC236}">
                    <a16:creationId xmlns:a16="http://schemas.microsoft.com/office/drawing/2014/main" id="{9D39E6C3-8A19-4502-AFF5-598ED7197623}"/>
                  </a:ext>
                </a:extLst>
              </p:cNvPr>
              <p:cNvSpPr txBox="1">
                <a:spLocks noRot="1" noChangeAspect="1" noMove="1" noResize="1" noEditPoints="1" noAdjustHandles="1" noChangeArrowheads="1" noChangeShapeType="1" noTextEdit="1"/>
              </p:cNvSpPr>
              <p:nvPr/>
            </p:nvSpPr>
            <p:spPr>
              <a:xfrm>
                <a:off x="5638800" y="2972873"/>
                <a:ext cx="1909176" cy="276999"/>
              </a:xfrm>
              <a:prstGeom prst="rect">
                <a:avLst/>
              </a:prstGeom>
              <a:blipFill>
                <a:blip r:embed="rId6"/>
                <a:stretch>
                  <a:fillRect l="-3514" t="-11111" r="-4153" b="-31111"/>
                </a:stretch>
              </a:blipFill>
            </p:spPr>
            <p:txBody>
              <a:bodyPr/>
              <a:lstStyle/>
              <a:p>
                <a:r>
                  <a:rPr lang="zh-CN" altLang="en-US">
                    <a:noFill/>
                  </a:rPr>
                  <a:t> </a:t>
                </a:r>
              </a:p>
            </p:txBody>
          </p:sp>
        </mc:Fallback>
      </mc:AlternateContent>
      <p:sp>
        <p:nvSpPr>
          <p:cNvPr id="17" name="文本框 16">
            <a:extLst>
              <a:ext uri="{FF2B5EF4-FFF2-40B4-BE49-F238E27FC236}">
                <a16:creationId xmlns:a16="http://schemas.microsoft.com/office/drawing/2014/main" id="{F732280B-664F-46BE-882C-1453FABDCBAF}"/>
              </a:ext>
            </a:extLst>
          </p:cNvPr>
          <p:cNvSpPr txBox="1"/>
          <p:nvPr/>
        </p:nvSpPr>
        <p:spPr>
          <a:xfrm>
            <a:off x="8070761" y="5824371"/>
            <a:ext cx="1383712" cy="369332"/>
          </a:xfrm>
          <a:prstGeom prst="rect">
            <a:avLst/>
          </a:prstGeom>
          <a:noFill/>
        </p:spPr>
        <p:txBody>
          <a:bodyPr wrap="none" rtlCol="0">
            <a:spAutoFit/>
          </a:bodyPr>
          <a:lstStyle/>
          <a:p>
            <a:r>
              <a:rPr lang="zh-CN" altLang="en-US" dirty="0"/>
              <a:t>路径长度</a:t>
            </a:r>
            <a:r>
              <a:rPr lang="en-US" altLang="zh-CN" dirty="0"/>
              <a:t>&lt;6</a:t>
            </a:r>
            <a:endParaRPr lang="zh-CN" altLang="en-US" dirty="0"/>
          </a:p>
        </p:txBody>
      </p:sp>
    </p:spTree>
    <p:extLst>
      <p:ext uri="{BB962C8B-B14F-4D97-AF65-F5344CB8AC3E}">
        <p14:creationId xmlns:p14="http://schemas.microsoft.com/office/powerpoint/2010/main" val="7140828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DE7DB6-5CE0-4356-80C9-CA60E72FA2FE}"/>
              </a:ext>
            </a:extLst>
          </p:cNvPr>
          <p:cNvSpPr>
            <a:spLocks noGrp="1"/>
          </p:cNvSpPr>
          <p:nvPr>
            <p:ph type="title"/>
          </p:nvPr>
        </p:nvSpPr>
        <p:spPr>
          <a:xfrm>
            <a:off x="838200" y="365125"/>
            <a:ext cx="11072446" cy="918469"/>
          </a:xfrm>
        </p:spPr>
        <p:txBody>
          <a:bodyPr>
            <a:noAutofit/>
          </a:bodyPr>
          <a:lstStyle/>
          <a:p>
            <a:r>
              <a:rPr lang="en-US" altLang="zh-CN" sz="2400" u="sng" dirty="0"/>
              <a:t>1.Explainable Reasoning over Knowledge Graphs for Recommendation(AAAI2019</a:t>
            </a:r>
            <a:r>
              <a:rPr lang="zh-CN" altLang="en-US" sz="2400" u="sng" dirty="0"/>
              <a:t>）</a:t>
            </a:r>
            <a:br>
              <a:rPr lang="en-US" altLang="zh-CN" sz="2400" dirty="0"/>
            </a:br>
            <a:r>
              <a:rPr lang="en-US" altLang="zh-CN" sz="2400" dirty="0"/>
              <a:t>  </a:t>
            </a:r>
            <a:endParaRPr lang="zh-CN" altLang="en-US" sz="2400" u="sng" dirty="0"/>
          </a:p>
        </p:txBody>
      </p:sp>
      <p:sp>
        <p:nvSpPr>
          <p:cNvPr id="3" name="文本框 2">
            <a:extLst>
              <a:ext uri="{FF2B5EF4-FFF2-40B4-BE49-F238E27FC236}">
                <a16:creationId xmlns:a16="http://schemas.microsoft.com/office/drawing/2014/main" id="{A4DAB82A-F82E-4A33-911F-3F0BD5A9A5C4}"/>
              </a:ext>
            </a:extLst>
          </p:cNvPr>
          <p:cNvSpPr txBox="1"/>
          <p:nvPr/>
        </p:nvSpPr>
        <p:spPr>
          <a:xfrm>
            <a:off x="1270055" y="1446726"/>
            <a:ext cx="1495136" cy="461665"/>
          </a:xfrm>
          <a:prstGeom prst="rect">
            <a:avLst/>
          </a:prstGeom>
          <a:noFill/>
        </p:spPr>
        <p:txBody>
          <a:bodyPr wrap="square" rtlCol="0">
            <a:spAutoFit/>
          </a:bodyPr>
          <a:lstStyle/>
          <a:p>
            <a:r>
              <a:rPr lang="zh-CN" altLang="en-US" sz="2400" b="1" dirty="0"/>
              <a:t>模型</a:t>
            </a:r>
            <a:r>
              <a:rPr lang="zh-CN" altLang="en-US" dirty="0"/>
              <a:t>：</a:t>
            </a:r>
          </a:p>
        </p:txBody>
      </p:sp>
      <p:pic>
        <p:nvPicPr>
          <p:cNvPr id="7" name="图片 6">
            <a:extLst>
              <a:ext uri="{FF2B5EF4-FFF2-40B4-BE49-F238E27FC236}">
                <a16:creationId xmlns:a16="http://schemas.microsoft.com/office/drawing/2014/main" id="{DB376A9F-ABAA-4A79-A747-7F4A3D67DD91}"/>
              </a:ext>
            </a:extLst>
          </p:cNvPr>
          <p:cNvPicPr>
            <a:picLocks noChangeAspect="1"/>
          </p:cNvPicPr>
          <p:nvPr/>
        </p:nvPicPr>
        <p:blipFill>
          <a:blip r:embed="rId2"/>
          <a:stretch>
            <a:fillRect/>
          </a:stretch>
        </p:blipFill>
        <p:spPr>
          <a:xfrm>
            <a:off x="2423542" y="1244197"/>
            <a:ext cx="8197897" cy="2308092"/>
          </a:xfrm>
          <a:prstGeom prst="rect">
            <a:avLst/>
          </a:prstGeom>
        </p:spPr>
      </p:pic>
      <p:sp>
        <p:nvSpPr>
          <p:cNvPr id="8" name="文本框 7">
            <a:extLst>
              <a:ext uri="{FF2B5EF4-FFF2-40B4-BE49-F238E27FC236}">
                <a16:creationId xmlns:a16="http://schemas.microsoft.com/office/drawing/2014/main" id="{53B97BD9-2BDE-4DDA-8552-F3F84C527D11}"/>
              </a:ext>
            </a:extLst>
          </p:cNvPr>
          <p:cNvSpPr txBox="1"/>
          <p:nvPr/>
        </p:nvSpPr>
        <p:spPr>
          <a:xfrm>
            <a:off x="1270055" y="3552289"/>
            <a:ext cx="1963999" cy="369332"/>
          </a:xfrm>
          <a:prstGeom prst="rect">
            <a:avLst/>
          </a:prstGeom>
          <a:noFill/>
        </p:spPr>
        <p:txBody>
          <a:bodyPr wrap="none" rtlCol="0">
            <a:spAutoFit/>
          </a:bodyPr>
          <a:lstStyle/>
          <a:p>
            <a:r>
              <a:rPr lang="en-US" altLang="zh-CN" dirty="0"/>
              <a:t>Embedding Layer:</a:t>
            </a:r>
            <a:endParaRPr lang="zh-CN" altLang="en-US" dirty="0"/>
          </a:p>
        </p:txBody>
      </p:sp>
      <p:sp>
        <p:nvSpPr>
          <p:cNvPr id="9" name="文本框 8">
            <a:extLst>
              <a:ext uri="{FF2B5EF4-FFF2-40B4-BE49-F238E27FC236}">
                <a16:creationId xmlns:a16="http://schemas.microsoft.com/office/drawing/2014/main" id="{C56F3E43-C0BF-466E-8901-A40424475615}"/>
              </a:ext>
            </a:extLst>
          </p:cNvPr>
          <p:cNvSpPr txBox="1"/>
          <p:nvPr/>
        </p:nvSpPr>
        <p:spPr>
          <a:xfrm>
            <a:off x="3300624" y="3552289"/>
            <a:ext cx="4559122" cy="369332"/>
          </a:xfrm>
          <a:prstGeom prst="rect">
            <a:avLst/>
          </a:prstGeom>
          <a:noFill/>
        </p:spPr>
        <p:txBody>
          <a:bodyPr wrap="square" rtlCol="0">
            <a:spAutoFit/>
          </a:bodyPr>
          <a:lstStyle/>
          <a:p>
            <a:r>
              <a:rPr lang="zh-CN" altLang="en-US" dirty="0"/>
              <a:t>实体</a:t>
            </a:r>
            <a:r>
              <a:rPr lang="en-US" altLang="zh-CN" dirty="0"/>
              <a:t>value</a:t>
            </a:r>
            <a:r>
              <a:rPr lang="en-US" altLang="zh-CN" dirty="0">
                <a:latin typeface="Cambria Math" panose="02040503050406030204" pitchFamily="18" charset="0"/>
                <a:ea typeface="Cambria Math" panose="02040503050406030204" pitchFamily="18" charset="0"/>
              </a:rPr>
              <a:t>⨁</a:t>
            </a:r>
            <a:r>
              <a:rPr lang="zh-CN" altLang="en-US" dirty="0"/>
              <a:t>实体类型</a:t>
            </a:r>
            <a:r>
              <a:rPr lang="en-US" altLang="zh-CN" dirty="0">
                <a:latin typeface="Cambria Math" panose="02040503050406030204" pitchFamily="18" charset="0"/>
                <a:ea typeface="Cambria Math" panose="02040503050406030204" pitchFamily="18" charset="0"/>
              </a:rPr>
              <a:t>⨁</a:t>
            </a:r>
            <a:r>
              <a:rPr lang="zh-CN" altLang="en-US" dirty="0"/>
              <a:t>与下一实体间的关系</a:t>
            </a:r>
          </a:p>
        </p:txBody>
      </p:sp>
      <p:sp>
        <p:nvSpPr>
          <p:cNvPr id="10" name="文本框 9">
            <a:extLst>
              <a:ext uri="{FF2B5EF4-FFF2-40B4-BE49-F238E27FC236}">
                <a16:creationId xmlns:a16="http://schemas.microsoft.com/office/drawing/2014/main" id="{B81D6F11-5EB8-4D5E-9D85-AB9E67D29F4C}"/>
              </a:ext>
            </a:extLst>
          </p:cNvPr>
          <p:cNvSpPr txBox="1"/>
          <p:nvPr/>
        </p:nvSpPr>
        <p:spPr>
          <a:xfrm>
            <a:off x="1861562" y="4014567"/>
            <a:ext cx="1372492" cy="369332"/>
          </a:xfrm>
          <a:prstGeom prst="rect">
            <a:avLst/>
          </a:prstGeom>
          <a:noFill/>
        </p:spPr>
        <p:txBody>
          <a:bodyPr wrap="none" rtlCol="0">
            <a:spAutoFit/>
          </a:bodyPr>
          <a:lstStyle/>
          <a:p>
            <a:r>
              <a:rPr lang="en-US" altLang="zh-CN" dirty="0"/>
              <a:t>LSTM Layer:</a:t>
            </a:r>
            <a:endParaRPr lang="zh-CN" altLang="en-US" dirty="0"/>
          </a:p>
        </p:txBody>
      </p:sp>
      <p:sp>
        <p:nvSpPr>
          <p:cNvPr id="11" name="文本框 10">
            <a:extLst>
              <a:ext uri="{FF2B5EF4-FFF2-40B4-BE49-F238E27FC236}">
                <a16:creationId xmlns:a16="http://schemas.microsoft.com/office/drawing/2014/main" id="{99172422-F490-474D-ACAF-09EDBDDA0374}"/>
              </a:ext>
            </a:extLst>
          </p:cNvPr>
          <p:cNvSpPr txBox="1"/>
          <p:nvPr/>
        </p:nvSpPr>
        <p:spPr>
          <a:xfrm>
            <a:off x="3300624" y="4014567"/>
            <a:ext cx="5262979" cy="369332"/>
          </a:xfrm>
          <a:prstGeom prst="rect">
            <a:avLst/>
          </a:prstGeom>
          <a:noFill/>
        </p:spPr>
        <p:txBody>
          <a:bodyPr wrap="none" rtlCol="0">
            <a:spAutoFit/>
          </a:bodyPr>
          <a:lstStyle/>
          <a:p>
            <a:r>
              <a:rPr lang="zh-CN" altLang="en-US" dirty="0"/>
              <a:t>将最后的隐藏层表示作为整条路径的隐藏表示，即</a:t>
            </a:r>
          </a:p>
        </p:txBody>
      </p:sp>
      <p:pic>
        <p:nvPicPr>
          <p:cNvPr id="12" name="图片 11">
            <a:extLst>
              <a:ext uri="{FF2B5EF4-FFF2-40B4-BE49-F238E27FC236}">
                <a16:creationId xmlns:a16="http://schemas.microsoft.com/office/drawing/2014/main" id="{3E12CD0A-C334-4E65-99EA-9505CFEB67CC}"/>
              </a:ext>
            </a:extLst>
          </p:cNvPr>
          <p:cNvPicPr>
            <a:picLocks noChangeAspect="1"/>
          </p:cNvPicPr>
          <p:nvPr/>
        </p:nvPicPr>
        <p:blipFill>
          <a:blip r:embed="rId3"/>
          <a:stretch>
            <a:fillRect/>
          </a:stretch>
        </p:blipFill>
        <p:spPr>
          <a:xfrm>
            <a:off x="8490454" y="4067609"/>
            <a:ext cx="869514" cy="263248"/>
          </a:xfrm>
          <a:prstGeom prst="rect">
            <a:avLst/>
          </a:prstGeom>
        </p:spPr>
      </p:pic>
      <p:sp>
        <p:nvSpPr>
          <p:cNvPr id="14" name="文本框 13">
            <a:extLst>
              <a:ext uri="{FF2B5EF4-FFF2-40B4-BE49-F238E27FC236}">
                <a16:creationId xmlns:a16="http://schemas.microsoft.com/office/drawing/2014/main" id="{EFAF029B-6F2D-49E6-B315-3E10DCA63778}"/>
              </a:ext>
            </a:extLst>
          </p:cNvPr>
          <p:cNvSpPr txBox="1"/>
          <p:nvPr/>
        </p:nvSpPr>
        <p:spPr>
          <a:xfrm>
            <a:off x="3300624" y="4476845"/>
            <a:ext cx="877163" cy="369332"/>
          </a:xfrm>
          <a:prstGeom prst="rect">
            <a:avLst/>
          </a:prstGeom>
          <a:noFill/>
        </p:spPr>
        <p:txBody>
          <a:bodyPr wrap="none" rtlCol="0">
            <a:spAutoFit/>
          </a:bodyPr>
          <a:lstStyle/>
          <a:p>
            <a:r>
              <a:rPr lang="zh-CN" altLang="en-US" dirty="0"/>
              <a:t>然后将</a:t>
            </a:r>
          </a:p>
        </p:txBody>
      </p:sp>
      <p:pic>
        <p:nvPicPr>
          <p:cNvPr id="18" name="图片 17">
            <a:extLst>
              <a:ext uri="{FF2B5EF4-FFF2-40B4-BE49-F238E27FC236}">
                <a16:creationId xmlns:a16="http://schemas.microsoft.com/office/drawing/2014/main" id="{7103EE7B-6584-405D-B75B-42D2E17CC2A7}"/>
              </a:ext>
            </a:extLst>
          </p:cNvPr>
          <p:cNvPicPr>
            <a:picLocks noChangeAspect="1"/>
          </p:cNvPicPr>
          <p:nvPr/>
        </p:nvPicPr>
        <p:blipFill>
          <a:blip r:embed="rId4"/>
          <a:stretch>
            <a:fillRect/>
          </a:stretch>
        </p:blipFill>
        <p:spPr>
          <a:xfrm>
            <a:off x="4177454" y="4516790"/>
            <a:ext cx="2499720" cy="289442"/>
          </a:xfrm>
          <a:prstGeom prst="rect">
            <a:avLst/>
          </a:prstGeom>
        </p:spPr>
      </p:pic>
      <p:sp>
        <p:nvSpPr>
          <p:cNvPr id="19" name="文本框 18">
            <a:extLst>
              <a:ext uri="{FF2B5EF4-FFF2-40B4-BE49-F238E27FC236}">
                <a16:creationId xmlns:a16="http://schemas.microsoft.com/office/drawing/2014/main" id="{80214261-FFAC-498D-9E1C-A2CC47F08C7F}"/>
              </a:ext>
            </a:extLst>
          </p:cNvPr>
          <p:cNvSpPr txBox="1"/>
          <p:nvPr/>
        </p:nvSpPr>
        <p:spPr>
          <a:xfrm>
            <a:off x="6677507" y="4476845"/>
            <a:ext cx="3712876" cy="369332"/>
          </a:xfrm>
          <a:prstGeom prst="rect">
            <a:avLst/>
          </a:prstGeom>
          <a:noFill/>
        </p:spPr>
        <p:txBody>
          <a:bodyPr wrap="none" rtlCol="0">
            <a:spAutoFit/>
          </a:bodyPr>
          <a:lstStyle/>
          <a:p>
            <a:r>
              <a:rPr lang="zh-CN" altLang="en-US" dirty="0"/>
              <a:t>作为该路径下的</a:t>
            </a:r>
            <a:r>
              <a:rPr lang="en-US" altLang="zh-CN" dirty="0"/>
              <a:t>user-item</a:t>
            </a:r>
            <a:r>
              <a:rPr lang="zh-CN" altLang="en-US" dirty="0"/>
              <a:t>交互打分</a:t>
            </a:r>
          </a:p>
        </p:txBody>
      </p:sp>
      <p:sp>
        <p:nvSpPr>
          <p:cNvPr id="20" name="文本框 19">
            <a:extLst>
              <a:ext uri="{FF2B5EF4-FFF2-40B4-BE49-F238E27FC236}">
                <a16:creationId xmlns:a16="http://schemas.microsoft.com/office/drawing/2014/main" id="{035A20CE-509C-48F4-841C-33E083AB2205}"/>
              </a:ext>
            </a:extLst>
          </p:cNvPr>
          <p:cNvSpPr txBox="1"/>
          <p:nvPr/>
        </p:nvSpPr>
        <p:spPr>
          <a:xfrm>
            <a:off x="624044" y="4972783"/>
            <a:ext cx="2610010" cy="369332"/>
          </a:xfrm>
          <a:prstGeom prst="rect">
            <a:avLst/>
          </a:prstGeom>
          <a:noFill/>
        </p:spPr>
        <p:txBody>
          <a:bodyPr wrap="none" rtlCol="0">
            <a:spAutoFit/>
          </a:bodyPr>
          <a:lstStyle/>
          <a:p>
            <a:r>
              <a:rPr lang="en-US" altLang="zh-CN" dirty="0"/>
              <a:t>Weighted Pooling Layer:</a:t>
            </a:r>
            <a:endParaRPr lang="zh-CN" altLang="en-US" dirty="0"/>
          </a:p>
        </p:txBody>
      </p:sp>
      <p:pic>
        <p:nvPicPr>
          <p:cNvPr id="21" name="图片 20">
            <a:extLst>
              <a:ext uri="{FF2B5EF4-FFF2-40B4-BE49-F238E27FC236}">
                <a16:creationId xmlns:a16="http://schemas.microsoft.com/office/drawing/2014/main" id="{D184BC84-10BB-4ACD-9E64-B3795F2620FC}"/>
              </a:ext>
            </a:extLst>
          </p:cNvPr>
          <p:cNvPicPr>
            <a:picLocks noChangeAspect="1"/>
          </p:cNvPicPr>
          <p:nvPr/>
        </p:nvPicPr>
        <p:blipFill>
          <a:blip r:embed="rId5"/>
          <a:stretch>
            <a:fillRect/>
          </a:stretch>
        </p:blipFill>
        <p:spPr>
          <a:xfrm>
            <a:off x="3284478" y="4886122"/>
            <a:ext cx="2761097" cy="556542"/>
          </a:xfrm>
          <a:prstGeom prst="rect">
            <a:avLst/>
          </a:prstGeom>
        </p:spPr>
      </p:pic>
      <p:pic>
        <p:nvPicPr>
          <p:cNvPr id="22" name="图片 21">
            <a:extLst>
              <a:ext uri="{FF2B5EF4-FFF2-40B4-BE49-F238E27FC236}">
                <a16:creationId xmlns:a16="http://schemas.microsoft.com/office/drawing/2014/main" id="{C6D91B2D-034D-4D82-A18D-5106B76DBEFB}"/>
              </a:ext>
            </a:extLst>
          </p:cNvPr>
          <p:cNvPicPr>
            <a:picLocks noChangeAspect="1"/>
          </p:cNvPicPr>
          <p:nvPr/>
        </p:nvPicPr>
        <p:blipFill>
          <a:blip r:embed="rId6"/>
          <a:stretch>
            <a:fillRect/>
          </a:stretch>
        </p:blipFill>
        <p:spPr>
          <a:xfrm>
            <a:off x="6428091" y="4972783"/>
            <a:ext cx="2497120" cy="369332"/>
          </a:xfrm>
          <a:prstGeom prst="rect">
            <a:avLst/>
          </a:prstGeom>
        </p:spPr>
      </p:pic>
      <mc:AlternateContent xmlns:mc="http://schemas.openxmlformats.org/markup-compatibility/2006">
        <mc:Choice xmlns:a14="http://schemas.microsoft.com/office/drawing/2010/main" Requires="a14">
          <p:sp>
            <p:nvSpPr>
              <p:cNvPr id="26" name="文本框 25">
                <a:extLst>
                  <a:ext uri="{FF2B5EF4-FFF2-40B4-BE49-F238E27FC236}">
                    <a16:creationId xmlns:a16="http://schemas.microsoft.com/office/drawing/2014/main" id="{46B35884-5D07-46DF-8158-C4BFC977002C}"/>
                  </a:ext>
                </a:extLst>
              </p:cNvPr>
              <p:cNvSpPr txBox="1"/>
              <p:nvPr/>
            </p:nvSpPr>
            <p:spPr>
              <a:xfrm>
                <a:off x="6095999" y="5018949"/>
                <a:ext cx="384221" cy="276999"/>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m:t>
                      </m:r>
                    </m:oMath>
                  </m:oMathPara>
                </a14:m>
                <a:endParaRPr lang="zh-CN" altLang="en-US" dirty="0"/>
              </a:p>
            </p:txBody>
          </p:sp>
        </mc:Choice>
        <mc:Fallback>
          <p:sp>
            <p:nvSpPr>
              <p:cNvPr id="26" name="文本框 25">
                <a:extLst>
                  <a:ext uri="{FF2B5EF4-FFF2-40B4-BE49-F238E27FC236}">
                    <a16:creationId xmlns:a16="http://schemas.microsoft.com/office/drawing/2014/main" id="{46B35884-5D07-46DF-8158-C4BFC977002C}"/>
                  </a:ext>
                </a:extLst>
              </p:cNvPr>
              <p:cNvSpPr txBox="1">
                <a:spLocks noRot="1" noChangeAspect="1" noMove="1" noResize="1" noEditPoints="1" noAdjustHandles="1" noChangeArrowheads="1" noChangeShapeType="1" noTextEdit="1"/>
              </p:cNvSpPr>
              <p:nvPr/>
            </p:nvSpPr>
            <p:spPr>
              <a:xfrm>
                <a:off x="6095999" y="5018949"/>
                <a:ext cx="384221" cy="276999"/>
              </a:xfrm>
              <a:prstGeom prst="rect">
                <a:avLst/>
              </a:prstGeom>
              <a:blipFill>
                <a:blip r:embed="rId7"/>
                <a:stretch>
                  <a:fillRect/>
                </a:stretch>
              </a:blipFill>
            </p:spPr>
            <p:txBody>
              <a:bodyPr/>
              <a:lstStyle/>
              <a:p>
                <a:r>
                  <a:rPr lang="zh-CN" altLang="en-US">
                    <a:noFill/>
                  </a:rPr>
                  <a:t> </a:t>
                </a:r>
              </a:p>
            </p:txBody>
          </p:sp>
        </mc:Fallback>
      </mc:AlternateContent>
      <p:sp>
        <p:nvSpPr>
          <p:cNvPr id="27" name="文本框 26">
            <a:extLst>
              <a:ext uri="{FF2B5EF4-FFF2-40B4-BE49-F238E27FC236}">
                <a16:creationId xmlns:a16="http://schemas.microsoft.com/office/drawing/2014/main" id="{831A5984-8D81-4B29-AD6A-51ACEE63CC98}"/>
              </a:ext>
            </a:extLst>
          </p:cNvPr>
          <p:cNvSpPr txBox="1"/>
          <p:nvPr/>
        </p:nvSpPr>
        <p:spPr>
          <a:xfrm>
            <a:off x="1193111" y="5746333"/>
            <a:ext cx="2040943" cy="369332"/>
          </a:xfrm>
          <a:prstGeom prst="rect">
            <a:avLst/>
          </a:prstGeom>
          <a:noFill/>
        </p:spPr>
        <p:txBody>
          <a:bodyPr wrap="none" rtlCol="0">
            <a:spAutoFit/>
          </a:bodyPr>
          <a:lstStyle/>
          <a:p>
            <a:r>
              <a:rPr lang="en-US" altLang="zh-CN" dirty="0"/>
              <a:t>Objective function:</a:t>
            </a:r>
            <a:endParaRPr lang="zh-CN" altLang="en-US" dirty="0"/>
          </a:p>
        </p:txBody>
      </p:sp>
      <p:pic>
        <p:nvPicPr>
          <p:cNvPr id="28" name="图片 27">
            <a:extLst>
              <a:ext uri="{FF2B5EF4-FFF2-40B4-BE49-F238E27FC236}">
                <a16:creationId xmlns:a16="http://schemas.microsoft.com/office/drawing/2014/main" id="{B1625064-D6DB-4317-8978-9E7F3979FDA1}"/>
              </a:ext>
            </a:extLst>
          </p:cNvPr>
          <p:cNvPicPr>
            <a:picLocks noChangeAspect="1"/>
          </p:cNvPicPr>
          <p:nvPr/>
        </p:nvPicPr>
        <p:blipFill>
          <a:blip r:embed="rId8"/>
          <a:stretch>
            <a:fillRect/>
          </a:stretch>
        </p:blipFill>
        <p:spPr>
          <a:xfrm>
            <a:off x="3314518" y="5661516"/>
            <a:ext cx="3590951" cy="566742"/>
          </a:xfrm>
          <a:prstGeom prst="rect">
            <a:avLst/>
          </a:prstGeom>
        </p:spPr>
      </p:pic>
      <p:sp>
        <p:nvSpPr>
          <p:cNvPr id="29" name="文本框 28">
            <a:extLst>
              <a:ext uri="{FF2B5EF4-FFF2-40B4-BE49-F238E27FC236}">
                <a16:creationId xmlns:a16="http://schemas.microsoft.com/office/drawing/2014/main" id="{79FBB91B-9CDE-432E-B9A3-296FB9F98E6C}"/>
              </a:ext>
            </a:extLst>
          </p:cNvPr>
          <p:cNvSpPr txBox="1"/>
          <p:nvPr/>
        </p:nvSpPr>
        <p:spPr>
          <a:xfrm>
            <a:off x="3314518" y="6308209"/>
            <a:ext cx="1337226" cy="369332"/>
          </a:xfrm>
          <a:prstGeom prst="rect">
            <a:avLst/>
          </a:prstGeom>
          <a:noFill/>
        </p:spPr>
        <p:txBody>
          <a:bodyPr wrap="none" rtlCol="0">
            <a:spAutoFit/>
          </a:bodyPr>
          <a:lstStyle/>
          <a:p>
            <a:r>
              <a:rPr lang="zh-CN" altLang="en-US" dirty="0"/>
              <a:t>正则项：</a:t>
            </a:r>
            <a:r>
              <a:rPr lang="en-US" altLang="zh-CN" dirty="0"/>
              <a:t>L2</a:t>
            </a:r>
            <a:endParaRPr lang="zh-CN" altLang="en-US" dirty="0"/>
          </a:p>
        </p:txBody>
      </p:sp>
    </p:spTree>
    <p:extLst>
      <p:ext uri="{BB962C8B-B14F-4D97-AF65-F5344CB8AC3E}">
        <p14:creationId xmlns:p14="http://schemas.microsoft.com/office/powerpoint/2010/main" val="38790197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DE7DB6-5CE0-4356-80C9-CA60E72FA2FE}"/>
              </a:ext>
            </a:extLst>
          </p:cNvPr>
          <p:cNvSpPr>
            <a:spLocks noGrp="1"/>
          </p:cNvSpPr>
          <p:nvPr>
            <p:ph type="title"/>
          </p:nvPr>
        </p:nvSpPr>
        <p:spPr>
          <a:xfrm>
            <a:off x="838200" y="365125"/>
            <a:ext cx="11072446" cy="918469"/>
          </a:xfrm>
        </p:spPr>
        <p:txBody>
          <a:bodyPr>
            <a:noAutofit/>
          </a:bodyPr>
          <a:lstStyle/>
          <a:p>
            <a:r>
              <a:rPr lang="en-US" altLang="zh-CN" sz="2400" u="sng" dirty="0"/>
              <a:t>1.Explainable Reasoning over Knowledge Graphs for Recommendation(AAAI2019</a:t>
            </a:r>
            <a:r>
              <a:rPr lang="zh-CN" altLang="en-US" sz="2400" u="sng" dirty="0"/>
              <a:t>）</a:t>
            </a:r>
            <a:br>
              <a:rPr lang="en-US" altLang="zh-CN" sz="2400" dirty="0"/>
            </a:br>
            <a:r>
              <a:rPr lang="en-US" altLang="zh-CN" sz="2400" dirty="0"/>
              <a:t>  </a:t>
            </a:r>
            <a:endParaRPr lang="zh-CN" altLang="en-US" sz="2400" u="sng" dirty="0"/>
          </a:p>
        </p:txBody>
      </p:sp>
      <p:sp>
        <p:nvSpPr>
          <p:cNvPr id="3" name="文本框 2">
            <a:extLst>
              <a:ext uri="{FF2B5EF4-FFF2-40B4-BE49-F238E27FC236}">
                <a16:creationId xmlns:a16="http://schemas.microsoft.com/office/drawing/2014/main" id="{A4DAB82A-F82E-4A33-911F-3F0BD5A9A5C4}"/>
              </a:ext>
            </a:extLst>
          </p:cNvPr>
          <p:cNvSpPr txBox="1"/>
          <p:nvPr/>
        </p:nvSpPr>
        <p:spPr>
          <a:xfrm>
            <a:off x="1312985" y="1283594"/>
            <a:ext cx="1495136" cy="461665"/>
          </a:xfrm>
          <a:prstGeom prst="rect">
            <a:avLst/>
          </a:prstGeom>
          <a:noFill/>
        </p:spPr>
        <p:txBody>
          <a:bodyPr wrap="square" rtlCol="0">
            <a:spAutoFit/>
          </a:bodyPr>
          <a:lstStyle/>
          <a:p>
            <a:r>
              <a:rPr lang="zh-CN" altLang="en-US" sz="2400" b="1" dirty="0"/>
              <a:t>实验</a:t>
            </a:r>
            <a:r>
              <a:rPr lang="zh-CN" altLang="en-US" dirty="0"/>
              <a:t>：</a:t>
            </a:r>
          </a:p>
        </p:txBody>
      </p:sp>
      <p:sp>
        <p:nvSpPr>
          <p:cNvPr id="4" name="文本框 3">
            <a:extLst>
              <a:ext uri="{FF2B5EF4-FFF2-40B4-BE49-F238E27FC236}">
                <a16:creationId xmlns:a16="http://schemas.microsoft.com/office/drawing/2014/main" id="{83AA5384-FAA9-4E21-BE41-0CE637C1EAFE}"/>
              </a:ext>
            </a:extLst>
          </p:cNvPr>
          <p:cNvSpPr txBox="1"/>
          <p:nvPr/>
        </p:nvSpPr>
        <p:spPr>
          <a:xfrm>
            <a:off x="2434108" y="1547938"/>
            <a:ext cx="877163" cy="369332"/>
          </a:xfrm>
          <a:prstGeom prst="rect">
            <a:avLst/>
          </a:prstGeom>
          <a:noFill/>
        </p:spPr>
        <p:txBody>
          <a:bodyPr wrap="none" rtlCol="0">
            <a:spAutoFit/>
          </a:bodyPr>
          <a:lstStyle/>
          <a:p>
            <a:r>
              <a:rPr lang="zh-CN" altLang="en-US" b="1" dirty="0"/>
              <a:t>数据集</a:t>
            </a:r>
          </a:p>
        </p:txBody>
      </p:sp>
      <p:sp>
        <p:nvSpPr>
          <p:cNvPr id="5" name="文本框 4">
            <a:extLst>
              <a:ext uri="{FF2B5EF4-FFF2-40B4-BE49-F238E27FC236}">
                <a16:creationId xmlns:a16="http://schemas.microsoft.com/office/drawing/2014/main" id="{2F064841-BF87-40F1-B151-BB1993E967A4}"/>
              </a:ext>
            </a:extLst>
          </p:cNvPr>
          <p:cNvSpPr txBox="1"/>
          <p:nvPr/>
        </p:nvSpPr>
        <p:spPr>
          <a:xfrm>
            <a:off x="3390089" y="1560593"/>
            <a:ext cx="3417923" cy="369332"/>
          </a:xfrm>
          <a:prstGeom prst="rect">
            <a:avLst/>
          </a:prstGeom>
          <a:noFill/>
        </p:spPr>
        <p:txBody>
          <a:bodyPr wrap="none" rtlCol="0">
            <a:spAutoFit/>
          </a:bodyPr>
          <a:lstStyle/>
          <a:p>
            <a:r>
              <a:rPr lang="zh-CN" altLang="en-US" dirty="0"/>
              <a:t>电影：</a:t>
            </a:r>
            <a:r>
              <a:rPr lang="en-US" altLang="zh-CN" dirty="0"/>
              <a:t>MovieLens-1M and IMDb</a:t>
            </a:r>
            <a:endParaRPr lang="zh-CN" altLang="en-US" dirty="0"/>
          </a:p>
        </p:txBody>
      </p:sp>
      <p:sp>
        <p:nvSpPr>
          <p:cNvPr id="6" name="文本框 5">
            <a:extLst>
              <a:ext uri="{FF2B5EF4-FFF2-40B4-BE49-F238E27FC236}">
                <a16:creationId xmlns:a16="http://schemas.microsoft.com/office/drawing/2014/main" id="{052E5DFD-1D6B-4725-AD58-98734E6B25C0}"/>
              </a:ext>
            </a:extLst>
          </p:cNvPr>
          <p:cNvSpPr txBox="1"/>
          <p:nvPr/>
        </p:nvSpPr>
        <p:spPr>
          <a:xfrm>
            <a:off x="3390089" y="2016164"/>
            <a:ext cx="1495922" cy="369332"/>
          </a:xfrm>
          <a:prstGeom prst="rect">
            <a:avLst/>
          </a:prstGeom>
          <a:noFill/>
        </p:spPr>
        <p:txBody>
          <a:bodyPr wrap="none" rtlCol="0">
            <a:spAutoFit/>
          </a:bodyPr>
          <a:lstStyle/>
          <a:p>
            <a:r>
              <a:rPr lang="zh-CN" altLang="en-US" dirty="0"/>
              <a:t>音乐：</a:t>
            </a:r>
            <a:r>
              <a:rPr lang="en-US" altLang="zh-CN" dirty="0" err="1"/>
              <a:t>KKBox</a:t>
            </a:r>
            <a:endParaRPr lang="zh-CN" altLang="en-US" dirty="0"/>
          </a:p>
        </p:txBody>
      </p:sp>
      <p:pic>
        <p:nvPicPr>
          <p:cNvPr id="15" name="图片 14">
            <a:extLst>
              <a:ext uri="{FF2B5EF4-FFF2-40B4-BE49-F238E27FC236}">
                <a16:creationId xmlns:a16="http://schemas.microsoft.com/office/drawing/2014/main" id="{949F56B6-C1D4-4BB2-8107-211FB4BB2245}"/>
              </a:ext>
            </a:extLst>
          </p:cNvPr>
          <p:cNvPicPr>
            <a:picLocks noChangeAspect="1"/>
          </p:cNvPicPr>
          <p:nvPr/>
        </p:nvPicPr>
        <p:blipFill>
          <a:blip r:embed="rId2"/>
          <a:stretch>
            <a:fillRect/>
          </a:stretch>
        </p:blipFill>
        <p:spPr>
          <a:xfrm>
            <a:off x="2541957" y="2438538"/>
            <a:ext cx="5001110" cy="2653221"/>
          </a:xfrm>
          <a:prstGeom prst="rect">
            <a:avLst/>
          </a:prstGeom>
        </p:spPr>
      </p:pic>
      <p:sp>
        <p:nvSpPr>
          <p:cNvPr id="16" name="文本框 15">
            <a:extLst>
              <a:ext uri="{FF2B5EF4-FFF2-40B4-BE49-F238E27FC236}">
                <a16:creationId xmlns:a16="http://schemas.microsoft.com/office/drawing/2014/main" id="{BDEB4F62-8D97-4085-9E55-B98F456C354F}"/>
              </a:ext>
            </a:extLst>
          </p:cNvPr>
          <p:cNvSpPr txBox="1"/>
          <p:nvPr/>
        </p:nvSpPr>
        <p:spPr>
          <a:xfrm>
            <a:off x="2283854" y="5306096"/>
            <a:ext cx="1338828" cy="369332"/>
          </a:xfrm>
          <a:prstGeom prst="rect">
            <a:avLst/>
          </a:prstGeom>
          <a:noFill/>
        </p:spPr>
        <p:txBody>
          <a:bodyPr wrap="none" rtlCol="0">
            <a:spAutoFit/>
          </a:bodyPr>
          <a:lstStyle/>
          <a:p>
            <a:r>
              <a:rPr lang="zh-CN" altLang="en-US" b="1" dirty="0"/>
              <a:t>评估指标</a:t>
            </a:r>
            <a:r>
              <a:rPr lang="zh-CN" altLang="en-US" dirty="0"/>
              <a:t>：</a:t>
            </a:r>
          </a:p>
        </p:txBody>
      </p:sp>
      <p:sp>
        <p:nvSpPr>
          <p:cNvPr id="17" name="文本框 16">
            <a:extLst>
              <a:ext uri="{FF2B5EF4-FFF2-40B4-BE49-F238E27FC236}">
                <a16:creationId xmlns:a16="http://schemas.microsoft.com/office/drawing/2014/main" id="{79AED3F4-B6D9-4E87-AF0C-1BEAEB2E7238}"/>
              </a:ext>
            </a:extLst>
          </p:cNvPr>
          <p:cNvSpPr txBox="1"/>
          <p:nvPr/>
        </p:nvSpPr>
        <p:spPr>
          <a:xfrm>
            <a:off x="3588913" y="5306096"/>
            <a:ext cx="5965095" cy="369332"/>
          </a:xfrm>
          <a:prstGeom prst="rect">
            <a:avLst/>
          </a:prstGeom>
          <a:noFill/>
        </p:spPr>
        <p:txBody>
          <a:bodyPr wrap="none" rtlCol="0">
            <a:spAutoFit/>
          </a:bodyPr>
          <a:lstStyle/>
          <a:p>
            <a:r>
              <a:rPr lang="en-US" altLang="zh-CN" dirty="0" err="1"/>
              <a:t>hit@K</a:t>
            </a:r>
            <a:r>
              <a:rPr lang="zh-CN" altLang="en-US" dirty="0"/>
              <a:t>：考虑相关物品是否包含在推荐结果的</a:t>
            </a:r>
            <a:r>
              <a:rPr lang="en-US" altLang="zh-CN" dirty="0"/>
              <a:t>top-k</a:t>
            </a:r>
            <a:r>
              <a:rPr lang="zh-CN" altLang="en-US" dirty="0"/>
              <a:t>列表中</a:t>
            </a:r>
          </a:p>
        </p:txBody>
      </p:sp>
      <p:sp>
        <p:nvSpPr>
          <p:cNvPr id="18" name="文本框 17">
            <a:extLst>
              <a:ext uri="{FF2B5EF4-FFF2-40B4-BE49-F238E27FC236}">
                <a16:creationId xmlns:a16="http://schemas.microsoft.com/office/drawing/2014/main" id="{12306A5D-5574-4B4F-BB0D-2FD86790460C}"/>
              </a:ext>
            </a:extLst>
          </p:cNvPr>
          <p:cNvSpPr txBox="1"/>
          <p:nvPr/>
        </p:nvSpPr>
        <p:spPr>
          <a:xfrm>
            <a:off x="3344215" y="5787028"/>
            <a:ext cx="5306261" cy="369332"/>
          </a:xfrm>
          <a:prstGeom prst="rect">
            <a:avLst/>
          </a:prstGeom>
          <a:noFill/>
        </p:spPr>
        <p:txBody>
          <a:bodyPr wrap="none" rtlCol="0">
            <a:spAutoFit/>
          </a:bodyPr>
          <a:lstStyle/>
          <a:p>
            <a:r>
              <a:rPr lang="en-US" altLang="zh-CN" dirty="0" err="1"/>
              <a:t>ndcg@K</a:t>
            </a:r>
            <a:r>
              <a:rPr lang="zh-CN" altLang="en-US" dirty="0"/>
              <a:t>：考虑</a:t>
            </a:r>
            <a:r>
              <a:rPr lang="en-US" altLang="zh-CN" dirty="0"/>
              <a:t>top-K</a:t>
            </a:r>
            <a:r>
              <a:rPr lang="zh-CN" altLang="en-US" dirty="0"/>
              <a:t>列表中正例与负例的相对顺序</a:t>
            </a:r>
          </a:p>
        </p:txBody>
      </p:sp>
    </p:spTree>
    <p:extLst>
      <p:ext uri="{BB962C8B-B14F-4D97-AF65-F5344CB8AC3E}">
        <p14:creationId xmlns:p14="http://schemas.microsoft.com/office/powerpoint/2010/main" val="28674298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DE7DB6-5CE0-4356-80C9-CA60E72FA2FE}"/>
              </a:ext>
            </a:extLst>
          </p:cNvPr>
          <p:cNvSpPr>
            <a:spLocks noGrp="1"/>
          </p:cNvSpPr>
          <p:nvPr>
            <p:ph type="title"/>
          </p:nvPr>
        </p:nvSpPr>
        <p:spPr>
          <a:xfrm>
            <a:off x="838200" y="365125"/>
            <a:ext cx="11072446" cy="918469"/>
          </a:xfrm>
        </p:spPr>
        <p:txBody>
          <a:bodyPr>
            <a:noAutofit/>
          </a:bodyPr>
          <a:lstStyle/>
          <a:p>
            <a:r>
              <a:rPr lang="en-US" altLang="zh-CN" sz="2400" u="sng" dirty="0"/>
              <a:t>1.Explainable Reasoning over Knowledge Graphs for Recommendation(AAAI2019</a:t>
            </a:r>
            <a:r>
              <a:rPr lang="zh-CN" altLang="en-US" sz="2400" u="sng" dirty="0"/>
              <a:t>）</a:t>
            </a:r>
            <a:br>
              <a:rPr lang="en-US" altLang="zh-CN" sz="2400" dirty="0"/>
            </a:br>
            <a:r>
              <a:rPr lang="en-US" altLang="zh-CN" sz="2400" dirty="0"/>
              <a:t>  </a:t>
            </a:r>
            <a:endParaRPr lang="zh-CN" altLang="en-US" sz="2400" u="sng" dirty="0"/>
          </a:p>
        </p:txBody>
      </p:sp>
      <p:sp>
        <p:nvSpPr>
          <p:cNvPr id="3" name="文本框 2">
            <a:extLst>
              <a:ext uri="{FF2B5EF4-FFF2-40B4-BE49-F238E27FC236}">
                <a16:creationId xmlns:a16="http://schemas.microsoft.com/office/drawing/2014/main" id="{A4DAB82A-F82E-4A33-911F-3F0BD5A9A5C4}"/>
              </a:ext>
            </a:extLst>
          </p:cNvPr>
          <p:cNvSpPr txBox="1"/>
          <p:nvPr/>
        </p:nvSpPr>
        <p:spPr>
          <a:xfrm>
            <a:off x="1008185" y="1283594"/>
            <a:ext cx="1495136" cy="461665"/>
          </a:xfrm>
          <a:prstGeom prst="rect">
            <a:avLst/>
          </a:prstGeom>
          <a:noFill/>
        </p:spPr>
        <p:txBody>
          <a:bodyPr wrap="square" rtlCol="0">
            <a:spAutoFit/>
          </a:bodyPr>
          <a:lstStyle/>
          <a:p>
            <a:r>
              <a:rPr lang="en-US" altLang="zh-CN" sz="2400" dirty="0"/>
              <a:t>baseline</a:t>
            </a:r>
            <a:r>
              <a:rPr lang="zh-CN" altLang="en-US" dirty="0"/>
              <a:t>：</a:t>
            </a:r>
          </a:p>
        </p:txBody>
      </p:sp>
      <p:pic>
        <p:nvPicPr>
          <p:cNvPr id="7" name="图片 6">
            <a:extLst>
              <a:ext uri="{FF2B5EF4-FFF2-40B4-BE49-F238E27FC236}">
                <a16:creationId xmlns:a16="http://schemas.microsoft.com/office/drawing/2014/main" id="{E8B292FA-802A-4DD9-9A7C-830A11520B62}"/>
              </a:ext>
            </a:extLst>
          </p:cNvPr>
          <p:cNvPicPr>
            <a:picLocks noChangeAspect="1"/>
          </p:cNvPicPr>
          <p:nvPr/>
        </p:nvPicPr>
        <p:blipFill>
          <a:blip r:embed="rId2"/>
          <a:stretch>
            <a:fillRect/>
          </a:stretch>
        </p:blipFill>
        <p:spPr>
          <a:xfrm>
            <a:off x="6045357" y="1745259"/>
            <a:ext cx="4610134" cy="2176478"/>
          </a:xfrm>
          <a:prstGeom prst="rect">
            <a:avLst/>
          </a:prstGeom>
        </p:spPr>
      </p:pic>
      <p:pic>
        <p:nvPicPr>
          <p:cNvPr id="8" name="图片 7">
            <a:extLst>
              <a:ext uri="{FF2B5EF4-FFF2-40B4-BE49-F238E27FC236}">
                <a16:creationId xmlns:a16="http://schemas.microsoft.com/office/drawing/2014/main" id="{BB34D4CC-611D-48CD-86BF-F34C067A63A7}"/>
              </a:ext>
            </a:extLst>
          </p:cNvPr>
          <p:cNvPicPr>
            <a:picLocks noChangeAspect="1"/>
          </p:cNvPicPr>
          <p:nvPr/>
        </p:nvPicPr>
        <p:blipFill>
          <a:blip r:embed="rId3"/>
          <a:stretch>
            <a:fillRect/>
          </a:stretch>
        </p:blipFill>
        <p:spPr>
          <a:xfrm>
            <a:off x="6019163" y="4015756"/>
            <a:ext cx="4662522" cy="2090753"/>
          </a:xfrm>
          <a:prstGeom prst="rect">
            <a:avLst/>
          </a:prstGeom>
        </p:spPr>
      </p:pic>
      <p:pic>
        <p:nvPicPr>
          <p:cNvPr id="9" name="图片 8">
            <a:extLst>
              <a:ext uri="{FF2B5EF4-FFF2-40B4-BE49-F238E27FC236}">
                <a16:creationId xmlns:a16="http://schemas.microsoft.com/office/drawing/2014/main" id="{7A1ECB63-1D92-4B9D-86FF-F8EA1363CE05}"/>
              </a:ext>
            </a:extLst>
          </p:cNvPr>
          <p:cNvPicPr>
            <a:picLocks noChangeAspect="1"/>
          </p:cNvPicPr>
          <p:nvPr/>
        </p:nvPicPr>
        <p:blipFill>
          <a:blip r:embed="rId4"/>
          <a:stretch>
            <a:fillRect/>
          </a:stretch>
        </p:blipFill>
        <p:spPr>
          <a:xfrm>
            <a:off x="926909" y="2005481"/>
            <a:ext cx="4500595" cy="661992"/>
          </a:xfrm>
          <a:prstGeom prst="rect">
            <a:avLst/>
          </a:prstGeom>
        </p:spPr>
      </p:pic>
      <p:pic>
        <p:nvPicPr>
          <p:cNvPr id="10" name="图片 9">
            <a:extLst>
              <a:ext uri="{FF2B5EF4-FFF2-40B4-BE49-F238E27FC236}">
                <a16:creationId xmlns:a16="http://schemas.microsoft.com/office/drawing/2014/main" id="{D4A567C2-725A-48F7-BE77-D137C097DEDB}"/>
              </a:ext>
            </a:extLst>
          </p:cNvPr>
          <p:cNvPicPr>
            <a:picLocks noChangeAspect="1"/>
          </p:cNvPicPr>
          <p:nvPr/>
        </p:nvPicPr>
        <p:blipFill>
          <a:blip r:embed="rId5"/>
          <a:stretch>
            <a:fillRect/>
          </a:stretch>
        </p:blipFill>
        <p:spPr>
          <a:xfrm>
            <a:off x="926909" y="2699231"/>
            <a:ext cx="4533933" cy="2909909"/>
          </a:xfrm>
          <a:prstGeom prst="rect">
            <a:avLst/>
          </a:prstGeom>
        </p:spPr>
      </p:pic>
      <p:sp>
        <p:nvSpPr>
          <p:cNvPr id="11" name="文本框 10">
            <a:extLst>
              <a:ext uri="{FF2B5EF4-FFF2-40B4-BE49-F238E27FC236}">
                <a16:creationId xmlns:a16="http://schemas.microsoft.com/office/drawing/2014/main" id="{A63D0143-3419-4AE5-AE4A-62FC1B324AE8}"/>
              </a:ext>
            </a:extLst>
          </p:cNvPr>
          <p:cNvSpPr txBox="1"/>
          <p:nvPr/>
        </p:nvSpPr>
        <p:spPr>
          <a:xfrm>
            <a:off x="5655972" y="3079873"/>
            <a:ext cx="65" cy="276999"/>
          </a:xfrm>
          <a:prstGeom prst="rect">
            <a:avLst/>
          </a:prstGeom>
          <a:noFill/>
        </p:spPr>
        <p:txBody>
          <a:bodyPr wrap="none" lIns="0" tIns="0" rIns="0" bIns="0" rtlCol="0">
            <a:spAutoFit/>
          </a:bodyPr>
          <a:lstStyle/>
          <a:p>
            <a:endParaRPr lang="zh-CN" altLang="en-US" dirty="0"/>
          </a:p>
        </p:txBody>
      </p:sp>
      <p:sp>
        <p:nvSpPr>
          <p:cNvPr id="12" name="文本框 11">
            <a:extLst>
              <a:ext uri="{FF2B5EF4-FFF2-40B4-BE49-F238E27FC236}">
                <a16:creationId xmlns:a16="http://schemas.microsoft.com/office/drawing/2014/main" id="{3EB6B01C-949F-49AD-AE4F-67958425B945}"/>
              </a:ext>
            </a:extLst>
          </p:cNvPr>
          <p:cNvSpPr txBox="1"/>
          <p:nvPr/>
        </p:nvSpPr>
        <p:spPr>
          <a:xfrm>
            <a:off x="6204197" y="1316600"/>
            <a:ext cx="1338828" cy="369332"/>
          </a:xfrm>
          <a:prstGeom prst="rect">
            <a:avLst/>
          </a:prstGeom>
          <a:noFill/>
        </p:spPr>
        <p:txBody>
          <a:bodyPr wrap="none" rtlCol="0">
            <a:spAutoFit/>
          </a:bodyPr>
          <a:lstStyle/>
          <a:p>
            <a:r>
              <a:rPr lang="zh-CN" altLang="en-US" dirty="0"/>
              <a:t>实验结果：</a:t>
            </a:r>
          </a:p>
        </p:txBody>
      </p:sp>
    </p:spTree>
    <p:extLst>
      <p:ext uri="{BB962C8B-B14F-4D97-AF65-F5344CB8AC3E}">
        <p14:creationId xmlns:p14="http://schemas.microsoft.com/office/powerpoint/2010/main" val="17595313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DE7DB6-5CE0-4356-80C9-CA60E72FA2FE}"/>
              </a:ext>
            </a:extLst>
          </p:cNvPr>
          <p:cNvSpPr>
            <a:spLocks noGrp="1"/>
          </p:cNvSpPr>
          <p:nvPr>
            <p:ph type="title"/>
          </p:nvPr>
        </p:nvSpPr>
        <p:spPr>
          <a:xfrm>
            <a:off x="838200" y="365125"/>
            <a:ext cx="11072446" cy="918469"/>
          </a:xfrm>
        </p:spPr>
        <p:txBody>
          <a:bodyPr>
            <a:noAutofit/>
          </a:bodyPr>
          <a:lstStyle/>
          <a:p>
            <a:r>
              <a:rPr lang="en-US" altLang="zh-CN" sz="2400" u="sng" dirty="0"/>
              <a:t>2.DKN:Deep</a:t>
            </a:r>
            <a:r>
              <a:rPr lang="zh-CN" altLang="en-US" sz="2400" u="sng" dirty="0"/>
              <a:t> </a:t>
            </a:r>
            <a:r>
              <a:rPr lang="en-US" altLang="zh-CN" sz="2400" u="sng" dirty="0"/>
              <a:t>Knowledge-Aware</a:t>
            </a:r>
            <a:r>
              <a:rPr lang="zh-CN" altLang="en-US" sz="2400" u="sng" dirty="0"/>
              <a:t> </a:t>
            </a:r>
            <a:r>
              <a:rPr lang="en-US" altLang="zh-CN" sz="2400" u="sng" dirty="0"/>
              <a:t>Network for News Recommendation(WWW’ 2018</a:t>
            </a:r>
            <a:r>
              <a:rPr lang="zh-CN" altLang="en-US" sz="2400" u="sng" dirty="0"/>
              <a:t>）</a:t>
            </a:r>
            <a:br>
              <a:rPr lang="en-US" altLang="zh-CN" sz="2400" dirty="0"/>
            </a:br>
            <a:r>
              <a:rPr lang="en-US" altLang="zh-CN" sz="2400" dirty="0"/>
              <a:t>  </a:t>
            </a:r>
            <a:endParaRPr lang="zh-CN" altLang="en-US" sz="2400" u="sng" dirty="0"/>
          </a:p>
        </p:txBody>
      </p:sp>
      <p:sp>
        <p:nvSpPr>
          <p:cNvPr id="4" name="文本框 3">
            <a:extLst>
              <a:ext uri="{FF2B5EF4-FFF2-40B4-BE49-F238E27FC236}">
                <a16:creationId xmlns:a16="http://schemas.microsoft.com/office/drawing/2014/main" id="{88F610A9-13D5-4F4F-91E5-1D35CA7A970B}"/>
              </a:ext>
            </a:extLst>
          </p:cNvPr>
          <p:cNvSpPr txBox="1"/>
          <p:nvPr/>
        </p:nvSpPr>
        <p:spPr>
          <a:xfrm>
            <a:off x="1493949" y="1579808"/>
            <a:ext cx="2031325" cy="369332"/>
          </a:xfrm>
          <a:prstGeom prst="rect">
            <a:avLst/>
          </a:prstGeom>
          <a:noFill/>
        </p:spPr>
        <p:txBody>
          <a:bodyPr wrap="none" rtlCol="0">
            <a:spAutoFit/>
          </a:bodyPr>
          <a:lstStyle/>
          <a:p>
            <a:r>
              <a:rPr lang="zh-CN" altLang="en-US" b="1" dirty="0"/>
              <a:t>新闻推荐的特点：</a:t>
            </a:r>
          </a:p>
        </p:txBody>
      </p:sp>
      <mc:AlternateContent xmlns:mc="http://schemas.openxmlformats.org/markup-compatibility/2006">
        <mc:Choice xmlns:a14="http://schemas.microsoft.com/office/drawing/2010/main" Requires="a14">
          <p:sp>
            <p:nvSpPr>
              <p:cNvPr id="5" name="文本框 4">
                <a:extLst>
                  <a:ext uri="{FF2B5EF4-FFF2-40B4-BE49-F238E27FC236}">
                    <a16:creationId xmlns:a16="http://schemas.microsoft.com/office/drawing/2014/main" id="{4C6B0B54-0511-4997-BEB0-61BD6E5C671F}"/>
                  </a:ext>
                </a:extLst>
              </p:cNvPr>
              <p:cNvSpPr txBox="1"/>
              <p:nvPr/>
            </p:nvSpPr>
            <p:spPr>
              <a:xfrm>
                <a:off x="1662402" y="2245354"/>
                <a:ext cx="7359707" cy="923330"/>
              </a:xfrm>
              <a:prstGeom prst="rect">
                <a:avLst/>
              </a:prstGeom>
              <a:noFill/>
            </p:spPr>
            <p:txBody>
              <a:bodyPr wrap="none" rtlCol="0">
                <a:spAutoFit/>
              </a:bodyPr>
              <a:lstStyle/>
              <a:p>
                <a14:m>
                  <m:oMath xmlns:m="http://schemas.openxmlformats.org/officeDocument/2006/math">
                    <m:r>
                      <a:rPr lang="en-US" altLang="zh-CN" i="1" smtClean="0">
                        <a:latin typeface="Cambria Math" panose="02040503050406030204" pitchFamily="18" charset="0"/>
                        <a:ea typeface="Cambria Math" panose="02040503050406030204" pitchFamily="18" charset="0"/>
                      </a:rPr>
                      <m:t>•</m:t>
                    </m:r>
                  </m:oMath>
                </a14:m>
                <a:r>
                  <a:rPr lang="zh-CN" altLang="en-US" dirty="0"/>
                  <a:t>  不同于电影，餐馆等产品的推荐，新闻文章具有高度的时间敏感性，</a:t>
                </a:r>
                <a:endParaRPr lang="en-US" altLang="zh-CN" dirty="0"/>
              </a:p>
              <a:p>
                <a:r>
                  <a:rPr lang="zh-CN" altLang="en-US" dirty="0"/>
                  <a:t>   它们的相关性很快就会在短时间内失效。 过时的新闻经常被较新的新</a:t>
                </a:r>
                <a:endParaRPr lang="en-US" altLang="zh-CN" dirty="0"/>
              </a:p>
              <a:p>
                <a:r>
                  <a:rPr lang="zh-CN" altLang="en-US" dirty="0"/>
                  <a:t>   闻所取代。 导致传统的基于</a:t>
                </a:r>
                <a:r>
                  <a:rPr lang="en-US" altLang="zh-CN" dirty="0"/>
                  <a:t>ID</a:t>
                </a:r>
                <a:r>
                  <a:rPr lang="zh-CN" altLang="en-US" dirty="0"/>
                  <a:t>的协同过滤算法失效</a:t>
                </a:r>
              </a:p>
            </p:txBody>
          </p:sp>
        </mc:Choice>
        <mc:Fallback>
          <p:sp>
            <p:nvSpPr>
              <p:cNvPr id="5" name="文本框 4">
                <a:extLst>
                  <a:ext uri="{FF2B5EF4-FFF2-40B4-BE49-F238E27FC236}">
                    <a16:creationId xmlns:a16="http://schemas.microsoft.com/office/drawing/2014/main" id="{4C6B0B54-0511-4997-BEB0-61BD6E5C671F}"/>
                  </a:ext>
                </a:extLst>
              </p:cNvPr>
              <p:cNvSpPr txBox="1">
                <a:spLocks noRot="1" noChangeAspect="1" noMove="1" noResize="1" noEditPoints="1" noAdjustHandles="1" noChangeArrowheads="1" noChangeShapeType="1" noTextEdit="1"/>
              </p:cNvSpPr>
              <p:nvPr/>
            </p:nvSpPr>
            <p:spPr>
              <a:xfrm>
                <a:off x="1662402" y="2245354"/>
                <a:ext cx="7359707" cy="923330"/>
              </a:xfrm>
              <a:prstGeom prst="rect">
                <a:avLst/>
              </a:prstGeom>
              <a:blipFill>
                <a:blip r:embed="rId2"/>
                <a:stretch>
                  <a:fillRect t="-3289" b="-9211"/>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5" name="文本框 14">
                <a:extLst>
                  <a:ext uri="{FF2B5EF4-FFF2-40B4-BE49-F238E27FC236}">
                    <a16:creationId xmlns:a16="http://schemas.microsoft.com/office/drawing/2014/main" id="{A20A1CFE-DF8B-4568-B761-B010B539B917}"/>
                  </a:ext>
                </a:extLst>
              </p:cNvPr>
              <p:cNvSpPr txBox="1"/>
              <p:nvPr/>
            </p:nvSpPr>
            <p:spPr>
              <a:xfrm>
                <a:off x="1662402" y="3316529"/>
                <a:ext cx="7337265" cy="923330"/>
              </a:xfrm>
              <a:prstGeom prst="rect">
                <a:avLst/>
              </a:prstGeom>
              <a:noFill/>
            </p:spPr>
            <p:txBody>
              <a:bodyPr wrap="none" rtlCol="0">
                <a:spAutoFit/>
              </a:bodyPr>
              <a:lstStyle/>
              <a:p>
                <a14:m>
                  <m:oMath xmlns:m="http://schemas.openxmlformats.org/officeDocument/2006/math">
                    <m:r>
                      <a:rPr lang="en-US" altLang="zh-CN" i="1" smtClean="0">
                        <a:latin typeface="Cambria Math" panose="02040503050406030204" pitchFamily="18" charset="0"/>
                        <a:ea typeface="Cambria Math" panose="02040503050406030204" pitchFamily="18" charset="0"/>
                      </a:rPr>
                      <m:t>•</m:t>
                    </m:r>
                  </m:oMath>
                </a14:m>
                <a:r>
                  <a:rPr lang="zh-CN" altLang="en-US" dirty="0"/>
                  <a:t>  用户在阅读新闻的时候是带有明显的倾向性的，一般一个用户阅读过</a:t>
                </a:r>
                <a:endParaRPr lang="en-US" altLang="zh-CN" dirty="0"/>
              </a:p>
              <a:p>
                <a:r>
                  <a:rPr lang="zh-CN" altLang="en-US" dirty="0"/>
                  <a:t>   的文章会属于某些特定的主题，如何利用用户的阅读历史记录去预测</a:t>
                </a:r>
                <a:endParaRPr lang="en-US" altLang="zh-CN" dirty="0"/>
              </a:p>
              <a:p>
                <a:r>
                  <a:rPr lang="zh-CN" altLang="en-US" dirty="0"/>
                  <a:t>   其对于候选文章的兴趣是新闻推荐系统的关键 。</a:t>
                </a:r>
              </a:p>
            </p:txBody>
          </p:sp>
        </mc:Choice>
        <mc:Fallback>
          <p:sp>
            <p:nvSpPr>
              <p:cNvPr id="15" name="文本框 14">
                <a:extLst>
                  <a:ext uri="{FF2B5EF4-FFF2-40B4-BE49-F238E27FC236}">
                    <a16:creationId xmlns:a16="http://schemas.microsoft.com/office/drawing/2014/main" id="{A20A1CFE-DF8B-4568-B761-B010B539B917}"/>
                  </a:ext>
                </a:extLst>
              </p:cNvPr>
              <p:cNvSpPr txBox="1">
                <a:spLocks noRot="1" noChangeAspect="1" noMove="1" noResize="1" noEditPoints="1" noAdjustHandles="1" noChangeArrowheads="1" noChangeShapeType="1" noTextEdit="1"/>
              </p:cNvSpPr>
              <p:nvPr/>
            </p:nvSpPr>
            <p:spPr>
              <a:xfrm>
                <a:off x="1662402" y="3316529"/>
                <a:ext cx="7337265" cy="923330"/>
              </a:xfrm>
              <a:prstGeom prst="rect">
                <a:avLst/>
              </a:prstGeom>
              <a:blipFill>
                <a:blip r:embed="rId3"/>
                <a:stretch>
                  <a:fillRect t="-3289" b="-9211"/>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6" name="文本框 15">
                <a:extLst>
                  <a:ext uri="{FF2B5EF4-FFF2-40B4-BE49-F238E27FC236}">
                    <a16:creationId xmlns:a16="http://schemas.microsoft.com/office/drawing/2014/main" id="{8C641744-26CC-4BD3-AC04-940FA7C7CD67}"/>
                  </a:ext>
                </a:extLst>
              </p:cNvPr>
              <p:cNvSpPr txBox="1"/>
              <p:nvPr/>
            </p:nvSpPr>
            <p:spPr>
              <a:xfrm>
                <a:off x="1662401" y="4447196"/>
                <a:ext cx="7337265" cy="923330"/>
              </a:xfrm>
              <a:prstGeom prst="rect">
                <a:avLst/>
              </a:prstGeom>
              <a:noFill/>
            </p:spPr>
            <p:txBody>
              <a:bodyPr wrap="none" rtlCol="0">
                <a:spAutoFit/>
              </a:bodyPr>
              <a:lstStyle/>
              <a:p>
                <a14:m>
                  <m:oMath xmlns:m="http://schemas.openxmlformats.org/officeDocument/2006/math">
                    <m:r>
                      <a:rPr lang="en-US" altLang="zh-CN" i="1" smtClean="0">
                        <a:latin typeface="Cambria Math" panose="02040503050406030204" pitchFamily="18" charset="0"/>
                        <a:ea typeface="Cambria Math" panose="02040503050406030204" pitchFamily="18" charset="0"/>
                      </a:rPr>
                      <m:t>•</m:t>
                    </m:r>
                  </m:oMath>
                </a14:m>
                <a:r>
                  <a:rPr lang="zh-CN" altLang="en-US" dirty="0"/>
                  <a:t>  新闻类文章的语言都是高度浓缩的，包含了大量的知识实体与常识。</a:t>
                </a:r>
                <a:endParaRPr lang="en-US" altLang="zh-CN" dirty="0"/>
              </a:p>
              <a:p>
                <a:r>
                  <a:rPr lang="zh-CN" altLang="en-US" dirty="0"/>
                  <a:t>   用户极有可能选择阅读与曾经看过的文章具有紧密的知识层面的关联</a:t>
                </a:r>
                <a:endParaRPr lang="en-US" altLang="zh-CN" dirty="0"/>
              </a:p>
              <a:p>
                <a:r>
                  <a:rPr lang="zh-CN" altLang="en-US" dirty="0"/>
                  <a:t>   的文章。</a:t>
                </a:r>
              </a:p>
            </p:txBody>
          </p:sp>
        </mc:Choice>
        <mc:Fallback>
          <p:sp>
            <p:nvSpPr>
              <p:cNvPr id="16" name="文本框 15">
                <a:extLst>
                  <a:ext uri="{FF2B5EF4-FFF2-40B4-BE49-F238E27FC236}">
                    <a16:creationId xmlns:a16="http://schemas.microsoft.com/office/drawing/2014/main" id="{8C641744-26CC-4BD3-AC04-940FA7C7CD67}"/>
                  </a:ext>
                </a:extLst>
              </p:cNvPr>
              <p:cNvSpPr txBox="1">
                <a:spLocks noRot="1" noChangeAspect="1" noMove="1" noResize="1" noEditPoints="1" noAdjustHandles="1" noChangeArrowheads="1" noChangeShapeType="1" noTextEdit="1"/>
              </p:cNvSpPr>
              <p:nvPr/>
            </p:nvSpPr>
            <p:spPr>
              <a:xfrm>
                <a:off x="1662401" y="4447196"/>
                <a:ext cx="7337265" cy="923330"/>
              </a:xfrm>
              <a:prstGeom prst="rect">
                <a:avLst/>
              </a:prstGeom>
              <a:blipFill>
                <a:blip r:embed="rId4"/>
                <a:stretch>
                  <a:fillRect t="-3974" b="-993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3745726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DE7DB6-5CE0-4356-80C9-CA60E72FA2FE}"/>
              </a:ext>
            </a:extLst>
          </p:cNvPr>
          <p:cNvSpPr>
            <a:spLocks noGrp="1"/>
          </p:cNvSpPr>
          <p:nvPr>
            <p:ph type="title"/>
          </p:nvPr>
        </p:nvSpPr>
        <p:spPr>
          <a:xfrm>
            <a:off x="838200" y="365125"/>
            <a:ext cx="11072446" cy="918469"/>
          </a:xfrm>
        </p:spPr>
        <p:txBody>
          <a:bodyPr>
            <a:noAutofit/>
          </a:bodyPr>
          <a:lstStyle/>
          <a:p>
            <a:r>
              <a:rPr lang="en-US" altLang="zh-CN" sz="2400" u="sng" dirty="0"/>
              <a:t>2.DKN:Deep</a:t>
            </a:r>
            <a:r>
              <a:rPr lang="zh-CN" altLang="en-US" sz="2400" u="sng" dirty="0"/>
              <a:t> </a:t>
            </a:r>
            <a:r>
              <a:rPr lang="en-US" altLang="zh-CN" sz="2400" u="sng" dirty="0"/>
              <a:t>Knowledge-Aware</a:t>
            </a:r>
            <a:r>
              <a:rPr lang="zh-CN" altLang="en-US" sz="2400" u="sng" dirty="0"/>
              <a:t> </a:t>
            </a:r>
            <a:r>
              <a:rPr lang="en-US" altLang="zh-CN" sz="2400" u="sng" dirty="0"/>
              <a:t>Network for News Recommendation(WWW’ 2018</a:t>
            </a:r>
            <a:r>
              <a:rPr lang="zh-CN" altLang="en-US" sz="2400" u="sng" dirty="0"/>
              <a:t>）</a:t>
            </a:r>
            <a:br>
              <a:rPr lang="en-US" altLang="zh-CN" sz="2400" dirty="0"/>
            </a:br>
            <a:r>
              <a:rPr lang="en-US" altLang="zh-CN" sz="2400" dirty="0"/>
              <a:t>  </a:t>
            </a:r>
            <a:endParaRPr lang="zh-CN" altLang="en-US" sz="2400" u="sng" dirty="0"/>
          </a:p>
        </p:txBody>
      </p:sp>
      <p:sp>
        <p:nvSpPr>
          <p:cNvPr id="4" name="文本框 3">
            <a:extLst>
              <a:ext uri="{FF2B5EF4-FFF2-40B4-BE49-F238E27FC236}">
                <a16:creationId xmlns:a16="http://schemas.microsoft.com/office/drawing/2014/main" id="{88F610A9-13D5-4F4F-91E5-1D35CA7A970B}"/>
              </a:ext>
            </a:extLst>
          </p:cNvPr>
          <p:cNvSpPr txBox="1"/>
          <p:nvPr/>
        </p:nvSpPr>
        <p:spPr>
          <a:xfrm>
            <a:off x="1310194" y="1395142"/>
            <a:ext cx="5540299" cy="369332"/>
          </a:xfrm>
          <a:prstGeom prst="rect">
            <a:avLst/>
          </a:prstGeom>
          <a:noFill/>
        </p:spPr>
        <p:txBody>
          <a:bodyPr wrap="none" rtlCol="0">
            <a:spAutoFit/>
          </a:bodyPr>
          <a:lstStyle/>
          <a:p>
            <a:r>
              <a:rPr lang="zh-CN" altLang="en-US" b="1" dirty="0"/>
              <a:t>知识图谱网络嵌入（</a:t>
            </a:r>
            <a:r>
              <a:rPr lang="en-US" altLang="zh-CN" b="1" dirty="0"/>
              <a:t>Knowledge Graph Embedding):</a:t>
            </a:r>
            <a:endParaRPr lang="zh-CN" altLang="en-US" b="1" dirty="0"/>
          </a:p>
        </p:txBody>
      </p:sp>
      <p:pic>
        <p:nvPicPr>
          <p:cNvPr id="6" name="图片 5">
            <a:extLst>
              <a:ext uri="{FF2B5EF4-FFF2-40B4-BE49-F238E27FC236}">
                <a16:creationId xmlns:a16="http://schemas.microsoft.com/office/drawing/2014/main" id="{BCDF1D02-896A-4BF4-A9B5-C72A878C6093}"/>
              </a:ext>
            </a:extLst>
          </p:cNvPr>
          <p:cNvPicPr>
            <a:picLocks noChangeAspect="1"/>
          </p:cNvPicPr>
          <p:nvPr/>
        </p:nvPicPr>
        <p:blipFill>
          <a:blip r:embed="rId2"/>
          <a:stretch>
            <a:fillRect/>
          </a:stretch>
        </p:blipFill>
        <p:spPr>
          <a:xfrm>
            <a:off x="1310194" y="2139946"/>
            <a:ext cx="4005292" cy="2538431"/>
          </a:xfrm>
          <a:prstGeom prst="rect">
            <a:avLst/>
          </a:prstGeom>
        </p:spPr>
      </p:pic>
      <p:pic>
        <p:nvPicPr>
          <p:cNvPr id="7" name="图片 6">
            <a:extLst>
              <a:ext uri="{FF2B5EF4-FFF2-40B4-BE49-F238E27FC236}">
                <a16:creationId xmlns:a16="http://schemas.microsoft.com/office/drawing/2014/main" id="{891AFFD0-48F2-4878-9800-665501B8E193}"/>
              </a:ext>
            </a:extLst>
          </p:cNvPr>
          <p:cNvPicPr>
            <a:picLocks noChangeAspect="1"/>
          </p:cNvPicPr>
          <p:nvPr/>
        </p:nvPicPr>
        <p:blipFill>
          <a:blip r:embed="rId3"/>
          <a:stretch>
            <a:fillRect/>
          </a:stretch>
        </p:blipFill>
        <p:spPr>
          <a:xfrm>
            <a:off x="5729261" y="2184132"/>
            <a:ext cx="4014817" cy="2371742"/>
          </a:xfrm>
          <a:prstGeom prst="rect">
            <a:avLst/>
          </a:prstGeom>
        </p:spPr>
      </p:pic>
      <p:pic>
        <p:nvPicPr>
          <p:cNvPr id="8" name="图片 7">
            <a:extLst>
              <a:ext uri="{FF2B5EF4-FFF2-40B4-BE49-F238E27FC236}">
                <a16:creationId xmlns:a16="http://schemas.microsoft.com/office/drawing/2014/main" id="{1A4A94CD-F54D-4BD1-8C89-6FC20B1F4391}"/>
              </a:ext>
            </a:extLst>
          </p:cNvPr>
          <p:cNvPicPr>
            <a:picLocks noChangeAspect="1"/>
          </p:cNvPicPr>
          <p:nvPr/>
        </p:nvPicPr>
        <p:blipFill>
          <a:blip r:embed="rId4"/>
          <a:stretch>
            <a:fillRect/>
          </a:stretch>
        </p:blipFill>
        <p:spPr>
          <a:xfrm>
            <a:off x="3257856" y="5142222"/>
            <a:ext cx="3409975" cy="514354"/>
          </a:xfrm>
          <a:prstGeom prst="rect">
            <a:avLst/>
          </a:prstGeom>
        </p:spPr>
      </p:pic>
      <p:sp>
        <p:nvSpPr>
          <p:cNvPr id="9" name="文本框 8">
            <a:extLst>
              <a:ext uri="{FF2B5EF4-FFF2-40B4-BE49-F238E27FC236}">
                <a16:creationId xmlns:a16="http://schemas.microsoft.com/office/drawing/2014/main" id="{4A0D829A-A804-49DA-83AF-D906F908B5FF}"/>
              </a:ext>
            </a:extLst>
          </p:cNvPr>
          <p:cNvSpPr txBox="1"/>
          <p:nvPr/>
        </p:nvSpPr>
        <p:spPr>
          <a:xfrm>
            <a:off x="1666920" y="5142222"/>
            <a:ext cx="1519968" cy="369332"/>
          </a:xfrm>
          <a:prstGeom prst="rect">
            <a:avLst/>
          </a:prstGeom>
          <a:noFill/>
        </p:spPr>
        <p:txBody>
          <a:bodyPr wrap="none" rtlCol="0">
            <a:spAutoFit/>
          </a:bodyPr>
          <a:lstStyle/>
          <a:p>
            <a:r>
              <a:rPr lang="en-US" altLang="zh-CN" dirty="0"/>
              <a:t>Optimization:</a:t>
            </a:r>
            <a:endParaRPr lang="zh-CN" altLang="en-US" dirty="0"/>
          </a:p>
        </p:txBody>
      </p:sp>
    </p:spTree>
    <p:extLst>
      <p:ext uri="{BB962C8B-B14F-4D97-AF65-F5344CB8AC3E}">
        <p14:creationId xmlns:p14="http://schemas.microsoft.com/office/powerpoint/2010/main" val="40318394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DE7DB6-5CE0-4356-80C9-CA60E72FA2FE}"/>
              </a:ext>
            </a:extLst>
          </p:cNvPr>
          <p:cNvSpPr>
            <a:spLocks noGrp="1"/>
          </p:cNvSpPr>
          <p:nvPr>
            <p:ph type="title"/>
          </p:nvPr>
        </p:nvSpPr>
        <p:spPr>
          <a:xfrm>
            <a:off x="838200" y="365125"/>
            <a:ext cx="11072446" cy="918469"/>
          </a:xfrm>
        </p:spPr>
        <p:txBody>
          <a:bodyPr>
            <a:noAutofit/>
          </a:bodyPr>
          <a:lstStyle/>
          <a:p>
            <a:r>
              <a:rPr lang="en-US" altLang="zh-CN" sz="2400" u="sng" dirty="0"/>
              <a:t>2.DKN:Deep</a:t>
            </a:r>
            <a:r>
              <a:rPr lang="zh-CN" altLang="en-US" sz="2400" u="sng" dirty="0"/>
              <a:t> </a:t>
            </a:r>
            <a:r>
              <a:rPr lang="en-US" altLang="zh-CN" sz="2400" u="sng" dirty="0"/>
              <a:t>Knowledge-Aware</a:t>
            </a:r>
            <a:r>
              <a:rPr lang="zh-CN" altLang="en-US" sz="2400" u="sng" dirty="0"/>
              <a:t> </a:t>
            </a:r>
            <a:r>
              <a:rPr lang="en-US" altLang="zh-CN" sz="2400" u="sng" dirty="0"/>
              <a:t>Network for News Recommendation(WWW’ 2018</a:t>
            </a:r>
            <a:r>
              <a:rPr lang="zh-CN" altLang="en-US" sz="2400" u="sng" dirty="0"/>
              <a:t>）</a:t>
            </a:r>
            <a:br>
              <a:rPr lang="en-US" altLang="zh-CN" sz="2400" dirty="0"/>
            </a:br>
            <a:r>
              <a:rPr lang="en-US" altLang="zh-CN" sz="2400" dirty="0"/>
              <a:t>  </a:t>
            </a:r>
            <a:endParaRPr lang="zh-CN" altLang="en-US" sz="2400" u="sng" dirty="0"/>
          </a:p>
        </p:txBody>
      </p:sp>
      <p:sp>
        <p:nvSpPr>
          <p:cNvPr id="4" name="文本框 3">
            <a:extLst>
              <a:ext uri="{FF2B5EF4-FFF2-40B4-BE49-F238E27FC236}">
                <a16:creationId xmlns:a16="http://schemas.microsoft.com/office/drawing/2014/main" id="{88F610A9-13D5-4F4F-91E5-1D35CA7A970B}"/>
              </a:ext>
            </a:extLst>
          </p:cNvPr>
          <p:cNvSpPr txBox="1"/>
          <p:nvPr/>
        </p:nvSpPr>
        <p:spPr>
          <a:xfrm>
            <a:off x="1481913" y="1493881"/>
            <a:ext cx="1338828" cy="369332"/>
          </a:xfrm>
          <a:prstGeom prst="rect">
            <a:avLst/>
          </a:prstGeom>
          <a:noFill/>
        </p:spPr>
        <p:txBody>
          <a:bodyPr wrap="none" rtlCol="0">
            <a:spAutoFit/>
          </a:bodyPr>
          <a:lstStyle/>
          <a:p>
            <a:r>
              <a:rPr lang="zh-CN" altLang="en-US" b="1" dirty="0"/>
              <a:t>问题定义：</a:t>
            </a:r>
          </a:p>
        </p:txBody>
      </p:sp>
      <p:sp>
        <p:nvSpPr>
          <p:cNvPr id="3" name="文本框 2">
            <a:extLst>
              <a:ext uri="{FF2B5EF4-FFF2-40B4-BE49-F238E27FC236}">
                <a16:creationId xmlns:a16="http://schemas.microsoft.com/office/drawing/2014/main" id="{CA19A4D7-4A54-40BE-8178-7C5896BBA813}"/>
              </a:ext>
            </a:extLst>
          </p:cNvPr>
          <p:cNvSpPr txBox="1"/>
          <p:nvPr/>
        </p:nvSpPr>
        <p:spPr>
          <a:xfrm>
            <a:off x="1949002" y="2348248"/>
            <a:ext cx="1005403" cy="338554"/>
          </a:xfrm>
          <a:prstGeom prst="rect">
            <a:avLst/>
          </a:prstGeom>
          <a:noFill/>
        </p:spPr>
        <p:txBody>
          <a:bodyPr wrap="none" rtlCol="0">
            <a:spAutoFit/>
          </a:bodyPr>
          <a:lstStyle/>
          <a:p>
            <a:r>
              <a:rPr lang="zh-CN" altLang="en-US" sz="1600" dirty="0"/>
              <a:t>给定用户</a:t>
            </a:r>
          </a:p>
        </p:txBody>
      </p:sp>
      <p:sp>
        <p:nvSpPr>
          <p:cNvPr id="5" name="文本框 4">
            <a:extLst>
              <a:ext uri="{FF2B5EF4-FFF2-40B4-BE49-F238E27FC236}">
                <a16:creationId xmlns:a16="http://schemas.microsoft.com/office/drawing/2014/main" id="{2E54C9E6-25C8-4389-B941-0CD662FC31F3}"/>
              </a:ext>
            </a:extLst>
          </p:cNvPr>
          <p:cNvSpPr txBox="1"/>
          <p:nvPr/>
        </p:nvSpPr>
        <p:spPr>
          <a:xfrm>
            <a:off x="3362534" y="2356834"/>
            <a:ext cx="1415772" cy="338554"/>
          </a:xfrm>
          <a:prstGeom prst="rect">
            <a:avLst/>
          </a:prstGeom>
          <a:noFill/>
        </p:spPr>
        <p:txBody>
          <a:bodyPr wrap="none" rtlCol="0">
            <a:spAutoFit/>
          </a:bodyPr>
          <a:lstStyle/>
          <a:p>
            <a:r>
              <a:rPr lang="zh-CN" altLang="en-US" sz="1600" dirty="0"/>
              <a:t>的点击历史：</a:t>
            </a:r>
          </a:p>
        </p:txBody>
      </p:sp>
      <p:pic>
        <p:nvPicPr>
          <p:cNvPr id="10" name="图片 9">
            <a:extLst>
              <a:ext uri="{FF2B5EF4-FFF2-40B4-BE49-F238E27FC236}">
                <a16:creationId xmlns:a16="http://schemas.microsoft.com/office/drawing/2014/main" id="{DBE44A13-1A85-4E32-AB32-650239407966}"/>
              </a:ext>
            </a:extLst>
          </p:cNvPr>
          <p:cNvPicPr>
            <a:picLocks noChangeAspect="1"/>
          </p:cNvPicPr>
          <p:nvPr/>
        </p:nvPicPr>
        <p:blipFill>
          <a:blip r:embed="rId2"/>
          <a:stretch>
            <a:fillRect/>
          </a:stretch>
        </p:blipFill>
        <p:spPr>
          <a:xfrm>
            <a:off x="2863870" y="2475380"/>
            <a:ext cx="537301" cy="185734"/>
          </a:xfrm>
          <a:prstGeom prst="rect">
            <a:avLst/>
          </a:prstGeom>
        </p:spPr>
      </p:pic>
      <p:pic>
        <p:nvPicPr>
          <p:cNvPr id="11" name="图片 10">
            <a:extLst>
              <a:ext uri="{FF2B5EF4-FFF2-40B4-BE49-F238E27FC236}">
                <a16:creationId xmlns:a16="http://schemas.microsoft.com/office/drawing/2014/main" id="{0E4D92B4-4A2B-453D-8852-F33C502DB417}"/>
              </a:ext>
            </a:extLst>
          </p:cNvPr>
          <p:cNvPicPr>
            <a:picLocks noChangeAspect="1"/>
          </p:cNvPicPr>
          <p:nvPr/>
        </p:nvPicPr>
        <p:blipFill>
          <a:blip r:embed="rId3"/>
          <a:stretch>
            <a:fillRect/>
          </a:stretch>
        </p:blipFill>
        <p:spPr>
          <a:xfrm>
            <a:off x="3094956" y="2812277"/>
            <a:ext cx="1369422" cy="288300"/>
          </a:xfrm>
          <a:prstGeom prst="rect">
            <a:avLst/>
          </a:prstGeom>
        </p:spPr>
      </p:pic>
      <p:sp>
        <p:nvSpPr>
          <p:cNvPr id="12" name="文本框 11">
            <a:extLst>
              <a:ext uri="{FF2B5EF4-FFF2-40B4-BE49-F238E27FC236}">
                <a16:creationId xmlns:a16="http://schemas.microsoft.com/office/drawing/2014/main" id="{64C22943-D613-400F-AE30-AE681CD13510}"/>
              </a:ext>
            </a:extLst>
          </p:cNvPr>
          <p:cNvSpPr txBox="1"/>
          <p:nvPr/>
        </p:nvSpPr>
        <p:spPr>
          <a:xfrm>
            <a:off x="2396083" y="3272368"/>
            <a:ext cx="4764446" cy="338554"/>
          </a:xfrm>
          <a:prstGeom prst="rect">
            <a:avLst/>
          </a:prstGeom>
          <a:noFill/>
        </p:spPr>
        <p:txBody>
          <a:bodyPr wrap="none" rtlCol="0">
            <a:spAutoFit/>
          </a:bodyPr>
          <a:lstStyle/>
          <a:p>
            <a:r>
              <a:rPr lang="zh-CN" altLang="en-US" sz="1600" dirty="0"/>
              <a:t>其中</a:t>
            </a:r>
            <a:r>
              <a:rPr lang="en-US" altLang="zh-CN" sz="1600" dirty="0"/>
              <a:t>t</a:t>
            </a:r>
            <a:r>
              <a:rPr lang="zh-CN" altLang="en-US" sz="1600" dirty="0"/>
              <a:t>表示新闻的标题，每个标题都是一个词序列：</a:t>
            </a:r>
          </a:p>
        </p:txBody>
      </p:sp>
      <p:pic>
        <p:nvPicPr>
          <p:cNvPr id="13" name="图片 12">
            <a:extLst>
              <a:ext uri="{FF2B5EF4-FFF2-40B4-BE49-F238E27FC236}">
                <a16:creationId xmlns:a16="http://schemas.microsoft.com/office/drawing/2014/main" id="{0C18A070-5723-4940-8B1B-82E4E40A3FD1}"/>
              </a:ext>
            </a:extLst>
          </p:cNvPr>
          <p:cNvPicPr>
            <a:picLocks noChangeAspect="1"/>
          </p:cNvPicPr>
          <p:nvPr/>
        </p:nvPicPr>
        <p:blipFill>
          <a:blip r:embed="rId4"/>
          <a:stretch>
            <a:fillRect/>
          </a:stretch>
        </p:blipFill>
        <p:spPr>
          <a:xfrm>
            <a:off x="3354250" y="3714382"/>
            <a:ext cx="2121317" cy="297595"/>
          </a:xfrm>
          <a:prstGeom prst="rect">
            <a:avLst/>
          </a:prstGeom>
        </p:spPr>
      </p:pic>
      <p:sp>
        <p:nvSpPr>
          <p:cNvPr id="14" name="文本框 13">
            <a:extLst>
              <a:ext uri="{FF2B5EF4-FFF2-40B4-BE49-F238E27FC236}">
                <a16:creationId xmlns:a16="http://schemas.microsoft.com/office/drawing/2014/main" id="{7BD9ED41-2A6E-449B-B238-8986370750F2}"/>
              </a:ext>
            </a:extLst>
          </p:cNvPr>
          <p:cNvSpPr txBox="1"/>
          <p:nvPr/>
        </p:nvSpPr>
        <p:spPr>
          <a:xfrm>
            <a:off x="1949002" y="4369602"/>
            <a:ext cx="3057247" cy="338554"/>
          </a:xfrm>
          <a:prstGeom prst="rect">
            <a:avLst/>
          </a:prstGeom>
          <a:noFill/>
        </p:spPr>
        <p:txBody>
          <a:bodyPr wrap="none" rtlCol="0">
            <a:spAutoFit/>
          </a:bodyPr>
          <a:lstStyle/>
          <a:p>
            <a:r>
              <a:rPr lang="zh-CN" altLang="en-US" sz="1600" dirty="0"/>
              <a:t>预测用户是否会点击特定的新闻</a:t>
            </a:r>
          </a:p>
        </p:txBody>
      </p:sp>
      <p:pic>
        <p:nvPicPr>
          <p:cNvPr id="15" name="图片 14">
            <a:extLst>
              <a:ext uri="{FF2B5EF4-FFF2-40B4-BE49-F238E27FC236}">
                <a16:creationId xmlns:a16="http://schemas.microsoft.com/office/drawing/2014/main" id="{940B82C7-C6D1-4B59-80C4-BCD8BF769F42}"/>
              </a:ext>
            </a:extLst>
          </p:cNvPr>
          <p:cNvPicPr>
            <a:picLocks noChangeAspect="1"/>
          </p:cNvPicPr>
          <p:nvPr/>
        </p:nvPicPr>
        <p:blipFill>
          <a:blip r:embed="rId5"/>
          <a:stretch>
            <a:fillRect/>
          </a:stretch>
        </p:blipFill>
        <p:spPr>
          <a:xfrm>
            <a:off x="4918919" y="4393960"/>
            <a:ext cx="317886" cy="289838"/>
          </a:xfrm>
          <a:prstGeom prst="rect">
            <a:avLst/>
          </a:prstGeom>
        </p:spPr>
      </p:pic>
    </p:spTree>
    <p:extLst>
      <p:ext uri="{BB962C8B-B14F-4D97-AF65-F5344CB8AC3E}">
        <p14:creationId xmlns:p14="http://schemas.microsoft.com/office/powerpoint/2010/main" val="392894302"/>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191</TotalTime>
  <Words>727</Words>
  <Application>Microsoft Office PowerPoint</Application>
  <PresentationFormat>宽屏</PresentationFormat>
  <Paragraphs>82</Paragraphs>
  <Slides>15</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15</vt:i4>
      </vt:variant>
    </vt:vector>
  </HeadingPairs>
  <TitlesOfParts>
    <vt:vector size="20" baseType="lpstr">
      <vt:lpstr>等线</vt:lpstr>
      <vt:lpstr>等线 Light</vt:lpstr>
      <vt:lpstr>Arial</vt:lpstr>
      <vt:lpstr>Cambria Math</vt:lpstr>
      <vt:lpstr>Office 主题​​</vt:lpstr>
      <vt:lpstr>论文选读</vt:lpstr>
      <vt:lpstr>1.Explainable Reasoning over Knowledge Graphs for Recommendation(AAAI2019）   </vt:lpstr>
      <vt:lpstr>1.Explainable Reasoning over Knowledge Graphs for Recommendation(AAAI2019）   </vt:lpstr>
      <vt:lpstr>1.Explainable Reasoning over Knowledge Graphs for Recommendation(AAAI2019）   </vt:lpstr>
      <vt:lpstr>1.Explainable Reasoning over Knowledge Graphs for Recommendation(AAAI2019）   </vt:lpstr>
      <vt:lpstr>1.Explainable Reasoning over Knowledge Graphs for Recommendation(AAAI2019）   </vt:lpstr>
      <vt:lpstr>2.DKN:Deep Knowledge-Aware Network for News Recommendation(WWW’ 2018）   </vt:lpstr>
      <vt:lpstr>2.DKN:Deep Knowledge-Aware Network for News Recommendation(WWW’ 2018）   </vt:lpstr>
      <vt:lpstr>2.DKN:Deep Knowledge-Aware Network for News Recommendation(WWW’ 2018）   </vt:lpstr>
      <vt:lpstr>2.DKN:Deep Knowledge-Aware Network for News Recommendation(WWW’ 2018）   </vt:lpstr>
      <vt:lpstr>2.DKN:Deep Knowledge-Aware Network for News Recommendation(WWW’ 2018）   </vt:lpstr>
      <vt:lpstr>2.DKN:Deep Knowledge-Aware Network for News Recommendation(WWW’ 2018）   </vt:lpstr>
      <vt:lpstr>2.DKN:Deep Knowledge-Aware Network for News Recommendation(WWW’ 2018）   </vt:lpstr>
      <vt:lpstr>2.DKN:Deep Knowledge-Aware Network for News Recommendation(WWW’ 2018）   </vt:lpstr>
      <vt:lpstr>2.DKN:Deep Knowledge-Aware Network for News Recommendation(WWW’ 2018）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论文选读</dc:title>
  <dc:creator>Peng Hl</dc:creator>
  <cp:lastModifiedBy>Peng Hl</cp:lastModifiedBy>
  <cp:revision>38</cp:revision>
  <dcterms:created xsi:type="dcterms:W3CDTF">2019-08-10T11:24:37Z</dcterms:created>
  <dcterms:modified xsi:type="dcterms:W3CDTF">2019-08-10T14:36:27Z</dcterms:modified>
</cp:coreProperties>
</file>