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F7885-E5CA-4019-8502-5D2455472DE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25CA29-E4A9-4FFD-AACC-3A9B76EDA3D2}">
      <dgm:prSet phldrT="[文本]"/>
      <dgm:spPr/>
      <dgm:t>
        <a:bodyPr/>
        <a:lstStyle/>
        <a:p>
          <a:r>
            <a:rPr lang="zh-CN" altLang="en-US" dirty="0"/>
            <a:t>主要方向</a:t>
          </a:r>
        </a:p>
      </dgm:t>
    </dgm:pt>
    <dgm:pt modelId="{8AEF64B4-E3B3-4B35-BC6E-636EFD667987}" type="parTrans" cxnId="{C3098A8A-9A2E-49AF-BFDD-A86688FA667D}">
      <dgm:prSet/>
      <dgm:spPr/>
      <dgm:t>
        <a:bodyPr/>
        <a:lstStyle/>
        <a:p>
          <a:endParaRPr lang="zh-CN" altLang="en-US"/>
        </a:p>
      </dgm:t>
    </dgm:pt>
    <dgm:pt modelId="{1BED75F3-ED51-4DF9-9C9E-2AFEE035104E}" type="sibTrans" cxnId="{C3098A8A-9A2E-49AF-BFDD-A86688FA667D}">
      <dgm:prSet/>
      <dgm:spPr/>
      <dgm:t>
        <a:bodyPr/>
        <a:lstStyle/>
        <a:p>
          <a:endParaRPr lang="zh-CN" altLang="en-US"/>
        </a:p>
      </dgm:t>
    </dgm:pt>
    <dgm:pt modelId="{CD528C11-DADD-4774-904A-06EADAE61448}">
      <dgm:prSet phldrT="[文本]"/>
      <dgm:spPr/>
      <dgm:t>
        <a:bodyPr/>
        <a:lstStyle/>
        <a:p>
          <a:r>
            <a:rPr lang="zh-CN" altLang="en-US" dirty="0"/>
            <a:t>深度学习</a:t>
          </a:r>
        </a:p>
      </dgm:t>
    </dgm:pt>
    <dgm:pt modelId="{3B4DB08E-CA03-4280-8EDA-2F822B29156C}" type="parTrans" cxnId="{818266FF-80FF-4B67-85F9-1DE7CBAB1F83}">
      <dgm:prSet/>
      <dgm:spPr/>
      <dgm:t>
        <a:bodyPr/>
        <a:lstStyle/>
        <a:p>
          <a:endParaRPr lang="zh-CN" altLang="en-US"/>
        </a:p>
      </dgm:t>
    </dgm:pt>
    <dgm:pt modelId="{581649B4-A4BC-4392-B2AD-E5D0FA6D2591}" type="sibTrans" cxnId="{818266FF-80FF-4B67-85F9-1DE7CBAB1F83}">
      <dgm:prSet/>
      <dgm:spPr/>
      <dgm:t>
        <a:bodyPr/>
        <a:lstStyle/>
        <a:p>
          <a:endParaRPr lang="zh-CN" altLang="en-US"/>
        </a:p>
      </dgm:t>
    </dgm:pt>
    <dgm:pt modelId="{F3DC20E7-5773-4E7C-B849-C4F4318E405A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F85715C1-5A55-4EBA-83C0-4005AB8F3CD3}" type="parTrans" cxnId="{EF540480-B2D0-4F5E-B335-3A0E55B3FAE9}">
      <dgm:prSet/>
      <dgm:spPr/>
      <dgm:t>
        <a:bodyPr/>
        <a:lstStyle/>
        <a:p>
          <a:endParaRPr lang="zh-CN" altLang="en-US"/>
        </a:p>
      </dgm:t>
    </dgm:pt>
    <dgm:pt modelId="{B5D48819-C612-49BB-B5CA-78C6D0A3C619}" type="sibTrans" cxnId="{EF540480-B2D0-4F5E-B335-3A0E55B3FAE9}">
      <dgm:prSet/>
      <dgm:spPr/>
      <dgm:t>
        <a:bodyPr/>
        <a:lstStyle/>
        <a:p>
          <a:endParaRPr lang="zh-CN" altLang="en-US"/>
        </a:p>
      </dgm:t>
    </dgm:pt>
    <dgm:pt modelId="{9ABA35C6-ADD7-4D71-9804-57FFC8AF8736}">
      <dgm:prSet phldrT="[文本]"/>
      <dgm:spPr/>
      <dgm:t>
        <a:bodyPr/>
        <a:lstStyle/>
        <a:p>
          <a:r>
            <a:rPr lang="zh-CN" altLang="en-US" dirty="0"/>
            <a:t>强化学习</a:t>
          </a:r>
        </a:p>
      </dgm:t>
    </dgm:pt>
    <dgm:pt modelId="{D8BD6863-64F2-42DF-95D4-AD81CCBBBAE2}" type="parTrans" cxnId="{22FD7D54-8BBD-4951-AB64-4F0646898312}">
      <dgm:prSet/>
      <dgm:spPr/>
      <dgm:t>
        <a:bodyPr/>
        <a:lstStyle/>
        <a:p>
          <a:endParaRPr lang="zh-CN" altLang="en-US"/>
        </a:p>
      </dgm:t>
    </dgm:pt>
    <dgm:pt modelId="{F24F06A0-50B0-4546-8D6E-C723BCDCDD01}" type="sibTrans" cxnId="{22FD7D54-8BBD-4951-AB64-4F0646898312}">
      <dgm:prSet/>
      <dgm:spPr/>
      <dgm:t>
        <a:bodyPr/>
        <a:lstStyle/>
        <a:p>
          <a:endParaRPr lang="zh-CN" altLang="en-US"/>
        </a:p>
      </dgm:t>
    </dgm:pt>
    <dgm:pt modelId="{CC5F3645-85C3-49AC-B6AE-EDEAAFDF22BB}">
      <dgm:prSet phldrT="[文本]"/>
      <dgm:spPr/>
      <dgm:t>
        <a:bodyPr/>
        <a:lstStyle/>
        <a:p>
          <a:r>
            <a:rPr lang="zh-CN" altLang="en-US" dirty="0"/>
            <a:t>可解释性</a:t>
          </a:r>
        </a:p>
      </dgm:t>
    </dgm:pt>
    <dgm:pt modelId="{5D53054C-E6D6-41C8-9B63-CD21192B390E}" type="parTrans" cxnId="{D78DE7A9-28B9-43F4-8E9D-506BF240FA2B}">
      <dgm:prSet/>
      <dgm:spPr/>
      <dgm:t>
        <a:bodyPr/>
        <a:lstStyle/>
        <a:p>
          <a:endParaRPr lang="zh-CN" altLang="en-US"/>
        </a:p>
      </dgm:t>
    </dgm:pt>
    <dgm:pt modelId="{F24C6A24-5603-4D7A-927F-D1C298CE8EBC}" type="sibTrans" cxnId="{D78DE7A9-28B9-43F4-8E9D-506BF240FA2B}">
      <dgm:prSet/>
      <dgm:spPr/>
      <dgm:t>
        <a:bodyPr/>
        <a:lstStyle/>
        <a:p>
          <a:endParaRPr lang="zh-CN" altLang="en-US"/>
        </a:p>
      </dgm:t>
    </dgm:pt>
    <dgm:pt modelId="{D1635B42-1BAA-4091-BC9B-A06BF8D7D4A0}">
      <dgm:prSet phldrT="[文本]"/>
      <dgm:spPr/>
      <dgm:t>
        <a:bodyPr/>
        <a:lstStyle/>
        <a:p>
          <a:r>
            <a:rPr lang="zh-CN" altLang="en-US" dirty="0"/>
            <a:t>用户画像</a:t>
          </a:r>
        </a:p>
      </dgm:t>
    </dgm:pt>
    <dgm:pt modelId="{0A81DCE0-7B22-4B69-9A11-98A1C730EE19}" type="parTrans" cxnId="{DB4EA177-8FFD-450D-8204-7320DAC6193A}">
      <dgm:prSet/>
      <dgm:spPr/>
      <dgm:t>
        <a:bodyPr/>
        <a:lstStyle/>
        <a:p>
          <a:endParaRPr lang="zh-CN" altLang="en-US"/>
        </a:p>
      </dgm:t>
    </dgm:pt>
    <dgm:pt modelId="{DDBB2C02-3EBE-4CA5-8B0F-6B495BAC6C16}" type="sibTrans" cxnId="{DB4EA177-8FFD-450D-8204-7320DAC6193A}">
      <dgm:prSet/>
      <dgm:spPr/>
      <dgm:t>
        <a:bodyPr/>
        <a:lstStyle/>
        <a:p>
          <a:endParaRPr lang="zh-CN" altLang="en-US"/>
        </a:p>
      </dgm:t>
    </dgm:pt>
    <dgm:pt modelId="{06A4B006-FC61-4B18-863F-FBF8DC015013}" type="pres">
      <dgm:prSet presAssocID="{58AF7885-E5CA-4019-8502-5D2455472DE4}" presName="vert0" presStyleCnt="0">
        <dgm:presLayoutVars>
          <dgm:dir/>
          <dgm:animOne val="branch"/>
          <dgm:animLvl val="lvl"/>
        </dgm:presLayoutVars>
      </dgm:prSet>
      <dgm:spPr/>
    </dgm:pt>
    <dgm:pt modelId="{08764EAF-9624-4903-A035-3D3A635BD0CB}" type="pres">
      <dgm:prSet presAssocID="{E825CA29-E4A9-4FFD-AACC-3A9B76EDA3D2}" presName="thickLine" presStyleLbl="alignNode1" presStyleIdx="0" presStyleCnt="1"/>
      <dgm:spPr/>
    </dgm:pt>
    <dgm:pt modelId="{64A7F08C-9CEC-4CC5-8D56-7C411D759575}" type="pres">
      <dgm:prSet presAssocID="{E825CA29-E4A9-4FFD-AACC-3A9B76EDA3D2}" presName="horz1" presStyleCnt="0"/>
      <dgm:spPr/>
    </dgm:pt>
    <dgm:pt modelId="{62DA1690-8FDD-43CB-8B59-75E4DAA2A34B}" type="pres">
      <dgm:prSet presAssocID="{E825CA29-E4A9-4FFD-AACC-3A9B76EDA3D2}" presName="tx1" presStyleLbl="revTx" presStyleIdx="0" presStyleCnt="6"/>
      <dgm:spPr/>
    </dgm:pt>
    <dgm:pt modelId="{5C41B913-5A5C-4FC7-BD46-EC2B6C3C1434}" type="pres">
      <dgm:prSet presAssocID="{E825CA29-E4A9-4FFD-AACC-3A9B76EDA3D2}" presName="vert1" presStyleCnt="0"/>
      <dgm:spPr/>
    </dgm:pt>
    <dgm:pt modelId="{7E256259-E407-49E7-90EF-590922BC81D0}" type="pres">
      <dgm:prSet presAssocID="{CD528C11-DADD-4774-904A-06EADAE61448}" presName="vertSpace2a" presStyleCnt="0"/>
      <dgm:spPr/>
    </dgm:pt>
    <dgm:pt modelId="{72FF6616-CFD1-444A-94DA-6E104D54466E}" type="pres">
      <dgm:prSet presAssocID="{CD528C11-DADD-4774-904A-06EADAE61448}" presName="horz2" presStyleCnt="0"/>
      <dgm:spPr/>
    </dgm:pt>
    <dgm:pt modelId="{BE5D5AE5-D2A1-4798-899E-1FDF4169412A}" type="pres">
      <dgm:prSet presAssocID="{CD528C11-DADD-4774-904A-06EADAE61448}" presName="horzSpace2" presStyleCnt="0"/>
      <dgm:spPr/>
    </dgm:pt>
    <dgm:pt modelId="{A0932160-6EFD-4D85-8523-FDE6DBCA71F2}" type="pres">
      <dgm:prSet presAssocID="{CD528C11-DADD-4774-904A-06EADAE61448}" presName="tx2" presStyleLbl="revTx" presStyleIdx="1" presStyleCnt="6"/>
      <dgm:spPr/>
    </dgm:pt>
    <dgm:pt modelId="{A8314934-A17E-45A9-8170-96AAB1D2CF2C}" type="pres">
      <dgm:prSet presAssocID="{CD528C11-DADD-4774-904A-06EADAE61448}" presName="vert2" presStyleCnt="0"/>
      <dgm:spPr/>
    </dgm:pt>
    <dgm:pt modelId="{02FC806F-A2D0-4F3E-94E5-1AD3DC4F9D53}" type="pres">
      <dgm:prSet presAssocID="{CD528C11-DADD-4774-904A-06EADAE61448}" presName="thinLine2b" presStyleLbl="callout" presStyleIdx="0" presStyleCnt="5"/>
      <dgm:spPr/>
    </dgm:pt>
    <dgm:pt modelId="{0BC73A46-19A2-4A60-B3C9-4A56E25F3D2B}" type="pres">
      <dgm:prSet presAssocID="{CD528C11-DADD-4774-904A-06EADAE61448}" presName="vertSpace2b" presStyleCnt="0"/>
      <dgm:spPr/>
    </dgm:pt>
    <dgm:pt modelId="{3A0D7297-CC13-4BB4-8BA8-C6DAD71FEFF4}" type="pres">
      <dgm:prSet presAssocID="{F3DC20E7-5773-4E7C-B849-C4F4318E405A}" presName="horz2" presStyleCnt="0"/>
      <dgm:spPr/>
    </dgm:pt>
    <dgm:pt modelId="{8F3DA05E-7E04-47A9-B341-5AD7B028B589}" type="pres">
      <dgm:prSet presAssocID="{F3DC20E7-5773-4E7C-B849-C4F4318E405A}" presName="horzSpace2" presStyleCnt="0"/>
      <dgm:spPr/>
    </dgm:pt>
    <dgm:pt modelId="{8C200EB4-0AC2-499F-9BD3-0F1DAA2BC0C6}" type="pres">
      <dgm:prSet presAssocID="{F3DC20E7-5773-4E7C-B849-C4F4318E405A}" presName="tx2" presStyleLbl="revTx" presStyleIdx="2" presStyleCnt="6"/>
      <dgm:spPr/>
    </dgm:pt>
    <dgm:pt modelId="{32652EBC-E867-4A77-B579-F62AE3E3A1A9}" type="pres">
      <dgm:prSet presAssocID="{F3DC20E7-5773-4E7C-B849-C4F4318E405A}" presName="vert2" presStyleCnt="0"/>
      <dgm:spPr/>
    </dgm:pt>
    <dgm:pt modelId="{893F3733-AB47-4FE0-BA34-248D83A0936D}" type="pres">
      <dgm:prSet presAssocID="{F3DC20E7-5773-4E7C-B849-C4F4318E405A}" presName="thinLine2b" presStyleLbl="callout" presStyleIdx="1" presStyleCnt="5"/>
      <dgm:spPr/>
    </dgm:pt>
    <dgm:pt modelId="{5EE31163-E24B-4C04-992F-E12790BF7733}" type="pres">
      <dgm:prSet presAssocID="{F3DC20E7-5773-4E7C-B849-C4F4318E405A}" presName="vertSpace2b" presStyleCnt="0"/>
      <dgm:spPr/>
    </dgm:pt>
    <dgm:pt modelId="{4F7FF026-E210-4C7C-87C9-05DE1E49CC2D}" type="pres">
      <dgm:prSet presAssocID="{9ABA35C6-ADD7-4D71-9804-57FFC8AF8736}" presName="horz2" presStyleCnt="0"/>
      <dgm:spPr/>
    </dgm:pt>
    <dgm:pt modelId="{2D1860E7-A331-4D5A-BDF9-B719316CD4D6}" type="pres">
      <dgm:prSet presAssocID="{9ABA35C6-ADD7-4D71-9804-57FFC8AF8736}" presName="horzSpace2" presStyleCnt="0"/>
      <dgm:spPr/>
    </dgm:pt>
    <dgm:pt modelId="{7A9E290B-25FD-40B6-86A3-3922A5C9CAB3}" type="pres">
      <dgm:prSet presAssocID="{9ABA35C6-ADD7-4D71-9804-57FFC8AF8736}" presName="tx2" presStyleLbl="revTx" presStyleIdx="3" presStyleCnt="6"/>
      <dgm:spPr/>
    </dgm:pt>
    <dgm:pt modelId="{04FC2BEB-944C-419A-94E7-E0148377B960}" type="pres">
      <dgm:prSet presAssocID="{9ABA35C6-ADD7-4D71-9804-57FFC8AF8736}" presName="vert2" presStyleCnt="0"/>
      <dgm:spPr/>
    </dgm:pt>
    <dgm:pt modelId="{4A7E4EB6-C2A9-43D8-8D7F-480BCAFEFAEF}" type="pres">
      <dgm:prSet presAssocID="{9ABA35C6-ADD7-4D71-9804-57FFC8AF8736}" presName="thinLine2b" presStyleLbl="callout" presStyleIdx="2" presStyleCnt="5"/>
      <dgm:spPr/>
    </dgm:pt>
    <dgm:pt modelId="{01D274AA-FD46-4A60-855D-935E47071204}" type="pres">
      <dgm:prSet presAssocID="{9ABA35C6-ADD7-4D71-9804-57FFC8AF8736}" presName="vertSpace2b" presStyleCnt="0"/>
      <dgm:spPr/>
    </dgm:pt>
    <dgm:pt modelId="{BE8ABDB2-4474-43A3-91C1-A74D1CE846C6}" type="pres">
      <dgm:prSet presAssocID="{D1635B42-1BAA-4091-BC9B-A06BF8D7D4A0}" presName="horz2" presStyleCnt="0"/>
      <dgm:spPr/>
    </dgm:pt>
    <dgm:pt modelId="{D0E98959-074C-4C53-9900-3A7FDC7F370B}" type="pres">
      <dgm:prSet presAssocID="{D1635B42-1BAA-4091-BC9B-A06BF8D7D4A0}" presName="horzSpace2" presStyleCnt="0"/>
      <dgm:spPr/>
    </dgm:pt>
    <dgm:pt modelId="{7785C7A6-2738-492C-A053-2A36F2B5B684}" type="pres">
      <dgm:prSet presAssocID="{D1635B42-1BAA-4091-BC9B-A06BF8D7D4A0}" presName="tx2" presStyleLbl="revTx" presStyleIdx="4" presStyleCnt="6"/>
      <dgm:spPr/>
    </dgm:pt>
    <dgm:pt modelId="{85177B39-B647-4C42-B5C6-AB1AC8C23B55}" type="pres">
      <dgm:prSet presAssocID="{D1635B42-1BAA-4091-BC9B-A06BF8D7D4A0}" presName="vert2" presStyleCnt="0"/>
      <dgm:spPr/>
    </dgm:pt>
    <dgm:pt modelId="{1938F838-B295-45A0-B20D-4B9DFB61A2E6}" type="pres">
      <dgm:prSet presAssocID="{D1635B42-1BAA-4091-BC9B-A06BF8D7D4A0}" presName="thinLine2b" presStyleLbl="callout" presStyleIdx="3" presStyleCnt="5"/>
      <dgm:spPr/>
    </dgm:pt>
    <dgm:pt modelId="{67ED1A65-140B-40C2-9030-22086AE8EECB}" type="pres">
      <dgm:prSet presAssocID="{D1635B42-1BAA-4091-BC9B-A06BF8D7D4A0}" presName="vertSpace2b" presStyleCnt="0"/>
      <dgm:spPr/>
    </dgm:pt>
    <dgm:pt modelId="{B141E439-F863-46BD-B4D1-B78E707D55C1}" type="pres">
      <dgm:prSet presAssocID="{CC5F3645-85C3-49AC-B6AE-EDEAAFDF22BB}" presName="horz2" presStyleCnt="0"/>
      <dgm:spPr/>
    </dgm:pt>
    <dgm:pt modelId="{76FE0402-05C1-424E-A530-06A104543588}" type="pres">
      <dgm:prSet presAssocID="{CC5F3645-85C3-49AC-B6AE-EDEAAFDF22BB}" presName="horzSpace2" presStyleCnt="0"/>
      <dgm:spPr/>
    </dgm:pt>
    <dgm:pt modelId="{7EEFB933-6BD1-4E5D-858F-B0272BC797B8}" type="pres">
      <dgm:prSet presAssocID="{CC5F3645-85C3-49AC-B6AE-EDEAAFDF22BB}" presName="tx2" presStyleLbl="revTx" presStyleIdx="5" presStyleCnt="6"/>
      <dgm:spPr/>
    </dgm:pt>
    <dgm:pt modelId="{94E502DD-0F6B-4EF9-8048-160159146D06}" type="pres">
      <dgm:prSet presAssocID="{CC5F3645-85C3-49AC-B6AE-EDEAAFDF22BB}" presName="vert2" presStyleCnt="0"/>
      <dgm:spPr/>
    </dgm:pt>
    <dgm:pt modelId="{5E904B6B-15FA-4C32-AE59-F73531C56589}" type="pres">
      <dgm:prSet presAssocID="{CC5F3645-85C3-49AC-B6AE-EDEAAFDF22BB}" presName="thinLine2b" presStyleLbl="callout" presStyleIdx="4" presStyleCnt="5"/>
      <dgm:spPr/>
    </dgm:pt>
    <dgm:pt modelId="{F602CC0A-DC30-45D6-A093-08ECBD2BF4FD}" type="pres">
      <dgm:prSet presAssocID="{CC5F3645-85C3-49AC-B6AE-EDEAAFDF22BB}" presName="vertSpace2b" presStyleCnt="0"/>
      <dgm:spPr/>
    </dgm:pt>
  </dgm:ptLst>
  <dgm:cxnLst>
    <dgm:cxn modelId="{113DC600-BCCF-41AB-9C50-4BC1CE54C476}" type="presOf" srcId="{58AF7885-E5CA-4019-8502-5D2455472DE4}" destId="{06A4B006-FC61-4B18-863F-FBF8DC015013}" srcOrd="0" destOrd="0" presId="urn:microsoft.com/office/officeart/2008/layout/LinedList"/>
    <dgm:cxn modelId="{7D4C6241-05C8-4B48-8C40-9C515CBA2622}" type="presOf" srcId="{D1635B42-1BAA-4091-BC9B-A06BF8D7D4A0}" destId="{7785C7A6-2738-492C-A053-2A36F2B5B684}" srcOrd="0" destOrd="0" presId="urn:microsoft.com/office/officeart/2008/layout/LinedList"/>
    <dgm:cxn modelId="{22FD7D54-8BBD-4951-AB64-4F0646898312}" srcId="{E825CA29-E4A9-4FFD-AACC-3A9B76EDA3D2}" destId="{9ABA35C6-ADD7-4D71-9804-57FFC8AF8736}" srcOrd="2" destOrd="0" parTransId="{D8BD6863-64F2-42DF-95D4-AD81CCBBBAE2}" sibTransId="{F24F06A0-50B0-4546-8D6E-C723BCDCDD01}"/>
    <dgm:cxn modelId="{DB4EA177-8FFD-450D-8204-7320DAC6193A}" srcId="{E825CA29-E4A9-4FFD-AACC-3A9B76EDA3D2}" destId="{D1635B42-1BAA-4091-BC9B-A06BF8D7D4A0}" srcOrd="3" destOrd="0" parTransId="{0A81DCE0-7B22-4B69-9A11-98A1C730EE19}" sibTransId="{DDBB2C02-3EBE-4CA5-8B0F-6B495BAC6C16}"/>
    <dgm:cxn modelId="{EF540480-B2D0-4F5E-B335-3A0E55B3FAE9}" srcId="{E825CA29-E4A9-4FFD-AACC-3A9B76EDA3D2}" destId="{F3DC20E7-5773-4E7C-B849-C4F4318E405A}" srcOrd="1" destOrd="0" parTransId="{F85715C1-5A55-4EBA-83C0-4005AB8F3CD3}" sibTransId="{B5D48819-C612-49BB-B5CA-78C6D0A3C619}"/>
    <dgm:cxn modelId="{C3098A8A-9A2E-49AF-BFDD-A86688FA667D}" srcId="{58AF7885-E5CA-4019-8502-5D2455472DE4}" destId="{E825CA29-E4A9-4FFD-AACC-3A9B76EDA3D2}" srcOrd="0" destOrd="0" parTransId="{8AEF64B4-E3B3-4B35-BC6E-636EFD667987}" sibTransId="{1BED75F3-ED51-4DF9-9C9E-2AFEE035104E}"/>
    <dgm:cxn modelId="{531560A3-A0F7-4CC3-B36C-F480B667C6F0}" type="presOf" srcId="{F3DC20E7-5773-4E7C-B849-C4F4318E405A}" destId="{8C200EB4-0AC2-499F-9BD3-0F1DAA2BC0C6}" srcOrd="0" destOrd="0" presId="urn:microsoft.com/office/officeart/2008/layout/LinedList"/>
    <dgm:cxn modelId="{D78DE7A9-28B9-43F4-8E9D-506BF240FA2B}" srcId="{E825CA29-E4A9-4FFD-AACC-3A9B76EDA3D2}" destId="{CC5F3645-85C3-49AC-B6AE-EDEAAFDF22BB}" srcOrd="4" destOrd="0" parTransId="{5D53054C-E6D6-41C8-9B63-CD21192B390E}" sibTransId="{F24C6A24-5603-4D7A-927F-D1C298CE8EBC}"/>
    <dgm:cxn modelId="{4966C1AF-AACC-4446-9EF1-74392E5478B8}" type="presOf" srcId="{CD528C11-DADD-4774-904A-06EADAE61448}" destId="{A0932160-6EFD-4D85-8523-FDE6DBCA71F2}" srcOrd="0" destOrd="0" presId="urn:microsoft.com/office/officeart/2008/layout/LinedList"/>
    <dgm:cxn modelId="{881583C2-39DF-4A91-991E-0C1500FC67FA}" type="presOf" srcId="{CC5F3645-85C3-49AC-B6AE-EDEAAFDF22BB}" destId="{7EEFB933-6BD1-4E5D-858F-B0272BC797B8}" srcOrd="0" destOrd="0" presId="urn:microsoft.com/office/officeart/2008/layout/LinedList"/>
    <dgm:cxn modelId="{380D96E2-0128-4E43-88AF-0565EB61B7CF}" type="presOf" srcId="{9ABA35C6-ADD7-4D71-9804-57FFC8AF8736}" destId="{7A9E290B-25FD-40B6-86A3-3922A5C9CAB3}" srcOrd="0" destOrd="0" presId="urn:microsoft.com/office/officeart/2008/layout/LinedList"/>
    <dgm:cxn modelId="{F2E35BF5-F541-4CDD-B925-61C010A57796}" type="presOf" srcId="{E825CA29-E4A9-4FFD-AACC-3A9B76EDA3D2}" destId="{62DA1690-8FDD-43CB-8B59-75E4DAA2A34B}" srcOrd="0" destOrd="0" presId="urn:microsoft.com/office/officeart/2008/layout/LinedList"/>
    <dgm:cxn modelId="{818266FF-80FF-4B67-85F9-1DE7CBAB1F83}" srcId="{E825CA29-E4A9-4FFD-AACC-3A9B76EDA3D2}" destId="{CD528C11-DADD-4774-904A-06EADAE61448}" srcOrd="0" destOrd="0" parTransId="{3B4DB08E-CA03-4280-8EDA-2F822B29156C}" sibTransId="{581649B4-A4BC-4392-B2AD-E5D0FA6D2591}"/>
    <dgm:cxn modelId="{B2A6667A-8968-463E-A706-0691C319D926}" type="presParOf" srcId="{06A4B006-FC61-4B18-863F-FBF8DC015013}" destId="{08764EAF-9624-4903-A035-3D3A635BD0CB}" srcOrd="0" destOrd="0" presId="urn:microsoft.com/office/officeart/2008/layout/LinedList"/>
    <dgm:cxn modelId="{A4552A9C-F2E6-4C7F-8349-86672B136F9E}" type="presParOf" srcId="{06A4B006-FC61-4B18-863F-FBF8DC015013}" destId="{64A7F08C-9CEC-4CC5-8D56-7C411D759575}" srcOrd="1" destOrd="0" presId="urn:microsoft.com/office/officeart/2008/layout/LinedList"/>
    <dgm:cxn modelId="{21C490AF-044E-4504-836D-DD1465EAC8E9}" type="presParOf" srcId="{64A7F08C-9CEC-4CC5-8D56-7C411D759575}" destId="{62DA1690-8FDD-43CB-8B59-75E4DAA2A34B}" srcOrd="0" destOrd="0" presId="urn:microsoft.com/office/officeart/2008/layout/LinedList"/>
    <dgm:cxn modelId="{2B0B2AAC-ED34-42D9-8219-D71E0B09B3D4}" type="presParOf" srcId="{64A7F08C-9CEC-4CC5-8D56-7C411D759575}" destId="{5C41B913-5A5C-4FC7-BD46-EC2B6C3C1434}" srcOrd="1" destOrd="0" presId="urn:microsoft.com/office/officeart/2008/layout/LinedList"/>
    <dgm:cxn modelId="{3B11394B-0DFC-4146-B601-3225F694CE0F}" type="presParOf" srcId="{5C41B913-5A5C-4FC7-BD46-EC2B6C3C1434}" destId="{7E256259-E407-49E7-90EF-590922BC81D0}" srcOrd="0" destOrd="0" presId="urn:microsoft.com/office/officeart/2008/layout/LinedList"/>
    <dgm:cxn modelId="{927B1BCB-46F4-4120-9591-60BE3ECD84A7}" type="presParOf" srcId="{5C41B913-5A5C-4FC7-BD46-EC2B6C3C1434}" destId="{72FF6616-CFD1-444A-94DA-6E104D54466E}" srcOrd="1" destOrd="0" presId="urn:microsoft.com/office/officeart/2008/layout/LinedList"/>
    <dgm:cxn modelId="{ED22E868-05CA-46F6-BF30-F11BDA0E34FF}" type="presParOf" srcId="{72FF6616-CFD1-444A-94DA-6E104D54466E}" destId="{BE5D5AE5-D2A1-4798-899E-1FDF4169412A}" srcOrd="0" destOrd="0" presId="urn:microsoft.com/office/officeart/2008/layout/LinedList"/>
    <dgm:cxn modelId="{78EDA237-9A5D-42FA-94CB-45D00F97BD9E}" type="presParOf" srcId="{72FF6616-CFD1-444A-94DA-6E104D54466E}" destId="{A0932160-6EFD-4D85-8523-FDE6DBCA71F2}" srcOrd="1" destOrd="0" presId="urn:microsoft.com/office/officeart/2008/layout/LinedList"/>
    <dgm:cxn modelId="{DC779906-70BD-4483-9DE2-E8B809046D96}" type="presParOf" srcId="{72FF6616-CFD1-444A-94DA-6E104D54466E}" destId="{A8314934-A17E-45A9-8170-96AAB1D2CF2C}" srcOrd="2" destOrd="0" presId="urn:microsoft.com/office/officeart/2008/layout/LinedList"/>
    <dgm:cxn modelId="{B2E9F26A-F8EB-4918-BF9A-E4128D09390D}" type="presParOf" srcId="{5C41B913-5A5C-4FC7-BD46-EC2B6C3C1434}" destId="{02FC806F-A2D0-4F3E-94E5-1AD3DC4F9D53}" srcOrd="2" destOrd="0" presId="urn:microsoft.com/office/officeart/2008/layout/LinedList"/>
    <dgm:cxn modelId="{0C043C3F-7654-4909-B4A0-AADCFA264B5F}" type="presParOf" srcId="{5C41B913-5A5C-4FC7-BD46-EC2B6C3C1434}" destId="{0BC73A46-19A2-4A60-B3C9-4A56E25F3D2B}" srcOrd="3" destOrd="0" presId="urn:microsoft.com/office/officeart/2008/layout/LinedList"/>
    <dgm:cxn modelId="{02A7E042-E1E5-4864-968B-539E5A5BCE90}" type="presParOf" srcId="{5C41B913-5A5C-4FC7-BD46-EC2B6C3C1434}" destId="{3A0D7297-CC13-4BB4-8BA8-C6DAD71FEFF4}" srcOrd="4" destOrd="0" presId="urn:microsoft.com/office/officeart/2008/layout/LinedList"/>
    <dgm:cxn modelId="{8518AFB1-62A6-46D9-970B-3E9A33416D7C}" type="presParOf" srcId="{3A0D7297-CC13-4BB4-8BA8-C6DAD71FEFF4}" destId="{8F3DA05E-7E04-47A9-B341-5AD7B028B589}" srcOrd="0" destOrd="0" presId="urn:microsoft.com/office/officeart/2008/layout/LinedList"/>
    <dgm:cxn modelId="{C3A77065-D09D-4D68-9D31-50CA0A03C240}" type="presParOf" srcId="{3A0D7297-CC13-4BB4-8BA8-C6DAD71FEFF4}" destId="{8C200EB4-0AC2-499F-9BD3-0F1DAA2BC0C6}" srcOrd="1" destOrd="0" presId="urn:microsoft.com/office/officeart/2008/layout/LinedList"/>
    <dgm:cxn modelId="{707E8DD1-8002-4553-ADA5-CB99DB4357FD}" type="presParOf" srcId="{3A0D7297-CC13-4BB4-8BA8-C6DAD71FEFF4}" destId="{32652EBC-E867-4A77-B579-F62AE3E3A1A9}" srcOrd="2" destOrd="0" presId="urn:microsoft.com/office/officeart/2008/layout/LinedList"/>
    <dgm:cxn modelId="{3C4A1D79-679F-490D-8AD2-02106BD0A802}" type="presParOf" srcId="{5C41B913-5A5C-4FC7-BD46-EC2B6C3C1434}" destId="{893F3733-AB47-4FE0-BA34-248D83A0936D}" srcOrd="5" destOrd="0" presId="urn:microsoft.com/office/officeart/2008/layout/LinedList"/>
    <dgm:cxn modelId="{829D3539-F6F4-4D01-8B71-75B7CB1CD34D}" type="presParOf" srcId="{5C41B913-5A5C-4FC7-BD46-EC2B6C3C1434}" destId="{5EE31163-E24B-4C04-992F-E12790BF7733}" srcOrd="6" destOrd="0" presId="urn:microsoft.com/office/officeart/2008/layout/LinedList"/>
    <dgm:cxn modelId="{49986104-D87D-4B96-8676-B449D35D0680}" type="presParOf" srcId="{5C41B913-5A5C-4FC7-BD46-EC2B6C3C1434}" destId="{4F7FF026-E210-4C7C-87C9-05DE1E49CC2D}" srcOrd="7" destOrd="0" presId="urn:microsoft.com/office/officeart/2008/layout/LinedList"/>
    <dgm:cxn modelId="{ADD4B557-0A04-471A-8233-0E0BDE6A6B09}" type="presParOf" srcId="{4F7FF026-E210-4C7C-87C9-05DE1E49CC2D}" destId="{2D1860E7-A331-4D5A-BDF9-B719316CD4D6}" srcOrd="0" destOrd="0" presId="urn:microsoft.com/office/officeart/2008/layout/LinedList"/>
    <dgm:cxn modelId="{DA97EAE9-42E8-48A0-9F28-10D4CCCA69E2}" type="presParOf" srcId="{4F7FF026-E210-4C7C-87C9-05DE1E49CC2D}" destId="{7A9E290B-25FD-40B6-86A3-3922A5C9CAB3}" srcOrd="1" destOrd="0" presId="urn:microsoft.com/office/officeart/2008/layout/LinedList"/>
    <dgm:cxn modelId="{EB0CCB1F-E2EA-4B50-BE05-BA77407D0101}" type="presParOf" srcId="{4F7FF026-E210-4C7C-87C9-05DE1E49CC2D}" destId="{04FC2BEB-944C-419A-94E7-E0148377B960}" srcOrd="2" destOrd="0" presId="urn:microsoft.com/office/officeart/2008/layout/LinedList"/>
    <dgm:cxn modelId="{5CE07614-4B74-4391-85C0-70C967DA79E0}" type="presParOf" srcId="{5C41B913-5A5C-4FC7-BD46-EC2B6C3C1434}" destId="{4A7E4EB6-C2A9-43D8-8D7F-480BCAFEFAEF}" srcOrd="8" destOrd="0" presId="urn:microsoft.com/office/officeart/2008/layout/LinedList"/>
    <dgm:cxn modelId="{59CD2405-2780-4117-9219-A887F109118C}" type="presParOf" srcId="{5C41B913-5A5C-4FC7-BD46-EC2B6C3C1434}" destId="{01D274AA-FD46-4A60-855D-935E47071204}" srcOrd="9" destOrd="0" presId="urn:microsoft.com/office/officeart/2008/layout/LinedList"/>
    <dgm:cxn modelId="{B7FAD1F1-1787-4631-AB7A-4F430E0B298B}" type="presParOf" srcId="{5C41B913-5A5C-4FC7-BD46-EC2B6C3C1434}" destId="{BE8ABDB2-4474-43A3-91C1-A74D1CE846C6}" srcOrd="10" destOrd="0" presId="urn:microsoft.com/office/officeart/2008/layout/LinedList"/>
    <dgm:cxn modelId="{F7BD230F-4FD6-4106-A7BD-AE613F252D82}" type="presParOf" srcId="{BE8ABDB2-4474-43A3-91C1-A74D1CE846C6}" destId="{D0E98959-074C-4C53-9900-3A7FDC7F370B}" srcOrd="0" destOrd="0" presId="urn:microsoft.com/office/officeart/2008/layout/LinedList"/>
    <dgm:cxn modelId="{9FE13702-45B3-4AB5-9D0D-D14D9EB2B338}" type="presParOf" srcId="{BE8ABDB2-4474-43A3-91C1-A74D1CE846C6}" destId="{7785C7A6-2738-492C-A053-2A36F2B5B684}" srcOrd="1" destOrd="0" presId="urn:microsoft.com/office/officeart/2008/layout/LinedList"/>
    <dgm:cxn modelId="{F51AE86B-CCA0-47CB-B68C-7D25ACB351EB}" type="presParOf" srcId="{BE8ABDB2-4474-43A3-91C1-A74D1CE846C6}" destId="{85177B39-B647-4C42-B5C6-AB1AC8C23B55}" srcOrd="2" destOrd="0" presId="urn:microsoft.com/office/officeart/2008/layout/LinedList"/>
    <dgm:cxn modelId="{C754C2A7-0FA2-4499-B018-6515E8BBEEE6}" type="presParOf" srcId="{5C41B913-5A5C-4FC7-BD46-EC2B6C3C1434}" destId="{1938F838-B295-45A0-B20D-4B9DFB61A2E6}" srcOrd="11" destOrd="0" presId="urn:microsoft.com/office/officeart/2008/layout/LinedList"/>
    <dgm:cxn modelId="{D4A7B324-E861-4680-B328-B37F9A4D8B1F}" type="presParOf" srcId="{5C41B913-5A5C-4FC7-BD46-EC2B6C3C1434}" destId="{67ED1A65-140B-40C2-9030-22086AE8EECB}" srcOrd="12" destOrd="0" presId="urn:microsoft.com/office/officeart/2008/layout/LinedList"/>
    <dgm:cxn modelId="{1102CE7D-1BD1-4761-B28C-75235321E3F4}" type="presParOf" srcId="{5C41B913-5A5C-4FC7-BD46-EC2B6C3C1434}" destId="{B141E439-F863-46BD-B4D1-B78E707D55C1}" srcOrd="13" destOrd="0" presId="urn:microsoft.com/office/officeart/2008/layout/LinedList"/>
    <dgm:cxn modelId="{979366B1-A51E-4129-86EA-1E1D5D1E2D39}" type="presParOf" srcId="{B141E439-F863-46BD-B4D1-B78E707D55C1}" destId="{76FE0402-05C1-424E-A530-06A104543588}" srcOrd="0" destOrd="0" presId="urn:microsoft.com/office/officeart/2008/layout/LinedList"/>
    <dgm:cxn modelId="{3AA31F02-B264-4528-B6FD-62AF0C5D0713}" type="presParOf" srcId="{B141E439-F863-46BD-B4D1-B78E707D55C1}" destId="{7EEFB933-6BD1-4E5D-858F-B0272BC797B8}" srcOrd="1" destOrd="0" presId="urn:microsoft.com/office/officeart/2008/layout/LinedList"/>
    <dgm:cxn modelId="{395A2B5B-7846-4DD0-97D0-3367969B198D}" type="presParOf" srcId="{B141E439-F863-46BD-B4D1-B78E707D55C1}" destId="{94E502DD-0F6B-4EF9-8048-160159146D06}" srcOrd="2" destOrd="0" presId="urn:microsoft.com/office/officeart/2008/layout/LinedList"/>
    <dgm:cxn modelId="{32D48DF0-8E12-42A8-9FC2-7A6C30F3BC30}" type="presParOf" srcId="{5C41B913-5A5C-4FC7-BD46-EC2B6C3C1434}" destId="{5E904B6B-15FA-4C32-AE59-F73531C56589}" srcOrd="14" destOrd="0" presId="urn:microsoft.com/office/officeart/2008/layout/LinedList"/>
    <dgm:cxn modelId="{5586724A-DEE4-4FAF-8E6F-D5AAAB1443EB}" type="presParOf" srcId="{5C41B913-5A5C-4FC7-BD46-EC2B6C3C1434}" destId="{F602CC0A-DC30-45D6-A093-08ECBD2BF4F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4EAF-9624-4903-A035-3D3A635BD0C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A1690-8FDD-43CB-8B59-75E4DAA2A34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主要方向</a:t>
          </a:r>
        </a:p>
      </dsp:txBody>
      <dsp:txXfrm>
        <a:off x="0" y="0"/>
        <a:ext cx="2103120" cy="4351338"/>
      </dsp:txXfrm>
    </dsp:sp>
    <dsp:sp modelId="{A0932160-6EFD-4D85-8523-FDE6DBCA71F2}">
      <dsp:nvSpPr>
        <dsp:cNvPr id="0" name=""/>
        <dsp:cNvSpPr/>
      </dsp:nvSpPr>
      <dsp:spPr>
        <a:xfrm>
          <a:off x="2260854" y="41006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深度学习</a:t>
          </a:r>
        </a:p>
      </dsp:txBody>
      <dsp:txXfrm>
        <a:off x="2260854" y="41006"/>
        <a:ext cx="8254746" cy="820125"/>
      </dsp:txXfrm>
    </dsp:sp>
    <dsp:sp modelId="{02FC806F-A2D0-4F3E-94E5-1AD3DC4F9D53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00EB4-0AC2-499F-9BD3-0F1DAA2BC0C6}">
      <dsp:nvSpPr>
        <dsp:cNvPr id="0" name=""/>
        <dsp:cNvSpPr/>
      </dsp:nvSpPr>
      <dsp:spPr>
        <a:xfrm>
          <a:off x="2260854" y="902137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知识图谱</a:t>
          </a:r>
        </a:p>
      </dsp:txBody>
      <dsp:txXfrm>
        <a:off x="2260854" y="902137"/>
        <a:ext cx="8254746" cy="820125"/>
      </dsp:txXfrm>
    </dsp:sp>
    <dsp:sp modelId="{893F3733-AB47-4FE0-BA34-248D83A0936D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E290B-25FD-40B6-86A3-3922A5C9CAB3}">
      <dsp:nvSpPr>
        <dsp:cNvPr id="0" name=""/>
        <dsp:cNvSpPr/>
      </dsp:nvSpPr>
      <dsp:spPr>
        <a:xfrm>
          <a:off x="2260854" y="1763269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强化学习</a:t>
          </a:r>
        </a:p>
      </dsp:txBody>
      <dsp:txXfrm>
        <a:off x="2260854" y="1763269"/>
        <a:ext cx="8254746" cy="820125"/>
      </dsp:txXfrm>
    </dsp:sp>
    <dsp:sp modelId="{4A7E4EB6-C2A9-43D8-8D7F-480BCAFEFAEF}">
      <dsp:nvSpPr>
        <dsp:cNvPr id="0" name=""/>
        <dsp:cNvSpPr/>
      </dsp:nvSpPr>
      <dsp:spPr>
        <a:xfrm>
          <a:off x="2103120" y="2583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5C7A6-2738-492C-A053-2A36F2B5B684}">
      <dsp:nvSpPr>
        <dsp:cNvPr id="0" name=""/>
        <dsp:cNvSpPr/>
      </dsp:nvSpPr>
      <dsp:spPr>
        <a:xfrm>
          <a:off x="2260854" y="2624400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用户画像</a:t>
          </a:r>
        </a:p>
      </dsp:txBody>
      <dsp:txXfrm>
        <a:off x="2260854" y="2624400"/>
        <a:ext cx="8254746" cy="820125"/>
      </dsp:txXfrm>
    </dsp:sp>
    <dsp:sp modelId="{1938F838-B295-45A0-B20D-4B9DFB61A2E6}">
      <dsp:nvSpPr>
        <dsp:cNvPr id="0" name=""/>
        <dsp:cNvSpPr/>
      </dsp:nvSpPr>
      <dsp:spPr>
        <a:xfrm>
          <a:off x="2103120" y="34445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FB933-6BD1-4E5D-858F-B0272BC797B8}">
      <dsp:nvSpPr>
        <dsp:cNvPr id="0" name=""/>
        <dsp:cNvSpPr/>
      </dsp:nvSpPr>
      <dsp:spPr>
        <a:xfrm>
          <a:off x="2260854" y="3485532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可解释性</a:t>
          </a:r>
        </a:p>
      </dsp:txBody>
      <dsp:txXfrm>
        <a:off x="2260854" y="3485532"/>
        <a:ext cx="8254746" cy="820125"/>
      </dsp:txXfrm>
    </dsp:sp>
    <dsp:sp modelId="{5E904B6B-15FA-4C32-AE59-F73531C56589}">
      <dsp:nvSpPr>
        <dsp:cNvPr id="0" name=""/>
        <dsp:cNvSpPr/>
      </dsp:nvSpPr>
      <dsp:spPr>
        <a:xfrm>
          <a:off x="2103120" y="430565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2A7C-47CC-4655-9231-E4F72FEB0F0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B7546-B511-4DB7-AB07-69D849DF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8D658-61CA-48C0-9625-1BF05707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21ABD-B96C-4438-99FC-1107504BD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C6D91-7DB7-46A6-BC13-E9428D9F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B9353-3640-424F-9BAA-E7CAA966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B2161-030D-473A-A5FD-8A5FD951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6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C6ED4-6C52-4B13-BCD7-85D1BC20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DC645-61ED-4B7F-B6C7-8E4A81EC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7A50C-9E90-4D61-ACAB-47A78FF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37400-43F5-40CA-BC77-5E29CB26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018DB-FC7D-42DE-AFB0-AF3C074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2C6B4-F8C8-4B3D-A03C-E539AAD4C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90990-1EAB-46D2-81DE-3B4522EB9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D18B-F68E-4D77-8AEF-09049DCA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8B085-5527-4859-9599-A7CCBC4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88479-9F8D-489A-821B-8A127A82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5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FAF2B-20E9-4464-A8F3-AAC56A74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FFDE-BB96-42A7-98B6-1713302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9393-9683-4FDB-A2E4-330935A1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8EC9A-27D3-4B9E-8262-E2FB503B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08E3-96E5-4FFD-A3BC-89A9AA10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C912A-EA9A-4F88-89C9-6C8C5D6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A3C28-E3A2-4425-B716-83559185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F165C-90E3-4F25-BD7D-6A9BBE7E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5CA1B-F636-4ACE-A12E-6BE541B9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34F3-8884-4C49-8440-452ADF4A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D352-D935-4D91-B939-6DBF8F51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AE483-1498-4800-8C6A-9EDD8252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9A8B1-5F32-41BD-BA2E-3239BB3E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8847F-AE38-4B7E-B4A9-5ECEB8B6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04F5-5E1B-481E-9719-E2CBE8BD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4E14C-976E-4851-B4E5-0CDDAB7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2742-BC5C-4088-8A61-26DB109F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C8FF4-F9FA-4C40-8BF8-EAF171E2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6BF0F-D29D-43F9-BD7B-F4410D32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5E980-68B1-4C7D-B49C-1F2B2D764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8C1E0-17DD-4AB0-8C05-91A1073F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5E872-C48D-4040-9948-F5B5AD7A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157150-07E4-429A-9A47-151E4D5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9D04B0-1935-4C33-B4CA-6C8975C5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38E2-98DE-4D3D-A50D-280C879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90DB9-8AA9-4838-B63F-47EA7B1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76255-4D7D-4686-9ED7-1749221D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63605-B680-42A8-A492-2A488DA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E366E-2635-496E-8BEC-16FED0C4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F18F3-5858-4922-9DC7-03DA1E8D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2A9B9-9EDB-43BC-9C54-90CD80F6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D3AF-91CA-496A-92BD-55C184E0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CE7B-D88E-45C7-8FAF-D03A2429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A279B-A38B-4955-9E0E-0EEF38CB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9A111-DEE0-4370-A408-A48D5762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FAB1A-8FD2-4AD3-AF44-1FE2D20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75100-2D51-48C1-AD67-5B76708D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DB72-1C36-4978-BB0F-A98813B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E8633-A87B-4FD7-923B-35B860EE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AF4A9-8A3C-4797-BCF2-05B0C86E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6DB3C-7390-4CCC-B222-BA4F2678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68988-4376-4746-A2C6-A14ACB33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EA96C-0A5E-44A5-94E6-12192CFF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CAF4B-32A4-4EFE-9500-BFD2428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8881D-5D01-46AB-A8D1-4FE120DB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00640-5AF8-4020-82A4-903B87D4B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D12E-84F5-4A3C-A15C-627ED1D906C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423AF-A36A-4BD2-B8EA-72C9FF0A3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C3BB6-5DB1-4AC4-B5DD-AD7BA6A28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D1C1-FFDD-46C8-AA7A-1102D0832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E4B66-2F40-417E-8C28-553F2B03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推荐系统研究</a:t>
            </a:r>
            <a:r>
              <a:rPr lang="zh-CN" altLang="en-US" sz="4800"/>
              <a:t>热点与方向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E1EB9-B3BE-4536-9AF5-7055B2F57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彭辉林 </a:t>
            </a:r>
            <a:r>
              <a:rPr lang="en-US" altLang="zh-CN" dirty="0"/>
              <a:t>2019/8/4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推荐系统中的用户画像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903019-1DEC-45B3-A4AB-D8041706C05A}"/>
              </a:ext>
            </a:extLst>
          </p:cNvPr>
          <p:cNvSpPr txBox="1"/>
          <p:nvPr/>
        </p:nvSpPr>
        <p:spPr>
          <a:xfrm>
            <a:off x="1595438" y="1505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研究方向：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A3E99-3014-4634-BD86-ED52E97CA9AB}"/>
              </a:ext>
            </a:extLst>
          </p:cNvPr>
          <p:cNvSpPr txBox="1"/>
          <p:nvPr/>
        </p:nvSpPr>
        <p:spPr>
          <a:xfrm>
            <a:off x="1685925" y="4332598"/>
            <a:ext cx="3903633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面向用户画像的统一用户表示模型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A0D78-61B1-4A70-9878-B7D8B58D4A8B}"/>
              </a:ext>
            </a:extLst>
          </p:cNvPr>
          <p:cNvSpPr txBox="1"/>
          <p:nvPr/>
        </p:nvSpPr>
        <p:spPr>
          <a:xfrm>
            <a:off x="1685925" y="2037712"/>
            <a:ext cx="4326505" cy="460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>
                <a:latin typeface="+mn-ea"/>
              </a:rPr>
              <a:t>构建具有更强表征能力的用户表示模型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21EBEE-CFEE-4A2D-8C4C-359CA3AC74C7}"/>
              </a:ext>
            </a:extLst>
          </p:cNvPr>
          <p:cNvSpPr txBox="1"/>
          <p:nvPr/>
        </p:nvSpPr>
        <p:spPr>
          <a:xfrm>
            <a:off x="1685925" y="2824761"/>
            <a:ext cx="3674404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 基于多源和异构数据的用户画像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6D0970-E4E1-4E7A-8423-30D51ADE1228}"/>
              </a:ext>
            </a:extLst>
          </p:cNvPr>
          <p:cNvSpPr txBox="1"/>
          <p:nvPr/>
        </p:nvSpPr>
        <p:spPr>
          <a:xfrm>
            <a:off x="1685925" y="3542856"/>
            <a:ext cx="5006499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不同平台用户画像数据的共享和用户隐私保护</a:t>
            </a:r>
          </a:p>
        </p:txBody>
      </p:sp>
    </p:spTree>
    <p:extLst>
      <p:ext uri="{BB962C8B-B14F-4D97-AF65-F5344CB8AC3E}">
        <p14:creationId xmlns:p14="http://schemas.microsoft.com/office/powerpoint/2010/main" val="6432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推荐系统中的可解释性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903019-1DEC-45B3-A4AB-D8041706C05A}"/>
              </a:ext>
            </a:extLst>
          </p:cNvPr>
          <p:cNvSpPr txBox="1"/>
          <p:nvPr/>
        </p:nvSpPr>
        <p:spPr>
          <a:xfrm>
            <a:off x="1595438" y="1505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研究方向：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A3E99-3014-4634-BD86-ED52E97CA9AB}"/>
              </a:ext>
            </a:extLst>
          </p:cNvPr>
          <p:cNvSpPr txBox="1"/>
          <p:nvPr/>
        </p:nvSpPr>
        <p:spPr>
          <a:xfrm>
            <a:off x="1685925" y="4332598"/>
            <a:ext cx="3903633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面向用户画像的统一用户表示模型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A0D78-61B1-4A70-9878-B7D8B58D4A8B}"/>
              </a:ext>
            </a:extLst>
          </p:cNvPr>
          <p:cNvSpPr txBox="1"/>
          <p:nvPr/>
        </p:nvSpPr>
        <p:spPr>
          <a:xfrm>
            <a:off x="1685925" y="2037712"/>
            <a:ext cx="3621504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利用知识图谱增强算法解释能力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21EBEE-CFEE-4A2D-8C4C-359CA3AC74C7}"/>
              </a:ext>
            </a:extLst>
          </p:cNvPr>
          <p:cNvSpPr txBox="1"/>
          <p:nvPr/>
        </p:nvSpPr>
        <p:spPr>
          <a:xfrm>
            <a:off x="1685925" y="2824761"/>
            <a:ext cx="3222357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模型无关的可解释推荐框架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6D0970-E4E1-4E7A-8423-30D51ADE1228}"/>
              </a:ext>
            </a:extLst>
          </p:cNvPr>
          <p:cNvSpPr txBox="1"/>
          <p:nvPr/>
        </p:nvSpPr>
        <p:spPr>
          <a:xfrm>
            <a:off x="1685925" y="3542856"/>
            <a:ext cx="3390672" cy="46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结合生成模型进行对话式推荐</a:t>
            </a:r>
          </a:p>
        </p:txBody>
      </p:sp>
    </p:spTree>
    <p:extLst>
      <p:ext uri="{BB962C8B-B14F-4D97-AF65-F5344CB8AC3E}">
        <p14:creationId xmlns:p14="http://schemas.microsoft.com/office/powerpoint/2010/main" val="30952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AFC1-A751-472A-9604-482497E1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推荐系统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84FBB8-77AF-49CF-9561-2784D8F7F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86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53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推荐系统与深度学习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1ED30-0A73-46C3-8949-A120619FF1BF}"/>
              </a:ext>
            </a:extLst>
          </p:cNvPr>
          <p:cNvSpPr txBox="1"/>
          <p:nvPr/>
        </p:nvSpPr>
        <p:spPr>
          <a:xfrm>
            <a:off x="1104901" y="1270114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/>
              <a:t>效率与可拓展性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B21F0-AE13-4AF1-9AA2-429F6F6A377C}"/>
              </a:ext>
            </a:extLst>
          </p:cNvPr>
          <p:cNvSpPr txBox="1"/>
          <p:nvPr/>
        </p:nvSpPr>
        <p:spPr>
          <a:xfrm>
            <a:off x="1500189" y="173348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效率：以接近实时的速度返回结果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16728-82CA-46E8-A0A0-96F37F60EF1E}"/>
              </a:ext>
            </a:extLst>
          </p:cNvPr>
          <p:cNvSpPr txBox="1"/>
          <p:nvPr/>
        </p:nvSpPr>
        <p:spPr>
          <a:xfrm>
            <a:off x="1500189" y="217710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可拓展性：系统的部署简便，能够支持定期更新，或者增量式更新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9EFD96-EDD7-48DE-8167-4DF138AE0C62}"/>
              </a:ext>
            </a:extLst>
          </p:cNvPr>
          <p:cNvSpPr txBox="1"/>
          <p:nvPr/>
        </p:nvSpPr>
        <p:spPr>
          <a:xfrm>
            <a:off x="1104901" y="2585053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/>
              <a:t>多样化数据融合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3A02D1-1B2C-49C2-8903-AF9B8A1F240F}"/>
              </a:ext>
            </a:extLst>
          </p:cNvPr>
          <p:cNvSpPr txBox="1"/>
          <p:nvPr/>
        </p:nvSpPr>
        <p:spPr>
          <a:xfrm>
            <a:off x="1500189" y="307305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物品内容：文本，图片，分类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FE167-95D8-40BA-86A1-9E25942C093D}"/>
              </a:ext>
            </a:extLst>
          </p:cNvPr>
          <p:cNvSpPr txBox="1"/>
          <p:nvPr/>
        </p:nvSpPr>
        <p:spPr>
          <a:xfrm>
            <a:off x="1500189" y="346813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用户行为数据来源：社交网络，搜索引擎，新闻阅读等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343F58-1910-497A-AD0E-3197F959FB8C}"/>
              </a:ext>
            </a:extLst>
          </p:cNvPr>
          <p:cNvSpPr txBox="1"/>
          <p:nvPr/>
        </p:nvSpPr>
        <p:spPr>
          <a:xfrm>
            <a:off x="1500189" y="381858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用户行为反馈：搜索，浏览，点击，收藏，购买等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E4335F-0171-411D-831D-ABE4E0C08C25}"/>
              </a:ext>
            </a:extLst>
          </p:cNvPr>
          <p:cNvSpPr txBox="1"/>
          <p:nvPr/>
        </p:nvSpPr>
        <p:spPr>
          <a:xfrm>
            <a:off x="1500189" y="4211123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不同行为反馈的数据量不同：点击数据量远大于购买数据量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9D68E3-DEC5-41BA-8A94-7BB1400C3F7D}"/>
              </a:ext>
            </a:extLst>
          </p:cNvPr>
          <p:cNvSpPr txBox="1"/>
          <p:nvPr/>
        </p:nvSpPr>
        <p:spPr>
          <a:xfrm>
            <a:off x="1104901" y="4614686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捕捉用户长短期偏好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80B561-EE80-467B-B419-A69C16AEFB20}"/>
              </a:ext>
            </a:extLst>
          </p:cNvPr>
          <p:cNvSpPr txBox="1"/>
          <p:nvPr/>
        </p:nvSpPr>
        <p:spPr>
          <a:xfrm>
            <a:off x="1500189" y="505746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长期偏好：用户兴趣，如体育，明星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1285E0-70F6-41A9-BD0C-AD37F669895D}"/>
              </a:ext>
            </a:extLst>
          </p:cNvPr>
          <p:cNvSpPr txBox="1"/>
          <p:nvPr/>
        </p:nvSpPr>
        <p:spPr>
          <a:xfrm>
            <a:off x="1500189" y="54643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短期偏好：即时兴趣，如最近比较火的一首歌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D1C437-8E90-4DBE-A2DC-6349F70E084D}"/>
              </a:ext>
            </a:extLst>
          </p:cNvPr>
          <p:cNvSpPr txBox="1"/>
          <p:nvPr/>
        </p:nvSpPr>
        <p:spPr>
          <a:xfrm>
            <a:off x="1500189" y="584654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目前一些流行的做法是，将循环神经网络与深度协同过滤技术结合，</a:t>
            </a:r>
            <a:endParaRPr lang="en-US" altLang="zh-CN" dirty="0"/>
          </a:p>
          <a:p>
            <a:r>
              <a:rPr lang="zh-CN" altLang="en-US" dirty="0"/>
              <a:t>从而达到兼顾长短期记忆的功能</a:t>
            </a:r>
          </a:p>
        </p:txBody>
      </p:sp>
    </p:spTree>
    <p:extLst>
      <p:ext uri="{BB962C8B-B14F-4D97-AF65-F5344CB8AC3E}">
        <p14:creationId xmlns:p14="http://schemas.microsoft.com/office/powerpoint/2010/main" val="3077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推荐系统与知识图谱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1ED30-0A73-46C3-8949-A120619FF1BF}"/>
              </a:ext>
            </a:extLst>
          </p:cNvPr>
          <p:cNvSpPr txBox="1"/>
          <p:nvPr/>
        </p:nvSpPr>
        <p:spPr>
          <a:xfrm>
            <a:off x="919163" y="1315045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基于特征的知识图谱辅助推荐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B21F0-AE13-4AF1-9AA2-429F6F6A377C}"/>
              </a:ext>
            </a:extLst>
          </p:cNvPr>
          <p:cNvSpPr txBox="1"/>
          <p:nvPr/>
        </p:nvSpPr>
        <p:spPr>
          <a:xfrm>
            <a:off x="1171576" y="181444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首先使用知识图谱特征学习对其进行处理，从而得到实体和关系的低</a:t>
            </a:r>
            <a:endParaRPr lang="en-US" altLang="zh-CN" dirty="0"/>
          </a:p>
          <a:p>
            <a:r>
              <a:rPr lang="zh-CN" altLang="en-US" dirty="0"/>
              <a:t>维稠密向量表示，然后将其与推荐系统结合。有两种结合形式：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3ED4CD-1559-474D-B345-8AE7FFC6BCD3}"/>
              </a:ext>
            </a:extLst>
          </p:cNvPr>
          <p:cNvSpPr txBox="1"/>
          <p:nvPr/>
        </p:nvSpPr>
        <p:spPr>
          <a:xfrm>
            <a:off x="1266825" y="2494109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依次学习：先学习特征，再将所学特征用于推荐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97BA9-3751-4DF1-AAA1-B3AE630840A5}"/>
              </a:ext>
            </a:extLst>
          </p:cNvPr>
          <p:cNvSpPr txBox="1"/>
          <p:nvPr/>
        </p:nvSpPr>
        <p:spPr>
          <a:xfrm>
            <a:off x="1266825" y="2896777"/>
            <a:ext cx="687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交替学习：设计一种多任务学习框架，交替优化二者的目标函数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FCC713-82BA-484C-BAF8-7C7D01ECCCA3}"/>
              </a:ext>
            </a:extLst>
          </p:cNvPr>
          <p:cNvSpPr txBox="1"/>
          <p:nvPr/>
        </p:nvSpPr>
        <p:spPr>
          <a:xfrm>
            <a:off x="919163" y="3303240"/>
            <a:ext cx="317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基于结构的推荐模型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09EB3B-5CCE-475F-AFEB-69AC746FA253}"/>
              </a:ext>
            </a:extLst>
          </p:cNvPr>
          <p:cNvSpPr txBox="1"/>
          <p:nvPr/>
        </p:nvSpPr>
        <p:spPr>
          <a:xfrm>
            <a:off x="1171576" y="3802036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对于知识图谱中的每一个实体，都进行宽度优先搜索来获取其</a:t>
            </a:r>
            <a:endParaRPr lang="en-US" altLang="zh-CN" dirty="0"/>
          </a:p>
          <a:p>
            <a:r>
              <a:rPr lang="zh-CN" altLang="en-US" dirty="0"/>
              <a:t>在知识图谱中的多跳关联实体从中得到推荐结果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E4E496-1FC6-447E-AF3C-93E7B66546AF}"/>
              </a:ext>
            </a:extLst>
          </p:cNvPr>
          <p:cNvSpPr txBox="1"/>
          <p:nvPr/>
        </p:nvSpPr>
        <p:spPr>
          <a:xfrm>
            <a:off x="1229284" y="4485498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向外传播法：模拟用户的兴趣在知识图谱上的传播过程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3C664B-0AA9-4C1B-A695-F341DA55E29C}"/>
              </a:ext>
            </a:extLst>
          </p:cNvPr>
          <p:cNvSpPr txBox="1"/>
          <p:nvPr/>
        </p:nvSpPr>
        <p:spPr>
          <a:xfrm>
            <a:off x="1229284" y="4799424"/>
            <a:ext cx="635943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向内聚合法：在学习知识图谱实体特征的时候聚合了该实体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的邻居特征表示</a:t>
            </a:r>
          </a:p>
        </p:txBody>
      </p:sp>
    </p:spTree>
    <p:extLst>
      <p:ext uri="{BB962C8B-B14F-4D97-AF65-F5344CB8AC3E}">
        <p14:creationId xmlns:p14="http://schemas.microsoft.com/office/powerpoint/2010/main" val="92176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推荐系统与知识图谱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BB0C0A-88A6-460D-9D98-03D34C384D7E}"/>
              </a:ext>
            </a:extLst>
          </p:cNvPr>
          <p:cNvSpPr txBox="1"/>
          <p:nvPr/>
        </p:nvSpPr>
        <p:spPr>
          <a:xfrm>
            <a:off x="1347788" y="14906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相关难点：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E9C3B-CCE8-4136-A53D-34653F42FF91}"/>
              </a:ext>
            </a:extLst>
          </p:cNvPr>
          <p:cNvSpPr txBox="1"/>
          <p:nvPr/>
        </p:nvSpPr>
        <p:spPr>
          <a:xfrm>
            <a:off x="1395412" y="2157412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dirty="0"/>
              <a:t>在网络中进行推理，将图推理与推荐系统相结合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9E1F9-9BFA-49F9-9C94-794DD853C576}"/>
              </a:ext>
            </a:extLst>
          </p:cNvPr>
          <p:cNvSpPr txBox="1"/>
          <p:nvPr/>
        </p:nvSpPr>
        <p:spPr>
          <a:xfrm>
            <a:off x="1395412" y="2650492"/>
            <a:ext cx="541686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dirty="0"/>
              <a:t>如何设计性能优秀且运行效率高算法，如何将上层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算法和底层架构进行联合设计和优化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9DF7C4-80CE-45D9-9CC8-64812FE47481}"/>
              </a:ext>
            </a:extLst>
          </p:cNvPr>
          <p:cNvSpPr txBox="1"/>
          <p:nvPr/>
        </p:nvSpPr>
        <p:spPr>
          <a:xfrm>
            <a:off x="1395412" y="3630155"/>
            <a:ext cx="5596404" cy="1291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dirty="0">
                <a:latin typeface="+mn-ea"/>
              </a:rPr>
              <a:t>现有的模型网络结构都是静态的，然而真实场景中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知识图谱具有一定的时效，如何刻画这种时间演变的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网络，并在推荐时充分考虑时许信息</a:t>
            </a:r>
          </a:p>
        </p:txBody>
      </p:sp>
    </p:spTree>
    <p:extLst>
      <p:ext uri="{BB962C8B-B14F-4D97-AF65-F5344CB8AC3E}">
        <p14:creationId xmlns:p14="http://schemas.microsoft.com/office/powerpoint/2010/main" val="332324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推荐系统与强化学习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1ED30-0A73-46C3-8949-A120619FF1BF}"/>
              </a:ext>
            </a:extLst>
          </p:cNvPr>
          <p:cNvSpPr txBox="1"/>
          <p:nvPr/>
        </p:nvSpPr>
        <p:spPr>
          <a:xfrm>
            <a:off x="1114425" y="2363721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静态场景下的强化推荐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A51A43-399C-4667-90BE-095CBAE30647}"/>
              </a:ext>
            </a:extLst>
          </p:cNvPr>
          <p:cNvSpPr txBox="1"/>
          <p:nvPr/>
        </p:nvSpPr>
        <p:spPr>
          <a:xfrm>
            <a:off x="1323975" y="1043592"/>
            <a:ext cx="6878806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现实场景中，用户与推荐系统往往会发生持续密切的交互行为，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用户的反馈将弥补可能的数据缺失，同时有力地揭示其当前的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行为特征，从而为系统进行更加精准的个性化推荐提供重要的依据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03EBFA-6449-43B3-AD34-AB71EF442285}"/>
              </a:ext>
            </a:extLst>
          </p:cNvPr>
          <p:cNvSpPr txBox="1"/>
          <p:nvPr/>
        </p:nvSpPr>
        <p:spPr>
          <a:xfrm>
            <a:off x="1114425" y="4494279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动态场景下的强化推荐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ED4E05-3F7B-4A16-8930-DE29623927B0}"/>
              </a:ext>
            </a:extLst>
          </p:cNvPr>
          <p:cNvSpPr txBox="1"/>
          <p:nvPr/>
        </p:nvSpPr>
        <p:spPr>
          <a:xfrm>
            <a:off x="1347787" y="2782144"/>
            <a:ext cx="6773008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静态场景下，用户的行为特征在与系统的交互过程中保持稳定，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在此假设下，系统在做出推荐的时候会综合考虑物品的推荐效用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以及累计尝试，较高的推荐效用代表较低探索开销，较低的累积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尝试代表较高的不确定性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62FC70-CD00-4E76-8420-F4E6FD30EBD5}"/>
              </a:ext>
            </a:extLst>
          </p:cNvPr>
          <p:cNvSpPr txBox="1"/>
          <p:nvPr/>
        </p:nvSpPr>
        <p:spPr>
          <a:xfrm>
            <a:off x="1347787" y="4912702"/>
            <a:ext cx="7021474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推荐系统被视作一个智能体（</a:t>
            </a:r>
            <a:r>
              <a:rPr lang="en-US" altLang="zh-CN" dirty="0"/>
              <a:t>agent</a:t>
            </a:r>
            <a:r>
              <a:rPr lang="zh-CN" altLang="en-US" dirty="0"/>
              <a:t>），用户当前的行为特征被抽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象成为状态（</a:t>
            </a:r>
            <a:r>
              <a:rPr lang="en-US" altLang="zh-CN" dirty="0"/>
              <a:t>state</a:t>
            </a:r>
            <a:r>
              <a:rPr lang="zh-CN" altLang="en-US" dirty="0"/>
              <a:t>），待推荐的对象（如候选新闻）则被当作动作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action</a:t>
            </a:r>
            <a:r>
              <a:rPr lang="zh-CN" altLang="en-US" dirty="0"/>
              <a:t>）。在每次推荐交互中，系统依据用户的状态，选择合适的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动作，以最大化特定的长效目标（如点击总数或停留时长）</a:t>
            </a:r>
          </a:p>
        </p:txBody>
      </p:sp>
    </p:spTree>
    <p:extLst>
      <p:ext uri="{BB962C8B-B14F-4D97-AF65-F5344CB8AC3E}">
        <p14:creationId xmlns:p14="http://schemas.microsoft.com/office/powerpoint/2010/main" val="9193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推荐系统与强化学习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1ED30-0A73-46C3-8949-A120619FF1BF}"/>
              </a:ext>
            </a:extLst>
          </p:cNvPr>
          <p:cNvSpPr txBox="1"/>
          <p:nvPr/>
        </p:nvSpPr>
        <p:spPr>
          <a:xfrm>
            <a:off x="1300162" y="2201796"/>
            <a:ext cx="501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如何运用有限的用户交互得到有效的决策模型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A51A43-399C-4667-90BE-095CBAE30647}"/>
              </a:ext>
            </a:extLst>
          </p:cNvPr>
          <p:cNvSpPr txBox="1"/>
          <p:nvPr/>
        </p:nvSpPr>
        <p:spPr>
          <a:xfrm>
            <a:off x="1428750" y="1421070"/>
            <a:ext cx="133882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BCEE2-743B-4220-A289-E1DAA5719504}"/>
              </a:ext>
            </a:extLst>
          </p:cNvPr>
          <p:cNvSpPr txBox="1"/>
          <p:nvPr/>
        </p:nvSpPr>
        <p:spPr>
          <a:xfrm>
            <a:off x="1300162" y="2935981"/>
            <a:ext cx="5006499" cy="143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如何尽可能地提出通用策略的学习机制，以打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通算法在不同推荐场景间的壁垒，并增加其在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变化场景中的鲁棒性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0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推荐系统中的用户画像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A51A43-399C-4667-90BE-095CBAE30647}"/>
              </a:ext>
            </a:extLst>
          </p:cNvPr>
          <p:cNvSpPr txBox="1"/>
          <p:nvPr/>
        </p:nvSpPr>
        <p:spPr>
          <a:xfrm>
            <a:off x="1138237" y="1277554"/>
            <a:ext cx="5219699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用户画像是指从用户产生的各种数据中挖掘和抽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取用户在不同属性上的标签，如年龄、性别、职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业、收入、兴趣等。完备且准确的属性标签将有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力地揭示用户本质特征，因而极大地促进精准的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个性化推荐。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1C2800-688D-4EF3-8D38-E7FEAD128B20}"/>
              </a:ext>
            </a:extLst>
          </p:cNvPr>
          <p:cNvSpPr txBox="1"/>
          <p:nvPr/>
        </p:nvSpPr>
        <p:spPr>
          <a:xfrm>
            <a:off x="1138237" y="3540059"/>
            <a:ext cx="5493812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现状：目前，主流用户画像方法一般是基于机器学习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尤其是有监督学习的技术。这类方法从用户数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据中抽取特征来作为用户的表示向量，并利用有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用户属性标签的数据作为有标注数据来训练用户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画像预测模型，从而对更多的没有标签的用户的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属性进行预测</a:t>
            </a:r>
          </a:p>
        </p:txBody>
      </p:sp>
    </p:spTree>
    <p:extLst>
      <p:ext uri="{BB962C8B-B14F-4D97-AF65-F5344CB8AC3E}">
        <p14:creationId xmlns:p14="http://schemas.microsoft.com/office/powerpoint/2010/main" val="25296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6EB9-A0BE-4F9C-8003-4C9FF6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推荐系统中的用户画像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903019-1DEC-45B3-A4AB-D8041706C05A}"/>
              </a:ext>
            </a:extLst>
          </p:cNvPr>
          <p:cNvSpPr txBox="1"/>
          <p:nvPr/>
        </p:nvSpPr>
        <p:spPr>
          <a:xfrm>
            <a:off x="1619251" y="12408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主要挑战：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A3E99-3014-4634-BD86-ED52E97CA9AB}"/>
              </a:ext>
            </a:extLst>
          </p:cNvPr>
          <p:cNvSpPr txBox="1"/>
          <p:nvPr/>
        </p:nvSpPr>
        <p:spPr>
          <a:xfrm>
            <a:off x="1685925" y="4956602"/>
            <a:ext cx="592982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已有的用户画像方法大都没有考虑用户属性标签的时效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性，因此很难刻画用户动态变化的属性如兴趣等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A0D78-61B1-4A70-9878-B7D8B58D4A8B}"/>
              </a:ext>
            </a:extLst>
          </p:cNvPr>
          <p:cNvSpPr txBox="1"/>
          <p:nvPr/>
        </p:nvSpPr>
        <p:spPr>
          <a:xfrm>
            <a:off x="1685925" y="1616323"/>
            <a:ext cx="564770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已有的方法大多数都基于手工抽取的离散特征，这些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特征无法刻画用户数据的上下文信息，因此对于用户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的表征能力较为有限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21EBEE-CFEE-4A2D-8C4C-359CA3AC74C7}"/>
              </a:ext>
            </a:extLst>
          </p:cNvPr>
          <p:cNvSpPr txBox="1"/>
          <p:nvPr/>
        </p:nvSpPr>
        <p:spPr>
          <a:xfrm>
            <a:off x="1685925" y="2824761"/>
            <a:ext cx="5698996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现有的用户画像方法通常基于简单的线性回归或分类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模型，无法从用户数据中自动学习高层次抽象特征，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也无法对特征之间的交互关系进行建模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6D0970-E4E1-4E7A-8423-30D51ADE1228}"/>
              </a:ext>
            </a:extLst>
          </p:cNvPr>
          <p:cNvSpPr txBox="1"/>
          <p:nvPr/>
        </p:nvSpPr>
        <p:spPr>
          <a:xfrm>
            <a:off x="1685925" y="4075463"/>
            <a:ext cx="592982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dirty="0"/>
              <a:t>已有的用户画像方法往往基于单一类型和单一来源的数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据，这些数据对于用户的表征不够丰富</a:t>
            </a:r>
          </a:p>
        </p:txBody>
      </p:sp>
    </p:spTree>
    <p:extLst>
      <p:ext uri="{BB962C8B-B14F-4D97-AF65-F5344CB8AC3E}">
        <p14:creationId xmlns:p14="http://schemas.microsoft.com/office/powerpoint/2010/main" val="86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1022</Words>
  <Application>Microsoft Office PowerPoint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推荐系统研究热点与方向</vt:lpstr>
      <vt:lpstr>推荐系统</vt:lpstr>
      <vt:lpstr>推荐系统与深度学习</vt:lpstr>
      <vt:lpstr>推荐系统与知识图谱</vt:lpstr>
      <vt:lpstr>推荐系统与知识图谱</vt:lpstr>
      <vt:lpstr>推荐系统与强化学习</vt:lpstr>
      <vt:lpstr>推荐系统与强化学习</vt:lpstr>
      <vt:lpstr>推荐系统中的用户画像</vt:lpstr>
      <vt:lpstr>推荐系统中的用户画像</vt:lpstr>
      <vt:lpstr>推荐系统中的用户画像</vt:lpstr>
      <vt:lpstr>推荐系统中的可解释性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推荐系统研究热点</dc:title>
  <dc:creator>Peng Hl</dc:creator>
  <cp:lastModifiedBy>Peng Hl</cp:lastModifiedBy>
  <cp:revision>44</cp:revision>
  <dcterms:created xsi:type="dcterms:W3CDTF">2019-08-04T06:46:19Z</dcterms:created>
  <dcterms:modified xsi:type="dcterms:W3CDTF">2019-08-10T14:37:42Z</dcterms:modified>
</cp:coreProperties>
</file>