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6" r:id="rId2"/>
    <p:sldId id="257" r:id="rId3"/>
    <p:sldId id="260" r:id="rId4"/>
    <p:sldId id="258" r:id="rId5"/>
    <p:sldId id="259" r:id="rId6"/>
    <p:sldId id="261" r:id="rId7"/>
    <p:sldId id="262" r:id="rId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799B23B-EC83-4686-B30A-512413B5E67A}" styleName="浅色样式 3 - 强调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BFE22D-D77A-48B5-851A-941FCBDAC6BA}" type="datetimeFigureOut">
              <a:rPr lang="zh-CN" altLang="en-US" smtClean="0"/>
              <a:t>2020/5/10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5B39BDF-C1D7-425C-A1C3-BDE09A0E171A}" type="slidenum">
              <a:rPr lang="zh-CN" altLang="en-US" smtClean="0"/>
              <a:t>‹#›</a:t>
            </a:fld>
            <a:endParaRPr lang="zh-CN" altLang="en-US"/>
          </a:p>
        </p:txBody>
      </p:sp>
    </p:spTree>
    <p:extLst>
      <p:ext uri="{BB962C8B-B14F-4D97-AF65-F5344CB8AC3E}">
        <p14:creationId xmlns:p14="http://schemas.microsoft.com/office/powerpoint/2010/main" val="10083947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C31CA3A-DE56-410D-8967-E02E4D45BF1E}"/>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789914B8-4637-4145-A0F8-E4E7A5F4EDF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226D6C4E-E42D-466C-8607-476D52769FC9}"/>
              </a:ext>
            </a:extLst>
          </p:cNvPr>
          <p:cNvSpPr>
            <a:spLocks noGrp="1"/>
          </p:cNvSpPr>
          <p:nvPr>
            <p:ph type="dt" sz="half" idx="10"/>
          </p:nvPr>
        </p:nvSpPr>
        <p:spPr/>
        <p:txBody>
          <a:bodyPr/>
          <a:lstStyle/>
          <a:p>
            <a:fld id="{CA8BA394-E30D-4944-A1C7-8F61B7C814A2}" type="datetimeFigureOut">
              <a:rPr lang="zh-CN" altLang="en-US" smtClean="0"/>
              <a:t>2020/5/10</a:t>
            </a:fld>
            <a:endParaRPr lang="zh-CN" altLang="en-US"/>
          </a:p>
        </p:txBody>
      </p:sp>
      <p:sp>
        <p:nvSpPr>
          <p:cNvPr id="5" name="页脚占位符 4">
            <a:extLst>
              <a:ext uri="{FF2B5EF4-FFF2-40B4-BE49-F238E27FC236}">
                <a16:creationId xmlns:a16="http://schemas.microsoft.com/office/drawing/2014/main" id="{46B2EBCB-D26D-43C5-B6CE-8B54A9BAD7B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475F237-99C2-4A5B-B7FF-B55B07F6D289}"/>
              </a:ext>
            </a:extLst>
          </p:cNvPr>
          <p:cNvSpPr>
            <a:spLocks noGrp="1"/>
          </p:cNvSpPr>
          <p:nvPr>
            <p:ph type="sldNum" sz="quarter" idx="12"/>
          </p:nvPr>
        </p:nvSpPr>
        <p:spPr/>
        <p:txBody>
          <a:bodyPr/>
          <a:lstStyle/>
          <a:p>
            <a:fld id="{367164B5-AC99-4EAF-A55E-1EFA63F5F63D}" type="slidenum">
              <a:rPr lang="zh-CN" altLang="en-US" smtClean="0"/>
              <a:t>‹#›</a:t>
            </a:fld>
            <a:endParaRPr lang="zh-CN" altLang="en-US"/>
          </a:p>
        </p:txBody>
      </p:sp>
    </p:spTree>
    <p:extLst>
      <p:ext uri="{BB962C8B-B14F-4D97-AF65-F5344CB8AC3E}">
        <p14:creationId xmlns:p14="http://schemas.microsoft.com/office/powerpoint/2010/main" val="19288940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2E23881-9886-408F-8F64-617871FC3074}"/>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94C380B4-198B-43F4-A0A0-DCCB8067DE48}"/>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F69180A-2430-4A69-BFA1-9F09A35A7083}"/>
              </a:ext>
            </a:extLst>
          </p:cNvPr>
          <p:cNvSpPr>
            <a:spLocks noGrp="1"/>
          </p:cNvSpPr>
          <p:nvPr>
            <p:ph type="dt" sz="half" idx="10"/>
          </p:nvPr>
        </p:nvSpPr>
        <p:spPr/>
        <p:txBody>
          <a:bodyPr/>
          <a:lstStyle/>
          <a:p>
            <a:fld id="{CA8BA394-E30D-4944-A1C7-8F61B7C814A2}" type="datetimeFigureOut">
              <a:rPr lang="zh-CN" altLang="en-US" smtClean="0"/>
              <a:t>2020/5/10</a:t>
            </a:fld>
            <a:endParaRPr lang="zh-CN" altLang="en-US"/>
          </a:p>
        </p:txBody>
      </p:sp>
      <p:sp>
        <p:nvSpPr>
          <p:cNvPr id="5" name="页脚占位符 4">
            <a:extLst>
              <a:ext uri="{FF2B5EF4-FFF2-40B4-BE49-F238E27FC236}">
                <a16:creationId xmlns:a16="http://schemas.microsoft.com/office/drawing/2014/main" id="{891C760F-D406-4620-AA72-B2813755B8F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7F26917-1AF0-409B-8A9B-E6FBC89F94BB}"/>
              </a:ext>
            </a:extLst>
          </p:cNvPr>
          <p:cNvSpPr>
            <a:spLocks noGrp="1"/>
          </p:cNvSpPr>
          <p:nvPr>
            <p:ph type="sldNum" sz="quarter" idx="12"/>
          </p:nvPr>
        </p:nvSpPr>
        <p:spPr/>
        <p:txBody>
          <a:bodyPr/>
          <a:lstStyle/>
          <a:p>
            <a:fld id="{367164B5-AC99-4EAF-A55E-1EFA63F5F63D}" type="slidenum">
              <a:rPr lang="zh-CN" altLang="en-US" smtClean="0"/>
              <a:t>‹#›</a:t>
            </a:fld>
            <a:endParaRPr lang="zh-CN" altLang="en-US"/>
          </a:p>
        </p:txBody>
      </p:sp>
    </p:spTree>
    <p:extLst>
      <p:ext uri="{BB962C8B-B14F-4D97-AF65-F5344CB8AC3E}">
        <p14:creationId xmlns:p14="http://schemas.microsoft.com/office/powerpoint/2010/main" val="21748981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9AA9ED25-52BE-4124-B0CD-4E4FFC827DFF}"/>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E3EDF071-036D-4F42-966D-D44B9CBE30E9}"/>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766160B-6E3F-47EB-88A5-0E358493A28C}"/>
              </a:ext>
            </a:extLst>
          </p:cNvPr>
          <p:cNvSpPr>
            <a:spLocks noGrp="1"/>
          </p:cNvSpPr>
          <p:nvPr>
            <p:ph type="dt" sz="half" idx="10"/>
          </p:nvPr>
        </p:nvSpPr>
        <p:spPr/>
        <p:txBody>
          <a:bodyPr/>
          <a:lstStyle/>
          <a:p>
            <a:fld id="{CA8BA394-E30D-4944-A1C7-8F61B7C814A2}" type="datetimeFigureOut">
              <a:rPr lang="zh-CN" altLang="en-US" smtClean="0"/>
              <a:t>2020/5/10</a:t>
            </a:fld>
            <a:endParaRPr lang="zh-CN" altLang="en-US"/>
          </a:p>
        </p:txBody>
      </p:sp>
      <p:sp>
        <p:nvSpPr>
          <p:cNvPr id="5" name="页脚占位符 4">
            <a:extLst>
              <a:ext uri="{FF2B5EF4-FFF2-40B4-BE49-F238E27FC236}">
                <a16:creationId xmlns:a16="http://schemas.microsoft.com/office/drawing/2014/main" id="{43825BFC-E2A8-414F-92A3-874E896DF09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DC22FC0-117F-4E01-B8E9-818314EA0DCB}"/>
              </a:ext>
            </a:extLst>
          </p:cNvPr>
          <p:cNvSpPr>
            <a:spLocks noGrp="1"/>
          </p:cNvSpPr>
          <p:nvPr>
            <p:ph type="sldNum" sz="quarter" idx="12"/>
          </p:nvPr>
        </p:nvSpPr>
        <p:spPr/>
        <p:txBody>
          <a:bodyPr/>
          <a:lstStyle/>
          <a:p>
            <a:fld id="{367164B5-AC99-4EAF-A55E-1EFA63F5F63D}" type="slidenum">
              <a:rPr lang="zh-CN" altLang="en-US" smtClean="0"/>
              <a:t>‹#›</a:t>
            </a:fld>
            <a:endParaRPr lang="zh-CN" altLang="en-US"/>
          </a:p>
        </p:txBody>
      </p:sp>
    </p:spTree>
    <p:extLst>
      <p:ext uri="{BB962C8B-B14F-4D97-AF65-F5344CB8AC3E}">
        <p14:creationId xmlns:p14="http://schemas.microsoft.com/office/powerpoint/2010/main" val="39537498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70A493A-28AD-4679-B24A-34B8364E2D59}"/>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441B99D8-F17B-4CB2-B81B-41120F8CB4ED}"/>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8A16385-B7D9-48E4-A410-34E5798D7276}"/>
              </a:ext>
            </a:extLst>
          </p:cNvPr>
          <p:cNvSpPr>
            <a:spLocks noGrp="1"/>
          </p:cNvSpPr>
          <p:nvPr>
            <p:ph type="dt" sz="half" idx="10"/>
          </p:nvPr>
        </p:nvSpPr>
        <p:spPr/>
        <p:txBody>
          <a:bodyPr/>
          <a:lstStyle/>
          <a:p>
            <a:fld id="{CA8BA394-E30D-4944-A1C7-8F61B7C814A2}" type="datetimeFigureOut">
              <a:rPr lang="zh-CN" altLang="en-US" smtClean="0"/>
              <a:t>2020/5/10</a:t>
            </a:fld>
            <a:endParaRPr lang="zh-CN" altLang="en-US"/>
          </a:p>
        </p:txBody>
      </p:sp>
      <p:sp>
        <p:nvSpPr>
          <p:cNvPr id="5" name="页脚占位符 4">
            <a:extLst>
              <a:ext uri="{FF2B5EF4-FFF2-40B4-BE49-F238E27FC236}">
                <a16:creationId xmlns:a16="http://schemas.microsoft.com/office/drawing/2014/main" id="{74203AAC-DF76-4DB2-8B20-6DFD76B7DF6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58FEE9C-AA8A-4271-82C6-AC2B29F849AD}"/>
              </a:ext>
            </a:extLst>
          </p:cNvPr>
          <p:cNvSpPr>
            <a:spLocks noGrp="1"/>
          </p:cNvSpPr>
          <p:nvPr>
            <p:ph type="sldNum" sz="quarter" idx="12"/>
          </p:nvPr>
        </p:nvSpPr>
        <p:spPr/>
        <p:txBody>
          <a:bodyPr/>
          <a:lstStyle/>
          <a:p>
            <a:fld id="{367164B5-AC99-4EAF-A55E-1EFA63F5F63D}" type="slidenum">
              <a:rPr lang="zh-CN" altLang="en-US" smtClean="0"/>
              <a:t>‹#›</a:t>
            </a:fld>
            <a:endParaRPr lang="zh-CN" altLang="en-US"/>
          </a:p>
        </p:txBody>
      </p:sp>
    </p:spTree>
    <p:extLst>
      <p:ext uri="{BB962C8B-B14F-4D97-AF65-F5344CB8AC3E}">
        <p14:creationId xmlns:p14="http://schemas.microsoft.com/office/powerpoint/2010/main" val="33985638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2DF6918-8A89-4BF4-8DE3-7A48FD2B82FF}"/>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A8937CA2-93F4-4043-9F61-BB8B02D25D0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15681D64-261B-41CD-9A6A-6C07D7772114}"/>
              </a:ext>
            </a:extLst>
          </p:cNvPr>
          <p:cNvSpPr>
            <a:spLocks noGrp="1"/>
          </p:cNvSpPr>
          <p:nvPr>
            <p:ph type="dt" sz="half" idx="10"/>
          </p:nvPr>
        </p:nvSpPr>
        <p:spPr/>
        <p:txBody>
          <a:bodyPr/>
          <a:lstStyle/>
          <a:p>
            <a:fld id="{CA8BA394-E30D-4944-A1C7-8F61B7C814A2}" type="datetimeFigureOut">
              <a:rPr lang="zh-CN" altLang="en-US" smtClean="0"/>
              <a:t>2020/5/10</a:t>
            </a:fld>
            <a:endParaRPr lang="zh-CN" altLang="en-US"/>
          </a:p>
        </p:txBody>
      </p:sp>
      <p:sp>
        <p:nvSpPr>
          <p:cNvPr id="5" name="页脚占位符 4">
            <a:extLst>
              <a:ext uri="{FF2B5EF4-FFF2-40B4-BE49-F238E27FC236}">
                <a16:creationId xmlns:a16="http://schemas.microsoft.com/office/drawing/2014/main" id="{D3458CD6-11B8-4AD2-9FDB-38D3009A51E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D7CC9D5-ED58-4B99-8629-82FEAD297418}"/>
              </a:ext>
            </a:extLst>
          </p:cNvPr>
          <p:cNvSpPr>
            <a:spLocks noGrp="1"/>
          </p:cNvSpPr>
          <p:nvPr>
            <p:ph type="sldNum" sz="quarter" idx="12"/>
          </p:nvPr>
        </p:nvSpPr>
        <p:spPr/>
        <p:txBody>
          <a:bodyPr/>
          <a:lstStyle/>
          <a:p>
            <a:fld id="{367164B5-AC99-4EAF-A55E-1EFA63F5F63D}" type="slidenum">
              <a:rPr lang="zh-CN" altLang="en-US" smtClean="0"/>
              <a:t>‹#›</a:t>
            </a:fld>
            <a:endParaRPr lang="zh-CN" altLang="en-US"/>
          </a:p>
        </p:txBody>
      </p:sp>
    </p:spTree>
    <p:extLst>
      <p:ext uri="{BB962C8B-B14F-4D97-AF65-F5344CB8AC3E}">
        <p14:creationId xmlns:p14="http://schemas.microsoft.com/office/powerpoint/2010/main" val="18608056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2AB8AA-8AEF-429A-9207-520511D8F9F1}"/>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8519778F-F059-43A6-B168-E6D6A53772C3}"/>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086195C4-E967-410D-8262-A8A436CD1BD7}"/>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677E7F57-EC80-4A20-B532-B558CF3B170C}"/>
              </a:ext>
            </a:extLst>
          </p:cNvPr>
          <p:cNvSpPr>
            <a:spLocks noGrp="1"/>
          </p:cNvSpPr>
          <p:nvPr>
            <p:ph type="dt" sz="half" idx="10"/>
          </p:nvPr>
        </p:nvSpPr>
        <p:spPr/>
        <p:txBody>
          <a:bodyPr/>
          <a:lstStyle/>
          <a:p>
            <a:fld id="{CA8BA394-E30D-4944-A1C7-8F61B7C814A2}" type="datetimeFigureOut">
              <a:rPr lang="zh-CN" altLang="en-US" smtClean="0"/>
              <a:t>2020/5/10</a:t>
            </a:fld>
            <a:endParaRPr lang="zh-CN" altLang="en-US"/>
          </a:p>
        </p:txBody>
      </p:sp>
      <p:sp>
        <p:nvSpPr>
          <p:cNvPr id="6" name="页脚占位符 5">
            <a:extLst>
              <a:ext uri="{FF2B5EF4-FFF2-40B4-BE49-F238E27FC236}">
                <a16:creationId xmlns:a16="http://schemas.microsoft.com/office/drawing/2014/main" id="{2CE6B3B9-B02F-4404-88EC-2FE2D5BB3A9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562B319-F046-4FD8-B1DA-F4BE8ACB5CBF}"/>
              </a:ext>
            </a:extLst>
          </p:cNvPr>
          <p:cNvSpPr>
            <a:spLocks noGrp="1"/>
          </p:cNvSpPr>
          <p:nvPr>
            <p:ph type="sldNum" sz="quarter" idx="12"/>
          </p:nvPr>
        </p:nvSpPr>
        <p:spPr/>
        <p:txBody>
          <a:bodyPr/>
          <a:lstStyle/>
          <a:p>
            <a:fld id="{367164B5-AC99-4EAF-A55E-1EFA63F5F63D}" type="slidenum">
              <a:rPr lang="zh-CN" altLang="en-US" smtClean="0"/>
              <a:t>‹#›</a:t>
            </a:fld>
            <a:endParaRPr lang="zh-CN" altLang="en-US"/>
          </a:p>
        </p:txBody>
      </p:sp>
    </p:spTree>
    <p:extLst>
      <p:ext uri="{BB962C8B-B14F-4D97-AF65-F5344CB8AC3E}">
        <p14:creationId xmlns:p14="http://schemas.microsoft.com/office/powerpoint/2010/main" val="20437675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2685E09-027C-4933-B0CF-A3CC87387440}"/>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94C80FDC-7FDA-4006-96F2-0AEDD96EF3A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F801139A-2862-4B00-9332-2CBB2EE17143}"/>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F2D34627-3525-4B8D-B4C1-72F9798B65D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538C3276-AB83-486A-A0F0-8515A90BF033}"/>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26D9587E-B46C-4FE6-95E4-1AC5A9380356}"/>
              </a:ext>
            </a:extLst>
          </p:cNvPr>
          <p:cNvSpPr>
            <a:spLocks noGrp="1"/>
          </p:cNvSpPr>
          <p:nvPr>
            <p:ph type="dt" sz="half" idx="10"/>
          </p:nvPr>
        </p:nvSpPr>
        <p:spPr/>
        <p:txBody>
          <a:bodyPr/>
          <a:lstStyle/>
          <a:p>
            <a:fld id="{CA8BA394-E30D-4944-A1C7-8F61B7C814A2}" type="datetimeFigureOut">
              <a:rPr lang="zh-CN" altLang="en-US" smtClean="0"/>
              <a:t>2020/5/10</a:t>
            </a:fld>
            <a:endParaRPr lang="zh-CN" altLang="en-US"/>
          </a:p>
        </p:txBody>
      </p:sp>
      <p:sp>
        <p:nvSpPr>
          <p:cNvPr id="8" name="页脚占位符 7">
            <a:extLst>
              <a:ext uri="{FF2B5EF4-FFF2-40B4-BE49-F238E27FC236}">
                <a16:creationId xmlns:a16="http://schemas.microsoft.com/office/drawing/2014/main" id="{4E3C6833-BE52-4D4E-91E1-CC1DA49B60A7}"/>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89FE74D1-9E64-40C2-B049-F3A3741FFEBA}"/>
              </a:ext>
            </a:extLst>
          </p:cNvPr>
          <p:cNvSpPr>
            <a:spLocks noGrp="1"/>
          </p:cNvSpPr>
          <p:nvPr>
            <p:ph type="sldNum" sz="quarter" idx="12"/>
          </p:nvPr>
        </p:nvSpPr>
        <p:spPr/>
        <p:txBody>
          <a:bodyPr/>
          <a:lstStyle/>
          <a:p>
            <a:fld id="{367164B5-AC99-4EAF-A55E-1EFA63F5F63D}" type="slidenum">
              <a:rPr lang="zh-CN" altLang="en-US" smtClean="0"/>
              <a:t>‹#›</a:t>
            </a:fld>
            <a:endParaRPr lang="zh-CN" altLang="en-US"/>
          </a:p>
        </p:txBody>
      </p:sp>
    </p:spTree>
    <p:extLst>
      <p:ext uri="{BB962C8B-B14F-4D97-AF65-F5344CB8AC3E}">
        <p14:creationId xmlns:p14="http://schemas.microsoft.com/office/powerpoint/2010/main" val="802223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8B8D21-972F-4C23-9D2A-3244A29BB096}"/>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BE07F8E1-7F41-4DE2-A883-790C9F36B45A}"/>
              </a:ext>
            </a:extLst>
          </p:cNvPr>
          <p:cNvSpPr>
            <a:spLocks noGrp="1"/>
          </p:cNvSpPr>
          <p:nvPr>
            <p:ph type="dt" sz="half" idx="10"/>
          </p:nvPr>
        </p:nvSpPr>
        <p:spPr/>
        <p:txBody>
          <a:bodyPr/>
          <a:lstStyle/>
          <a:p>
            <a:fld id="{CA8BA394-E30D-4944-A1C7-8F61B7C814A2}" type="datetimeFigureOut">
              <a:rPr lang="zh-CN" altLang="en-US" smtClean="0"/>
              <a:t>2020/5/10</a:t>
            </a:fld>
            <a:endParaRPr lang="zh-CN" altLang="en-US"/>
          </a:p>
        </p:txBody>
      </p:sp>
      <p:sp>
        <p:nvSpPr>
          <p:cNvPr id="4" name="页脚占位符 3">
            <a:extLst>
              <a:ext uri="{FF2B5EF4-FFF2-40B4-BE49-F238E27FC236}">
                <a16:creationId xmlns:a16="http://schemas.microsoft.com/office/drawing/2014/main" id="{34A3C6C4-A6D8-4B05-8877-E2D29F1329EC}"/>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C47A8F74-EBBD-4099-BFF4-A628539FD38B}"/>
              </a:ext>
            </a:extLst>
          </p:cNvPr>
          <p:cNvSpPr>
            <a:spLocks noGrp="1"/>
          </p:cNvSpPr>
          <p:nvPr>
            <p:ph type="sldNum" sz="quarter" idx="12"/>
          </p:nvPr>
        </p:nvSpPr>
        <p:spPr/>
        <p:txBody>
          <a:bodyPr/>
          <a:lstStyle/>
          <a:p>
            <a:fld id="{367164B5-AC99-4EAF-A55E-1EFA63F5F63D}" type="slidenum">
              <a:rPr lang="zh-CN" altLang="en-US" smtClean="0"/>
              <a:t>‹#›</a:t>
            </a:fld>
            <a:endParaRPr lang="zh-CN" altLang="en-US"/>
          </a:p>
        </p:txBody>
      </p:sp>
    </p:spTree>
    <p:extLst>
      <p:ext uri="{BB962C8B-B14F-4D97-AF65-F5344CB8AC3E}">
        <p14:creationId xmlns:p14="http://schemas.microsoft.com/office/powerpoint/2010/main" val="42235855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6F75155E-851F-41AD-8B35-0C39D7939D29}"/>
              </a:ext>
            </a:extLst>
          </p:cNvPr>
          <p:cNvSpPr>
            <a:spLocks noGrp="1"/>
          </p:cNvSpPr>
          <p:nvPr>
            <p:ph type="dt" sz="half" idx="10"/>
          </p:nvPr>
        </p:nvSpPr>
        <p:spPr/>
        <p:txBody>
          <a:bodyPr/>
          <a:lstStyle/>
          <a:p>
            <a:fld id="{CA8BA394-E30D-4944-A1C7-8F61B7C814A2}" type="datetimeFigureOut">
              <a:rPr lang="zh-CN" altLang="en-US" smtClean="0"/>
              <a:t>2020/5/10</a:t>
            </a:fld>
            <a:endParaRPr lang="zh-CN" altLang="en-US"/>
          </a:p>
        </p:txBody>
      </p:sp>
      <p:sp>
        <p:nvSpPr>
          <p:cNvPr id="3" name="页脚占位符 2">
            <a:extLst>
              <a:ext uri="{FF2B5EF4-FFF2-40B4-BE49-F238E27FC236}">
                <a16:creationId xmlns:a16="http://schemas.microsoft.com/office/drawing/2014/main" id="{7BDC30DA-DEAD-4725-B6AD-519D515184E0}"/>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D528BCA4-6AE0-49DE-A0B9-3AFA60231D98}"/>
              </a:ext>
            </a:extLst>
          </p:cNvPr>
          <p:cNvSpPr>
            <a:spLocks noGrp="1"/>
          </p:cNvSpPr>
          <p:nvPr>
            <p:ph type="sldNum" sz="quarter" idx="12"/>
          </p:nvPr>
        </p:nvSpPr>
        <p:spPr/>
        <p:txBody>
          <a:bodyPr/>
          <a:lstStyle/>
          <a:p>
            <a:fld id="{367164B5-AC99-4EAF-A55E-1EFA63F5F63D}" type="slidenum">
              <a:rPr lang="zh-CN" altLang="en-US" smtClean="0"/>
              <a:t>‹#›</a:t>
            </a:fld>
            <a:endParaRPr lang="zh-CN" altLang="en-US"/>
          </a:p>
        </p:txBody>
      </p:sp>
    </p:spTree>
    <p:extLst>
      <p:ext uri="{BB962C8B-B14F-4D97-AF65-F5344CB8AC3E}">
        <p14:creationId xmlns:p14="http://schemas.microsoft.com/office/powerpoint/2010/main" val="26191032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11FBB8C-96D2-41D0-822D-51E177D652F1}"/>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C63DC244-01A2-42F2-A2F3-9F0CCC1B86F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5F5EC78F-E9E8-4D33-996B-05BA6D4675F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FA4921C8-2CEE-47CC-8554-3884A6842D2E}"/>
              </a:ext>
            </a:extLst>
          </p:cNvPr>
          <p:cNvSpPr>
            <a:spLocks noGrp="1"/>
          </p:cNvSpPr>
          <p:nvPr>
            <p:ph type="dt" sz="half" idx="10"/>
          </p:nvPr>
        </p:nvSpPr>
        <p:spPr/>
        <p:txBody>
          <a:bodyPr/>
          <a:lstStyle/>
          <a:p>
            <a:fld id="{CA8BA394-E30D-4944-A1C7-8F61B7C814A2}" type="datetimeFigureOut">
              <a:rPr lang="zh-CN" altLang="en-US" smtClean="0"/>
              <a:t>2020/5/10</a:t>
            </a:fld>
            <a:endParaRPr lang="zh-CN" altLang="en-US"/>
          </a:p>
        </p:txBody>
      </p:sp>
      <p:sp>
        <p:nvSpPr>
          <p:cNvPr id="6" name="页脚占位符 5">
            <a:extLst>
              <a:ext uri="{FF2B5EF4-FFF2-40B4-BE49-F238E27FC236}">
                <a16:creationId xmlns:a16="http://schemas.microsoft.com/office/drawing/2014/main" id="{8435523D-A75C-475E-8E33-BCE992A65D3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C736311B-DEBE-47BC-B098-CFA21C33A692}"/>
              </a:ext>
            </a:extLst>
          </p:cNvPr>
          <p:cNvSpPr>
            <a:spLocks noGrp="1"/>
          </p:cNvSpPr>
          <p:nvPr>
            <p:ph type="sldNum" sz="quarter" idx="12"/>
          </p:nvPr>
        </p:nvSpPr>
        <p:spPr/>
        <p:txBody>
          <a:bodyPr/>
          <a:lstStyle/>
          <a:p>
            <a:fld id="{367164B5-AC99-4EAF-A55E-1EFA63F5F63D}" type="slidenum">
              <a:rPr lang="zh-CN" altLang="en-US" smtClean="0"/>
              <a:t>‹#›</a:t>
            </a:fld>
            <a:endParaRPr lang="zh-CN" altLang="en-US"/>
          </a:p>
        </p:txBody>
      </p:sp>
    </p:spTree>
    <p:extLst>
      <p:ext uri="{BB962C8B-B14F-4D97-AF65-F5344CB8AC3E}">
        <p14:creationId xmlns:p14="http://schemas.microsoft.com/office/powerpoint/2010/main" val="33546481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912164E-537D-490F-8AAC-57493AEAF015}"/>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1CD509BF-03AF-4ADD-A628-F41825B3F26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FDB3A9F9-5C0B-4E60-AF2F-3539F920187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CA7B4F63-99DA-485A-8C87-92A88614E38A}"/>
              </a:ext>
            </a:extLst>
          </p:cNvPr>
          <p:cNvSpPr>
            <a:spLocks noGrp="1"/>
          </p:cNvSpPr>
          <p:nvPr>
            <p:ph type="dt" sz="half" idx="10"/>
          </p:nvPr>
        </p:nvSpPr>
        <p:spPr/>
        <p:txBody>
          <a:bodyPr/>
          <a:lstStyle/>
          <a:p>
            <a:fld id="{CA8BA394-E30D-4944-A1C7-8F61B7C814A2}" type="datetimeFigureOut">
              <a:rPr lang="zh-CN" altLang="en-US" smtClean="0"/>
              <a:t>2020/5/10</a:t>
            </a:fld>
            <a:endParaRPr lang="zh-CN" altLang="en-US"/>
          </a:p>
        </p:txBody>
      </p:sp>
      <p:sp>
        <p:nvSpPr>
          <p:cNvPr id="6" name="页脚占位符 5">
            <a:extLst>
              <a:ext uri="{FF2B5EF4-FFF2-40B4-BE49-F238E27FC236}">
                <a16:creationId xmlns:a16="http://schemas.microsoft.com/office/drawing/2014/main" id="{98617DDD-02E7-4779-8DF3-7EB6CDF87AD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5A9C7F6-7F50-4412-98F0-4F55C9DC89CD}"/>
              </a:ext>
            </a:extLst>
          </p:cNvPr>
          <p:cNvSpPr>
            <a:spLocks noGrp="1"/>
          </p:cNvSpPr>
          <p:nvPr>
            <p:ph type="sldNum" sz="quarter" idx="12"/>
          </p:nvPr>
        </p:nvSpPr>
        <p:spPr/>
        <p:txBody>
          <a:bodyPr/>
          <a:lstStyle/>
          <a:p>
            <a:fld id="{367164B5-AC99-4EAF-A55E-1EFA63F5F63D}" type="slidenum">
              <a:rPr lang="zh-CN" altLang="en-US" smtClean="0"/>
              <a:t>‹#›</a:t>
            </a:fld>
            <a:endParaRPr lang="zh-CN" altLang="en-US"/>
          </a:p>
        </p:txBody>
      </p:sp>
    </p:spTree>
    <p:extLst>
      <p:ext uri="{BB962C8B-B14F-4D97-AF65-F5344CB8AC3E}">
        <p14:creationId xmlns:p14="http://schemas.microsoft.com/office/powerpoint/2010/main" val="42665507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C9169631-3D7F-489A-90A0-4A67A765B7B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BF4902C3-4228-4117-89C5-9EB75AD1832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319924E-0274-4387-A3E5-86EEB1F7779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A8BA394-E30D-4944-A1C7-8F61B7C814A2}" type="datetimeFigureOut">
              <a:rPr lang="zh-CN" altLang="en-US" smtClean="0"/>
              <a:t>2020/5/10</a:t>
            </a:fld>
            <a:endParaRPr lang="zh-CN" altLang="en-US"/>
          </a:p>
        </p:txBody>
      </p:sp>
      <p:sp>
        <p:nvSpPr>
          <p:cNvPr id="5" name="页脚占位符 4">
            <a:extLst>
              <a:ext uri="{FF2B5EF4-FFF2-40B4-BE49-F238E27FC236}">
                <a16:creationId xmlns:a16="http://schemas.microsoft.com/office/drawing/2014/main" id="{B964FE0D-F2E4-48FD-B354-BE71F265463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4C90B16B-8A2C-48BA-885F-13895328EDD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7164B5-AC99-4EAF-A55E-1EFA63F5F63D}" type="slidenum">
              <a:rPr lang="zh-CN" altLang="en-US" smtClean="0"/>
              <a:t>‹#›</a:t>
            </a:fld>
            <a:endParaRPr lang="zh-CN" altLang="en-US"/>
          </a:p>
        </p:txBody>
      </p:sp>
    </p:spTree>
    <p:extLst>
      <p:ext uri="{BB962C8B-B14F-4D97-AF65-F5344CB8AC3E}">
        <p14:creationId xmlns:p14="http://schemas.microsoft.com/office/powerpoint/2010/main" val="34907097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6AF4E4-BD56-49EC-9DA7-545CC7CB4DA7}"/>
              </a:ext>
            </a:extLst>
          </p:cNvPr>
          <p:cNvSpPr>
            <a:spLocks noGrp="1"/>
          </p:cNvSpPr>
          <p:nvPr>
            <p:ph type="ctrTitle"/>
          </p:nvPr>
        </p:nvSpPr>
        <p:spPr/>
        <p:txBody>
          <a:bodyPr/>
          <a:lstStyle/>
          <a:p>
            <a:r>
              <a:rPr lang="zh-CN" altLang="en-US" dirty="0"/>
              <a:t>推荐系统</a:t>
            </a:r>
          </a:p>
        </p:txBody>
      </p:sp>
      <p:sp>
        <p:nvSpPr>
          <p:cNvPr id="3" name="副标题 2">
            <a:extLst>
              <a:ext uri="{FF2B5EF4-FFF2-40B4-BE49-F238E27FC236}">
                <a16:creationId xmlns:a16="http://schemas.microsoft.com/office/drawing/2014/main" id="{5D5E46AC-8A31-48A5-A10C-3DFFC208D8D8}"/>
              </a:ext>
            </a:extLst>
          </p:cNvPr>
          <p:cNvSpPr>
            <a:spLocks noGrp="1"/>
          </p:cNvSpPr>
          <p:nvPr>
            <p:ph type="subTitle" idx="1"/>
          </p:nvPr>
        </p:nvSpPr>
        <p:spPr/>
        <p:txBody>
          <a:bodyPr/>
          <a:lstStyle/>
          <a:p>
            <a:r>
              <a:rPr lang="zh-CN" altLang="en-US" dirty="0"/>
              <a:t>第二次     </a:t>
            </a:r>
            <a:r>
              <a:rPr lang="en-US" altLang="zh-CN" dirty="0"/>
              <a:t>2020.5.10</a:t>
            </a:r>
            <a:endParaRPr lang="zh-CN" altLang="en-US" dirty="0"/>
          </a:p>
        </p:txBody>
      </p:sp>
    </p:spTree>
    <p:extLst>
      <p:ext uri="{BB962C8B-B14F-4D97-AF65-F5344CB8AC3E}">
        <p14:creationId xmlns:p14="http://schemas.microsoft.com/office/powerpoint/2010/main" val="15564899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A3591857-5263-4C22-B2B9-8072B88E73ED}"/>
              </a:ext>
            </a:extLst>
          </p:cNvPr>
          <p:cNvPicPr>
            <a:picLocks noChangeAspect="1"/>
          </p:cNvPicPr>
          <p:nvPr/>
        </p:nvPicPr>
        <p:blipFill>
          <a:blip r:embed="rId2"/>
          <a:stretch>
            <a:fillRect/>
          </a:stretch>
        </p:blipFill>
        <p:spPr>
          <a:xfrm>
            <a:off x="914087" y="1627127"/>
            <a:ext cx="10363826" cy="2282870"/>
          </a:xfrm>
          <a:prstGeom prst="rect">
            <a:avLst/>
          </a:prstGeom>
        </p:spPr>
      </p:pic>
      <p:sp>
        <p:nvSpPr>
          <p:cNvPr id="3" name="矩形 2">
            <a:extLst>
              <a:ext uri="{FF2B5EF4-FFF2-40B4-BE49-F238E27FC236}">
                <a16:creationId xmlns:a16="http://schemas.microsoft.com/office/drawing/2014/main" id="{CCAF3187-2304-488A-8918-EC4346D51291}"/>
              </a:ext>
            </a:extLst>
          </p:cNvPr>
          <p:cNvSpPr/>
          <p:nvPr/>
        </p:nvSpPr>
        <p:spPr>
          <a:xfrm>
            <a:off x="5343348" y="4648928"/>
            <a:ext cx="1335622" cy="369332"/>
          </a:xfrm>
          <a:prstGeom prst="rect">
            <a:avLst/>
          </a:prstGeom>
        </p:spPr>
        <p:txBody>
          <a:bodyPr wrap="none">
            <a:spAutoFit/>
          </a:bodyPr>
          <a:lstStyle/>
          <a:p>
            <a:pPr fontAlgn="base"/>
            <a:r>
              <a:rPr lang="en-US" altLang="zh-CN" b="1" dirty="0">
                <a:solidFill>
                  <a:srgbClr val="000000"/>
                </a:solidFill>
                <a:latin typeface="wf_segoe-ui_light"/>
              </a:rPr>
              <a:t>WWW 2020</a:t>
            </a:r>
            <a:endParaRPr lang="en-US" altLang="zh-CN" b="1" i="0" dirty="0">
              <a:solidFill>
                <a:srgbClr val="000000"/>
              </a:solidFill>
              <a:effectLst/>
              <a:latin typeface="wf_segoe-ui_light"/>
            </a:endParaRPr>
          </a:p>
        </p:txBody>
      </p:sp>
    </p:spTree>
    <p:extLst>
      <p:ext uri="{BB962C8B-B14F-4D97-AF65-F5344CB8AC3E}">
        <p14:creationId xmlns:p14="http://schemas.microsoft.com/office/powerpoint/2010/main" val="4829910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3EF6BB5-0565-4867-BBA9-36C2BEA0EF4D}"/>
              </a:ext>
            </a:extLst>
          </p:cNvPr>
          <p:cNvSpPr>
            <a:spLocks noGrp="1"/>
          </p:cNvSpPr>
          <p:nvPr>
            <p:ph type="title"/>
          </p:nvPr>
        </p:nvSpPr>
        <p:spPr/>
        <p:txBody>
          <a:bodyPr/>
          <a:lstStyle/>
          <a:p>
            <a:r>
              <a:rPr lang="zh-CN" altLang="en-US" dirty="0"/>
              <a:t>背景</a:t>
            </a:r>
          </a:p>
        </p:txBody>
      </p:sp>
      <p:sp>
        <p:nvSpPr>
          <p:cNvPr id="3" name="内容占位符 2">
            <a:extLst>
              <a:ext uri="{FF2B5EF4-FFF2-40B4-BE49-F238E27FC236}">
                <a16:creationId xmlns:a16="http://schemas.microsoft.com/office/drawing/2014/main" id="{AF5A9BB1-3049-497C-9A38-C2356A7E8DC5}"/>
              </a:ext>
            </a:extLst>
          </p:cNvPr>
          <p:cNvSpPr>
            <a:spLocks noGrp="1"/>
          </p:cNvSpPr>
          <p:nvPr>
            <p:ph idx="1"/>
          </p:nvPr>
        </p:nvSpPr>
        <p:spPr>
          <a:xfrm>
            <a:off x="838200" y="2636331"/>
            <a:ext cx="10515600" cy="4351338"/>
          </a:xfrm>
        </p:spPr>
        <p:txBody>
          <a:bodyPr/>
          <a:lstStyle/>
          <a:p>
            <a:pPr marL="0" indent="0">
              <a:buNone/>
            </a:pPr>
            <a:r>
              <a:rPr lang="zh-CN" altLang="en-US" dirty="0"/>
              <a:t>传统的推荐系统直接学习每个物品的向量表示，但由于物品数量巨大，比如电商平台，</a:t>
            </a:r>
            <a:r>
              <a:rPr lang="en-US" altLang="zh-CN" dirty="0"/>
              <a:t>1000</a:t>
            </a:r>
            <a:r>
              <a:rPr lang="zh-CN" altLang="en-US" dirty="0"/>
              <a:t>万个物品，每个物品用</a:t>
            </a:r>
            <a:r>
              <a:rPr lang="en-US" altLang="zh-CN" dirty="0"/>
              <a:t>256</a:t>
            </a:r>
            <a:r>
              <a:rPr lang="zh-CN" altLang="en-US" dirty="0"/>
              <a:t>维的浮点数表示，那光物品向量表示集就需要</a:t>
            </a:r>
            <a:r>
              <a:rPr lang="en-US" altLang="zh-CN" dirty="0"/>
              <a:t>9.5GB</a:t>
            </a:r>
            <a:r>
              <a:rPr lang="zh-CN" altLang="en-US" dirty="0"/>
              <a:t>。</a:t>
            </a:r>
            <a:endParaRPr lang="en-US" altLang="zh-CN" dirty="0"/>
          </a:p>
          <a:p>
            <a:pPr marL="0" indent="0">
              <a:buNone/>
            </a:pPr>
            <a:endParaRPr lang="en-US" altLang="zh-CN" dirty="0"/>
          </a:p>
          <a:p>
            <a:pPr marL="0" indent="0">
              <a:buNone/>
            </a:pPr>
            <a:r>
              <a:rPr lang="zh-CN" altLang="en-US" dirty="0"/>
              <a:t>因此就出现了向量量化的表示。</a:t>
            </a:r>
            <a:endParaRPr lang="en-US" altLang="zh-CN" dirty="0"/>
          </a:p>
          <a:p>
            <a:pPr marL="0" indent="0">
              <a:buNone/>
            </a:pPr>
            <a:endParaRPr lang="en-US" altLang="zh-CN" dirty="0"/>
          </a:p>
        </p:txBody>
      </p:sp>
    </p:spTree>
    <p:extLst>
      <p:ext uri="{BB962C8B-B14F-4D97-AF65-F5344CB8AC3E}">
        <p14:creationId xmlns:p14="http://schemas.microsoft.com/office/powerpoint/2010/main" val="5616330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0B75D87C-477C-4D4C-BA35-364DED26C499}"/>
              </a:ext>
            </a:extLst>
          </p:cNvPr>
          <p:cNvPicPr>
            <a:picLocks noChangeAspect="1"/>
          </p:cNvPicPr>
          <p:nvPr/>
        </p:nvPicPr>
        <p:blipFill>
          <a:blip r:embed="rId2"/>
          <a:stretch>
            <a:fillRect/>
          </a:stretch>
        </p:blipFill>
        <p:spPr>
          <a:xfrm>
            <a:off x="361470" y="725864"/>
            <a:ext cx="5662151" cy="4701947"/>
          </a:xfrm>
          <a:prstGeom prst="rect">
            <a:avLst/>
          </a:prstGeom>
        </p:spPr>
      </p:pic>
      <p:sp>
        <p:nvSpPr>
          <p:cNvPr id="5" name="文本框 4">
            <a:extLst>
              <a:ext uri="{FF2B5EF4-FFF2-40B4-BE49-F238E27FC236}">
                <a16:creationId xmlns:a16="http://schemas.microsoft.com/office/drawing/2014/main" id="{11C7DAD0-8C9B-4F4B-94B6-B8017AA35920}"/>
              </a:ext>
            </a:extLst>
          </p:cNvPr>
          <p:cNvSpPr txBox="1"/>
          <p:nvPr/>
        </p:nvSpPr>
        <p:spPr>
          <a:xfrm>
            <a:off x="5778632" y="829559"/>
            <a:ext cx="5203595" cy="5355312"/>
          </a:xfrm>
          <a:prstGeom prst="rect">
            <a:avLst/>
          </a:prstGeom>
          <a:noFill/>
        </p:spPr>
        <p:txBody>
          <a:bodyPr wrap="square" rtlCol="0">
            <a:spAutoFit/>
          </a:bodyPr>
          <a:lstStyle/>
          <a:p>
            <a:r>
              <a:rPr lang="zh-CN" altLang="en-US" dirty="0"/>
              <a:t>主要思想是用多个有限向量集合来组合表示物品，与传统的向量量化研究类似。</a:t>
            </a:r>
            <a:endParaRPr lang="en-US" altLang="zh-CN" dirty="0"/>
          </a:p>
          <a:p>
            <a:endParaRPr lang="en-US" altLang="zh-CN" dirty="0"/>
          </a:p>
          <a:p>
            <a:endParaRPr lang="en-US" altLang="zh-CN" dirty="0"/>
          </a:p>
          <a:p>
            <a:r>
              <a:rPr lang="en-US" altLang="zh-CN" dirty="0"/>
              <a:t>B</a:t>
            </a:r>
            <a:r>
              <a:rPr lang="zh-CN" altLang="en-US" dirty="0"/>
              <a:t>个码书（</a:t>
            </a:r>
            <a:r>
              <a:rPr lang="en-US" altLang="zh-CN" dirty="0"/>
              <a:t>codebook</a:t>
            </a:r>
            <a:r>
              <a:rPr lang="zh-CN" altLang="en-US" dirty="0"/>
              <a:t>），每个码书里有</a:t>
            </a:r>
            <a:r>
              <a:rPr lang="en-US" altLang="zh-CN" dirty="0"/>
              <a:t>W</a:t>
            </a:r>
            <a:r>
              <a:rPr lang="zh-CN" altLang="en-US" dirty="0"/>
              <a:t>个码字（</a:t>
            </a:r>
            <a:r>
              <a:rPr lang="en-US" altLang="zh-CN" dirty="0"/>
              <a:t>codeword</a:t>
            </a:r>
            <a:r>
              <a:rPr lang="zh-CN" altLang="en-US" dirty="0"/>
              <a:t>），每个码字是</a:t>
            </a:r>
            <a:r>
              <a:rPr lang="en-US" altLang="zh-CN" dirty="0"/>
              <a:t>D</a:t>
            </a:r>
            <a:r>
              <a:rPr lang="zh-CN" altLang="en-US" dirty="0"/>
              <a:t>维向量。</a:t>
            </a:r>
            <a:endParaRPr lang="en-US" altLang="zh-CN" dirty="0"/>
          </a:p>
          <a:p>
            <a:endParaRPr lang="en-US" altLang="zh-CN" dirty="0"/>
          </a:p>
          <a:p>
            <a:endParaRPr lang="en-US" altLang="zh-CN" dirty="0"/>
          </a:p>
          <a:p>
            <a:r>
              <a:rPr lang="zh-CN" altLang="en-US" dirty="0"/>
              <a:t>如左图所示，假设有 </a:t>
            </a:r>
            <a:r>
              <a:rPr lang="en-US" altLang="zh-CN" dirty="0"/>
              <a:t>B </a:t>
            </a:r>
            <a:r>
              <a:rPr lang="zh-CN" altLang="en-US" dirty="0"/>
              <a:t>个不同的向量集合（</a:t>
            </a:r>
            <a:r>
              <a:rPr lang="en-US" altLang="zh-CN" dirty="0"/>
              <a:t>B=4</a:t>
            </a:r>
            <a:r>
              <a:rPr lang="zh-CN" altLang="en-US" dirty="0"/>
              <a:t>），每个集合称为码书，每个集合中有 </a:t>
            </a:r>
            <a:r>
              <a:rPr lang="en-US" altLang="zh-CN" dirty="0"/>
              <a:t>W</a:t>
            </a:r>
            <a:r>
              <a:rPr lang="zh-CN" altLang="en-US" dirty="0"/>
              <a:t>个向量（</a:t>
            </a:r>
            <a:r>
              <a:rPr lang="en-US" altLang="zh-CN" dirty="0"/>
              <a:t>W=4</a:t>
            </a:r>
            <a:r>
              <a:rPr lang="zh-CN" altLang="en-US" dirty="0"/>
              <a:t>），每个向量成为码字。在为每个物品从每个集合中找到最相似的向量之后，再将这 </a:t>
            </a:r>
            <a:r>
              <a:rPr lang="en-US" altLang="zh-CN" dirty="0"/>
              <a:t>B </a:t>
            </a:r>
            <a:r>
              <a:rPr lang="zh-CN" altLang="en-US" dirty="0"/>
              <a:t>个最相似的向量组合表示物品。在存储时，只需要存储这些向量的索引，比如图中的物品 </a:t>
            </a:r>
            <a:r>
              <a:rPr lang="en-US" altLang="zh-CN" dirty="0"/>
              <a:t>i1</a:t>
            </a:r>
            <a:r>
              <a:rPr lang="zh-CN" altLang="en-US" dirty="0"/>
              <a:t>，</a:t>
            </a:r>
            <a:r>
              <a:rPr lang="en-US" altLang="zh-CN" dirty="0"/>
              <a:t>D </a:t>
            </a:r>
            <a:r>
              <a:rPr lang="zh-CN" altLang="en-US" dirty="0"/>
              <a:t>个码书中向量索引分别为</a:t>
            </a:r>
            <a:r>
              <a:rPr lang="en-US" altLang="zh-CN" dirty="0"/>
              <a:t>3</a:t>
            </a:r>
            <a:r>
              <a:rPr lang="zh-CN" altLang="en-US" dirty="0"/>
              <a:t>，</a:t>
            </a:r>
            <a:r>
              <a:rPr lang="en-US" altLang="zh-CN" dirty="0"/>
              <a:t>2</a:t>
            </a:r>
            <a:r>
              <a:rPr lang="zh-CN" altLang="en-US" dirty="0"/>
              <a:t>，</a:t>
            </a:r>
            <a:r>
              <a:rPr lang="en-US" altLang="zh-CN" dirty="0"/>
              <a:t>1</a:t>
            </a:r>
            <a:r>
              <a:rPr lang="zh-CN" altLang="en-US" dirty="0"/>
              <a:t>，</a:t>
            </a:r>
            <a:r>
              <a:rPr lang="en-US" altLang="zh-CN" dirty="0"/>
              <a:t>0</a:t>
            </a:r>
            <a:r>
              <a:rPr lang="zh-CN" altLang="en-US" dirty="0"/>
              <a:t>，这些索引只需要一个比特的整数，这便使得物品向量表示的存储空间可以大量压缩。</a:t>
            </a:r>
            <a:endParaRPr lang="en-US" altLang="zh-CN" dirty="0"/>
          </a:p>
          <a:p>
            <a:endParaRPr lang="en-US" altLang="zh-CN" dirty="0"/>
          </a:p>
          <a:p>
            <a:r>
              <a:rPr lang="zh-CN" altLang="en-US" dirty="0"/>
              <a:t>训练的是</a:t>
            </a:r>
            <a:r>
              <a:rPr lang="en-US" altLang="zh-CN" dirty="0"/>
              <a:t>B</a:t>
            </a:r>
            <a:r>
              <a:rPr lang="zh-CN" altLang="en-US" dirty="0"/>
              <a:t>个码书里的码字。</a:t>
            </a:r>
            <a:endParaRPr lang="en-US" altLang="zh-CN" dirty="0"/>
          </a:p>
        </p:txBody>
      </p:sp>
    </p:spTree>
    <p:extLst>
      <p:ext uri="{BB962C8B-B14F-4D97-AF65-F5344CB8AC3E}">
        <p14:creationId xmlns:p14="http://schemas.microsoft.com/office/powerpoint/2010/main" val="42751981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8B06610F-3A3C-42A5-9423-DC6A95898D43}"/>
              </a:ext>
            </a:extLst>
          </p:cNvPr>
          <p:cNvPicPr>
            <a:picLocks noChangeAspect="1"/>
          </p:cNvPicPr>
          <p:nvPr/>
        </p:nvPicPr>
        <p:blipFill>
          <a:blip r:embed="rId2"/>
          <a:stretch>
            <a:fillRect/>
          </a:stretch>
        </p:blipFill>
        <p:spPr>
          <a:xfrm>
            <a:off x="-95080" y="98755"/>
            <a:ext cx="12382159" cy="3785088"/>
          </a:xfrm>
          <a:prstGeom prst="rect">
            <a:avLst/>
          </a:prstGeom>
        </p:spPr>
      </p:pic>
      <p:pic>
        <p:nvPicPr>
          <p:cNvPr id="6" name="图片 5">
            <a:extLst>
              <a:ext uri="{FF2B5EF4-FFF2-40B4-BE49-F238E27FC236}">
                <a16:creationId xmlns:a16="http://schemas.microsoft.com/office/drawing/2014/main" id="{26E251FF-19E2-4346-A591-D5B4933DB677}"/>
              </a:ext>
            </a:extLst>
          </p:cNvPr>
          <p:cNvPicPr>
            <a:picLocks noChangeAspect="1"/>
          </p:cNvPicPr>
          <p:nvPr/>
        </p:nvPicPr>
        <p:blipFill>
          <a:blip r:embed="rId3"/>
          <a:stretch>
            <a:fillRect/>
          </a:stretch>
        </p:blipFill>
        <p:spPr>
          <a:xfrm>
            <a:off x="2493212" y="4119309"/>
            <a:ext cx="3711262" cy="419136"/>
          </a:xfrm>
          <a:prstGeom prst="rect">
            <a:avLst/>
          </a:prstGeom>
        </p:spPr>
      </p:pic>
      <p:pic>
        <p:nvPicPr>
          <p:cNvPr id="8" name="图片 7">
            <a:extLst>
              <a:ext uri="{FF2B5EF4-FFF2-40B4-BE49-F238E27FC236}">
                <a16:creationId xmlns:a16="http://schemas.microsoft.com/office/drawing/2014/main" id="{18AA559E-E7E6-4F9E-9CF7-A8E089403E5A}"/>
              </a:ext>
            </a:extLst>
          </p:cNvPr>
          <p:cNvPicPr>
            <a:picLocks noChangeAspect="1"/>
          </p:cNvPicPr>
          <p:nvPr/>
        </p:nvPicPr>
        <p:blipFill>
          <a:blip r:embed="rId4"/>
          <a:stretch>
            <a:fillRect/>
          </a:stretch>
        </p:blipFill>
        <p:spPr>
          <a:xfrm>
            <a:off x="2091001" y="4773911"/>
            <a:ext cx="5898391" cy="1325995"/>
          </a:xfrm>
          <a:prstGeom prst="rect">
            <a:avLst/>
          </a:prstGeom>
        </p:spPr>
      </p:pic>
      <p:sp>
        <p:nvSpPr>
          <p:cNvPr id="12" name="文本框 11">
            <a:extLst>
              <a:ext uri="{FF2B5EF4-FFF2-40B4-BE49-F238E27FC236}">
                <a16:creationId xmlns:a16="http://schemas.microsoft.com/office/drawing/2014/main" id="{FEAAD4B3-C44A-4F21-AF20-704984C2C97C}"/>
              </a:ext>
            </a:extLst>
          </p:cNvPr>
          <p:cNvSpPr txBox="1"/>
          <p:nvPr/>
        </p:nvSpPr>
        <p:spPr>
          <a:xfrm>
            <a:off x="315620" y="111763"/>
            <a:ext cx="3096883" cy="646331"/>
          </a:xfrm>
          <a:prstGeom prst="rect">
            <a:avLst/>
          </a:prstGeom>
          <a:noFill/>
        </p:spPr>
        <p:txBody>
          <a:bodyPr wrap="square" rtlCol="0">
            <a:spAutoFit/>
          </a:bodyPr>
          <a:lstStyle/>
          <a:p>
            <a:r>
              <a:rPr lang="zh-CN" altLang="en-US" sz="3600" dirty="0">
                <a:latin typeface="华文行楷" panose="02010800040101010101" pitchFamily="2" charset="-122"/>
                <a:ea typeface="华文行楷" panose="02010800040101010101" pitchFamily="2" charset="-122"/>
              </a:rPr>
              <a:t>残差学习</a:t>
            </a:r>
          </a:p>
        </p:txBody>
      </p:sp>
    </p:spTree>
    <p:extLst>
      <p:ext uri="{BB962C8B-B14F-4D97-AF65-F5344CB8AC3E}">
        <p14:creationId xmlns:p14="http://schemas.microsoft.com/office/powerpoint/2010/main" val="7833209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AE2E864B-CDAA-448C-890B-E1AA30727B53}"/>
              </a:ext>
            </a:extLst>
          </p:cNvPr>
          <p:cNvPicPr>
            <a:picLocks noChangeAspect="1"/>
          </p:cNvPicPr>
          <p:nvPr/>
        </p:nvPicPr>
        <p:blipFill>
          <a:blip r:embed="rId2"/>
          <a:stretch>
            <a:fillRect/>
          </a:stretch>
        </p:blipFill>
        <p:spPr>
          <a:xfrm>
            <a:off x="2991421" y="303779"/>
            <a:ext cx="3574090" cy="586791"/>
          </a:xfrm>
          <a:prstGeom prst="rect">
            <a:avLst/>
          </a:prstGeom>
        </p:spPr>
      </p:pic>
      <p:pic>
        <p:nvPicPr>
          <p:cNvPr id="5" name="图片 4">
            <a:extLst>
              <a:ext uri="{FF2B5EF4-FFF2-40B4-BE49-F238E27FC236}">
                <a16:creationId xmlns:a16="http://schemas.microsoft.com/office/drawing/2014/main" id="{875F39D1-E85A-4031-B572-C2E386C307C6}"/>
              </a:ext>
            </a:extLst>
          </p:cNvPr>
          <p:cNvPicPr>
            <a:picLocks noChangeAspect="1"/>
          </p:cNvPicPr>
          <p:nvPr/>
        </p:nvPicPr>
        <p:blipFill>
          <a:blip r:embed="rId3"/>
          <a:stretch>
            <a:fillRect/>
          </a:stretch>
        </p:blipFill>
        <p:spPr>
          <a:xfrm>
            <a:off x="6575195" y="2471593"/>
            <a:ext cx="4138019" cy="739204"/>
          </a:xfrm>
          <a:prstGeom prst="rect">
            <a:avLst/>
          </a:prstGeom>
        </p:spPr>
      </p:pic>
      <p:pic>
        <p:nvPicPr>
          <p:cNvPr id="6" name="图片 5">
            <a:extLst>
              <a:ext uri="{FF2B5EF4-FFF2-40B4-BE49-F238E27FC236}">
                <a16:creationId xmlns:a16="http://schemas.microsoft.com/office/drawing/2014/main" id="{38DD0233-ABF6-471F-A37F-F35714DCEC9F}"/>
              </a:ext>
            </a:extLst>
          </p:cNvPr>
          <p:cNvPicPr>
            <a:picLocks noChangeAspect="1"/>
          </p:cNvPicPr>
          <p:nvPr/>
        </p:nvPicPr>
        <p:blipFill>
          <a:blip r:embed="rId4"/>
          <a:stretch>
            <a:fillRect/>
          </a:stretch>
        </p:blipFill>
        <p:spPr>
          <a:xfrm>
            <a:off x="5648389" y="3395352"/>
            <a:ext cx="5685013" cy="670618"/>
          </a:xfrm>
          <a:prstGeom prst="rect">
            <a:avLst/>
          </a:prstGeom>
        </p:spPr>
      </p:pic>
      <p:sp>
        <p:nvSpPr>
          <p:cNvPr id="7" name="矩形 6">
            <a:extLst>
              <a:ext uri="{FF2B5EF4-FFF2-40B4-BE49-F238E27FC236}">
                <a16:creationId xmlns:a16="http://schemas.microsoft.com/office/drawing/2014/main" id="{28086B0F-609B-4E96-AE33-A5299C3B5727}"/>
              </a:ext>
            </a:extLst>
          </p:cNvPr>
          <p:cNvSpPr/>
          <p:nvPr/>
        </p:nvSpPr>
        <p:spPr>
          <a:xfrm>
            <a:off x="1159284" y="4381340"/>
            <a:ext cx="10006079" cy="2031325"/>
          </a:xfrm>
          <a:prstGeom prst="rect">
            <a:avLst/>
          </a:prstGeom>
        </p:spPr>
        <p:txBody>
          <a:bodyPr wrap="square">
            <a:spAutoFit/>
          </a:bodyPr>
          <a:lstStyle/>
          <a:p>
            <a:r>
              <a:rPr lang="zh-CN" altLang="en-US" dirty="0">
                <a:solidFill>
                  <a:srgbClr val="000000"/>
                </a:solidFill>
                <a:latin typeface="wf_segoe-ui_normal"/>
              </a:rPr>
              <a:t>通过循环残差量化模块实现物品向量的组合向量表示。结合用户向量和物品的组合向量表示的內积便可以预测用户对物品的偏好得分估计。基于预测得分，可以通过优化推荐系统的损失函数来实现码书和相似性函数的端到端学习。不过只基于推荐系统目标函数来学习是困难的，因为物品向量很难学习好。当物品向量质量很低的时候，码书的选择可能会出错，导致码书的学习出现问题。为此，我们提出了三种组合损失。第一，保证物品向量在量化前后不能差别太大；第二，保证用户对物品的偏好得分估计在量化前后不能差别太大；第三，保证用户推荐列表的顺序不能有很大变动。</a:t>
            </a:r>
            <a:endParaRPr lang="zh-CN" altLang="en-US" dirty="0"/>
          </a:p>
        </p:txBody>
      </p:sp>
      <p:pic>
        <p:nvPicPr>
          <p:cNvPr id="8" name="图片 7">
            <a:extLst>
              <a:ext uri="{FF2B5EF4-FFF2-40B4-BE49-F238E27FC236}">
                <a16:creationId xmlns:a16="http://schemas.microsoft.com/office/drawing/2014/main" id="{CE0732EC-9D7E-46EE-8D17-AC603EEDA25D}"/>
              </a:ext>
            </a:extLst>
          </p:cNvPr>
          <p:cNvPicPr>
            <a:picLocks noChangeAspect="1"/>
          </p:cNvPicPr>
          <p:nvPr/>
        </p:nvPicPr>
        <p:blipFill>
          <a:blip r:embed="rId5"/>
          <a:stretch>
            <a:fillRect/>
          </a:stretch>
        </p:blipFill>
        <p:spPr>
          <a:xfrm>
            <a:off x="316026" y="330371"/>
            <a:ext cx="2248095" cy="289585"/>
          </a:xfrm>
          <a:prstGeom prst="rect">
            <a:avLst/>
          </a:prstGeom>
        </p:spPr>
      </p:pic>
      <p:pic>
        <p:nvPicPr>
          <p:cNvPr id="9" name="图片 8">
            <a:extLst>
              <a:ext uri="{FF2B5EF4-FFF2-40B4-BE49-F238E27FC236}">
                <a16:creationId xmlns:a16="http://schemas.microsoft.com/office/drawing/2014/main" id="{D314BF9F-067E-431A-8CD3-4DF414E123CB}"/>
              </a:ext>
            </a:extLst>
          </p:cNvPr>
          <p:cNvPicPr>
            <a:picLocks noChangeAspect="1"/>
          </p:cNvPicPr>
          <p:nvPr/>
        </p:nvPicPr>
        <p:blipFill>
          <a:blip r:embed="rId6"/>
          <a:stretch>
            <a:fillRect/>
          </a:stretch>
        </p:blipFill>
        <p:spPr>
          <a:xfrm>
            <a:off x="6881095" y="1106430"/>
            <a:ext cx="2065199" cy="434378"/>
          </a:xfrm>
          <a:prstGeom prst="rect">
            <a:avLst/>
          </a:prstGeom>
        </p:spPr>
      </p:pic>
      <p:sp>
        <p:nvSpPr>
          <p:cNvPr id="10" name="矩形 9">
            <a:extLst>
              <a:ext uri="{FF2B5EF4-FFF2-40B4-BE49-F238E27FC236}">
                <a16:creationId xmlns:a16="http://schemas.microsoft.com/office/drawing/2014/main" id="{8AEA1CA5-E43E-4640-A25D-EE05AC875F65}"/>
              </a:ext>
            </a:extLst>
          </p:cNvPr>
          <p:cNvSpPr/>
          <p:nvPr/>
        </p:nvSpPr>
        <p:spPr>
          <a:xfrm>
            <a:off x="1355232" y="1138953"/>
            <a:ext cx="3877985" cy="369332"/>
          </a:xfrm>
          <a:prstGeom prst="rect">
            <a:avLst/>
          </a:prstGeom>
        </p:spPr>
        <p:txBody>
          <a:bodyPr wrap="none">
            <a:spAutoFit/>
          </a:bodyPr>
          <a:lstStyle/>
          <a:p>
            <a:r>
              <a:rPr lang="zh-CN" altLang="en-US" dirty="0">
                <a:solidFill>
                  <a:srgbClr val="000000"/>
                </a:solidFill>
                <a:latin typeface="wf_segoe-ui_normal"/>
              </a:rPr>
              <a:t>物品向量在量化前后不能差别太大：</a:t>
            </a:r>
            <a:endParaRPr lang="zh-CN" altLang="en-US" dirty="0"/>
          </a:p>
        </p:txBody>
      </p:sp>
      <p:sp>
        <p:nvSpPr>
          <p:cNvPr id="11" name="矩形 10">
            <a:extLst>
              <a:ext uri="{FF2B5EF4-FFF2-40B4-BE49-F238E27FC236}">
                <a16:creationId xmlns:a16="http://schemas.microsoft.com/office/drawing/2014/main" id="{E13F486C-0212-41ED-B9E1-87126598D12C}"/>
              </a:ext>
            </a:extLst>
          </p:cNvPr>
          <p:cNvSpPr/>
          <p:nvPr/>
        </p:nvSpPr>
        <p:spPr>
          <a:xfrm>
            <a:off x="547318" y="1942197"/>
            <a:ext cx="5724644" cy="369332"/>
          </a:xfrm>
          <a:prstGeom prst="rect">
            <a:avLst/>
          </a:prstGeom>
        </p:spPr>
        <p:txBody>
          <a:bodyPr wrap="none">
            <a:spAutoFit/>
          </a:bodyPr>
          <a:lstStyle/>
          <a:p>
            <a:r>
              <a:rPr lang="zh-CN" altLang="en-US" dirty="0">
                <a:solidFill>
                  <a:srgbClr val="000000"/>
                </a:solidFill>
                <a:latin typeface="wf_segoe-ui_normal"/>
              </a:rPr>
              <a:t>用户对物品的偏好得分估计在量化前后不能差别太大：</a:t>
            </a:r>
            <a:endParaRPr lang="zh-CN" altLang="en-US" dirty="0"/>
          </a:p>
        </p:txBody>
      </p:sp>
      <p:sp>
        <p:nvSpPr>
          <p:cNvPr id="12" name="矩形 11">
            <a:extLst>
              <a:ext uri="{FF2B5EF4-FFF2-40B4-BE49-F238E27FC236}">
                <a16:creationId xmlns:a16="http://schemas.microsoft.com/office/drawing/2014/main" id="{39A5A3DF-6B62-4C59-B007-64F9CBDB6790}"/>
              </a:ext>
            </a:extLst>
          </p:cNvPr>
          <p:cNvSpPr/>
          <p:nvPr/>
        </p:nvSpPr>
        <p:spPr>
          <a:xfrm>
            <a:off x="1124400" y="3449104"/>
            <a:ext cx="4108817" cy="369332"/>
          </a:xfrm>
          <a:prstGeom prst="rect">
            <a:avLst/>
          </a:prstGeom>
        </p:spPr>
        <p:txBody>
          <a:bodyPr wrap="none">
            <a:spAutoFit/>
          </a:bodyPr>
          <a:lstStyle/>
          <a:p>
            <a:r>
              <a:rPr lang="zh-CN" altLang="en-US" dirty="0">
                <a:solidFill>
                  <a:srgbClr val="000000"/>
                </a:solidFill>
                <a:latin typeface="wf_segoe-ui_normal"/>
              </a:rPr>
              <a:t>用户推荐列表的顺序不能有很大变动：</a:t>
            </a:r>
            <a:endParaRPr lang="zh-CN" altLang="en-US" dirty="0"/>
          </a:p>
        </p:txBody>
      </p:sp>
      <p:pic>
        <p:nvPicPr>
          <p:cNvPr id="13" name="图片 12">
            <a:extLst>
              <a:ext uri="{FF2B5EF4-FFF2-40B4-BE49-F238E27FC236}">
                <a16:creationId xmlns:a16="http://schemas.microsoft.com/office/drawing/2014/main" id="{CD971C6E-59C4-46EE-BA75-988D08964098}"/>
              </a:ext>
            </a:extLst>
          </p:cNvPr>
          <p:cNvPicPr>
            <a:picLocks noChangeAspect="1"/>
          </p:cNvPicPr>
          <p:nvPr/>
        </p:nvPicPr>
        <p:blipFill>
          <a:blip r:embed="rId7"/>
          <a:stretch>
            <a:fillRect/>
          </a:stretch>
        </p:blipFill>
        <p:spPr>
          <a:xfrm>
            <a:off x="7175308" y="1724460"/>
            <a:ext cx="2362405" cy="457240"/>
          </a:xfrm>
          <a:prstGeom prst="rect">
            <a:avLst/>
          </a:prstGeom>
        </p:spPr>
      </p:pic>
      <p:sp>
        <p:nvSpPr>
          <p:cNvPr id="14" name="箭头: 下 13">
            <a:extLst>
              <a:ext uri="{FF2B5EF4-FFF2-40B4-BE49-F238E27FC236}">
                <a16:creationId xmlns:a16="http://schemas.microsoft.com/office/drawing/2014/main" id="{82C8B57A-C65C-4859-B9C7-7FFCA8698EB2}"/>
              </a:ext>
            </a:extLst>
          </p:cNvPr>
          <p:cNvSpPr/>
          <p:nvPr/>
        </p:nvSpPr>
        <p:spPr>
          <a:xfrm>
            <a:off x="8222124" y="2192987"/>
            <a:ext cx="268772" cy="34473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3884771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810BE4D1-866F-4B97-9D16-3AA28A0895D4}"/>
              </a:ext>
            </a:extLst>
          </p:cNvPr>
          <p:cNvPicPr>
            <a:picLocks noChangeAspect="1"/>
          </p:cNvPicPr>
          <p:nvPr/>
        </p:nvPicPr>
        <p:blipFill>
          <a:blip r:embed="rId2"/>
          <a:stretch>
            <a:fillRect/>
          </a:stretch>
        </p:blipFill>
        <p:spPr>
          <a:xfrm>
            <a:off x="1062403" y="483544"/>
            <a:ext cx="9363642" cy="4167480"/>
          </a:xfrm>
          <a:prstGeom prst="rect">
            <a:avLst/>
          </a:prstGeom>
        </p:spPr>
      </p:pic>
      <p:sp>
        <p:nvSpPr>
          <p:cNvPr id="5" name="文本框 4">
            <a:extLst>
              <a:ext uri="{FF2B5EF4-FFF2-40B4-BE49-F238E27FC236}">
                <a16:creationId xmlns:a16="http://schemas.microsoft.com/office/drawing/2014/main" id="{D5F5B1E5-1C06-4A5D-A65A-14BE4E465B9E}"/>
              </a:ext>
            </a:extLst>
          </p:cNvPr>
          <p:cNvSpPr txBox="1"/>
          <p:nvPr/>
        </p:nvSpPr>
        <p:spPr>
          <a:xfrm>
            <a:off x="1677972" y="5033912"/>
            <a:ext cx="8455842" cy="923330"/>
          </a:xfrm>
          <a:prstGeom prst="rect">
            <a:avLst/>
          </a:prstGeom>
          <a:noFill/>
        </p:spPr>
        <p:txBody>
          <a:bodyPr wrap="square" rtlCol="0">
            <a:spAutoFit/>
          </a:bodyPr>
          <a:lstStyle/>
          <a:p>
            <a:r>
              <a:rPr lang="zh-CN" altLang="en-US" dirty="0"/>
              <a:t>效果：</a:t>
            </a:r>
            <a:endParaRPr lang="en-US" altLang="zh-CN" dirty="0"/>
          </a:p>
          <a:p>
            <a:pPr marL="285750" indent="-285750">
              <a:buFont typeface="Arial" panose="020B0604020202020204" pitchFamily="34" charset="0"/>
              <a:buChar char="•"/>
            </a:pPr>
            <a:r>
              <a:rPr lang="zh-CN" altLang="en-US" dirty="0"/>
              <a:t>与之前的轻量级系统</a:t>
            </a:r>
            <a:r>
              <a:rPr lang="en-US" altLang="zh-CN" dirty="0"/>
              <a:t>DCMF</a:t>
            </a:r>
            <a:r>
              <a:rPr lang="zh-CN" altLang="en-US" dirty="0"/>
              <a:t>相比，召回率提高</a:t>
            </a:r>
            <a:r>
              <a:rPr lang="en-US" altLang="zh-CN" dirty="0"/>
              <a:t>40%</a:t>
            </a:r>
            <a:r>
              <a:rPr lang="zh-CN" altLang="en-US" dirty="0"/>
              <a:t>左右，加速效果相当。</a:t>
            </a:r>
            <a:endParaRPr lang="en-US" altLang="zh-CN" dirty="0"/>
          </a:p>
          <a:p>
            <a:pPr marL="285750" indent="-285750">
              <a:buFont typeface="Arial" panose="020B0604020202020204" pitchFamily="34" charset="0"/>
              <a:buChar char="•"/>
            </a:pPr>
            <a:r>
              <a:rPr lang="zh-CN" altLang="en-US" dirty="0"/>
              <a:t>与传统的系统相比，不计</a:t>
            </a:r>
            <a:r>
              <a:rPr lang="en-US" altLang="zh-CN" dirty="0"/>
              <a:t>4.5%</a:t>
            </a:r>
            <a:r>
              <a:rPr lang="zh-CN" altLang="en-US" dirty="0"/>
              <a:t>的性能降低下，速度可以提高</a:t>
            </a:r>
            <a:r>
              <a:rPr lang="en-US" altLang="zh-CN" dirty="0"/>
              <a:t>27</a:t>
            </a:r>
            <a:r>
              <a:rPr lang="zh-CN" altLang="en-US" dirty="0"/>
              <a:t>倍。</a:t>
            </a:r>
            <a:endParaRPr lang="en-US" altLang="zh-CN" dirty="0"/>
          </a:p>
        </p:txBody>
      </p:sp>
    </p:spTree>
    <p:extLst>
      <p:ext uri="{BB962C8B-B14F-4D97-AF65-F5344CB8AC3E}">
        <p14:creationId xmlns:p14="http://schemas.microsoft.com/office/powerpoint/2010/main" val="2392984417"/>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1500</TotalTime>
  <Words>484</Words>
  <Application>Microsoft Office PowerPoint</Application>
  <PresentationFormat>宽屏</PresentationFormat>
  <Paragraphs>24</Paragraphs>
  <Slides>7</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7</vt:i4>
      </vt:variant>
    </vt:vector>
  </HeadingPairs>
  <TitlesOfParts>
    <vt:vector size="14" baseType="lpstr">
      <vt:lpstr>wf_segoe-ui_light</vt:lpstr>
      <vt:lpstr>wf_segoe-ui_normal</vt:lpstr>
      <vt:lpstr>等线</vt:lpstr>
      <vt:lpstr>等线 Light</vt:lpstr>
      <vt:lpstr>华文行楷</vt:lpstr>
      <vt:lpstr>Arial</vt:lpstr>
      <vt:lpstr>Office 主题​​</vt:lpstr>
      <vt:lpstr>推荐系统</vt:lpstr>
      <vt:lpstr>PowerPoint 演示文稿</vt:lpstr>
      <vt:lpstr>背景</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推荐系统</dc:title>
  <dc:creator>齐 旺</dc:creator>
  <cp:lastModifiedBy>齐 旺</cp:lastModifiedBy>
  <cp:revision>104</cp:revision>
  <dcterms:created xsi:type="dcterms:W3CDTF">2020-04-25T14:09:18Z</dcterms:created>
  <dcterms:modified xsi:type="dcterms:W3CDTF">2020-05-10T05:52:37Z</dcterms:modified>
</cp:coreProperties>
</file>