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0252D2-D424-504F-8FB7-345135C3F57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无标题节" id="{C0E3D5B5-B9DB-E64A-8803-6A11546AC47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/>
    <p:restoredTop sz="86887"/>
  </p:normalViewPr>
  <p:slideViewPr>
    <p:cSldViewPr snapToGrid="0" snapToObjects="1">
      <p:cViewPr varScale="1">
        <p:scale>
          <a:sx n="97" d="100"/>
          <a:sy n="97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5BE1-B62E-874D-A499-3BF9956464C1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8CAC-DFA5-8C47-9CA8-5EF27DB08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1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20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7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92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：涉及不同的</a:t>
            </a:r>
            <a:r>
              <a:rPr kumimoji="1" lang="en-US" altLang="zh-CN" dirty="0"/>
              <a:t>item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23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07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8CAC-DFA5-8C47-9CA8-5EF27DB0826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F7663-1C01-1140-9877-D046CEFA8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B9943-6A4C-7E4B-97DD-C8622D55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450DC-8E7B-9B49-941E-858816C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8BBD-4C3B-1F4F-9BD3-1F0F3656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17926-0E71-E44C-A28D-09FBF2F0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81B3-F187-2B4B-B95A-5CE888C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17B30-CCE5-A04C-969C-176E0482B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9464C-D449-0147-B921-81FD1F0A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114FE-1503-7242-BC9C-54254462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FE26B-D60C-0A44-AB9D-B40B5846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10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FF7AAB-3D77-0C4E-8DCE-2BC35DB65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A0048-A3FD-A540-8465-1C03BF88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7AAC8-8FE4-E64B-BDA5-59B93CBB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894C1-98B4-2247-860D-717D2CBD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5E5F9-E372-5E4E-BBF3-7B791C53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4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64CB-1F8F-F846-9D3B-B53D8813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B390B-9BFC-4E4F-BE21-2F782538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3223-5A70-394A-92E8-2E46BB6D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532F7-A6F2-F54B-85A1-332212D9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0378D-0EBE-EB44-A624-E1111667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7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97135-CBE0-314C-BE11-A7AB8635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7B10D-CCF2-0B40-91D5-012CBFDE4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A1AE2-DB4A-F948-B8D5-E98E430C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866E-EA88-884A-8A93-C962E420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4D2FB-EB39-F343-876D-6C0D9535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3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4C702-DCA8-9A47-A969-7046EBB3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F21BE-11A0-2049-BE50-456AEE3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FDF60-9CA7-3A4F-9CBD-F1440D63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E2242-7CBF-8B47-A6C3-75306A5D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8CA48-651D-3142-BE2E-4D0A355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F62D8-3FE6-544E-8854-695C9DA4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AAB1-498E-A14D-839B-9F7B9509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7E6A8-3031-5341-8C2A-A4539707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B4AB3-1164-1846-B29E-28E6EF3A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6E70A-BFC8-C643-B597-5EDDD1A56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034967-70B3-9441-A87D-D9C94D59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5A86DC-4BDC-AC49-ABB1-EE25CB5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F86C69-A099-B942-82B3-307F6DCB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28163-7D5E-9E45-A7E6-541A11B0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93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7CCCC-A06D-3E4F-B5BA-F222930F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17DB0B-D0FA-C84C-972C-7081A94F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108C2A-0226-AA46-AC14-6D2D27F6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C043C-6E94-5644-953E-305A0E12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5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22F58F-CAA5-6344-B88E-40E0F1C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BE384B-F487-3A42-B4FB-B127EAB3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42379-8D5A-554A-9840-C8789BC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9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E608-0E08-B94E-9BC1-5B9D88B8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11F-8980-3A49-880C-D0278B01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2A8CF-C1E4-8D46-99BA-C9F07B5E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7DDCC-13A3-9D41-840A-8CEF816B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8AE06-8AD3-FB4C-862B-6250B1D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9385C-FCFB-484B-8C69-BE5AFF88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9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30B6-26A8-7249-A268-20905B47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2357B-43EE-8147-9515-D7B858E83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5A028-AB0C-E947-BE31-DB98EF32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E6750-AD4E-164B-B3B6-893F545A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266B7-2760-AE4E-B200-A8078914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70D87-54A9-9148-B74C-87E292C8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4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FF410-7047-CA41-8802-68F7A93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CE017-5E33-A346-B88D-71F19F86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1B167-D6A9-6C45-BDEC-9A396570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F77B-5FDB-FC49-B0CD-84F57438F2C3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CB8B6-1160-AC44-854A-9EBDCEFF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122EC-1E41-0C44-8F75-171111970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069E-0B18-A544-B626-7491FFE7A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0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06000-3085-7B4F-B784-9C64C201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4" y="1436353"/>
            <a:ext cx="10443410" cy="1655763"/>
          </a:xfrm>
        </p:spPr>
        <p:txBody>
          <a:bodyPr>
            <a:normAutofit/>
          </a:bodyPr>
          <a:lstStyle/>
          <a:p>
            <a:r>
              <a:rPr lang="en" altLang="zh-CN" sz="4800" dirty="0"/>
              <a:t>Hierarchical Fashion </a:t>
            </a:r>
            <a:r>
              <a:rPr lang="en" altLang="zh-CN" sz="4800" b="1" dirty="0"/>
              <a:t>Graph Network </a:t>
            </a:r>
            <a:r>
              <a:rPr lang="en" altLang="zh-CN" sz="4800" dirty="0"/>
              <a:t>for </a:t>
            </a:r>
            <a:r>
              <a:rPr lang="en" altLang="zh-CN" sz="4800" b="1" dirty="0"/>
              <a:t>Personalized Outfit</a:t>
            </a:r>
            <a:r>
              <a:rPr lang="zh-CN" altLang="en-US" sz="4800" b="1" dirty="0"/>
              <a:t> </a:t>
            </a:r>
            <a:r>
              <a:rPr lang="en" altLang="zh-CN" sz="4800" b="1" dirty="0"/>
              <a:t>Recommendation </a:t>
            </a:r>
            <a:endParaRPr kumimoji="1"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7ED4EC-7526-A246-A8D6-912740E19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136" y="3545598"/>
            <a:ext cx="6148137" cy="4405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/>
              <a:t>SIGIR-2020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57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47D8F-C861-0C48-817F-3B1FA428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/>
          <a:lstStyle/>
          <a:p>
            <a:r>
              <a:rPr lang="en-US" altLang="zh-CN" sz="4000" b="1" i="1" dirty="0"/>
              <a:t>2.3</a:t>
            </a:r>
            <a:r>
              <a:rPr lang="zh-CN" altLang="en-US" sz="4000" b="1" i="1" dirty="0"/>
              <a:t> </a:t>
            </a:r>
            <a:r>
              <a:rPr lang="en-US" altLang="zh-CN" sz="4000" b="1" i="1" dirty="0"/>
              <a:t>model</a:t>
            </a:r>
            <a:r>
              <a:rPr lang="zh-CN" altLang="en-US" sz="4000" b="1" i="1" dirty="0"/>
              <a:t> </a:t>
            </a:r>
            <a:r>
              <a:rPr lang="en-US" altLang="zh-CN" sz="4000" b="1" i="1" dirty="0"/>
              <a:t>prediction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6F58D-A161-D64D-9A79-2B26B0D4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" y="878568"/>
            <a:ext cx="10515600" cy="26740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2.3.1</a:t>
            </a:r>
            <a:r>
              <a:rPr kumimoji="1" lang="zh-CN" altLang="en-US" b="1" dirty="0"/>
              <a:t> </a:t>
            </a:r>
            <a:r>
              <a:rPr lang="en" altLang="zh-CN" b="1" dirty="0"/>
              <a:t>Personalized Outfit Recommendation. 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2.3.2</a:t>
            </a:r>
            <a:r>
              <a:rPr kumimoji="1" lang="zh-CN" altLang="en-US" b="1" dirty="0"/>
              <a:t> </a:t>
            </a:r>
            <a:r>
              <a:rPr lang="en" altLang="zh-CN" b="1" dirty="0"/>
              <a:t>Compatibility Matching. </a:t>
            </a:r>
          </a:p>
          <a:p>
            <a:pPr>
              <a:lnSpc>
                <a:spcPct val="150000"/>
              </a:lnSpc>
            </a:pPr>
            <a:r>
              <a:rPr lang="en-US" altLang="zh-CN" sz="2600" dirty="0"/>
              <a:t>Items</a:t>
            </a:r>
            <a:r>
              <a:rPr lang="zh-CN" altLang="en" sz="2600" dirty="0"/>
              <a:t>对</a:t>
            </a:r>
            <a:r>
              <a:rPr lang="en-US" altLang="zh-CN" sz="2600" dirty="0"/>
              <a:t>outfit</a:t>
            </a:r>
            <a:r>
              <a:rPr lang="zh-CN" altLang="en-US" sz="2600" dirty="0"/>
              <a:t>有不同的重要性</a:t>
            </a:r>
            <a:endParaRPr lang="en" altLang="zh-CN" sz="2600" dirty="0"/>
          </a:p>
          <a:p>
            <a:pPr marL="0" indent="0">
              <a:lnSpc>
                <a:spcPct val="150000"/>
              </a:lnSpc>
              <a:buNone/>
            </a:pPr>
            <a:endParaRPr lang="en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74D65D-4C03-0344-9675-6390320F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78" y="1506765"/>
            <a:ext cx="2032000" cy="62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1082F5-38CE-1547-9F74-718D0550A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49" y="2950762"/>
            <a:ext cx="4584700" cy="774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B518C4-B1D0-1A4C-B8F7-9269772D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187" y="4207269"/>
            <a:ext cx="2259013" cy="6264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01997-6987-9E49-99ED-01C149D9D6BF}"/>
              </a:ext>
            </a:extLst>
          </p:cNvPr>
          <p:cNvSpPr/>
          <p:nvPr/>
        </p:nvSpPr>
        <p:spPr>
          <a:xfrm>
            <a:off x="1338376" y="4703875"/>
            <a:ext cx="4348049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txsyb"/>
              </a:rPr>
              <a:t>I ∈ Rn</a:t>
            </a:r>
            <a:r>
              <a:rPr lang="zh-CN" altLang="en-US" dirty="0">
                <a:latin typeface="txsyb"/>
              </a:rPr>
              <a:t>*</a:t>
            </a:r>
            <a:r>
              <a:rPr lang="en-US" altLang="zh-CN" dirty="0">
                <a:latin typeface="txsyb"/>
              </a:rPr>
              <a:t>d:	outfit</a:t>
            </a:r>
            <a:r>
              <a:rPr lang="zh-CN" altLang="en-US" dirty="0">
                <a:latin typeface="txsyb"/>
              </a:rPr>
              <a:t>的</a:t>
            </a:r>
            <a:r>
              <a:rPr lang="en-US" altLang="zh-CN" dirty="0">
                <a:latin typeface="txsyb"/>
              </a:rPr>
              <a:t>embedding</a:t>
            </a:r>
          </a:p>
          <a:p>
            <a:pPr>
              <a:lnSpc>
                <a:spcPct val="150000"/>
              </a:lnSpc>
            </a:pPr>
            <a:r>
              <a:rPr lang="el-GR" altLang="zh-CN" dirty="0">
                <a:latin typeface="txsyb"/>
              </a:rPr>
              <a:t>ρ(·) </a:t>
            </a:r>
            <a:r>
              <a:rPr lang="zh-CN" altLang="en-US" dirty="0">
                <a:latin typeface="txsyb"/>
              </a:rPr>
              <a:t>：</a:t>
            </a:r>
            <a:r>
              <a:rPr lang="en-US" altLang="zh-CN" dirty="0" err="1">
                <a:latin typeface="txsyb"/>
              </a:rPr>
              <a:t>softmax</a:t>
            </a:r>
            <a:r>
              <a:rPr lang="zh-CN" altLang="en-US" dirty="0">
                <a:latin typeface="txsyb"/>
              </a:rPr>
              <a:t>函数</a:t>
            </a:r>
            <a:endParaRPr lang="el-GR" altLang="zh-CN" dirty="0">
              <a:latin typeface="txsy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2308C-2E0F-814F-ADF0-343DB57E62B5}"/>
              </a:ext>
            </a:extLst>
          </p:cNvPr>
          <p:cNvSpPr/>
          <p:nvPr/>
        </p:nvSpPr>
        <p:spPr>
          <a:xfrm>
            <a:off x="488840" y="3785221"/>
            <a:ext cx="35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</a:t>
            </a:r>
            <a:r>
              <a:rPr lang="zh-CN" altLang="en-US" sz="2000" dirty="0"/>
              <a:t> </a:t>
            </a:r>
            <a:r>
              <a:rPr lang="en-US" altLang="zh-CN" sz="2000" dirty="0"/>
              <a:t>views</a:t>
            </a:r>
            <a:r>
              <a:rPr lang="zh-CN" altLang="en-US" sz="2000" dirty="0"/>
              <a:t> </a:t>
            </a:r>
            <a:r>
              <a:rPr lang="en-US" altLang="zh-CN" sz="2000" dirty="0"/>
              <a:t>attention</a:t>
            </a:r>
            <a:r>
              <a:rPr lang="zh-CN" altLang="en-US" sz="2000" dirty="0"/>
              <a:t> </a:t>
            </a:r>
            <a:r>
              <a:rPr lang="en-US" altLang="zh-CN" sz="2000" dirty="0"/>
              <a:t>map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" altLang="zh-CN" sz="2000" dirty="0">
                <a:latin typeface="txsys"/>
              </a:rPr>
              <a:t>∈</a:t>
            </a:r>
            <a:r>
              <a:rPr lang="zh-CN" altLang="en-US" sz="2000" dirty="0">
                <a:latin typeface="txsys"/>
              </a:rPr>
              <a:t> </a:t>
            </a:r>
            <a:r>
              <a:rPr lang="en-US" altLang="zh-CN" sz="2000" dirty="0">
                <a:latin typeface="txsys"/>
              </a:rPr>
              <a:t>R</a:t>
            </a:r>
            <a:r>
              <a:rPr lang="en-US" altLang="zh-CN" sz="2000" baseline="30000" dirty="0">
                <a:latin typeface="txsys"/>
              </a:rPr>
              <a:t>r</a:t>
            </a:r>
            <a:r>
              <a:rPr lang="zh-CN" altLang="en-US" sz="2000" baseline="30000" dirty="0">
                <a:latin typeface="txsys"/>
              </a:rPr>
              <a:t>*</a:t>
            </a:r>
            <a:r>
              <a:rPr lang="en-US" altLang="zh-CN" sz="2000" baseline="30000" dirty="0">
                <a:latin typeface="txsys"/>
              </a:rPr>
              <a:t>n</a:t>
            </a:r>
            <a:endParaRPr lang="zh-CN" altLang="en-US" sz="2000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C68523-9896-314C-A89F-C23A1160610F}"/>
              </a:ext>
            </a:extLst>
          </p:cNvPr>
          <p:cNvSpPr/>
          <p:nvPr/>
        </p:nvSpPr>
        <p:spPr>
          <a:xfrm>
            <a:off x="550293" y="5715682"/>
            <a:ext cx="3911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R-view score map for each outfit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B6B925-1B49-044D-B3D4-AB3F970F6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650" y="6103366"/>
            <a:ext cx="2349500" cy="6731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DF79441-FA97-544F-8F44-350B19DCDFE6}"/>
              </a:ext>
            </a:extLst>
          </p:cNvPr>
          <p:cNvSpPr/>
          <p:nvPr/>
        </p:nvSpPr>
        <p:spPr>
          <a:xfrm>
            <a:off x="6233659" y="4104994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Outfit</a:t>
            </a:r>
            <a:r>
              <a:rPr lang="zh-CN" altLang="en-US" sz="2400" dirty="0"/>
              <a:t> </a:t>
            </a:r>
            <a:r>
              <a:rPr lang="en-US" altLang="zh-CN" sz="2400" dirty="0"/>
              <a:t>o</a:t>
            </a:r>
            <a:r>
              <a:rPr lang="zh-CN" altLang="en-US" sz="2400" dirty="0"/>
              <a:t>的带权匹配性得分是：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F46F6A-E168-FC48-BEE0-489C8C1DA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329" y="4594222"/>
            <a:ext cx="2006600" cy="990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A26734-61D9-B74E-855E-D016508E9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059" y="5715682"/>
            <a:ext cx="5701648" cy="3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C4B0-7DE4-4F43-A473-900FA152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61257"/>
            <a:ext cx="10515600" cy="555171"/>
          </a:xfrm>
        </p:spPr>
        <p:txBody>
          <a:bodyPr>
            <a:normAutofit fontScale="90000"/>
          </a:bodyPr>
          <a:lstStyle/>
          <a:p>
            <a:r>
              <a:rPr lang="en-US" altLang="zh-CN" sz="4000" b="1" i="1" dirty="0"/>
              <a:t>2.4</a:t>
            </a:r>
            <a:r>
              <a:rPr lang="zh-CN" altLang="en-US" sz="4000" b="1" i="1" dirty="0"/>
              <a:t> </a:t>
            </a:r>
            <a:r>
              <a:rPr lang="en-US" altLang="zh-CN" sz="4000" b="1" i="1" dirty="0"/>
              <a:t>optimization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FAAC-6D13-9344-B686-75950F0B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170214"/>
            <a:ext cx="10515600" cy="555171"/>
          </a:xfrm>
        </p:spPr>
        <p:txBody>
          <a:bodyPr/>
          <a:lstStyle/>
          <a:p>
            <a:r>
              <a:rPr kumimoji="1" lang="en-US" altLang="zh-CN" dirty="0"/>
              <a:t>BPR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0471CE-24A9-C648-8554-C2813607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5" y="2034267"/>
            <a:ext cx="8236923" cy="2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F819-17FE-F748-82CE-DF0E1522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283484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altLang="zh-CN" sz="4000" b="1" i="1" dirty="0"/>
              <a:t>3</a:t>
            </a:r>
            <a:r>
              <a:rPr lang="zh-CN" altLang="en-US" sz="4000" b="1" i="1" dirty="0"/>
              <a:t> </a:t>
            </a:r>
            <a:r>
              <a:rPr lang="en-US" altLang="zh-CN" sz="4000" b="1" i="1" dirty="0"/>
              <a:t>experiment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B5295-5119-724B-8706-2216ED3E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197" y="283484"/>
            <a:ext cx="5529943" cy="1204344"/>
          </a:xfrm>
        </p:spPr>
        <p:txBody>
          <a:bodyPr/>
          <a:lstStyle/>
          <a:p>
            <a:r>
              <a:rPr lang="en" altLang="zh-CN" dirty="0"/>
              <a:t>Fill-in-the-Blank (FLTB)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22A25-5ADE-0B49-84CF-37985E2B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9" y="1696353"/>
            <a:ext cx="6140455" cy="34652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371662-2FC7-9246-BB89-C0436446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09" y="1302316"/>
            <a:ext cx="3675748" cy="425336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4D1723F-E100-2448-BDC8-90C2555A4CFA}"/>
              </a:ext>
            </a:extLst>
          </p:cNvPr>
          <p:cNvSpPr txBox="1">
            <a:spLocks/>
          </p:cNvSpPr>
          <p:nvPr/>
        </p:nvSpPr>
        <p:spPr>
          <a:xfrm>
            <a:off x="742269" y="1094181"/>
            <a:ext cx="5529943" cy="120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POG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1903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F2E73C-4E95-BE4B-98B2-82139989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3" y="236537"/>
            <a:ext cx="6375400" cy="88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F8F36E-0BF8-F945-9971-B48D85EC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56" y="1456190"/>
            <a:ext cx="7886700" cy="3365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C7748F-E1D6-FE4D-993C-2C0E5C6617A3}"/>
              </a:ext>
            </a:extLst>
          </p:cNvPr>
          <p:cNvSpPr/>
          <p:nvPr/>
        </p:nvSpPr>
        <p:spPr>
          <a:xfrm>
            <a:off x="1404936" y="5152343"/>
            <a:ext cx="8496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zh-CN" dirty="0"/>
              <a:t>FPITF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FHN</a:t>
            </a:r>
            <a:r>
              <a:rPr kumimoji="1" lang="zh-CN" altLang="en-US" dirty="0"/>
              <a:t>表现的最差：仅通过平均每个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的偏好得分 评估用户对</a:t>
            </a:r>
            <a:r>
              <a:rPr kumimoji="1" lang="en-US" altLang="zh-CN" dirty="0"/>
              <a:t>outfit</a:t>
            </a:r>
            <a:r>
              <a:rPr kumimoji="1" lang="zh-CN" altLang="en-US" dirty="0"/>
              <a:t>的偏好；其他模型，利用了</a:t>
            </a:r>
            <a:r>
              <a:rPr kumimoji="1" lang="en-US" altLang="zh-CN" dirty="0"/>
              <a:t>outfits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VBPR</a:t>
            </a:r>
            <a:r>
              <a:rPr kumimoji="1" lang="zh-CN" altLang="en-US" dirty="0"/>
              <a:t>：考虑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signals</a:t>
            </a:r>
            <a:r>
              <a:rPr kumimoji="1" lang="zh-CN" altLang="en-US" dirty="0"/>
              <a:t>的重要性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NGCF</a:t>
            </a:r>
            <a:r>
              <a:rPr kumimoji="1" lang="zh-CN" altLang="en-US" dirty="0"/>
              <a:t>：相互作用图的多个传播层，建模高阶连接性</a:t>
            </a:r>
          </a:p>
        </p:txBody>
      </p:sp>
    </p:spTree>
    <p:extLst>
      <p:ext uri="{BB962C8B-B14F-4D97-AF65-F5344CB8AC3E}">
        <p14:creationId xmlns:p14="http://schemas.microsoft.com/office/powerpoint/2010/main" val="27975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DE67C8-0FB1-E34E-805B-AFF36662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5" y="454592"/>
            <a:ext cx="6756400" cy="62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30E250-0373-264A-B90C-84D66788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42" y="1076892"/>
            <a:ext cx="66548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8336F2-7692-734D-A9B2-664447C5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3" y="325437"/>
            <a:ext cx="6870700" cy="71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724C9E-7302-0047-977C-09DD703C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42" y="1225550"/>
            <a:ext cx="6883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E0943-8D32-6141-970E-93B7F991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85613"/>
            <a:ext cx="5509592" cy="602284"/>
          </a:xfrm>
        </p:spPr>
        <p:txBody>
          <a:bodyPr>
            <a:normAutofit fontScale="90000"/>
          </a:bodyPr>
          <a:lstStyle/>
          <a:p>
            <a:r>
              <a:rPr lang="en" altLang="zh-CN" b="1" i="1" dirty="0"/>
              <a:t>Motivation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249DDF-AA91-2244-B07F-7F9C6B486C6A}"/>
              </a:ext>
            </a:extLst>
          </p:cNvPr>
          <p:cNvSpPr txBox="1">
            <a:spLocks/>
          </p:cNvSpPr>
          <p:nvPr/>
        </p:nvSpPr>
        <p:spPr>
          <a:xfrm>
            <a:off x="1179097" y="625081"/>
            <a:ext cx="10443410" cy="560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Social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networking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/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content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sharing</a:t>
            </a:r>
            <a:r>
              <a:rPr kumimoji="1" lang="zh-CN" altLang="en-US" sz="1800" dirty="0">
                <a:latin typeface="+mn-lt"/>
              </a:rPr>
              <a:t>：推荐单一物品</a:t>
            </a: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Outfit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recommendation</a:t>
            </a:r>
            <a:r>
              <a:rPr kumimoji="1" lang="zh-CN" altLang="en-US" sz="1800" dirty="0">
                <a:latin typeface="+mn-lt"/>
              </a:rPr>
              <a:t>：预测用户对</a:t>
            </a:r>
            <a:r>
              <a:rPr kumimoji="1" lang="zh-CN" altLang="en-US" sz="1800" b="1" dirty="0">
                <a:latin typeface="+mn-lt"/>
              </a:rPr>
              <a:t>一组</a:t>
            </a:r>
            <a:r>
              <a:rPr kumimoji="1" lang="zh-CN" altLang="en-US" sz="1800" u="sng" dirty="0">
                <a:latin typeface="+mn-lt"/>
              </a:rPr>
              <a:t>匹配良好</a:t>
            </a:r>
            <a:r>
              <a:rPr kumimoji="1" lang="zh-CN" altLang="en-US" sz="1800" dirty="0">
                <a:latin typeface="+mn-lt"/>
              </a:rPr>
              <a:t>的时尚物品的</a:t>
            </a:r>
            <a:r>
              <a:rPr kumimoji="1" lang="zh-CN" altLang="en-US" sz="1800" u="sng" dirty="0">
                <a:latin typeface="+mn-lt"/>
              </a:rPr>
              <a:t>偏好</a:t>
            </a:r>
            <a:endParaRPr kumimoji="1" lang="en-US" altLang="zh-CN" sz="1800" u="sng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	</a:t>
            </a:r>
            <a:r>
              <a:rPr kumimoji="1" lang="zh-CN" altLang="en-US" sz="1800" dirty="0">
                <a:latin typeface="+mn-lt"/>
              </a:rPr>
              <a:t>两个要求：</a:t>
            </a: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		1</a:t>
            </a:r>
            <a:r>
              <a:rPr kumimoji="1" lang="zh-CN" altLang="en-US" sz="1800" dirty="0">
                <a:latin typeface="+mn-lt"/>
              </a:rPr>
              <a:t>）</a:t>
            </a:r>
            <a:r>
              <a:rPr kumimoji="1" lang="en-US" altLang="zh-CN" sz="1800" dirty="0">
                <a:latin typeface="+mn-lt"/>
              </a:rPr>
              <a:t>fashion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items</a:t>
            </a:r>
            <a:r>
              <a:rPr kumimoji="1" lang="zh-CN" altLang="en-US" sz="1800" dirty="0">
                <a:latin typeface="+mn-lt"/>
              </a:rPr>
              <a:t>搭配适宜</a:t>
            </a: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		2</a:t>
            </a:r>
            <a:r>
              <a:rPr kumimoji="1" lang="zh-CN" altLang="en-US" sz="1800" dirty="0">
                <a:latin typeface="+mn-lt"/>
              </a:rPr>
              <a:t>）与用户偏好的一致性</a:t>
            </a: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zh-CN" altLang="en-US" sz="1800" dirty="0">
                <a:latin typeface="+mn-lt"/>
              </a:rPr>
              <a:t>当前工作主要集中在其中一个诉求，即只考虑</a:t>
            </a:r>
            <a:r>
              <a:rPr kumimoji="1" lang="en-US" altLang="zh-CN" sz="1800" dirty="0">
                <a:latin typeface="+mn-lt"/>
              </a:rPr>
              <a:t>user-outfit</a:t>
            </a:r>
            <a:r>
              <a:rPr kumimoji="1" lang="zh-CN" altLang="en-US" sz="1800" dirty="0">
                <a:latin typeface="+mn-lt"/>
              </a:rPr>
              <a:t>或</a:t>
            </a:r>
            <a:r>
              <a:rPr kumimoji="1" lang="en-US" altLang="zh-CN" sz="1800" dirty="0">
                <a:latin typeface="+mn-lt"/>
              </a:rPr>
              <a:t>outfit-item</a:t>
            </a:r>
            <a:r>
              <a:rPr kumimoji="1" lang="zh-CN" altLang="en-US" sz="1800" dirty="0">
                <a:latin typeface="+mn-lt"/>
              </a:rPr>
              <a:t>之间的关系。</a:t>
            </a: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endParaRPr kumimoji="1" lang="en-US" altLang="zh-CN" sz="1800" dirty="0">
              <a:latin typeface="+mn-lt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1800" dirty="0">
                <a:latin typeface="+mn-lt"/>
              </a:rPr>
              <a:t>HFGN</a:t>
            </a:r>
            <a:r>
              <a:rPr kumimoji="1" lang="zh-CN" altLang="en-US" sz="1800" dirty="0">
                <a:latin typeface="+mn-lt"/>
              </a:rPr>
              <a:t>：</a:t>
            </a:r>
            <a:r>
              <a:rPr kumimoji="1" lang="en" altLang="zh-CN" sz="1800" dirty="0">
                <a:latin typeface="+mn-lt"/>
              </a:rPr>
              <a:t> </a:t>
            </a:r>
            <a:r>
              <a:rPr kumimoji="1" lang="en" altLang="zh-CN" sz="2000" dirty="0">
                <a:latin typeface="+mn-lt"/>
              </a:rPr>
              <a:t>Hierarchical Fashion Graph Network </a:t>
            </a:r>
            <a:endParaRPr kumimoji="1" lang="en-US" altLang="zh-CN" sz="1800" dirty="0">
              <a:latin typeface="+mn-lt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+mn-lt"/>
              </a:rPr>
              <a:t>统一两个任务：时装兼容性建模 、个性化的服装推荐</a:t>
            </a:r>
            <a:endParaRPr kumimoji="1" lang="en-US" altLang="zh-CN" sz="1800" dirty="0">
              <a:latin typeface="+mn-lt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+mn-lt"/>
              </a:rPr>
              <a:t>基于</a:t>
            </a:r>
            <a:r>
              <a:rPr kumimoji="1" lang="en" altLang="zh-CN" sz="1800" dirty="0">
                <a:latin typeface="+mn-lt"/>
              </a:rPr>
              <a:t>user-outfit interactions and outfit-item mappings</a:t>
            </a:r>
            <a:r>
              <a:rPr kumimoji="1" lang="zh-CN" altLang="en-US" sz="1800" dirty="0">
                <a:latin typeface="+mn-lt"/>
              </a:rPr>
              <a:t>建模</a:t>
            </a:r>
            <a:r>
              <a:rPr kumimoji="1" lang="en-US" altLang="zh-CN" sz="1800" dirty="0">
                <a:latin typeface="+mn-lt"/>
              </a:rPr>
              <a:t>users</a:t>
            </a:r>
            <a:r>
              <a:rPr kumimoji="1" lang="zh-CN" altLang="en-US" sz="1800" dirty="0">
                <a:latin typeface="+mn-lt"/>
              </a:rPr>
              <a:t>，</a:t>
            </a:r>
            <a:r>
              <a:rPr kumimoji="1" lang="en-US" altLang="zh-CN" sz="1800" dirty="0">
                <a:latin typeface="+mn-lt"/>
              </a:rPr>
              <a:t>items</a:t>
            </a:r>
            <a:r>
              <a:rPr kumimoji="1" lang="zh-CN" altLang="en-US" sz="1800" dirty="0">
                <a:latin typeface="+mn-lt"/>
              </a:rPr>
              <a:t>，</a:t>
            </a:r>
            <a:r>
              <a:rPr kumimoji="1" lang="en-US" altLang="zh-CN" sz="1800" dirty="0">
                <a:latin typeface="+mn-lt"/>
              </a:rPr>
              <a:t>outfits</a:t>
            </a:r>
            <a:r>
              <a:rPr kumimoji="1" lang="zh-CN" altLang="en-US" sz="1800" dirty="0">
                <a:latin typeface="+mn-lt"/>
              </a:rPr>
              <a:t>之间的关系。</a:t>
            </a:r>
            <a:endParaRPr kumimoji="1" lang="en-US" altLang="zh-C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31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4169-F003-8B45-9B5A-DF2BB3EC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4114"/>
            <a:ext cx="10515600" cy="16748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/>
              <a:t>3</a:t>
            </a:r>
            <a:r>
              <a:rPr kumimoji="1" lang="zh-CN" altLang="en-US" sz="2400" dirty="0"/>
              <a:t>层：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outfit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item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不同于传统的图，</a:t>
            </a:r>
            <a:r>
              <a:rPr lang="en" altLang="zh-CN" sz="2400" dirty="0"/>
              <a:t> hierarchical graph</a:t>
            </a:r>
            <a:r>
              <a:rPr kumimoji="1" lang="zh-CN" altLang="en-US" sz="2400" dirty="0"/>
              <a:t>强调层之间的联系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9BA12-6625-434F-9D50-355E8936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92400"/>
            <a:ext cx="10744200" cy="31623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59F7DCA-4422-CB42-A5F7-97385243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95" y="0"/>
            <a:ext cx="5509592" cy="1073635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C</a:t>
            </a:r>
            <a:r>
              <a:rPr lang="en" altLang="zh-CN" sz="4000" b="1" i="1" dirty="0" err="1"/>
              <a:t>ontributions</a:t>
            </a:r>
            <a:r>
              <a:rPr lang="en" altLang="zh-CN" sz="4000" b="1" i="1" dirty="0"/>
              <a:t> 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3940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1FE2-A4BD-0146-9F11-3E0D8638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7" y="0"/>
            <a:ext cx="10304721" cy="1208494"/>
          </a:xfrm>
        </p:spPr>
        <p:txBody>
          <a:bodyPr/>
          <a:lstStyle/>
          <a:p>
            <a:r>
              <a:rPr lang="en-US" altLang="zh-CN" sz="4000" b="1" i="1" dirty="0"/>
              <a:t>2-HFGN</a:t>
            </a:r>
            <a:r>
              <a:rPr lang="zh-CN" altLang="en-US" sz="4000" b="1" i="1" dirty="0"/>
              <a:t>   </a:t>
            </a:r>
            <a:r>
              <a:rPr lang="en-US" altLang="zh-CN" sz="3600" b="1" i="1" u="sng" dirty="0"/>
              <a:t>step</a:t>
            </a:r>
            <a:r>
              <a:rPr lang="zh-CN" altLang="en-US" sz="3600" b="1" i="1" u="sng" dirty="0"/>
              <a:t> </a:t>
            </a:r>
            <a:r>
              <a:rPr lang="en-US" altLang="zh-CN" sz="3600" b="1" i="1" u="sng" dirty="0"/>
              <a:t>1</a:t>
            </a:r>
            <a:r>
              <a:rPr lang="zh-CN" altLang="en-US" sz="3600" b="1" i="1" u="sng" dirty="0"/>
              <a:t>：</a:t>
            </a:r>
            <a:r>
              <a:rPr lang="en-US" altLang="zh-CN" sz="3600" b="1" i="1" u="sng" dirty="0"/>
              <a:t>Embedding</a:t>
            </a:r>
            <a:r>
              <a:rPr lang="zh-CN" altLang="en-US" sz="3600" b="1" i="1" u="sng" dirty="0"/>
              <a:t> </a:t>
            </a:r>
            <a:r>
              <a:rPr lang="en-US" altLang="zh-CN" sz="3600" b="1" i="1" u="sng" dirty="0"/>
              <a:t>Initialization</a:t>
            </a:r>
            <a:r>
              <a:rPr kumimoji="1" lang="zh-CN" altLang="en-US" sz="4000" u="sng" dirty="0"/>
              <a:t> </a:t>
            </a:r>
            <a:endParaRPr kumimoji="1" lang="zh-CN" altLang="en-US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6AF2-E8FB-6542-B105-904C22F5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55" y="1208494"/>
            <a:ext cx="10515600" cy="3849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初始化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outfit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item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embedding</a:t>
            </a:r>
          </a:p>
          <a:p>
            <a:pPr>
              <a:lnSpc>
                <a:spcPct val="150000"/>
              </a:lnSpc>
            </a:pPr>
            <a:r>
              <a:rPr lang="en" altLang="zh-CN" sz="2400" dirty="0"/>
              <a:t>u ∈ R</a:t>
            </a:r>
            <a:r>
              <a:rPr lang="en" altLang="zh-CN" sz="2400" baseline="30000" dirty="0"/>
              <a:t>d</a:t>
            </a:r>
            <a:r>
              <a:rPr lang="en" altLang="zh-CN" sz="2400" dirty="0"/>
              <a:t> , o ∈ R</a:t>
            </a:r>
            <a:r>
              <a:rPr lang="en" altLang="zh-CN" sz="2400" baseline="30000" dirty="0"/>
              <a:t>d</a:t>
            </a:r>
            <a:r>
              <a:rPr lang="en" altLang="zh-CN" sz="2400" dirty="0"/>
              <a:t> , and </a:t>
            </a:r>
            <a:r>
              <a:rPr lang="en" altLang="zh-CN" sz="2400" dirty="0" err="1"/>
              <a:t>i</a:t>
            </a:r>
            <a:r>
              <a:rPr lang="en" altLang="zh-CN" sz="2400" dirty="0"/>
              <a:t> ∈ R</a:t>
            </a:r>
            <a:r>
              <a:rPr lang="en" altLang="zh-CN" sz="2400" baseline="30000" dirty="0"/>
              <a:t>d</a:t>
            </a:r>
            <a:r>
              <a:rPr lang="en" altLang="zh-CN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Users</a:t>
            </a:r>
            <a:r>
              <a:rPr lang="zh-CN" altLang="en-US" sz="2400" dirty="0"/>
              <a:t> 、</a:t>
            </a:r>
            <a:r>
              <a:rPr lang="en-US" altLang="zh-CN" sz="2400" dirty="0"/>
              <a:t>outfits</a:t>
            </a:r>
            <a:r>
              <a:rPr lang="zh-CN" altLang="en-US" sz="2400" dirty="0"/>
              <a:t>（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）：</a:t>
            </a:r>
            <a:r>
              <a:rPr lang="en-US" altLang="zh-CN" sz="2400" dirty="0"/>
              <a:t>CF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Item</a:t>
            </a:r>
            <a:r>
              <a:rPr lang="zh-CN" altLang="en-US" sz="2400" dirty="0"/>
              <a:t>（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visual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xi):</a:t>
            </a:r>
            <a:r>
              <a:rPr lang="zh-CN" altLang="en-US" sz="2400" dirty="0"/>
              <a:t> 两层的</a:t>
            </a:r>
            <a:r>
              <a:rPr lang="en-US" altLang="zh-CN" sz="2400" dirty="0"/>
              <a:t>MLP</a:t>
            </a:r>
          </a:p>
          <a:p>
            <a:pPr marL="0" indent="0">
              <a:lnSpc>
                <a:spcPct val="150000"/>
              </a:lnSpc>
              <a:buNone/>
            </a:pPr>
            <a:endParaRPr lang="en" altLang="zh-CN" sz="2400" dirty="0"/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38CEF-C55C-2441-8BF8-4CAAD88B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34" y="2501505"/>
            <a:ext cx="5928831" cy="915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C5F70-CE56-5D4F-9E1B-D36EA9F51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665" y="2679313"/>
            <a:ext cx="2857500" cy="46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05B0B3-37A1-0D4A-87A2-23718F46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859" y="4836721"/>
            <a:ext cx="6513991" cy="8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ACAF5A-871F-A546-9A5E-9A4FCB5E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5" y="0"/>
            <a:ext cx="10304721" cy="903178"/>
          </a:xfrm>
        </p:spPr>
        <p:txBody>
          <a:bodyPr/>
          <a:lstStyle/>
          <a:p>
            <a:r>
              <a:rPr lang="en-US" altLang="zh-CN" sz="4000" b="1" i="1" dirty="0"/>
              <a:t>2-HFGN</a:t>
            </a:r>
            <a:r>
              <a:rPr lang="zh-CN" altLang="en-US" sz="4000" b="1" i="1" dirty="0"/>
              <a:t>   </a:t>
            </a:r>
            <a:r>
              <a:rPr lang="en-US" altLang="zh-CN" sz="3600" b="1" i="1" u="sng" dirty="0"/>
              <a:t>step</a:t>
            </a:r>
            <a:r>
              <a:rPr lang="zh-CN" altLang="en-US" sz="3600" b="1" i="1" u="sng" dirty="0"/>
              <a:t> </a:t>
            </a:r>
            <a:r>
              <a:rPr lang="en-US" altLang="zh-CN" sz="3600" b="1" i="1" u="sng" dirty="0"/>
              <a:t>2</a:t>
            </a:r>
            <a:r>
              <a:rPr lang="zh-CN" altLang="en-US" sz="3600" b="1" i="1" u="sng" dirty="0"/>
              <a:t>：</a:t>
            </a:r>
            <a:r>
              <a:rPr lang="en-US" altLang="zh-CN" sz="3600" b="1" i="1" u="sng" dirty="0"/>
              <a:t>Hierarchical</a:t>
            </a:r>
            <a:r>
              <a:rPr lang="zh-CN" altLang="en-US" sz="3600" b="1" i="1" u="sng" dirty="0"/>
              <a:t> </a:t>
            </a:r>
            <a:r>
              <a:rPr lang="en-US" altLang="zh-CN" sz="3600" b="1" i="1" u="sng" dirty="0"/>
              <a:t>Graph</a:t>
            </a:r>
            <a:r>
              <a:rPr lang="zh-CN" altLang="en-US" sz="3600" b="1" i="1" u="sng" dirty="0"/>
              <a:t> </a:t>
            </a:r>
            <a:r>
              <a:rPr lang="en-US" altLang="zh-CN" sz="3600" b="1" i="1" u="sng" dirty="0"/>
              <a:t>Convolution</a:t>
            </a:r>
            <a:endParaRPr kumimoji="1" lang="zh-CN" altLang="en-US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33268-0511-0C41-B341-BDE7104A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2" y="759999"/>
            <a:ext cx="9030584" cy="27239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5F0232-6C07-C042-BD37-23BACEEE6C07}"/>
              </a:ext>
            </a:extLst>
          </p:cNvPr>
          <p:cNvSpPr/>
          <p:nvPr/>
        </p:nvSpPr>
        <p:spPr>
          <a:xfrm>
            <a:off x="1667103" y="3483935"/>
            <a:ext cx="8944189" cy="295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{i1,i2}</a:t>
            </a:r>
            <a:r>
              <a:rPr lang="zh-CN" altLang="en-US" dirty="0"/>
              <a:t> </a:t>
            </a:r>
            <a:r>
              <a:rPr lang="en-US" altLang="zh-CN" dirty="0"/>
              <a:t>-&gt;o2:</a:t>
            </a:r>
            <a:r>
              <a:rPr lang="zh-CN" altLang="en-US" dirty="0"/>
              <a:t> </a:t>
            </a:r>
            <a:r>
              <a:rPr lang="en-US" altLang="zh-CN" dirty="0"/>
              <a:t>compatibility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O5-&gt;{u1,u2}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behavioral similarity of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基于图结构的信息传播：高效提取来自多跳邻居的有用信息；高阶连接性的表示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个嵌入</a:t>
            </a:r>
            <a:r>
              <a:rPr lang="en-US" altLang="zh-CN" dirty="0"/>
              <a:t>-</a:t>
            </a:r>
            <a:r>
              <a:rPr lang="zh-CN" altLang="en-US" dirty="0"/>
              <a:t>传播步骤：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item</a:t>
            </a:r>
            <a:r>
              <a:rPr lang="zh-CN" altLang="en-US" dirty="0"/>
              <a:t>之间的信息传播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items</a:t>
            </a:r>
            <a:r>
              <a:rPr lang="zh-CN" altLang="en-US" dirty="0"/>
              <a:t>到</a:t>
            </a:r>
            <a:r>
              <a:rPr lang="en-US" altLang="zh-CN" dirty="0"/>
              <a:t>outfits</a:t>
            </a:r>
            <a:r>
              <a:rPr lang="zh-CN" altLang="en-US" dirty="0"/>
              <a:t>的信息传播</a:t>
            </a:r>
            <a:endParaRPr lang="e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outfits</a:t>
            </a:r>
            <a:r>
              <a:rPr lang="zh-CN" altLang="en-US" dirty="0"/>
              <a:t>到</a:t>
            </a:r>
            <a:r>
              <a:rPr lang="en-US" altLang="zh-CN" dirty="0"/>
              <a:t>users</a:t>
            </a:r>
            <a:r>
              <a:rPr lang="zh-CN" altLang="en-US" dirty="0"/>
              <a:t>的信息传播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570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69B8-D911-E148-9983-009C7FDC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8" y="18255"/>
            <a:ext cx="10515600" cy="1015415"/>
          </a:xfrm>
        </p:spPr>
        <p:txBody>
          <a:bodyPr/>
          <a:lstStyle/>
          <a:p>
            <a:r>
              <a:rPr lang="en-US" altLang="zh-CN" sz="4000" b="1" i="1" dirty="0"/>
              <a:t>2.2.1</a:t>
            </a:r>
            <a:r>
              <a:rPr lang="zh-CN" altLang="en-US" sz="4000" b="1" i="1" dirty="0"/>
              <a:t> </a:t>
            </a:r>
            <a:r>
              <a:rPr lang="en" altLang="zh-CN" sz="4000" b="1" i="1" dirty="0"/>
              <a:t>Information Propagation Across Items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5EE6A-F358-0049-8C6A-9999A9DD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8" y="874644"/>
            <a:ext cx="10515600" cy="50403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/>
              <a:t>Item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Graph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Construction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     每个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仅有一个特定的类别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     带权类别图：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g</a:t>
            </a:r>
            <a:r>
              <a:rPr lang="az-Cyrl-AZ" altLang="zh-CN" sz="2100" dirty="0"/>
              <a:t>(</a:t>
            </a:r>
            <a:r>
              <a:rPr lang="en" altLang="zh-CN" sz="2100" dirty="0" err="1"/>
              <a:t>c,c</a:t>
            </a:r>
            <a:r>
              <a:rPr lang="en" altLang="zh-CN" sz="2100" dirty="0"/>
              <a:t>′) </a:t>
            </a:r>
            <a:r>
              <a:rPr lang="en-US" altLang="zh-CN" sz="2100" dirty="0"/>
              <a:t>:</a:t>
            </a:r>
            <a:r>
              <a:rPr lang="zh-CN" altLang="en-US" sz="2100" dirty="0"/>
              <a:t> 类别</a:t>
            </a:r>
            <a:r>
              <a:rPr lang="en-US" altLang="zh-CN" sz="2100" dirty="0"/>
              <a:t>c</a:t>
            </a:r>
            <a:r>
              <a:rPr lang="zh-CN" altLang="en-US" sz="2100" dirty="0"/>
              <a:t>和</a:t>
            </a:r>
            <a:r>
              <a:rPr lang="en-US" altLang="zh-CN" sz="2100" dirty="0"/>
              <a:t>c’</a:t>
            </a:r>
            <a:r>
              <a:rPr lang="zh-CN" altLang="en-US" sz="2100" dirty="0"/>
              <a:t>同时出现在相同</a:t>
            </a:r>
            <a:r>
              <a:rPr lang="en-US" altLang="zh-CN" sz="2100" dirty="0"/>
              <a:t>outfits</a:t>
            </a:r>
            <a:r>
              <a:rPr lang="zh-CN" altLang="en-US" sz="2100" dirty="0"/>
              <a:t>的频率；</a:t>
            </a:r>
            <a:endParaRPr lang="en-US" altLang="zh-CN" sz="2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g</a:t>
            </a:r>
            <a:r>
              <a:rPr lang="az-Cyrl-AZ" altLang="zh-CN" sz="2100" dirty="0"/>
              <a:t>(</a:t>
            </a:r>
            <a:r>
              <a:rPr lang="en" altLang="zh-CN" sz="2100" dirty="0"/>
              <a:t>c)</a:t>
            </a:r>
            <a:r>
              <a:rPr lang="en-US" altLang="zh-CN" sz="2100" dirty="0"/>
              <a:t>:</a:t>
            </a:r>
            <a:r>
              <a:rPr lang="zh-CN" altLang="en-US" sz="2100" dirty="0"/>
              <a:t>  </a:t>
            </a:r>
            <a:r>
              <a:rPr lang="zh-CN" altLang="en-US" sz="2100" u="sng" dirty="0"/>
              <a:t>计算</a:t>
            </a:r>
            <a:r>
              <a:rPr lang="en-US" altLang="zh-CN" sz="2100" u="sng" dirty="0"/>
              <a:t>c</a:t>
            </a:r>
            <a:r>
              <a:rPr lang="zh-CN" altLang="en-US" sz="2100" u="sng" dirty="0"/>
              <a:t>的频率（</a:t>
            </a:r>
            <a:r>
              <a:rPr lang="en-US" altLang="zh-CN" sz="2100" dirty="0"/>
              <a:t>outfit-item</a:t>
            </a:r>
            <a:r>
              <a:rPr lang="zh-CN" altLang="en-US" sz="2100" dirty="0"/>
              <a:t> 和</a:t>
            </a:r>
            <a:r>
              <a:rPr lang="en-US" altLang="zh-CN" sz="2100" dirty="0"/>
              <a:t>item-category</a:t>
            </a:r>
            <a:r>
              <a:rPr lang="zh-CN" altLang="en-US" sz="2100" dirty="0"/>
              <a:t> </a:t>
            </a:r>
            <a:r>
              <a:rPr lang="en-US" altLang="zh-CN" sz="2100" dirty="0"/>
              <a:t>mappings</a:t>
            </a:r>
            <a:r>
              <a:rPr lang="zh-CN" altLang="en-US" sz="2100" dirty="0"/>
              <a:t>）</a:t>
            </a:r>
            <a:endParaRPr lang="en-US" altLang="zh-CN" sz="2100" u="sng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100" u="sng" dirty="0"/>
          </a:p>
          <a:p>
            <a:pPr lvl="1">
              <a:lnSpc>
                <a:spcPct val="150000"/>
              </a:lnSpc>
            </a:pPr>
            <a:r>
              <a:rPr kumimoji="1" lang="en-US" altLang="zh-CN" sz="2800" dirty="0"/>
              <a:t>outfit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 的 </a:t>
            </a:r>
            <a:r>
              <a:rPr kumimoji="1" lang="en-US" altLang="zh-CN" sz="2800" dirty="0"/>
              <a:t>Item</a:t>
            </a:r>
            <a:r>
              <a:rPr kumimoji="1" lang="zh-CN" altLang="en-US" sz="2800" dirty="0"/>
              <a:t> 图 </a:t>
            </a:r>
            <a:r>
              <a:rPr kumimoji="1" lang="en-US" altLang="zh-CN" sz="2800" dirty="0"/>
              <a:t>Go</a:t>
            </a:r>
            <a:endParaRPr kumimoji="1" lang="en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D4E17-83EA-A64A-9437-D7B05CE7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2334622"/>
            <a:ext cx="4000500" cy="48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6CA0B-1C66-CF4B-8B0B-6A2EBD52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42" y="2926196"/>
            <a:ext cx="5620116" cy="860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E100C1-4B09-3940-831C-6834D461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180" y="1469052"/>
            <a:ext cx="4118182" cy="36486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72F419-CC03-E748-8EE3-007D23DF3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785" y="5726795"/>
            <a:ext cx="4143873" cy="5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69B8-D911-E148-9983-009C7FDC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8" y="18255"/>
            <a:ext cx="10515600" cy="1015415"/>
          </a:xfrm>
        </p:spPr>
        <p:txBody>
          <a:bodyPr/>
          <a:lstStyle/>
          <a:p>
            <a:r>
              <a:rPr lang="en-US" altLang="zh-CN" sz="4000" b="1" i="1" dirty="0"/>
              <a:t>2.2.1</a:t>
            </a:r>
            <a:r>
              <a:rPr lang="zh-CN" altLang="en-US" sz="4000" b="1" i="1" dirty="0"/>
              <a:t> </a:t>
            </a:r>
            <a:r>
              <a:rPr lang="en" altLang="zh-CN" sz="4000" b="1" i="1" dirty="0"/>
              <a:t>Information Propagation Across Items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5EE6A-F358-0049-8C6A-9999A9DD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8" y="874644"/>
            <a:ext cx="10515600" cy="4351338"/>
          </a:xfrm>
        </p:spPr>
        <p:txBody>
          <a:bodyPr/>
          <a:lstStyle/>
          <a:p>
            <a:r>
              <a:rPr kumimoji="1" lang="en" altLang="zh-CN" sz="3200" b="1" dirty="0"/>
              <a:t>Item-Wise Information </a:t>
            </a:r>
            <a:r>
              <a:rPr kumimoji="1" lang="en-US" altLang="zh-CN" sz="3200" b="1" dirty="0"/>
              <a:t>Construction</a:t>
            </a:r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z="2000" dirty="0"/>
              <a:t> </a:t>
            </a:r>
            <a:r>
              <a:rPr lang="en" altLang="zh-CN" sz="2000" dirty="0" err="1"/>
              <a:t>i</a:t>
            </a:r>
            <a:r>
              <a:rPr lang="en" altLang="zh-CN" sz="2000" dirty="0"/>
              <a:t> ⊙ </a:t>
            </a:r>
            <a:r>
              <a:rPr lang="en" altLang="zh-CN" sz="2000" dirty="0" err="1"/>
              <a:t>i</a:t>
            </a:r>
            <a:r>
              <a:rPr lang="en" altLang="zh-CN" sz="2000" dirty="0"/>
              <a:t>′ </a:t>
            </a:r>
            <a:r>
              <a:rPr lang="zh-CN" altLang="en-US" sz="2000" dirty="0"/>
              <a:t>：</a:t>
            </a:r>
            <a:r>
              <a:rPr lang="en-US" altLang="zh-CN" sz="2000" dirty="0"/>
              <a:t>visual</a:t>
            </a:r>
            <a:r>
              <a:rPr lang="zh-CN" altLang="en-US" sz="2000" dirty="0"/>
              <a:t> </a:t>
            </a:r>
            <a:r>
              <a:rPr lang="en-US" altLang="zh-CN" sz="2000" dirty="0"/>
              <a:t>compatibility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zh-CN" sz="2000" dirty="0"/>
              <a:t>	w(</a:t>
            </a:r>
            <a:r>
              <a:rPr lang="en" altLang="zh-CN" sz="2000" dirty="0" err="1"/>
              <a:t>i,i</a:t>
            </a:r>
            <a:r>
              <a:rPr lang="en" altLang="zh-CN" sz="2000" dirty="0"/>
              <a:t>′) </a:t>
            </a:r>
            <a:r>
              <a:rPr lang="zh-CN" altLang="en-US" sz="2000" dirty="0"/>
              <a:t>：</a:t>
            </a:r>
            <a:r>
              <a:rPr lang="en" altLang="zh-CN" sz="2000" dirty="0"/>
              <a:t> categorical compatibility </a:t>
            </a:r>
          </a:p>
          <a:p>
            <a:pPr>
              <a:lnSpc>
                <a:spcPct val="150000"/>
              </a:lnSpc>
            </a:pPr>
            <a:r>
              <a:rPr kumimoji="1" lang="en" altLang="zh-CN" sz="3200" b="1" dirty="0"/>
              <a:t>Cross-Item Information Aggregation. </a:t>
            </a:r>
          </a:p>
          <a:p>
            <a:pPr marL="0" indent="0">
              <a:buNone/>
            </a:pPr>
            <a:endParaRPr kumimoji="1" lang="en" altLang="zh-CN" sz="3200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en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E100C1-4B09-3940-831C-6834D46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959253"/>
            <a:ext cx="4076700" cy="3611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BF5B73-2215-3C4B-A179-1B7CD96A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503198"/>
            <a:ext cx="5160063" cy="79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97E6C4-89EE-E04B-ABD9-7B2FD671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" y="4637007"/>
            <a:ext cx="8115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A645-217E-8645-93D9-EC19A072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8255"/>
            <a:ext cx="12029660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2.2.2</a:t>
            </a:r>
            <a:r>
              <a:rPr lang="zh-CN" altLang="en-US" sz="4000" b="1" i="1" dirty="0"/>
              <a:t> </a:t>
            </a:r>
            <a:r>
              <a:rPr lang="en" altLang="zh-CN" sz="4000" b="1" i="1" dirty="0"/>
              <a:t>Information Propagation from Item to Outfit Level</a:t>
            </a:r>
            <a:r>
              <a:rPr lang="en" altLang="zh-CN" dirty="0"/>
              <a:t>.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A805-EEE6-354C-B453-1A8D7C1A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1162153"/>
          </a:xfrm>
        </p:spPr>
        <p:txBody>
          <a:bodyPr/>
          <a:lstStyle/>
          <a:p>
            <a:r>
              <a:rPr lang="en" altLang="zh-CN" b="1" dirty="0"/>
              <a:t>Item-Wise Information Construction.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9EA4C-5CF4-8C4C-864B-7707B92F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76655"/>
            <a:ext cx="3361955" cy="7745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BF168C-0F69-1F4F-8614-101BF976A58F}"/>
              </a:ext>
            </a:extLst>
          </p:cNvPr>
          <p:cNvSpPr/>
          <p:nvPr/>
        </p:nvSpPr>
        <p:spPr>
          <a:xfrm>
            <a:off x="381000" y="3105500"/>
            <a:ext cx="6870792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800" b="1" dirty="0"/>
              <a:t>Outfit-Wise Information Aggregation</a:t>
            </a:r>
            <a:r>
              <a:rPr lang="en" altLang="zh-CN" dirty="0">
                <a:latin typeface="LinLibertineTB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endParaRPr lang="en" altLang="zh-CN" sz="2000" dirty="0">
              <a:latin typeface="LinLibertineTB"/>
            </a:endParaRPr>
          </a:p>
          <a:p>
            <a:r>
              <a:rPr lang="en" altLang="zh-CN" sz="2000" dirty="0">
                <a:latin typeface="LinLibertineTB"/>
              </a:rPr>
              <a:t>	O</a:t>
            </a:r>
            <a:r>
              <a:rPr lang="zh-CN" altLang="en-US" sz="2000" dirty="0">
                <a:latin typeface="LinLibertineTB"/>
              </a:rPr>
              <a:t>* </a:t>
            </a:r>
            <a:r>
              <a:rPr lang="en-US" altLang="zh-CN" sz="2000" dirty="0">
                <a:latin typeface="LinLibertineTB"/>
              </a:rPr>
              <a:t>: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ID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embeddings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&amp;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item-aware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LinLibertineTB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9F3F47-39CC-E641-A80E-328A0D9E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3" y="3650560"/>
            <a:ext cx="3460656" cy="1050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E47DF8-D2B3-FB40-96DE-985641E09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148" y="1635214"/>
            <a:ext cx="4643022" cy="26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A645-217E-8645-93D9-EC19A072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8255"/>
            <a:ext cx="12029660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2.2.3</a:t>
            </a:r>
            <a:r>
              <a:rPr lang="zh-CN" altLang="en-US" sz="4000" b="1" i="1" dirty="0"/>
              <a:t> </a:t>
            </a:r>
            <a:r>
              <a:rPr lang="en" altLang="zh-CN" sz="4000" b="1" i="1" dirty="0"/>
              <a:t>Information Propagation from </a:t>
            </a:r>
            <a:r>
              <a:rPr lang="en-US" altLang="zh-CN" sz="4000" b="1" i="1" dirty="0"/>
              <a:t>Outfit</a:t>
            </a:r>
            <a:r>
              <a:rPr lang="en" altLang="zh-CN" sz="4000" b="1" i="1" dirty="0"/>
              <a:t> to </a:t>
            </a:r>
            <a:r>
              <a:rPr lang="en-US" altLang="zh-CN" sz="4000" b="1" i="1" dirty="0"/>
              <a:t>User</a:t>
            </a:r>
            <a:r>
              <a:rPr lang="zh-CN" altLang="en-US" sz="4000" b="1" i="1" dirty="0"/>
              <a:t> </a:t>
            </a:r>
            <a:r>
              <a:rPr lang="en" altLang="zh-CN" sz="4000" b="1" i="1" dirty="0"/>
              <a:t>Level</a:t>
            </a:r>
            <a:r>
              <a:rPr lang="en" altLang="zh-CN" dirty="0"/>
              <a:t>.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A805-EEE6-354C-B453-1A8D7C1A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1162153"/>
          </a:xfrm>
        </p:spPr>
        <p:txBody>
          <a:bodyPr/>
          <a:lstStyle/>
          <a:p>
            <a:r>
              <a:rPr lang="en-US" altLang="zh-CN" b="1" dirty="0"/>
              <a:t>Outfit</a:t>
            </a:r>
            <a:r>
              <a:rPr lang="en" altLang="zh-CN" b="1" dirty="0"/>
              <a:t>-Wise Information Construction. 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BF168C-0F69-1F4F-8614-101BF976A58F}"/>
              </a:ext>
            </a:extLst>
          </p:cNvPr>
          <p:cNvSpPr/>
          <p:nvPr/>
        </p:nvSpPr>
        <p:spPr>
          <a:xfrm>
            <a:off x="381000" y="2898980"/>
            <a:ext cx="6644768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User</a:t>
            </a:r>
            <a:r>
              <a:rPr lang="en" altLang="zh-CN" sz="2800" b="1" dirty="0"/>
              <a:t>-Wise Information Aggregation</a:t>
            </a:r>
            <a:r>
              <a:rPr lang="en" altLang="zh-CN" dirty="0">
                <a:latin typeface="LinLibertineTB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>
              <a:latin typeface="LinLibertineTB"/>
            </a:endParaRPr>
          </a:p>
          <a:p>
            <a:r>
              <a:rPr lang="en-US" altLang="zh-CN" sz="2000" dirty="0">
                <a:latin typeface="LinLibertineTB"/>
              </a:rPr>
              <a:t>	u</a:t>
            </a:r>
            <a:r>
              <a:rPr lang="zh-CN" altLang="en-US" sz="2000" dirty="0">
                <a:latin typeface="LinLibertineTB"/>
              </a:rPr>
              <a:t>* </a:t>
            </a:r>
            <a:r>
              <a:rPr lang="en-US" altLang="zh-CN" sz="2000" dirty="0">
                <a:latin typeface="LinLibertineTB"/>
              </a:rPr>
              <a:t>: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ID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embeddings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&amp;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outfit-aware</a:t>
            </a:r>
            <a:r>
              <a:rPr lang="zh-CN" altLang="en-US" sz="2000" dirty="0">
                <a:latin typeface="LinLibertineTB"/>
              </a:rPr>
              <a:t> </a:t>
            </a:r>
            <a:r>
              <a:rPr lang="en-US" altLang="zh-CN" sz="2000" dirty="0">
                <a:latin typeface="LinLibertineTB"/>
              </a:rPr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LinLibertineT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7A3D52-B9A3-B94F-B1DF-AC8A5B8E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5" y="1923948"/>
            <a:ext cx="3553959" cy="8191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3448A2-4EA2-1F45-A7D6-97186811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35" y="3323206"/>
            <a:ext cx="3048000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4DDFC9-02F0-E047-ABCE-7899D947E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13" y="1712425"/>
            <a:ext cx="5105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549</Words>
  <Application>Microsoft Macintosh PowerPoint</Application>
  <PresentationFormat>宽屏</PresentationFormat>
  <Paragraphs>91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LinLibertineTB</vt:lpstr>
      <vt:lpstr>txsyb</vt:lpstr>
      <vt:lpstr>txsys</vt:lpstr>
      <vt:lpstr>Arial</vt:lpstr>
      <vt:lpstr>Office 主题​​</vt:lpstr>
      <vt:lpstr>Hierarchical Fashion Graph Network for Personalized Outfit Recommendation </vt:lpstr>
      <vt:lpstr>Motivation</vt:lpstr>
      <vt:lpstr>Contributions </vt:lpstr>
      <vt:lpstr>2-HFGN   step 1：Embedding Initialization </vt:lpstr>
      <vt:lpstr>2-HFGN   step 2：Hierarchical Graph Convolution</vt:lpstr>
      <vt:lpstr>2.2.1 Information Propagation Across Items</vt:lpstr>
      <vt:lpstr>2.2.1 Information Propagation Across Items</vt:lpstr>
      <vt:lpstr>2.2.2 Information Propagation from Item to Outfit Level. </vt:lpstr>
      <vt:lpstr>2.2.3 Information Propagation from Outfit to User Level. </vt:lpstr>
      <vt:lpstr>2.3 model prediction</vt:lpstr>
      <vt:lpstr>2.4 optimization</vt:lpstr>
      <vt:lpstr>3 experiment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Fashion Graph Network for Personalized Outfit Recommendation </dc:title>
  <dc:creator>poppyzyl@qq.com</dc:creator>
  <cp:lastModifiedBy>poppyzyl@qq.com</cp:lastModifiedBy>
  <cp:revision>66</cp:revision>
  <dcterms:created xsi:type="dcterms:W3CDTF">2020-06-05T15:34:13Z</dcterms:created>
  <dcterms:modified xsi:type="dcterms:W3CDTF">2020-06-17T12:41:41Z</dcterms:modified>
</cp:coreProperties>
</file>