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4" r:id="rId4"/>
    <p:sldId id="262" r:id="rId5"/>
    <p:sldId id="260" r:id="rId6"/>
    <p:sldId id="259" r:id="rId7"/>
    <p:sldId id="256" r:id="rId8"/>
    <p:sldId id="25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5C0A-CFDA-4F94-A7AA-B929709E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5D068-21F9-4F83-BCCE-6CD1CEEED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01D74-5D62-4B35-A271-3361DE31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C3AE-9E4F-4F16-B299-3760862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7E1A-EB58-435C-92EF-B6EC95A1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A8A1-A357-454C-BF38-E21C7BC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4688E-4610-4178-8E92-2157D796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F79A2-962D-49A5-8548-6397BD34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C84F-6E66-4EE1-BEE4-0F942B25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0A34-9B45-48CF-90A3-C5E5B86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9009B-ED12-4FC0-BD6C-68786222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D582F-562B-46EB-BBB2-5AAD0E80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26126-34FE-4665-BC0C-CDA62585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7D525-A7A8-4D8E-9819-10849372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08F5C-598A-4D85-AA32-3AEAF58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BDF97-42B8-4745-B37D-5D9A1E70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2828-6F1D-45C6-B5E6-9D9D05E7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D8B0-7C58-4019-9DAE-F2AFDE16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200D-49EC-4DE8-A9EE-59423CA8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1266-BE4C-4A2A-AA00-BB51C5A7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A8EC-6934-4CCA-9914-370D14C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0E05D-64DE-42A9-B19C-D2B6C8E1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E627-2A52-44BD-8BE8-0DB13C01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937E-56A6-44F3-A960-A8B588E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DDF17-BE59-4695-BB7D-DC1DDCDB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21313-769A-4ACE-A78A-45935318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2F7-E591-44AA-9420-A76F5193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6B50A-AFEE-40AA-BB87-017ACA62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E88D2-C682-4E54-993F-F1AB5C12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87378-B128-4A10-BEA7-6EC5641C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429A3-FD09-46E5-85D5-7CD25DBC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286B2-F355-468F-974A-15A214F9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138B0-A35E-4920-B636-4E0FE9C3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69230-9579-467B-B2C8-50319A3D0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F7A4B-29D4-4F8E-BF59-7DE2923D3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1E5B5-09C0-4931-BFD5-FEB99ADAB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17BF02-65D5-4913-91D8-58206B41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216FA4-8632-4D80-907C-F68BB98D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4A0E2-FD38-46D1-92B6-963FC81D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ED6F-E667-4BA5-919C-82ADACAD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2BFDA-13E9-46F1-83F4-95772C67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FF598-7DA3-4A06-8E52-0562EB50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A645B-A860-4CC7-A7E9-C82CFD3B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0C8E49-95AA-4A01-9189-09B01C7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9DAF1-2EBA-4962-8D8D-5FB2B51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16B9F-6CE8-49E8-A610-01DBEA6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8103-8893-4EF3-AF6B-8041CB10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E4BA-570D-43A2-BA29-8B76349B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4395F-37B2-4AE1-9A63-2E5F986E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D8BF5-CD69-4D99-9C34-3E8C04ED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0BFCC-36F2-45C1-B939-B6F9D3FD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A1C6-EFB5-490D-ABDA-7AAB0574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5288-D632-4610-A2D6-08CBBA2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14F6-9533-4235-BA82-ED9336012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98EC5-3484-43F9-8B87-3CC1DCAB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E0419-09DA-4AC8-BEE9-D30B6B2A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A6836-930F-4ACA-B832-B92B987D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24AD-4DB8-4890-97CD-C82CF45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1FE7A-E99E-4CBA-9BD8-426F6D04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F441E-B36D-4E16-B18F-B54CCDAA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934EC-9110-4B1C-8E8A-76D616423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1A19-66F5-40F2-A418-FAD167105966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2DA11-14E0-4183-AFCB-EBF0BF43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25E4A-77D0-4018-BB36-3215A41E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429778-8C9C-452A-8944-6034FA330535}"/>
              </a:ext>
            </a:extLst>
          </p:cNvPr>
          <p:cNvSpPr txBox="1"/>
          <p:nvPr/>
        </p:nvSpPr>
        <p:spPr>
          <a:xfrm>
            <a:off x="1403201" y="2414168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模型融合了一个神经语言模型和一个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993317-F504-4169-8497-85469C4F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97" y="1533491"/>
            <a:ext cx="3960903" cy="769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3F8788-90C0-449A-8197-D3D679F7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72" y="2894571"/>
            <a:ext cx="2285714" cy="33238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C6180A-23AA-4BF4-AAB1-04A930A82CC7}"/>
              </a:ext>
            </a:extLst>
          </p:cNvPr>
          <p:cNvSpPr txBox="1"/>
          <p:nvPr/>
        </p:nvSpPr>
        <p:spPr>
          <a:xfrm>
            <a:off x="1403202" y="1254415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最大化条件概率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B10362-6FBA-4276-88A6-556644EB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30" y="2894571"/>
            <a:ext cx="5695238" cy="13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BABDA9-0A92-4F66-8F68-58E6F077AF0D}"/>
              </a:ext>
            </a:extLst>
          </p:cNvPr>
          <p:cNvSpPr txBox="1"/>
          <p:nvPr/>
        </p:nvSpPr>
        <p:spPr>
          <a:xfrm>
            <a:off x="4575739" y="4503151"/>
            <a:ext cx="1045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对上下文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，生成上下文的压缩表示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B0E2D-2577-46B4-81D2-7A6B73EE39B5}"/>
              </a:ext>
            </a:extLst>
          </p:cNvPr>
          <p:cNvSpPr txBox="1"/>
          <p:nvPr/>
        </p:nvSpPr>
        <p:spPr>
          <a:xfrm>
            <a:off x="4575738" y="5078485"/>
            <a:ext cx="104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表示经过全连接再激活之后生成语义向量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，该向量是当前的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的语义压缩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7D320E-1D96-464C-B2A7-324CC36D8323}"/>
              </a:ext>
            </a:extLst>
          </p:cNvPr>
          <p:cNvSpPr txBox="1"/>
          <p:nvPr/>
        </p:nvSpPr>
        <p:spPr>
          <a:xfrm>
            <a:off x="4575737" y="5774093"/>
            <a:ext cx="104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和上下文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维的向量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，这个向量实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际上就是一个注意力向量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15EB429-B628-414B-AB7D-3CE95AC2C911}"/>
              </a:ext>
            </a:extLst>
          </p:cNvPr>
          <p:cNvSpPr txBox="1">
            <a:spLocks/>
          </p:cNvSpPr>
          <p:nvPr/>
        </p:nvSpPr>
        <p:spPr>
          <a:xfrm>
            <a:off x="801857" y="438971"/>
            <a:ext cx="10780543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Abstractive Sentence Summarization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2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FC6180A-23AA-4BF4-AAB1-04A930A82CC7}"/>
              </a:ext>
            </a:extLst>
          </p:cNvPr>
          <p:cNvSpPr txBox="1"/>
          <p:nvPr/>
        </p:nvSpPr>
        <p:spPr>
          <a:xfrm>
            <a:off x="1421309" y="1516965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BABDA9-0A92-4F66-8F68-58E6F077AF0D}"/>
              </a:ext>
            </a:extLst>
          </p:cNvPr>
          <p:cNvSpPr txBox="1"/>
          <p:nvPr/>
        </p:nvSpPr>
        <p:spPr>
          <a:xfrm>
            <a:off x="4249814" y="4423989"/>
            <a:ext cx="104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代表在当前上下文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的情况下，生成下一个词语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y(i+1)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中各个词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语的依赖概率，也就是注意力概率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B0E2D-2577-46B4-81D2-7A6B73EE39B5}"/>
              </a:ext>
            </a:extLst>
          </p:cNvPr>
          <p:cNvSpPr txBox="1"/>
          <p:nvPr/>
        </p:nvSpPr>
        <p:spPr>
          <a:xfrm>
            <a:off x="4249813" y="5420549"/>
            <a:ext cx="104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enc(x,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代表对输入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和上下文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进行结合的语义向量，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上下文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按照不同的注意力概率对输入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中的各个短语向量进行加权求和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1529EE-6406-4D2F-B95E-269371D6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48" y="2560954"/>
            <a:ext cx="2066667" cy="33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2BB578-C5A2-475C-AE1B-B8C1935F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35" y="1427621"/>
            <a:ext cx="4971429" cy="2790476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A888F76B-F8AE-47B1-BBD6-F825898BD41A}"/>
              </a:ext>
            </a:extLst>
          </p:cNvPr>
          <p:cNvSpPr txBox="1">
            <a:spLocks/>
          </p:cNvSpPr>
          <p:nvPr/>
        </p:nvSpPr>
        <p:spPr>
          <a:xfrm>
            <a:off x="954257" y="591371"/>
            <a:ext cx="10780543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Abstractive Sentence Summarization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0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25D6CDD-04F6-4F30-B6F2-6FC13CE7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53" y="2246447"/>
            <a:ext cx="4486901" cy="37914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FCBEE3-2662-45CD-98BE-EA1CEBE43F4F}"/>
              </a:ext>
            </a:extLst>
          </p:cNvPr>
          <p:cNvSpPr txBox="1"/>
          <p:nvPr/>
        </p:nvSpPr>
        <p:spPr>
          <a:xfrm>
            <a:off x="1421309" y="1516965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注意力机制的可视化理解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1DE6C7-31C1-4712-9A55-6DDD17FF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9" y="2447450"/>
            <a:ext cx="3873012" cy="359047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674429C7-85F5-4B33-9D7F-F8125F7AD8C6}"/>
              </a:ext>
            </a:extLst>
          </p:cNvPr>
          <p:cNvSpPr txBox="1">
            <a:spLocks/>
          </p:cNvSpPr>
          <p:nvPr/>
        </p:nvSpPr>
        <p:spPr>
          <a:xfrm>
            <a:off x="954257" y="591371"/>
            <a:ext cx="10780543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Abstractive Sentence Summarization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2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FC6180A-23AA-4BF4-AAB1-04A930A82CC7}"/>
              </a:ext>
            </a:extLst>
          </p:cNvPr>
          <p:cNvSpPr txBox="1"/>
          <p:nvPr/>
        </p:nvSpPr>
        <p:spPr>
          <a:xfrm>
            <a:off x="1421309" y="1516965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采用集束搜索算法进行最后文本摘要的生成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BABDA9-0A92-4F66-8F68-58E6F077AF0D}"/>
              </a:ext>
            </a:extLst>
          </p:cNvPr>
          <p:cNvSpPr txBox="1"/>
          <p:nvPr/>
        </p:nvSpPr>
        <p:spPr>
          <a:xfrm>
            <a:off x="5393711" y="2850123"/>
            <a:ext cx="104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个词的时候，选择概率最大的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个词（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beamSize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那么当前序列就是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B0E2D-2577-46B4-81D2-7A6B73EE39B5}"/>
              </a:ext>
            </a:extLst>
          </p:cNvPr>
          <p:cNvSpPr txBox="1"/>
          <p:nvPr/>
        </p:nvSpPr>
        <p:spPr>
          <a:xfrm>
            <a:off x="5393711" y="3846226"/>
            <a:ext cx="1045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个词的时候，我们将当前序列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，分别与词表中的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所有词进行组合，得到新的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aa ab a&lt;/s&gt;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bb b&lt;/s&gt;,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然后从其中选择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个得分最高的，作为当前序列，假如为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bb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48B2C-5D1F-4DFC-8FD8-4BC8F17C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03" y="2404603"/>
            <a:ext cx="3956059" cy="34034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65640D-EF0C-4F01-B7E3-BDEDF241729C}"/>
              </a:ext>
            </a:extLst>
          </p:cNvPr>
          <p:cNvSpPr txBox="1"/>
          <p:nvPr/>
        </p:nvSpPr>
        <p:spPr>
          <a:xfrm>
            <a:off x="5393711" y="4971704"/>
            <a:ext cx="104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后面会不断重复这个过程，直到遇到结束符为止。最终输出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得分最高的序列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223810-C694-4E97-907F-9FA616988EAC}"/>
              </a:ext>
            </a:extLst>
          </p:cNvPr>
          <p:cNvSpPr txBox="1">
            <a:spLocks/>
          </p:cNvSpPr>
          <p:nvPr/>
        </p:nvSpPr>
        <p:spPr>
          <a:xfrm>
            <a:off x="801857" y="438971"/>
            <a:ext cx="10780543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Abstractive Sentence Summarization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35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1E8-2067-41CC-9CE6-B17E2FE7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58" y="393895"/>
            <a:ext cx="10780543" cy="39389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Headline Generation with Minimum Risk Training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429778-8C9C-452A-8944-6034FA330535}"/>
              </a:ext>
            </a:extLst>
          </p:cNvPr>
          <p:cNvSpPr txBox="1"/>
          <p:nvPr/>
        </p:nvSpPr>
        <p:spPr>
          <a:xfrm>
            <a:off x="1268909" y="1364565"/>
            <a:ext cx="10452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Minimum Risk Training(MRT)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替换传统的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maximum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likehood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estimation(MLE)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来训练模型参数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使用的模型为机器翻译模型：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0139BE-D6D0-41E5-A92A-A6357054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08" y="2812832"/>
            <a:ext cx="5666463" cy="39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FE90A7-2AD9-4CD1-BB7B-B941399C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18" y="3606342"/>
            <a:ext cx="1552381" cy="2820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727978-71EC-464A-ABB0-C9DC5EB18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18" y="4346417"/>
            <a:ext cx="1914286" cy="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47632C-C33F-4D3E-8F22-9FD0FF961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002" y="5245426"/>
            <a:ext cx="1600000" cy="6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0901BF-7346-43AC-A479-E7C21139E072}"/>
              </a:ext>
            </a:extLst>
          </p:cNvPr>
          <p:cNvSpPr txBox="1"/>
          <p:nvPr/>
        </p:nvSpPr>
        <p:spPr>
          <a:xfrm>
            <a:off x="7606918" y="2834802"/>
            <a:ext cx="32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注意力机制的计算方式如下：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EB9407-A816-411C-8281-87CE27C2A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752" y="3520414"/>
            <a:ext cx="2561905" cy="37142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F4C54F2-473C-4A75-BEE6-DA229B2C6B0E}"/>
              </a:ext>
            </a:extLst>
          </p:cNvPr>
          <p:cNvSpPr/>
          <p:nvPr/>
        </p:nvSpPr>
        <p:spPr>
          <a:xfrm>
            <a:off x="9159299" y="3706128"/>
            <a:ext cx="257453" cy="84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1E8-2067-41CC-9CE6-B17E2FE7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58" y="393895"/>
            <a:ext cx="10780543" cy="39389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Headline Generation with Minimum Risk Training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429778-8C9C-452A-8944-6034FA330535}"/>
              </a:ext>
            </a:extLst>
          </p:cNvPr>
          <p:cNvSpPr txBox="1"/>
          <p:nvPr/>
        </p:nvSpPr>
        <p:spPr>
          <a:xfrm>
            <a:off x="1268909" y="1364565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maximum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likehood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estimation(MLE)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37A0D9-E5F2-4C9A-9ADF-66C3D64CCFF3}"/>
              </a:ext>
            </a:extLst>
          </p:cNvPr>
          <p:cNvSpPr txBox="1"/>
          <p:nvPr/>
        </p:nvSpPr>
        <p:spPr>
          <a:xfrm>
            <a:off x="1268909" y="3112422"/>
            <a:ext cx="104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Minimum Risk Training(MRT)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5B01CF-4D04-4863-89B0-C6C7163B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7" y="1958291"/>
            <a:ext cx="4703579" cy="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5A3ECB-017B-4ECC-B0B5-C8A25B6E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3922303"/>
            <a:ext cx="5000000" cy="6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B60077-FA87-4646-B92B-327F558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715" y="5099479"/>
            <a:ext cx="4809524" cy="1123810"/>
          </a:xfrm>
          <a:prstGeom prst="rect">
            <a:avLst/>
          </a:prstGeom>
        </p:spPr>
      </p:pic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CFEFBB-B601-4112-B5E6-FA2A63768A8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748293" y="4265160"/>
            <a:ext cx="43184" cy="1448456"/>
          </a:xfrm>
          <a:prstGeom prst="curvedConnector4">
            <a:avLst>
              <a:gd name="adj1" fmla="val -2614237"/>
              <a:gd name="adj2" fmla="val 106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0616EDA-A324-4407-91A8-8D7BDAEE3D7E}"/>
              </a:ext>
            </a:extLst>
          </p:cNvPr>
          <p:cNvSpPr txBox="1"/>
          <p:nvPr/>
        </p:nvSpPr>
        <p:spPr>
          <a:xfrm>
            <a:off x="8482818" y="3966166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费时，列举所有用例不太可能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715B6F-308C-435B-B01F-D1C7E9FA4B7F}"/>
              </a:ext>
            </a:extLst>
          </p:cNvPr>
          <p:cNvSpPr txBox="1"/>
          <p:nvPr/>
        </p:nvSpPr>
        <p:spPr>
          <a:xfrm>
            <a:off x="8482818" y="5292915"/>
            <a:ext cx="357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采取采样机制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,|S(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A4EC6E-59BC-4EA5-9046-F151DCBACC7D}"/>
              </a:ext>
            </a:extLst>
          </p:cNvPr>
          <p:cNvSpPr txBox="1"/>
          <p:nvPr/>
        </p:nvSpPr>
        <p:spPr>
          <a:xfrm>
            <a:off x="7748953" y="2166315"/>
            <a:ext cx="357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生成的摘要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和训练数据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的相似度计算为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方式计算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43739AF-1F6C-43B9-BB13-0C378613BB62}"/>
              </a:ext>
            </a:extLst>
          </p:cNvPr>
          <p:cNvCxnSpPr/>
          <p:nvPr/>
        </p:nvCxnSpPr>
        <p:spPr>
          <a:xfrm flipV="1">
            <a:off x="6495056" y="2663053"/>
            <a:ext cx="1253897" cy="130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1E8-2067-41CC-9CE6-B17E2FE7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2" y="393895"/>
            <a:ext cx="11530819" cy="39389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Abstractive Text Summarization using Sequence-to-sequence RNNs and Beyond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429778-8C9C-452A-8944-6034FA330535}"/>
              </a:ext>
            </a:extLst>
          </p:cNvPr>
          <p:cNvSpPr txBox="1"/>
          <p:nvPr/>
        </p:nvSpPr>
        <p:spPr>
          <a:xfrm>
            <a:off x="1268909" y="1364565"/>
            <a:ext cx="1045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Larger Vocabulary Trick(LVT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约束了解码器中的词汇量，使训练更快收敛，加速了训练过程。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31E7B-A50B-4386-84EF-54A6422ABA02}"/>
              </a:ext>
            </a:extLst>
          </p:cNvPr>
          <p:cNvSpPr txBox="1"/>
          <p:nvPr/>
        </p:nvSpPr>
        <p:spPr>
          <a:xfrm>
            <a:off x="1268909" y="2685122"/>
            <a:ext cx="1045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Rich Encoder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使用了一些额外的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，比如：词性，命名实体标签，单词的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C22C4F-B43A-4D49-A858-5D9CDF44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09" y="3711213"/>
            <a:ext cx="7087299" cy="27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7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1E8-2067-41CC-9CE6-B17E2FE7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2" y="393895"/>
            <a:ext cx="11530819" cy="39389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Abstractive Text Summarization using Sequence-to-sequence RNNs and Beyond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429778-8C9C-452A-8944-6034FA330535}"/>
              </a:ext>
            </a:extLst>
          </p:cNvPr>
          <p:cNvSpPr txBox="1"/>
          <p:nvPr/>
        </p:nvSpPr>
        <p:spPr>
          <a:xfrm>
            <a:off x="1268909" y="1364565"/>
            <a:ext cx="1045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Switching Generator/Pointer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关键词出现很少但却很重要，该模型很好地解决了对低频词的处理并不友好的问题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ABA5DD-8E3E-40EF-B7D6-4CB300FC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09" y="2504049"/>
            <a:ext cx="6623066" cy="3780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1196E1-1A3C-4AF6-82F3-5AA064BF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975" y="3365649"/>
            <a:ext cx="4079631" cy="10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A8F5BB-4ACA-469F-9186-AF22FDD6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33" y="5471974"/>
            <a:ext cx="6133514" cy="11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1E8-2067-41CC-9CE6-B17E2FE7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2" y="393895"/>
            <a:ext cx="11530819" cy="39389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429778-8C9C-452A-8944-6034FA330535}"/>
              </a:ext>
            </a:extLst>
          </p:cNvPr>
          <p:cNvSpPr txBox="1"/>
          <p:nvPr/>
        </p:nvSpPr>
        <p:spPr>
          <a:xfrm>
            <a:off x="1366564" y="1781816"/>
            <a:ext cx="1045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单纯地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data-driven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模型并不能很好地解决文本摘要的问题，针对文本摘要问题的特点，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到模型之中，对模型的效果有很大的帮助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460EBF-F8A4-4399-BC13-7DCB69E78DEA}"/>
              </a:ext>
            </a:extLst>
          </p:cNvPr>
          <p:cNvSpPr txBox="1"/>
          <p:nvPr/>
        </p:nvSpPr>
        <p:spPr>
          <a:xfrm>
            <a:off x="1366563" y="3105834"/>
            <a:ext cx="1045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其他领域的研究成果，小的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都可以尝试借鉴于文本摘要问题之中，比如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seq2seq+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的技术从机器翻译中借鉴过来应用于此，比如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技术等等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9EDD-471E-4106-94F7-F111F7DB162D}"/>
              </a:ext>
            </a:extLst>
          </p:cNvPr>
          <p:cNvSpPr txBox="1"/>
          <p:nvPr/>
        </p:nvSpPr>
        <p:spPr>
          <a:xfrm>
            <a:off x="1366563" y="4563551"/>
            <a:ext cx="1045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文本摘要算法优化问题可以从模型方面，还有数据集，还有评价指标、降低生成词的重复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率等方面进行优化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635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Neural Headline Generation with Minimum Risk Training</vt:lpstr>
      <vt:lpstr>Neural Headline Generation with Minimum Risk Training</vt:lpstr>
      <vt:lpstr>Abstractive Text Summarization using Sequence-to-sequence RNNs and Beyond</vt:lpstr>
      <vt:lpstr>Abstractive Text Summarization using Sequence-to-sequence RNNs and Beyond</vt:lpstr>
      <vt:lpstr> 启发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Text Summarization using Sequence-to-sequence RNNs and Beyond</dc:title>
  <dc:creator>单 章明</dc:creator>
  <cp:lastModifiedBy>单 章明</cp:lastModifiedBy>
  <cp:revision>94</cp:revision>
  <dcterms:created xsi:type="dcterms:W3CDTF">2019-08-10T04:14:15Z</dcterms:created>
  <dcterms:modified xsi:type="dcterms:W3CDTF">2019-08-11T07:50:59Z</dcterms:modified>
</cp:coreProperties>
</file>