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2" r:id="rId3"/>
    <p:sldId id="263" r:id="rId4"/>
    <p:sldId id="264" r:id="rId5"/>
    <p:sldId id="265" r:id="rId6"/>
    <p:sldId id="267" r:id="rId7"/>
    <p:sldId id="266" r:id="rId8"/>
    <p:sldId id="268" r:id="rId9"/>
    <p:sldId id="269" r:id="rId10"/>
    <p:sldId id="270" r:id="rId11"/>
    <p:sldId id="272" r:id="rId12"/>
    <p:sldId id="273" r:id="rId13"/>
    <p:sldId id="274" r:id="rId14"/>
    <p:sldId id="275"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4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0ABB8-02B7-40E3-B121-5745410CE0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9957AF-2CBB-4E20-9E56-B4B2F905D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B00FC4-0C31-440D-A232-60697231CD07}"/>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1EE16ACF-023A-47E1-80FB-E6DCCBC52E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4AFFDE-B698-4871-B27D-999E62F1E1B1}"/>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61214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A6B3E-C729-4BAB-B3DD-C17D803456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7B95BA-4B38-491E-88E2-E6F779E950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F5F5A4-2787-4A6B-9324-3879733595BB}"/>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8880D653-443E-4F2F-A08C-D9930869A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F6172-4E0E-46A6-956E-2B30F67449CA}"/>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352723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AC2158-8A71-44E0-BE7C-7F8655E2E3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00510A1-117D-4E54-8B51-15246E724A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E26420-ED57-412D-913F-EDD7DD8DFDCD}"/>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D58BC87B-8429-4472-A73B-E2C5A4E912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B00AC-121B-4FD7-95B4-14F79F99F889}"/>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428532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287C-0A9B-46D6-BF29-F7C6CF8F96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2CA582-2E93-4159-BAAC-7CDBAD210F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563F3E-7859-4D2A-9710-825D17B6C4B3}"/>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34ECDAA9-786B-4397-8497-FED7E1867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149CA-B6E7-4DD4-BC3B-0DE7E5932E9F}"/>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233894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ACCC9-EFFC-4BDB-8A5E-545D02F9E0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8708E9-4E1C-4CCF-967C-16A0089EB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5F8FE-E35E-4F64-A933-5886CE59A511}"/>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D43E94A2-D2D6-4D26-93B8-AF42FCFBB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71DF9-7C30-45A8-B254-87045D578859}"/>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28754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97034-1AEB-421D-8417-E0FA2D14E3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4F1E9C-5854-4750-8743-F64268F744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6CA1C58-3465-4265-A0CB-15FCF67D13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AADA03-F6D1-4590-BEF6-2AD1E2F6288D}"/>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6" name="页脚占位符 5">
            <a:extLst>
              <a:ext uri="{FF2B5EF4-FFF2-40B4-BE49-F238E27FC236}">
                <a16:creationId xmlns:a16="http://schemas.microsoft.com/office/drawing/2014/main" id="{CF6DCA7F-0C41-4947-B2CB-59AE457576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CAA1E0-07F6-41EC-93A3-C4EC592B2AC3}"/>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269380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3C8E8-D492-4702-9FD3-6807953F38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C72F4BE-05F0-40E0-AE67-BC625361D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DAC639-E8AF-488E-A8F1-27FB2E0E0A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310BBE-B759-4FE2-A870-015C15AA4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CC24E56-3F63-4C8D-A17B-7AE2137FBC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485C6A-25D4-481B-B5C6-BFF459D71133}"/>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8" name="页脚占位符 7">
            <a:extLst>
              <a:ext uri="{FF2B5EF4-FFF2-40B4-BE49-F238E27FC236}">
                <a16:creationId xmlns:a16="http://schemas.microsoft.com/office/drawing/2014/main" id="{917EF2DF-6808-4128-BEC3-E0219C2A76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09B94A-F686-4B88-9C9C-22C1AE2B3D58}"/>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372614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AE650-98ED-4A5E-BE52-E54AD20C38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4646372-E7A8-413A-ACFA-EE3ED0808D61}"/>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4" name="页脚占位符 3">
            <a:extLst>
              <a:ext uri="{FF2B5EF4-FFF2-40B4-BE49-F238E27FC236}">
                <a16:creationId xmlns:a16="http://schemas.microsoft.com/office/drawing/2014/main" id="{DF1D9916-8050-49D4-BED9-F4D338E86F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F78A7F-007D-49D2-8D8A-EED23DDE9AEA}"/>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332138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44EE7D-8760-43D3-97E3-CC7A049236A6}"/>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3" name="页脚占位符 2">
            <a:extLst>
              <a:ext uri="{FF2B5EF4-FFF2-40B4-BE49-F238E27FC236}">
                <a16:creationId xmlns:a16="http://schemas.microsoft.com/office/drawing/2014/main" id="{C1344761-E4C0-4278-9036-B6D03F39F1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D2FB4D-177E-4A1D-956C-71BF8CBC43D9}"/>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107500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85F1D-1B1F-4E87-AF92-2FE980306F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9B169D-6C36-4DD8-ACC1-077904D3C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489C3A-521F-4F23-93AC-2EB8C0409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17CBE6-06D8-4E36-9E66-87FA8E97EF35}"/>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6" name="页脚占位符 5">
            <a:extLst>
              <a:ext uri="{FF2B5EF4-FFF2-40B4-BE49-F238E27FC236}">
                <a16:creationId xmlns:a16="http://schemas.microsoft.com/office/drawing/2014/main" id="{57D3BBB1-0ACB-47FD-ADAC-E250478BDC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2836AB-0379-45D9-822C-F73E14BD7F19}"/>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335324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F56D8-4847-4EB3-AFA3-D5524C79B9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64C561-CE38-4B28-A336-C0D6A14FB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C2C78D-26FF-4697-B52E-7E1A33A75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CC2CAD-F53D-4C1B-A215-F1696F05D139}"/>
              </a:ext>
            </a:extLst>
          </p:cNvPr>
          <p:cNvSpPr>
            <a:spLocks noGrp="1"/>
          </p:cNvSpPr>
          <p:nvPr>
            <p:ph type="dt" sz="half" idx="10"/>
          </p:nvPr>
        </p:nvSpPr>
        <p:spPr/>
        <p:txBody>
          <a:bodyPr/>
          <a:lstStyle/>
          <a:p>
            <a:fld id="{A0BB9A8F-0AB4-4156-B042-8013A7C0419A}" type="datetimeFigureOut">
              <a:rPr lang="zh-CN" altLang="en-US" smtClean="0"/>
              <a:t>2019/9/7</a:t>
            </a:fld>
            <a:endParaRPr lang="zh-CN" altLang="en-US"/>
          </a:p>
        </p:txBody>
      </p:sp>
      <p:sp>
        <p:nvSpPr>
          <p:cNvPr id="6" name="页脚占位符 5">
            <a:extLst>
              <a:ext uri="{FF2B5EF4-FFF2-40B4-BE49-F238E27FC236}">
                <a16:creationId xmlns:a16="http://schemas.microsoft.com/office/drawing/2014/main" id="{6F98D117-D3C6-4098-9BAA-9736CA6913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07E520-88E0-47E8-8308-63B1A9C2A3EF}"/>
              </a:ext>
            </a:extLst>
          </p:cNvPr>
          <p:cNvSpPr>
            <a:spLocks noGrp="1"/>
          </p:cNvSpPr>
          <p:nvPr>
            <p:ph type="sldNum" sz="quarter" idx="12"/>
          </p:nvPr>
        </p:nvSpPr>
        <p:spPr/>
        <p:txBody>
          <a:body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321134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219F29-CD84-4F2B-8192-D91C3D5A4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AA946A-1CE3-4222-9943-38A64ED5E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AFE1B3-9D55-468E-80BE-78912F1F6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B9A8F-0AB4-4156-B042-8013A7C0419A}" type="datetimeFigureOut">
              <a:rPr lang="zh-CN" altLang="en-US" smtClean="0"/>
              <a:t>2019/9/7</a:t>
            </a:fld>
            <a:endParaRPr lang="zh-CN" altLang="en-US"/>
          </a:p>
        </p:txBody>
      </p:sp>
      <p:sp>
        <p:nvSpPr>
          <p:cNvPr id="5" name="页脚占位符 4">
            <a:extLst>
              <a:ext uri="{FF2B5EF4-FFF2-40B4-BE49-F238E27FC236}">
                <a16:creationId xmlns:a16="http://schemas.microsoft.com/office/drawing/2014/main" id="{5BCE5A7D-75A7-48F2-8D50-948C62923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6CDF5F-4630-4D93-A9C3-48A92B26A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ED651-506C-4CB6-B0C4-61D8567293F5}" type="slidenum">
              <a:rPr lang="zh-CN" altLang="en-US" smtClean="0"/>
              <a:t>‹#›</a:t>
            </a:fld>
            <a:endParaRPr lang="zh-CN" altLang="en-US"/>
          </a:p>
        </p:txBody>
      </p:sp>
    </p:spTree>
    <p:extLst>
      <p:ext uri="{BB962C8B-B14F-4D97-AF65-F5344CB8AC3E}">
        <p14:creationId xmlns:p14="http://schemas.microsoft.com/office/powerpoint/2010/main" val="1136481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ACF246-CDCD-4820-B144-A89ACA2BB7F5}"/>
              </a:ext>
            </a:extLst>
          </p:cNvPr>
          <p:cNvSpPr/>
          <p:nvPr/>
        </p:nvSpPr>
        <p:spPr>
          <a:xfrm>
            <a:off x="1669960" y="1993959"/>
            <a:ext cx="9122536" cy="461665"/>
          </a:xfrm>
          <a:prstGeom prst="rect">
            <a:avLst/>
          </a:prstGeom>
        </p:spPr>
        <p:txBody>
          <a:bodyPr wrap="square">
            <a:spAutoFit/>
          </a:bodyPr>
          <a:lstStyle/>
          <a:p>
            <a:r>
              <a:rPr lang="en-US" altLang="zh-CN" sz="2400" dirty="0" err="1"/>
              <a:t>DKN:Deep</a:t>
            </a:r>
            <a:r>
              <a:rPr lang="zh-CN" altLang="en-US" sz="2400" dirty="0"/>
              <a:t> </a:t>
            </a:r>
            <a:r>
              <a:rPr lang="en-US" altLang="zh-CN" sz="2400" dirty="0"/>
              <a:t>Knowledge-Aware</a:t>
            </a:r>
            <a:r>
              <a:rPr lang="zh-CN" altLang="en-US" sz="2400" dirty="0"/>
              <a:t> </a:t>
            </a:r>
            <a:r>
              <a:rPr lang="en-US" altLang="zh-CN" sz="2400" dirty="0"/>
              <a:t>Network for News Recommendation</a:t>
            </a:r>
            <a:endParaRPr lang="zh-CN" altLang="en-US" sz="2400" dirty="0"/>
          </a:p>
        </p:txBody>
      </p:sp>
      <p:sp>
        <p:nvSpPr>
          <p:cNvPr id="5" name="文本框 4">
            <a:extLst>
              <a:ext uri="{FF2B5EF4-FFF2-40B4-BE49-F238E27FC236}">
                <a16:creationId xmlns:a16="http://schemas.microsoft.com/office/drawing/2014/main" id="{7BB8189E-4F37-4BD6-8E93-2DFF856CC93A}"/>
              </a:ext>
            </a:extLst>
          </p:cNvPr>
          <p:cNvSpPr txBox="1"/>
          <p:nvPr/>
        </p:nvSpPr>
        <p:spPr>
          <a:xfrm>
            <a:off x="2995450" y="2974572"/>
            <a:ext cx="5428089" cy="646331"/>
          </a:xfrm>
          <a:prstGeom prst="rect">
            <a:avLst/>
          </a:prstGeom>
          <a:noFill/>
        </p:spPr>
        <p:txBody>
          <a:bodyPr wrap="none" rtlCol="0">
            <a:spAutoFit/>
          </a:bodyPr>
          <a:lstStyle/>
          <a:p>
            <a:r>
              <a:rPr lang="en-US" altLang="zh-CN" dirty="0"/>
              <a:t>Hongwei Wang, </a:t>
            </a:r>
            <a:r>
              <a:rPr lang="en-US" altLang="zh-CN" dirty="0" err="1"/>
              <a:t>Fuzheng</a:t>
            </a:r>
            <a:r>
              <a:rPr lang="en-US" altLang="zh-CN" dirty="0"/>
              <a:t> Zhang, Xing </a:t>
            </a:r>
            <a:r>
              <a:rPr lang="en-US" altLang="zh-CN" dirty="0" err="1"/>
              <a:t>Xie</a:t>
            </a:r>
            <a:r>
              <a:rPr lang="en-US" altLang="zh-CN" dirty="0"/>
              <a:t>, </a:t>
            </a:r>
            <a:r>
              <a:rPr lang="en-US" altLang="zh-CN" dirty="0" err="1"/>
              <a:t>Minyi</a:t>
            </a:r>
            <a:r>
              <a:rPr lang="en-US" altLang="zh-CN" dirty="0"/>
              <a:t> Guo</a:t>
            </a:r>
          </a:p>
          <a:p>
            <a:endParaRPr lang="zh-CN" altLang="en-US" dirty="0"/>
          </a:p>
        </p:txBody>
      </p:sp>
      <p:sp>
        <p:nvSpPr>
          <p:cNvPr id="6" name="文本框 5">
            <a:extLst>
              <a:ext uri="{FF2B5EF4-FFF2-40B4-BE49-F238E27FC236}">
                <a16:creationId xmlns:a16="http://schemas.microsoft.com/office/drawing/2014/main" id="{26F92AAF-D283-43B4-ADAC-990E8D493A32}"/>
              </a:ext>
            </a:extLst>
          </p:cNvPr>
          <p:cNvSpPr txBox="1"/>
          <p:nvPr/>
        </p:nvSpPr>
        <p:spPr>
          <a:xfrm>
            <a:off x="3425779" y="3455016"/>
            <a:ext cx="4844596" cy="369332"/>
          </a:xfrm>
          <a:prstGeom prst="rect">
            <a:avLst/>
          </a:prstGeom>
          <a:noFill/>
        </p:spPr>
        <p:txBody>
          <a:bodyPr wrap="none" rtlCol="0">
            <a:spAutoFit/>
          </a:bodyPr>
          <a:lstStyle/>
          <a:p>
            <a:r>
              <a:rPr lang="en-US" altLang="zh-CN" dirty="0"/>
              <a:t>Shanghai Jiao Tong University, Shanghai, China</a:t>
            </a:r>
            <a:endParaRPr lang="zh-CN" altLang="en-US" dirty="0"/>
          </a:p>
        </p:txBody>
      </p:sp>
      <p:sp>
        <p:nvSpPr>
          <p:cNvPr id="7" name="文本框 6">
            <a:extLst>
              <a:ext uri="{FF2B5EF4-FFF2-40B4-BE49-F238E27FC236}">
                <a16:creationId xmlns:a16="http://schemas.microsoft.com/office/drawing/2014/main" id="{35C97B53-4445-4CFE-9530-E5CFF3EED741}"/>
              </a:ext>
            </a:extLst>
          </p:cNvPr>
          <p:cNvSpPr txBox="1"/>
          <p:nvPr/>
        </p:nvSpPr>
        <p:spPr>
          <a:xfrm>
            <a:off x="3711992" y="3916681"/>
            <a:ext cx="3995004" cy="369332"/>
          </a:xfrm>
          <a:prstGeom prst="rect">
            <a:avLst/>
          </a:prstGeom>
          <a:noFill/>
        </p:spPr>
        <p:txBody>
          <a:bodyPr wrap="none" rtlCol="0">
            <a:spAutoFit/>
          </a:bodyPr>
          <a:lstStyle/>
          <a:p>
            <a:r>
              <a:rPr lang="en-US" altLang="zh-CN" dirty="0"/>
              <a:t>Microsoft Research Asia, Beijing, China</a:t>
            </a:r>
          </a:p>
        </p:txBody>
      </p:sp>
      <p:sp>
        <p:nvSpPr>
          <p:cNvPr id="8" name="文本框 7">
            <a:extLst>
              <a:ext uri="{FF2B5EF4-FFF2-40B4-BE49-F238E27FC236}">
                <a16:creationId xmlns:a16="http://schemas.microsoft.com/office/drawing/2014/main" id="{5664C569-5EF0-49C8-AEFE-C8BAA8B33B98}"/>
              </a:ext>
            </a:extLst>
          </p:cNvPr>
          <p:cNvSpPr txBox="1"/>
          <p:nvPr/>
        </p:nvSpPr>
        <p:spPr>
          <a:xfrm>
            <a:off x="1896454" y="4335834"/>
            <a:ext cx="8741496" cy="369332"/>
          </a:xfrm>
          <a:prstGeom prst="rect">
            <a:avLst/>
          </a:prstGeom>
          <a:noFill/>
        </p:spPr>
        <p:txBody>
          <a:bodyPr wrap="none" rtlCol="0">
            <a:spAutoFit/>
          </a:bodyPr>
          <a:lstStyle/>
          <a:p>
            <a:r>
              <a:rPr lang="en-US" altLang="zh-CN" dirty="0"/>
              <a:t>wanghongwei55@gmail.com,{</a:t>
            </a:r>
            <a:r>
              <a:rPr lang="en-US" altLang="zh-CN" dirty="0" err="1"/>
              <a:t>fuzzhang,xingx</a:t>
            </a:r>
            <a:r>
              <a:rPr lang="en-US" altLang="zh-CN" dirty="0"/>
              <a:t>}@</a:t>
            </a:r>
            <a:r>
              <a:rPr lang="en-US" altLang="zh-CN" dirty="0" err="1"/>
              <a:t>microsoft.com,guo</a:t>
            </a:r>
            <a:r>
              <a:rPr lang="en-US" altLang="zh-CN" dirty="0"/>
              <a:t>-my@cs.sjtu.edu.cn</a:t>
            </a:r>
            <a:endParaRPr lang="zh-CN" altLang="en-US" dirty="0"/>
          </a:p>
        </p:txBody>
      </p:sp>
      <p:sp>
        <p:nvSpPr>
          <p:cNvPr id="9" name="文本框 8">
            <a:extLst>
              <a:ext uri="{FF2B5EF4-FFF2-40B4-BE49-F238E27FC236}">
                <a16:creationId xmlns:a16="http://schemas.microsoft.com/office/drawing/2014/main" id="{9E2BFB80-97D9-4ED0-8E6A-8D192D5309B8}"/>
              </a:ext>
            </a:extLst>
          </p:cNvPr>
          <p:cNvSpPr txBox="1"/>
          <p:nvPr/>
        </p:nvSpPr>
        <p:spPr>
          <a:xfrm>
            <a:off x="4765119" y="2574198"/>
            <a:ext cx="1441420" cy="369332"/>
          </a:xfrm>
          <a:prstGeom prst="rect">
            <a:avLst/>
          </a:prstGeom>
          <a:noFill/>
        </p:spPr>
        <p:txBody>
          <a:bodyPr wrap="none" rtlCol="0">
            <a:spAutoFit/>
          </a:bodyPr>
          <a:lstStyle/>
          <a:p>
            <a:r>
              <a:rPr lang="en-US" altLang="zh-CN" dirty="0"/>
              <a:t>(WWW2018)</a:t>
            </a:r>
            <a:endParaRPr lang="zh-CN" altLang="en-US" dirty="0"/>
          </a:p>
        </p:txBody>
      </p:sp>
    </p:spTree>
    <p:extLst>
      <p:ext uri="{BB962C8B-B14F-4D97-AF65-F5344CB8AC3E}">
        <p14:creationId xmlns:p14="http://schemas.microsoft.com/office/powerpoint/2010/main" val="1902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50601" y="1219131"/>
            <a:ext cx="1277914" cy="369332"/>
          </a:xfrm>
          <a:prstGeom prst="rect">
            <a:avLst/>
          </a:prstGeom>
          <a:noFill/>
        </p:spPr>
        <p:txBody>
          <a:bodyPr wrap="none" rtlCol="0">
            <a:spAutoFit/>
          </a:bodyPr>
          <a:lstStyle/>
          <a:p>
            <a:r>
              <a:rPr lang="en-US" altLang="zh-CN" b="1" dirty="0"/>
              <a:t>baseline</a:t>
            </a:r>
            <a:r>
              <a:rPr lang="zh-CN" altLang="en-US" b="1" dirty="0"/>
              <a:t>：</a:t>
            </a:r>
          </a:p>
        </p:txBody>
      </p:sp>
      <p:pic>
        <p:nvPicPr>
          <p:cNvPr id="6" name="图片 5">
            <a:extLst>
              <a:ext uri="{FF2B5EF4-FFF2-40B4-BE49-F238E27FC236}">
                <a16:creationId xmlns:a16="http://schemas.microsoft.com/office/drawing/2014/main" id="{92CD2A3C-5793-4E80-8642-A37F9A1D890C}"/>
              </a:ext>
            </a:extLst>
          </p:cNvPr>
          <p:cNvPicPr>
            <a:picLocks noChangeAspect="1"/>
          </p:cNvPicPr>
          <p:nvPr/>
        </p:nvPicPr>
        <p:blipFill>
          <a:blip r:embed="rId2"/>
          <a:stretch>
            <a:fillRect/>
          </a:stretch>
        </p:blipFill>
        <p:spPr>
          <a:xfrm>
            <a:off x="1518378" y="1673836"/>
            <a:ext cx="3119008" cy="2271392"/>
          </a:xfrm>
          <a:prstGeom prst="rect">
            <a:avLst/>
          </a:prstGeom>
        </p:spPr>
      </p:pic>
      <p:pic>
        <p:nvPicPr>
          <p:cNvPr id="7" name="图片 6">
            <a:extLst>
              <a:ext uri="{FF2B5EF4-FFF2-40B4-BE49-F238E27FC236}">
                <a16:creationId xmlns:a16="http://schemas.microsoft.com/office/drawing/2014/main" id="{804B9430-6D10-4FC0-9548-080752C0AF95}"/>
              </a:ext>
            </a:extLst>
          </p:cNvPr>
          <p:cNvPicPr>
            <a:picLocks noChangeAspect="1"/>
          </p:cNvPicPr>
          <p:nvPr/>
        </p:nvPicPr>
        <p:blipFill>
          <a:blip r:embed="rId3"/>
          <a:stretch>
            <a:fillRect/>
          </a:stretch>
        </p:blipFill>
        <p:spPr>
          <a:xfrm>
            <a:off x="1518378" y="3880346"/>
            <a:ext cx="3152696" cy="2314391"/>
          </a:xfrm>
          <a:prstGeom prst="rect">
            <a:avLst/>
          </a:prstGeom>
        </p:spPr>
      </p:pic>
      <p:pic>
        <p:nvPicPr>
          <p:cNvPr id="8" name="图片 7">
            <a:extLst>
              <a:ext uri="{FF2B5EF4-FFF2-40B4-BE49-F238E27FC236}">
                <a16:creationId xmlns:a16="http://schemas.microsoft.com/office/drawing/2014/main" id="{5022F8F8-9124-45C1-B6A4-5F4921640D31}"/>
              </a:ext>
            </a:extLst>
          </p:cNvPr>
          <p:cNvPicPr>
            <a:picLocks noChangeAspect="1"/>
          </p:cNvPicPr>
          <p:nvPr/>
        </p:nvPicPr>
        <p:blipFill>
          <a:blip r:embed="rId4"/>
          <a:stretch>
            <a:fillRect/>
          </a:stretch>
        </p:blipFill>
        <p:spPr>
          <a:xfrm>
            <a:off x="6252716" y="1673836"/>
            <a:ext cx="3840148" cy="4625245"/>
          </a:xfrm>
          <a:prstGeom prst="rect">
            <a:avLst/>
          </a:prstGeom>
        </p:spPr>
      </p:pic>
      <p:sp>
        <p:nvSpPr>
          <p:cNvPr id="9" name="文本框 8">
            <a:extLst>
              <a:ext uri="{FF2B5EF4-FFF2-40B4-BE49-F238E27FC236}">
                <a16:creationId xmlns:a16="http://schemas.microsoft.com/office/drawing/2014/main" id="{830DA87D-A279-4905-A0B0-FA9D43423E2B}"/>
              </a:ext>
            </a:extLst>
          </p:cNvPr>
          <p:cNvSpPr txBox="1"/>
          <p:nvPr/>
        </p:nvSpPr>
        <p:spPr>
          <a:xfrm>
            <a:off x="6252716" y="1258789"/>
            <a:ext cx="1210588" cy="338554"/>
          </a:xfrm>
          <a:prstGeom prst="rect">
            <a:avLst/>
          </a:prstGeom>
          <a:noFill/>
        </p:spPr>
        <p:txBody>
          <a:bodyPr wrap="none" rtlCol="0">
            <a:spAutoFit/>
          </a:bodyPr>
          <a:lstStyle/>
          <a:p>
            <a:r>
              <a:rPr lang="zh-CN" altLang="en-US" sz="1600" b="1" dirty="0"/>
              <a:t>实验结果：</a:t>
            </a:r>
          </a:p>
        </p:txBody>
      </p:sp>
    </p:spTree>
    <p:extLst>
      <p:ext uri="{BB962C8B-B14F-4D97-AF65-F5344CB8AC3E}">
        <p14:creationId xmlns:p14="http://schemas.microsoft.com/office/powerpoint/2010/main" val="338289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ACF246-CDCD-4820-B144-A89ACA2BB7F5}"/>
              </a:ext>
            </a:extLst>
          </p:cNvPr>
          <p:cNvSpPr/>
          <p:nvPr/>
        </p:nvSpPr>
        <p:spPr>
          <a:xfrm>
            <a:off x="1669960" y="1993959"/>
            <a:ext cx="9122536" cy="461665"/>
          </a:xfrm>
          <a:prstGeom prst="rect">
            <a:avLst/>
          </a:prstGeom>
        </p:spPr>
        <p:txBody>
          <a:bodyPr wrap="square">
            <a:spAutoFit/>
          </a:bodyPr>
          <a:lstStyle/>
          <a:p>
            <a:r>
              <a:rPr lang="en-US" altLang="zh-CN" sz="2400" dirty="0"/>
              <a:t>Co-Attentive Multi-Task Learning for Explainable Recommendation</a:t>
            </a:r>
            <a:endParaRPr lang="zh-CN" altLang="en-US" sz="2400" dirty="0"/>
          </a:p>
        </p:txBody>
      </p:sp>
      <p:sp>
        <p:nvSpPr>
          <p:cNvPr id="5" name="文本框 4">
            <a:extLst>
              <a:ext uri="{FF2B5EF4-FFF2-40B4-BE49-F238E27FC236}">
                <a16:creationId xmlns:a16="http://schemas.microsoft.com/office/drawing/2014/main" id="{7BB8189E-4F37-4BD6-8E93-2DFF856CC93A}"/>
              </a:ext>
            </a:extLst>
          </p:cNvPr>
          <p:cNvSpPr txBox="1"/>
          <p:nvPr/>
        </p:nvSpPr>
        <p:spPr>
          <a:xfrm>
            <a:off x="3141411" y="3129484"/>
            <a:ext cx="5011308" cy="646331"/>
          </a:xfrm>
          <a:prstGeom prst="rect">
            <a:avLst/>
          </a:prstGeom>
          <a:noFill/>
        </p:spPr>
        <p:txBody>
          <a:bodyPr wrap="none" rtlCol="0">
            <a:spAutoFit/>
          </a:bodyPr>
          <a:lstStyle/>
          <a:p>
            <a:r>
              <a:rPr lang="en-US" altLang="zh-CN" dirty="0" err="1"/>
              <a:t>Zhongxia</a:t>
            </a:r>
            <a:r>
              <a:rPr lang="en-US" altLang="zh-CN" dirty="0"/>
              <a:t> Chen, </a:t>
            </a:r>
            <a:r>
              <a:rPr lang="en-US" altLang="zh-CN" dirty="0" err="1"/>
              <a:t>XitingWang</a:t>
            </a:r>
            <a:r>
              <a:rPr lang="en-US" altLang="zh-CN" dirty="0"/>
              <a:t>, Xing </a:t>
            </a:r>
            <a:r>
              <a:rPr lang="en-US" altLang="zh-CN" dirty="0" err="1"/>
              <a:t>Xie</a:t>
            </a:r>
            <a:r>
              <a:rPr lang="en-US" altLang="zh-CN" dirty="0"/>
              <a:t>, </a:t>
            </a:r>
            <a:r>
              <a:rPr lang="en-US" altLang="zh-CN" dirty="0" err="1"/>
              <a:t>TongWu</a:t>
            </a:r>
            <a:r>
              <a:rPr lang="en-US" altLang="zh-CN" dirty="0"/>
              <a:t>,</a:t>
            </a:r>
          </a:p>
          <a:p>
            <a:r>
              <a:rPr lang="en-US" altLang="zh-CN" dirty="0"/>
              <a:t>   </a:t>
            </a:r>
            <a:r>
              <a:rPr lang="en-US" altLang="zh-CN" dirty="0" err="1"/>
              <a:t>Guoqing</a:t>
            </a:r>
            <a:r>
              <a:rPr lang="en-US" altLang="zh-CN" dirty="0"/>
              <a:t> Bu, </a:t>
            </a:r>
            <a:r>
              <a:rPr lang="en-US" altLang="zh-CN" dirty="0" err="1"/>
              <a:t>YiningWang</a:t>
            </a:r>
            <a:r>
              <a:rPr lang="en-US" altLang="zh-CN" dirty="0"/>
              <a:t> and </a:t>
            </a:r>
            <a:r>
              <a:rPr lang="en-US" altLang="zh-CN" dirty="0" err="1"/>
              <a:t>Enhong</a:t>
            </a:r>
            <a:r>
              <a:rPr lang="en-US" altLang="zh-CN" dirty="0"/>
              <a:t> Chen</a:t>
            </a:r>
            <a:endParaRPr lang="zh-CN" altLang="en-US" dirty="0"/>
          </a:p>
        </p:txBody>
      </p:sp>
      <p:sp>
        <p:nvSpPr>
          <p:cNvPr id="6" name="文本框 5">
            <a:extLst>
              <a:ext uri="{FF2B5EF4-FFF2-40B4-BE49-F238E27FC236}">
                <a16:creationId xmlns:a16="http://schemas.microsoft.com/office/drawing/2014/main" id="{26F92AAF-D283-43B4-ADAC-990E8D493A32}"/>
              </a:ext>
            </a:extLst>
          </p:cNvPr>
          <p:cNvSpPr txBox="1"/>
          <p:nvPr/>
        </p:nvSpPr>
        <p:spPr>
          <a:xfrm>
            <a:off x="914399" y="3833328"/>
            <a:ext cx="9999853" cy="369332"/>
          </a:xfrm>
          <a:prstGeom prst="rect">
            <a:avLst/>
          </a:prstGeom>
          <a:noFill/>
        </p:spPr>
        <p:txBody>
          <a:bodyPr wrap="none" rtlCol="0">
            <a:spAutoFit/>
          </a:bodyPr>
          <a:lstStyle/>
          <a:p>
            <a:r>
              <a:rPr lang="en-US" altLang="zh-CN" dirty="0"/>
              <a:t>School of Computer Science and Technology, University of Science and Technology of China, China</a:t>
            </a:r>
            <a:endParaRPr lang="zh-CN" altLang="en-US" dirty="0"/>
          </a:p>
        </p:txBody>
      </p:sp>
      <p:sp>
        <p:nvSpPr>
          <p:cNvPr id="7" name="文本框 6">
            <a:extLst>
              <a:ext uri="{FF2B5EF4-FFF2-40B4-BE49-F238E27FC236}">
                <a16:creationId xmlns:a16="http://schemas.microsoft.com/office/drawing/2014/main" id="{35C97B53-4445-4CFE-9530-E5CFF3EED741}"/>
              </a:ext>
            </a:extLst>
          </p:cNvPr>
          <p:cNvSpPr txBox="1"/>
          <p:nvPr/>
        </p:nvSpPr>
        <p:spPr>
          <a:xfrm>
            <a:off x="3975774" y="4136568"/>
            <a:ext cx="3342582" cy="369332"/>
          </a:xfrm>
          <a:prstGeom prst="rect">
            <a:avLst/>
          </a:prstGeom>
          <a:noFill/>
        </p:spPr>
        <p:txBody>
          <a:bodyPr wrap="none" rtlCol="0">
            <a:spAutoFit/>
          </a:bodyPr>
          <a:lstStyle/>
          <a:p>
            <a:r>
              <a:rPr lang="en-US" altLang="zh-CN" dirty="0"/>
              <a:t>Microsoft Research Asia, China</a:t>
            </a:r>
          </a:p>
        </p:txBody>
      </p:sp>
      <p:sp>
        <p:nvSpPr>
          <p:cNvPr id="8" name="文本框 7">
            <a:extLst>
              <a:ext uri="{FF2B5EF4-FFF2-40B4-BE49-F238E27FC236}">
                <a16:creationId xmlns:a16="http://schemas.microsoft.com/office/drawing/2014/main" id="{5664C569-5EF0-49C8-AEFE-C8BAA8B33B98}"/>
              </a:ext>
            </a:extLst>
          </p:cNvPr>
          <p:cNvSpPr txBox="1"/>
          <p:nvPr/>
        </p:nvSpPr>
        <p:spPr>
          <a:xfrm>
            <a:off x="2348326" y="4830353"/>
            <a:ext cx="7263527" cy="646331"/>
          </a:xfrm>
          <a:prstGeom prst="rect">
            <a:avLst/>
          </a:prstGeom>
          <a:noFill/>
        </p:spPr>
        <p:txBody>
          <a:bodyPr wrap="none" rtlCol="0">
            <a:spAutoFit/>
          </a:bodyPr>
          <a:lstStyle/>
          <a:p>
            <a:r>
              <a:rPr lang="en-US" altLang="zh-CN" dirty="0"/>
              <a:t>fczx87@mail., cheneh@gustc.edu.cn, </a:t>
            </a:r>
            <a:r>
              <a:rPr lang="en-US" altLang="zh-CN" dirty="0" err="1"/>
              <a:t>fxitwan</a:t>
            </a:r>
            <a:r>
              <a:rPr lang="en-US" altLang="zh-CN" dirty="0"/>
              <a:t>, xing.xieg@microsoft.com,</a:t>
            </a:r>
          </a:p>
          <a:p>
            <a:r>
              <a:rPr lang="en-US" altLang="zh-CN" dirty="0"/>
              <a:t>    </a:t>
            </a:r>
            <a:r>
              <a:rPr lang="en-US" altLang="zh-CN" dirty="0" err="1"/>
              <a:t>fwutong</a:t>
            </a:r>
            <a:r>
              <a:rPr lang="en-US" altLang="zh-CN" dirty="0"/>
              <a:t>, </a:t>
            </a:r>
            <a:r>
              <a:rPr lang="en-US" altLang="zh-CN" dirty="0" err="1"/>
              <a:t>buguoqing</a:t>
            </a:r>
            <a:r>
              <a:rPr lang="en-US" altLang="zh-CN" dirty="0"/>
              <a:t> </a:t>
            </a:r>
            <a:r>
              <a:rPr lang="en-US" altLang="zh-CN" dirty="0" err="1"/>
              <a:t>zh</a:t>
            </a:r>
            <a:r>
              <a:rPr lang="en-US" altLang="zh-CN" dirty="0"/>
              <a:t>, </a:t>
            </a:r>
            <a:r>
              <a:rPr lang="en-US" altLang="zh-CN" dirty="0" err="1"/>
              <a:t>wangyining</a:t>
            </a:r>
            <a:r>
              <a:rPr lang="en-US" altLang="zh-CN" dirty="0"/>
              <a:t> zhg@chinamoney.com.cn</a:t>
            </a:r>
            <a:endParaRPr lang="zh-CN" altLang="en-US" dirty="0"/>
          </a:p>
        </p:txBody>
      </p:sp>
      <p:sp>
        <p:nvSpPr>
          <p:cNvPr id="9" name="文本框 8">
            <a:extLst>
              <a:ext uri="{FF2B5EF4-FFF2-40B4-BE49-F238E27FC236}">
                <a16:creationId xmlns:a16="http://schemas.microsoft.com/office/drawing/2014/main" id="{9E2BFB80-97D9-4ED0-8E6A-8D192D5309B8}"/>
              </a:ext>
            </a:extLst>
          </p:cNvPr>
          <p:cNvSpPr txBox="1"/>
          <p:nvPr/>
        </p:nvSpPr>
        <p:spPr>
          <a:xfrm>
            <a:off x="4765119" y="2574198"/>
            <a:ext cx="1353256" cy="369332"/>
          </a:xfrm>
          <a:prstGeom prst="rect">
            <a:avLst/>
          </a:prstGeom>
          <a:noFill/>
        </p:spPr>
        <p:txBody>
          <a:bodyPr wrap="none" rtlCol="0">
            <a:spAutoFit/>
          </a:bodyPr>
          <a:lstStyle/>
          <a:p>
            <a:r>
              <a:rPr lang="en-US" altLang="zh-CN" dirty="0"/>
              <a:t>(IJCAI 2019)</a:t>
            </a:r>
            <a:endParaRPr lang="zh-CN" altLang="en-US" dirty="0"/>
          </a:p>
        </p:txBody>
      </p:sp>
      <p:sp>
        <p:nvSpPr>
          <p:cNvPr id="10" name="文本框 9">
            <a:extLst>
              <a:ext uri="{FF2B5EF4-FFF2-40B4-BE49-F238E27FC236}">
                <a16:creationId xmlns:a16="http://schemas.microsoft.com/office/drawing/2014/main" id="{4097CB91-A47A-4AC7-80FB-ACFC50ACE854}"/>
              </a:ext>
            </a:extLst>
          </p:cNvPr>
          <p:cNvSpPr txBox="1"/>
          <p:nvPr/>
        </p:nvSpPr>
        <p:spPr>
          <a:xfrm>
            <a:off x="2580147" y="4388614"/>
            <a:ext cx="5947462" cy="369332"/>
          </a:xfrm>
          <a:prstGeom prst="rect">
            <a:avLst/>
          </a:prstGeom>
          <a:noFill/>
        </p:spPr>
        <p:txBody>
          <a:bodyPr wrap="none" rtlCol="0">
            <a:spAutoFit/>
          </a:bodyPr>
          <a:lstStyle/>
          <a:p>
            <a:r>
              <a:rPr lang="en-US" altLang="zh-CN" dirty="0"/>
              <a:t> CFETS Information Technology (Shanghai) Co., Ltd., China</a:t>
            </a:r>
          </a:p>
        </p:txBody>
      </p:sp>
    </p:spTree>
    <p:extLst>
      <p:ext uri="{BB962C8B-B14F-4D97-AF65-F5344CB8AC3E}">
        <p14:creationId xmlns:p14="http://schemas.microsoft.com/office/powerpoint/2010/main" val="345605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Co-Attentive Multi-Task Learning for Explainable Recommendation</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EAA0B1F0-94F5-400D-B151-F1D7F7883C0E}"/>
              </a:ext>
            </a:extLst>
          </p:cNvPr>
          <p:cNvSpPr txBox="1"/>
          <p:nvPr/>
        </p:nvSpPr>
        <p:spPr>
          <a:xfrm>
            <a:off x="1618445" y="1897487"/>
            <a:ext cx="1463862" cy="338554"/>
          </a:xfrm>
          <a:prstGeom prst="rect">
            <a:avLst/>
          </a:prstGeom>
          <a:noFill/>
        </p:spPr>
        <p:txBody>
          <a:bodyPr wrap="none" rtlCol="0">
            <a:spAutoFit/>
          </a:bodyPr>
          <a:lstStyle/>
          <a:p>
            <a:r>
              <a:rPr lang="zh-CN" altLang="en-US" sz="1600" dirty="0"/>
              <a:t>存在的问题：</a:t>
            </a:r>
          </a:p>
        </p:txBody>
      </p:sp>
      <p:sp>
        <p:nvSpPr>
          <p:cNvPr id="5" name="文本框 4">
            <a:extLst>
              <a:ext uri="{FF2B5EF4-FFF2-40B4-BE49-F238E27FC236}">
                <a16:creationId xmlns:a16="http://schemas.microsoft.com/office/drawing/2014/main" id="{41D3FDDD-0F41-42C0-AAD3-AFB174824340}"/>
              </a:ext>
            </a:extLst>
          </p:cNvPr>
          <p:cNvSpPr txBox="1"/>
          <p:nvPr/>
        </p:nvSpPr>
        <p:spPr>
          <a:xfrm>
            <a:off x="1674254" y="2416934"/>
            <a:ext cx="6468437" cy="523220"/>
          </a:xfrm>
          <a:prstGeom prst="rect">
            <a:avLst/>
          </a:prstGeom>
          <a:noFill/>
        </p:spPr>
        <p:txBody>
          <a:bodyPr wrap="none" rtlCol="0">
            <a:spAutoFit/>
          </a:bodyPr>
          <a:lstStyle/>
          <a:p>
            <a:r>
              <a:rPr lang="zh-CN" altLang="en-US" sz="1400" dirty="0"/>
              <a:t>可解释推荐的基本问题是如何平衡准确率和可解释性，现有的方法大多将这两个</a:t>
            </a:r>
            <a:endParaRPr lang="en-US" altLang="zh-CN" sz="1400" dirty="0"/>
          </a:p>
          <a:p>
            <a:r>
              <a:rPr lang="zh-CN" altLang="en-US" sz="1400" dirty="0"/>
              <a:t>目标分开考虑或者只关注其中一个目标，这限制了它的有效性</a:t>
            </a:r>
          </a:p>
        </p:txBody>
      </p:sp>
      <p:sp>
        <p:nvSpPr>
          <p:cNvPr id="10" name="文本框 9">
            <a:extLst>
              <a:ext uri="{FF2B5EF4-FFF2-40B4-BE49-F238E27FC236}">
                <a16:creationId xmlns:a16="http://schemas.microsoft.com/office/drawing/2014/main" id="{B22633EB-7FEC-4D2E-9F9E-C24C2B2EFCDD}"/>
              </a:ext>
            </a:extLst>
          </p:cNvPr>
          <p:cNvSpPr txBox="1"/>
          <p:nvPr/>
        </p:nvSpPr>
        <p:spPr>
          <a:xfrm>
            <a:off x="1618445" y="3200104"/>
            <a:ext cx="800219" cy="338554"/>
          </a:xfrm>
          <a:prstGeom prst="rect">
            <a:avLst/>
          </a:prstGeom>
          <a:noFill/>
        </p:spPr>
        <p:txBody>
          <a:bodyPr wrap="none" rtlCol="0">
            <a:spAutoFit/>
          </a:bodyPr>
          <a:lstStyle/>
          <a:p>
            <a:r>
              <a:rPr lang="zh-CN" altLang="en-US" sz="1600" dirty="0"/>
              <a:t>目标：</a:t>
            </a:r>
          </a:p>
        </p:txBody>
      </p:sp>
      <p:sp>
        <p:nvSpPr>
          <p:cNvPr id="12" name="文本框 11">
            <a:extLst>
              <a:ext uri="{FF2B5EF4-FFF2-40B4-BE49-F238E27FC236}">
                <a16:creationId xmlns:a16="http://schemas.microsoft.com/office/drawing/2014/main" id="{B8F1DDEB-0B15-4DB2-B8F9-FBD9ADEEB8DF}"/>
              </a:ext>
            </a:extLst>
          </p:cNvPr>
          <p:cNvSpPr txBox="1"/>
          <p:nvPr/>
        </p:nvSpPr>
        <p:spPr>
          <a:xfrm>
            <a:off x="1674254" y="3715554"/>
            <a:ext cx="6468437" cy="523220"/>
          </a:xfrm>
          <a:prstGeom prst="rect">
            <a:avLst/>
          </a:prstGeom>
          <a:noFill/>
        </p:spPr>
        <p:txBody>
          <a:bodyPr wrap="none" rtlCol="0">
            <a:spAutoFit/>
          </a:bodyPr>
          <a:lstStyle/>
          <a:p>
            <a:r>
              <a:rPr lang="zh-CN" altLang="en-US" sz="1400" dirty="0"/>
              <a:t>在一个联合和框架中对准确率和可解释性进行有效的优化，主要思路是通过协同</a:t>
            </a:r>
            <a:endParaRPr lang="en-US" altLang="zh-CN" sz="1400" dirty="0"/>
          </a:p>
          <a:p>
            <a:r>
              <a:rPr lang="zh-CN" altLang="en-US" sz="1400" dirty="0"/>
              <a:t>注意力机制挖掘推荐任务和可解释任务之间的联系</a:t>
            </a:r>
          </a:p>
        </p:txBody>
      </p:sp>
    </p:spTree>
    <p:extLst>
      <p:ext uri="{BB962C8B-B14F-4D97-AF65-F5344CB8AC3E}">
        <p14:creationId xmlns:p14="http://schemas.microsoft.com/office/powerpoint/2010/main" val="344328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Co-Attentive Multi-Task Learning for Explainable Recommendation</a:t>
            </a:r>
            <a:br>
              <a:rPr lang="en-US" altLang="zh-CN" sz="2400" dirty="0"/>
            </a:br>
            <a:r>
              <a:rPr lang="en-US" altLang="zh-CN" sz="2400" dirty="0"/>
              <a:t>  </a:t>
            </a:r>
            <a:endParaRPr lang="zh-CN" altLang="en-US" sz="2400" u="sng" dirty="0"/>
          </a:p>
        </p:txBody>
      </p:sp>
      <p:pic>
        <p:nvPicPr>
          <p:cNvPr id="6" name="图片 5">
            <a:extLst>
              <a:ext uri="{FF2B5EF4-FFF2-40B4-BE49-F238E27FC236}">
                <a16:creationId xmlns:a16="http://schemas.microsoft.com/office/drawing/2014/main" id="{A977BD26-6744-416C-B172-ACC73591AA32}"/>
              </a:ext>
            </a:extLst>
          </p:cNvPr>
          <p:cNvPicPr>
            <a:picLocks noChangeAspect="1"/>
          </p:cNvPicPr>
          <p:nvPr/>
        </p:nvPicPr>
        <p:blipFill>
          <a:blip r:embed="rId2"/>
          <a:stretch>
            <a:fillRect/>
          </a:stretch>
        </p:blipFill>
        <p:spPr>
          <a:xfrm>
            <a:off x="1117154" y="1032106"/>
            <a:ext cx="7934497" cy="3509841"/>
          </a:xfrm>
          <a:prstGeom prst="rect">
            <a:avLst/>
          </a:prstGeom>
        </p:spPr>
      </p:pic>
      <p:sp>
        <p:nvSpPr>
          <p:cNvPr id="7" name="文本框 6">
            <a:extLst>
              <a:ext uri="{FF2B5EF4-FFF2-40B4-BE49-F238E27FC236}">
                <a16:creationId xmlns:a16="http://schemas.microsoft.com/office/drawing/2014/main" id="{93CCE719-37FB-47ED-8171-1EFEACAF10B8}"/>
              </a:ext>
            </a:extLst>
          </p:cNvPr>
          <p:cNvSpPr txBox="1"/>
          <p:nvPr/>
        </p:nvSpPr>
        <p:spPr>
          <a:xfrm>
            <a:off x="417401" y="4885386"/>
            <a:ext cx="1034257" cy="369332"/>
          </a:xfrm>
          <a:prstGeom prst="rect">
            <a:avLst/>
          </a:prstGeom>
          <a:noFill/>
        </p:spPr>
        <p:txBody>
          <a:bodyPr wrap="none" rtlCol="0">
            <a:spAutoFit/>
          </a:bodyPr>
          <a:lstStyle/>
          <a:p>
            <a:r>
              <a:rPr lang="en-US" altLang="zh-CN" b="1" dirty="0"/>
              <a:t>Encoder</a:t>
            </a:r>
            <a:endParaRPr lang="zh-CN" altLang="en-US" b="1" dirty="0"/>
          </a:p>
        </p:txBody>
      </p:sp>
      <p:sp>
        <p:nvSpPr>
          <p:cNvPr id="8" name="文本框 7">
            <a:extLst>
              <a:ext uri="{FF2B5EF4-FFF2-40B4-BE49-F238E27FC236}">
                <a16:creationId xmlns:a16="http://schemas.microsoft.com/office/drawing/2014/main" id="{8CBA83D7-8659-48EF-91F2-5289324F48D4}"/>
              </a:ext>
            </a:extLst>
          </p:cNvPr>
          <p:cNvSpPr txBox="1"/>
          <p:nvPr/>
        </p:nvSpPr>
        <p:spPr>
          <a:xfrm>
            <a:off x="1524001" y="4885386"/>
            <a:ext cx="8159606" cy="369332"/>
          </a:xfrm>
          <a:prstGeom prst="rect">
            <a:avLst/>
          </a:prstGeom>
          <a:noFill/>
        </p:spPr>
        <p:txBody>
          <a:bodyPr wrap="none" rtlCol="0">
            <a:spAutoFit/>
          </a:bodyPr>
          <a:lstStyle/>
          <a:p>
            <a:r>
              <a:rPr lang="en-US" altLang="zh-CN" dirty="0"/>
              <a:t>review encoder:</a:t>
            </a:r>
            <a:r>
              <a:rPr lang="zh-CN" altLang="en-US" dirty="0"/>
              <a:t>将一条评论中每个单词的词向量相加，作为该评论的向量表示</a:t>
            </a:r>
          </a:p>
        </p:txBody>
      </p:sp>
      <p:sp>
        <p:nvSpPr>
          <p:cNvPr id="9" name="文本框 8">
            <a:extLst>
              <a:ext uri="{FF2B5EF4-FFF2-40B4-BE49-F238E27FC236}">
                <a16:creationId xmlns:a16="http://schemas.microsoft.com/office/drawing/2014/main" id="{1D9FD47A-DA07-450B-87F3-782BC4CA5F21}"/>
              </a:ext>
            </a:extLst>
          </p:cNvPr>
          <p:cNvSpPr txBox="1"/>
          <p:nvPr/>
        </p:nvSpPr>
        <p:spPr>
          <a:xfrm>
            <a:off x="1524001" y="5456562"/>
            <a:ext cx="4674678" cy="369332"/>
          </a:xfrm>
          <a:prstGeom prst="rect">
            <a:avLst/>
          </a:prstGeom>
          <a:noFill/>
        </p:spPr>
        <p:txBody>
          <a:bodyPr wrap="none" rtlCol="0">
            <a:spAutoFit/>
          </a:bodyPr>
          <a:lstStyle/>
          <a:p>
            <a:r>
              <a:rPr lang="en-US" altLang="zh-CN" dirty="0"/>
              <a:t>User/Item:</a:t>
            </a:r>
            <a:r>
              <a:rPr lang="zh-CN" altLang="en-US" dirty="0"/>
              <a:t>将用户或项目信息转化成隐式表示</a:t>
            </a:r>
          </a:p>
        </p:txBody>
      </p:sp>
    </p:spTree>
    <p:extLst>
      <p:ext uri="{BB962C8B-B14F-4D97-AF65-F5344CB8AC3E}">
        <p14:creationId xmlns:p14="http://schemas.microsoft.com/office/powerpoint/2010/main" val="106970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Co-Attentive Multi-Task Learning for Explainable Recommendation</a:t>
            </a:r>
            <a:br>
              <a:rPr lang="en-US" altLang="zh-CN" sz="2400" dirty="0"/>
            </a:br>
            <a:r>
              <a:rPr lang="en-US" altLang="zh-CN" sz="2400" dirty="0"/>
              <a:t>  </a:t>
            </a:r>
            <a:endParaRPr lang="zh-CN" altLang="en-US" sz="2400" u="sng" dirty="0"/>
          </a:p>
        </p:txBody>
      </p:sp>
      <p:pic>
        <p:nvPicPr>
          <p:cNvPr id="6" name="图片 5">
            <a:extLst>
              <a:ext uri="{FF2B5EF4-FFF2-40B4-BE49-F238E27FC236}">
                <a16:creationId xmlns:a16="http://schemas.microsoft.com/office/drawing/2014/main" id="{A977BD26-6744-416C-B172-ACC73591AA32}"/>
              </a:ext>
            </a:extLst>
          </p:cNvPr>
          <p:cNvPicPr>
            <a:picLocks noChangeAspect="1"/>
          </p:cNvPicPr>
          <p:nvPr/>
        </p:nvPicPr>
        <p:blipFill>
          <a:blip r:embed="rId2"/>
          <a:stretch>
            <a:fillRect/>
          </a:stretch>
        </p:blipFill>
        <p:spPr>
          <a:xfrm>
            <a:off x="1460592" y="1009634"/>
            <a:ext cx="7176840" cy="3174690"/>
          </a:xfrm>
          <a:prstGeom prst="rect">
            <a:avLst/>
          </a:prstGeom>
        </p:spPr>
      </p:pic>
      <p:sp>
        <p:nvSpPr>
          <p:cNvPr id="7" name="文本框 6">
            <a:extLst>
              <a:ext uri="{FF2B5EF4-FFF2-40B4-BE49-F238E27FC236}">
                <a16:creationId xmlns:a16="http://schemas.microsoft.com/office/drawing/2014/main" id="{93CCE719-37FB-47ED-8171-1EFEACAF10B8}"/>
              </a:ext>
            </a:extLst>
          </p:cNvPr>
          <p:cNvSpPr txBox="1"/>
          <p:nvPr/>
        </p:nvSpPr>
        <p:spPr>
          <a:xfrm>
            <a:off x="1110374" y="4262650"/>
            <a:ext cx="3773790" cy="369332"/>
          </a:xfrm>
          <a:prstGeom prst="rect">
            <a:avLst/>
          </a:prstGeom>
          <a:noFill/>
        </p:spPr>
        <p:txBody>
          <a:bodyPr wrap="none" rtlCol="0">
            <a:spAutoFit/>
          </a:bodyPr>
          <a:lstStyle/>
          <a:p>
            <a:r>
              <a:rPr lang="en-US" altLang="zh-CN" b="1" dirty="0"/>
              <a:t>Multi-Point Co-Attention Selector</a:t>
            </a:r>
            <a:endParaRPr lang="zh-CN" altLang="en-US" b="1" dirty="0"/>
          </a:p>
        </p:txBody>
      </p:sp>
      <p:pic>
        <p:nvPicPr>
          <p:cNvPr id="3" name="图片 2">
            <a:extLst>
              <a:ext uri="{FF2B5EF4-FFF2-40B4-BE49-F238E27FC236}">
                <a16:creationId xmlns:a16="http://schemas.microsoft.com/office/drawing/2014/main" id="{834F3088-EC3C-4B7F-BB9D-A110F028CCD0}"/>
              </a:ext>
            </a:extLst>
          </p:cNvPr>
          <p:cNvPicPr>
            <a:picLocks noChangeAspect="1"/>
          </p:cNvPicPr>
          <p:nvPr/>
        </p:nvPicPr>
        <p:blipFill>
          <a:blip r:embed="rId3"/>
          <a:stretch>
            <a:fillRect/>
          </a:stretch>
        </p:blipFill>
        <p:spPr>
          <a:xfrm>
            <a:off x="2112135" y="4818373"/>
            <a:ext cx="2132459" cy="302871"/>
          </a:xfrm>
          <a:prstGeom prst="rect">
            <a:avLst/>
          </a:prstGeom>
        </p:spPr>
      </p:pic>
      <p:pic>
        <p:nvPicPr>
          <p:cNvPr id="4" name="图片 3">
            <a:extLst>
              <a:ext uri="{FF2B5EF4-FFF2-40B4-BE49-F238E27FC236}">
                <a16:creationId xmlns:a16="http://schemas.microsoft.com/office/drawing/2014/main" id="{C7332D08-D1A1-4DE2-91F7-085CA2ACA942}"/>
              </a:ext>
            </a:extLst>
          </p:cNvPr>
          <p:cNvPicPr>
            <a:picLocks noChangeAspect="1"/>
          </p:cNvPicPr>
          <p:nvPr/>
        </p:nvPicPr>
        <p:blipFill>
          <a:blip r:embed="rId4"/>
          <a:stretch>
            <a:fillRect/>
          </a:stretch>
        </p:blipFill>
        <p:spPr>
          <a:xfrm>
            <a:off x="2106049" y="5263544"/>
            <a:ext cx="1908705" cy="584822"/>
          </a:xfrm>
          <a:prstGeom prst="rect">
            <a:avLst/>
          </a:prstGeom>
        </p:spPr>
      </p:pic>
      <p:pic>
        <p:nvPicPr>
          <p:cNvPr id="5" name="图片 4">
            <a:extLst>
              <a:ext uri="{FF2B5EF4-FFF2-40B4-BE49-F238E27FC236}">
                <a16:creationId xmlns:a16="http://schemas.microsoft.com/office/drawing/2014/main" id="{32B1ED6A-8A10-48DE-9D4A-DAAE035510AB}"/>
              </a:ext>
            </a:extLst>
          </p:cNvPr>
          <p:cNvPicPr>
            <a:picLocks noChangeAspect="1"/>
          </p:cNvPicPr>
          <p:nvPr/>
        </p:nvPicPr>
        <p:blipFill>
          <a:blip r:embed="rId5"/>
          <a:stretch>
            <a:fillRect/>
          </a:stretch>
        </p:blipFill>
        <p:spPr>
          <a:xfrm>
            <a:off x="5003109" y="4789309"/>
            <a:ext cx="3565636" cy="360997"/>
          </a:xfrm>
          <a:prstGeom prst="rect">
            <a:avLst/>
          </a:prstGeom>
        </p:spPr>
      </p:pic>
      <p:pic>
        <p:nvPicPr>
          <p:cNvPr id="10" name="图片 9">
            <a:extLst>
              <a:ext uri="{FF2B5EF4-FFF2-40B4-BE49-F238E27FC236}">
                <a16:creationId xmlns:a16="http://schemas.microsoft.com/office/drawing/2014/main" id="{377D9AE7-5818-4309-AE0A-A0477537156B}"/>
              </a:ext>
            </a:extLst>
          </p:cNvPr>
          <p:cNvPicPr>
            <a:picLocks noChangeAspect="1"/>
          </p:cNvPicPr>
          <p:nvPr/>
        </p:nvPicPr>
        <p:blipFill>
          <a:blip r:embed="rId6"/>
          <a:stretch>
            <a:fillRect/>
          </a:stretch>
        </p:blipFill>
        <p:spPr>
          <a:xfrm>
            <a:off x="4884164" y="5263544"/>
            <a:ext cx="2510455" cy="584822"/>
          </a:xfrm>
          <a:prstGeom prst="rect">
            <a:avLst/>
          </a:prstGeom>
        </p:spPr>
      </p:pic>
      <p:pic>
        <p:nvPicPr>
          <p:cNvPr id="11" name="图片 10">
            <a:extLst>
              <a:ext uri="{FF2B5EF4-FFF2-40B4-BE49-F238E27FC236}">
                <a16:creationId xmlns:a16="http://schemas.microsoft.com/office/drawing/2014/main" id="{68FC85AA-4D6E-4A06-9C64-7DF30F8A5D97}"/>
              </a:ext>
            </a:extLst>
          </p:cNvPr>
          <p:cNvPicPr>
            <a:picLocks noChangeAspect="1"/>
          </p:cNvPicPr>
          <p:nvPr/>
        </p:nvPicPr>
        <p:blipFill>
          <a:blip r:embed="rId7"/>
          <a:stretch>
            <a:fillRect/>
          </a:stretch>
        </p:blipFill>
        <p:spPr>
          <a:xfrm>
            <a:off x="2083275" y="6015037"/>
            <a:ext cx="2622300" cy="655575"/>
          </a:xfrm>
          <a:prstGeom prst="rect">
            <a:avLst/>
          </a:prstGeom>
        </p:spPr>
      </p:pic>
    </p:spTree>
    <p:extLst>
      <p:ext uri="{BB962C8B-B14F-4D97-AF65-F5344CB8AC3E}">
        <p14:creationId xmlns:p14="http://schemas.microsoft.com/office/powerpoint/2010/main" val="214415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262094"/>
            <a:ext cx="11072446" cy="918469"/>
          </a:xfrm>
        </p:spPr>
        <p:txBody>
          <a:bodyPr>
            <a:noAutofit/>
          </a:bodyPr>
          <a:lstStyle/>
          <a:p>
            <a:r>
              <a:rPr lang="en-US" altLang="zh-CN" sz="2400" u="sng" dirty="0"/>
              <a:t>Co-Attentive Multi-Task Learning for Explainable Recommendation</a:t>
            </a:r>
            <a:br>
              <a:rPr lang="en-US" altLang="zh-CN" sz="2400" dirty="0"/>
            </a:br>
            <a:r>
              <a:rPr lang="en-US" altLang="zh-CN" sz="2400" dirty="0"/>
              <a:t>  </a:t>
            </a:r>
            <a:endParaRPr lang="zh-CN" altLang="en-US" sz="2400" u="sng" dirty="0"/>
          </a:p>
        </p:txBody>
      </p:sp>
      <p:pic>
        <p:nvPicPr>
          <p:cNvPr id="6" name="图片 5">
            <a:extLst>
              <a:ext uri="{FF2B5EF4-FFF2-40B4-BE49-F238E27FC236}">
                <a16:creationId xmlns:a16="http://schemas.microsoft.com/office/drawing/2014/main" id="{A977BD26-6744-416C-B172-ACC73591AA32}"/>
              </a:ext>
            </a:extLst>
          </p:cNvPr>
          <p:cNvPicPr>
            <a:picLocks noChangeAspect="1"/>
          </p:cNvPicPr>
          <p:nvPr/>
        </p:nvPicPr>
        <p:blipFill>
          <a:blip r:embed="rId2"/>
          <a:stretch>
            <a:fillRect/>
          </a:stretch>
        </p:blipFill>
        <p:spPr>
          <a:xfrm>
            <a:off x="1473471" y="860848"/>
            <a:ext cx="7176840" cy="3174690"/>
          </a:xfrm>
          <a:prstGeom prst="rect">
            <a:avLst/>
          </a:prstGeom>
        </p:spPr>
      </p:pic>
      <p:sp>
        <p:nvSpPr>
          <p:cNvPr id="7" name="文本框 6">
            <a:extLst>
              <a:ext uri="{FF2B5EF4-FFF2-40B4-BE49-F238E27FC236}">
                <a16:creationId xmlns:a16="http://schemas.microsoft.com/office/drawing/2014/main" id="{93CCE719-37FB-47ED-8171-1EFEACAF10B8}"/>
              </a:ext>
            </a:extLst>
          </p:cNvPr>
          <p:cNvSpPr txBox="1"/>
          <p:nvPr/>
        </p:nvSpPr>
        <p:spPr>
          <a:xfrm>
            <a:off x="1038323" y="4035538"/>
            <a:ext cx="2268570" cy="369332"/>
          </a:xfrm>
          <a:prstGeom prst="rect">
            <a:avLst/>
          </a:prstGeom>
          <a:noFill/>
        </p:spPr>
        <p:txBody>
          <a:bodyPr wrap="none" rtlCol="0">
            <a:spAutoFit/>
          </a:bodyPr>
          <a:lstStyle/>
          <a:p>
            <a:r>
              <a:rPr lang="en-US" altLang="zh-CN" b="1" dirty="0"/>
              <a:t>Multi-Task Decoder</a:t>
            </a:r>
            <a:endParaRPr lang="zh-CN" altLang="en-US" b="1" dirty="0"/>
          </a:p>
        </p:txBody>
      </p:sp>
      <p:sp>
        <p:nvSpPr>
          <p:cNvPr id="12" name="文本框 11">
            <a:extLst>
              <a:ext uri="{FF2B5EF4-FFF2-40B4-BE49-F238E27FC236}">
                <a16:creationId xmlns:a16="http://schemas.microsoft.com/office/drawing/2014/main" id="{4C68DEC1-6258-4EA8-8A5D-9162C7DD0225}"/>
              </a:ext>
            </a:extLst>
          </p:cNvPr>
          <p:cNvSpPr txBox="1"/>
          <p:nvPr/>
        </p:nvSpPr>
        <p:spPr>
          <a:xfrm>
            <a:off x="1182137" y="4426078"/>
            <a:ext cx="1842171" cy="338554"/>
          </a:xfrm>
          <a:prstGeom prst="rect">
            <a:avLst/>
          </a:prstGeom>
          <a:noFill/>
        </p:spPr>
        <p:txBody>
          <a:bodyPr wrap="none" rtlCol="0">
            <a:spAutoFit/>
          </a:bodyPr>
          <a:lstStyle/>
          <a:p>
            <a:r>
              <a:rPr lang="en-US" altLang="zh-CN" sz="1600" b="1" dirty="0"/>
              <a:t>Rating Prediction:</a:t>
            </a:r>
            <a:endParaRPr lang="zh-CN" altLang="en-US" sz="1600" b="1" dirty="0"/>
          </a:p>
        </p:txBody>
      </p:sp>
      <p:pic>
        <p:nvPicPr>
          <p:cNvPr id="8" name="图片 7">
            <a:extLst>
              <a:ext uri="{FF2B5EF4-FFF2-40B4-BE49-F238E27FC236}">
                <a16:creationId xmlns:a16="http://schemas.microsoft.com/office/drawing/2014/main" id="{BF3FB26E-5DE5-40FF-841B-2654412189FD}"/>
              </a:ext>
            </a:extLst>
          </p:cNvPr>
          <p:cNvPicPr>
            <a:picLocks noChangeAspect="1"/>
          </p:cNvPicPr>
          <p:nvPr/>
        </p:nvPicPr>
        <p:blipFill>
          <a:blip r:embed="rId3"/>
          <a:stretch>
            <a:fillRect/>
          </a:stretch>
        </p:blipFill>
        <p:spPr>
          <a:xfrm>
            <a:off x="3306893" y="4386954"/>
            <a:ext cx="3551877" cy="526464"/>
          </a:xfrm>
          <a:prstGeom prst="rect">
            <a:avLst/>
          </a:prstGeom>
        </p:spPr>
      </p:pic>
      <p:pic>
        <p:nvPicPr>
          <p:cNvPr id="9" name="图片 8">
            <a:extLst>
              <a:ext uri="{FF2B5EF4-FFF2-40B4-BE49-F238E27FC236}">
                <a16:creationId xmlns:a16="http://schemas.microsoft.com/office/drawing/2014/main" id="{BD2D4C49-FB99-4670-A923-761698E8B860}"/>
              </a:ext>
            </a:extLst>
          </p:cNvPr>
          <p:cNvPicPr>
            <a:picLocks noChangeAspect="1"/>
          </p:cNvPicPr>
          <p:nvPr/>
        </p:nvPicPr>
        <p:blipFill>
          <a:blip r:embed="rId4"/>
          <a:stretch>
            <a:fillRect/>
          </a:stretch>
        </p:blipFill>
        <p:spPr>
          <a:xfrm>
            <a:off x="7424003" y="4386954"/>
            <a:ext cx="1800563" cy="538176"/>
          </a:xfrm>
          <a:prstGeom prst="rect">
            <a:avLst/>
          </a:prstGeom>
        </p:spPr>
      </p:pic>
      <p:sp>
        <p:nvSpPr>
          <p:cNvPr id="13" name="文本框 12">
            <a:extLst>
              <a:ext uri="{FF2B5EF4-FFF2-40B4-BE49-F238E27FC236}">
                <a16:creationId xmlns:a16="http://schemas.microsoft.com/office/drawing/2014/main" id="{1E7C9534-536B-4AF5-8CF4-01C616AFA9C5}"/>
              </a:ext>
            </a:extLst>
          </p:cNvPr>
          <p:cNvSpPr txBox="1"/>
          <p:nvPr/>
        </p:nvSpPr>
        <p:spPr>
          <a:xfrm>
            <a:off x="838200" y="4934626"/>
            <a:ext cx="2411238" cy="338554"/>
          </a:xfrm>
          <a:prstGeom prst="rect">
            <a:avLst/>
          </a:prstGeom>
          <a:noFill/>
        </p:spPr>
        <p:txBody>
          <a:bodyPr wrap="none" rtlCol="0">
            <a:spAutoFit/>
          </a:bodyPr>
          <a:lstStyle/>
          <a:p>
            <a:r>
              <a:rPr lang="en-US" altLang="zh-CN" sz="1600" b="1" dirty="0"/>
              <a:t>Explanation Generation:</a:t>
            </a:r>
            <a:endParaRPr lang="zh-CN" altLang="en-US" sz="1600" b="1" dirty="0"/>
          </a:p>
        </p:txBody>
      </p:sp>
      <p:pic>
        <p:nvPicPr>
          <p:cNvPr id="14" name="图片 13">
            <a:extLst>
              <a:ext uri="{FF2B5EF4-FFF2-40B4-BE49-F238E27FC236}">
                <a16:creationId xmlns:a16="http://schemas.microsoft.com/office/drawing/2014/main" id="{22974942-FFF1-48CA-951C-E60B08D68A5A}"/>
              </a:ext>
            </a:extLst>
          </p:cNvPr>
          <p:cNvPicPr>
            <a:picLocks noChangeAspect="1"/>
          </p:cNvPicPr>
          <p:nvPr/>
        </p:nvPicPr>
        <p:blipFill>
          <a:blip r:embed="rId5"/>
          <a:stretch>
            <a:fillRect/>
          </a:stretch>
        </p:blipFill>
        <p:spPr>
          <a:xfrm>
            <a:off x="3294014" y="4951384"/>
            <a:ext cx="3217959" cy="321796"/>
          </a:xfrm>
          <a:prstGeom prst="rect">
            <a:avLst/>
          </a:prstGeom>
        </p:spPr>
      </p:pic>
      <p:pic>
        <p:nvPicPr>
          <p:cNvPr id="15" name="图片 14">
            <a:extLst>
              <a:ext uri="{FF2B5EF4-FFF2-40B4-BE49-F238E27FC236}">
                <a16:creationId xmlns:a16="http://schemas.microsoft.com/office/drawing/2014/main" id="{DEBD15E8-89CD-4E11-BFD4-25B1C51039AF}"/>
              </a:ext>
            </a:extLst>
          </p:cNvPr>
          <p:cNvPicPr>
            <a:picLocks noChangeAspect="1"/>
          </p:cNvPicPr>
          <p:nvPr/>
        </p:nvPicPr>
        <p:blipFill>
          <a:blip r:embed="rId6"/>
          <a:stretch>
            <a:fillRect/>
          </a:stretch>
        </p:blipFill>
        <p:spPr>
          <a:xfrm>
            <a:off x="7015621" y="4934626"/>
            <a:ext cx="1874881" cy="345600"/>
          </a:xfrm>
          <a:prstGeom prst="rect">
            <a:avLst/>
          </a:prstGeom>
        </p:spPr>
      </p:pic>
      <p:pic>
        <p:nvPicPr>
          <p:cNvPr id="16" name="图片 15">
            <a:extLst>
              <a:ext uri="{FF2B5EF4-FFF2-40B4-BE49-F238E27FC236}">
                <a16:creationId xmlns:a16="http://schemas.microsoft.com/office/drawing/2014/main" id="{1B164AC7-C01A-4F9A-9240-3A393224FAAC}"/>
              </a:ext>
            </a:extLst>
          </p:cNvPr>
          <p:cNvPicPr>
            <a:picLocks noChangeAspect="1"/>
          </p:cNvPicPr>
          <p:nvPr/>
        </p:nvPicPr>
        <p:blipFill>
          <a:blip r:embed="rId7"/>
          <a:stretch>
            <a:fillRect/>
          </a:stretch>
        </p:blipFill>
        <p:spPr>
          <a:xfrm>
            <a:off x="9211687" y="4920768"/>
            <a:ext cx="1860408" cy="352412"/>
          </a:xfrm>
          <a:prstGeom prst="rect">
            <a:avLst/>
          </a:prstGeom>
        </p:spPr>
      </p:pic>
      <p:sp>
        <p:nvSpPr>
          <p:cNvPr id="19" name="文本框 18">
            <a:extLst>
              <a:ext uri="{FF2B5EF4-FFF2-40B4-BE49-F238E27FC236}">
                <a16:creationId xmlns:a16="http://schemas.microsoft.com/office/drawing/2014/main" id="{8F72CAD2-AE0A-4FA1-AAB6-37AF808669CF}"/>
              </a:ext>
            </a:extLst>
          </p:cNvPr>
          <p:cNvSpPr txBox="1"/>
          <p:nvPr/>
        </p:nvSpPr>
        <p:spPr>
          <a:xfrm>
            <a:off x="3024308" y="5363092"/>
            <a:ext cx="1996059" cy="307777"/>
          </a:xfrm>
          <a:prstGeom prst="rect">
            <a:avLst/>
          </a:prstGeom>
          <a:noFill/>
        </p:spPr>
        <p:txBody>
          <a:bodyPr wrap="none" rtlCol="0">
            <a:spAutoFit/>
          </a:bodyPr>
          <a:lstStyle/>
          <a:p>
            <a:r>
              <a:rPr lang="en-US" altLang="zh-CN" sz="1400" dirty="0"/>
              <a:t>Concept relevance loss:</a:t>
            </a:r>
            <a:endParaRPr lang="zh-CN" altLang="en-US" sz="1400" dirty="0"/>
          </a:p>
        </p:txBody>
      </p:sp>
      <p:pic>
        <p:nvPicPr>
          <p:cNvPr id="20" name="图片 19">
            <a:extLst>
              <a:ext uri="{FF2B5EF4-FFF2-40B4-BE49-F238E27FC236}">
                <a16:creationId xmlns:a16="http://schemas.microsoft.com/office/drawing/2014/main" id="{2BC437ED-3B99-41DC-8E18-12399D736F19}"/>
              </a:ext>
            </a:extLst>
          </p:cNvPr>
          <p:cNvPicPr>
            <a:picLocks noChangeAspect="1"/>
          </p:cNvPicPr>
          <p:nvPr/>
        </p:nvPicPr>
        <p:blipFill>
          <a:blip r:embed="rId8"/>
          <a:stretch>
            <a:fillRect/>
          </a:stretch>
        </p:blipFill>
        <p:spPr>
          <a:xfrm>
            <a:off x="5061891" y="5282381"/>
            <a:ext cx="2483893" cy="488439"/>
          </a:xfrm>
          <a:prstGeom prst="rect">
            <a:avLst/>
          </a:prstGeom>
        </p:spPr>
      </p:pic>
      <p:sp>
        <p:nvSpPr>
          <p:cNvPr id="21" name="文本框 20">
            <a:extLst>
              <a:ext uri="{FF2B5EF4-FFF2-40B4-BE49-F238E27FC236}">
                <a16:creationId xmlns:a16="http://schemas.microsoft.com/office/drawing/2014/main" id="{6805622C-4F8B-41D9-BE86-51388F1BE9EA}"/>
              </a:ext>
            </a:extLst>
          </p:cNvPr>
          <p:cNvSpPr txBox="1"/>
          <p:nvPr/>
        </p:nvSpPr>
        <p:spPr>
          <a:xfrm>
            <a:off x="3024308" y="5798796"/>
            <a:ext cx="2382383" cy="307777"/>
          </a:xfrm>
          <a:prstGeom prst="rect">
            <a:avLst/>
          </a:prstGeom>
          <a:noFill/>
        </p:spPr>
        <p:txBody>
          <a:bodyPr wrap="none" rtlCol="0">
            <a:spAutoFit/>
          </a:bodyPr>
          <a:lstStyle/>
          <a:p>
            <a:r>
              <a:rPr lang="en-US" altLang="zh-CN" sz="1400" dirty="0"/>
              <a:t>Negative log-</a:t>
            </a:r>
            <a:r>
              <a:rPr lang="en-US" altLang="zh-CN" sz="1400" dirty="0" err="1"/>
              <a:t>lizelihood</a:t>
            </a:r>
            <a:r>
              <a:rPr lang="en-US" altLang="zh-CN" sz="1400" dirty="0"/>
              <a:t> loss:</a:t>
            </a:r>
            <a:endParaRPr lang="zh-CN" altLang="en-US" sz="1400" dirty="0"/>
          </a:p>
        </p:txBody>
      </p:sp>
      <p:pic>
        <p:nvPicPr>
          <p:cNvPr id="22" name="图片 21">
            <a:extLst>
              <a:ext uri="{FF2B5EF4-FFF2-40B4-BE49-F238E27FC236}">
                <a16:creationId xmlns:a16="http://schemas.microsoft.com/office/drawing/2014/main" id="{3BB09DC6-480C-4C35-A68D-FB21320E0ADE}"/>
              </a:ext>
            </a:extLst>
          </p:cNvPr>
          <p:cNvPicPr>
            <a:picLocks noChangeAspect="1"/>
          </p:cNvPicPr>
          <p:nvPr/>
        </p:nvPicPr>
        <p:blipFill>
          <a:blip r:embed="rId9"/>
          <a:stretch>
            <a:fillRect/>
          </a:stretch>
        </p:blipFill>
        <p:spPr>
          <a:xfrm>
            <a:off x="5429621" y="5761201"/>
            <a:ext cx="2142743" cy="521547"/>
          </a:xfrm>
          <a:prstGeom prst="rect">
            <a:avLst/>
          </a:prstGeom>
        </p:spPr>
      </p:pic>
      <p:sp>
        <p:nvSpPr>
          <p:cNvPr id="23" name="文本框 22">
            <a:extLst>
              <a:ext uri="{FF2B5EF4-FFF2-40B4-BE49-F238E27FC236}">
                <a16:creationId xmlns:a16="http://schemas.microsoft.com/office/drawing/2014/main" id="{2AB3B20A-7F36-4E72-8D6E-FF48EEBEF793}"/>
              </a:ext>
            </a:extLst>
          </p:cNvPr>
          <p:cNvSpPr txBox="1"/>
          <p:nvPr/>
        </p:nvSpPr>
        <p:spPr>
          <a:xfrm>
            <a:off x="1473884" y="6322163"/>
            <a:ext cx="1550424" cy="338554"/>
          </a:xfrm>
          <a:prstGeom prst="rect">
            <a:avLst/>
          </a:prstGeom>
          <a:noFill/>
        </p:spPr>
        <p:txBody>
          <a:bodyPr wrap="none" rtlCol="0">
            <a:spAutoFit/>
          </a:bodyPr>
          <a:lstStyle/>
          <a:p>
            <a:r>
              <a:rPr lang="en-US" altLang="zh-CN" sz="1600" b="1" dirty="0"/>
              <a:t>Joint Learning:</a:t>
            </a:r>
            <a:endParaRPr lang="zh-CN" altLang="en-US" sz="1600" b="1" dirty="0"/>
          </a:p>
        </p:txBody>
      </p:sp>
      <p:pic>
        <p:nvPicPr>
          <p:cNvPr id="24" name="图片 23">
            <a:extLst>
              <a:ext uri="{FF2B5EF4-FFF2-40B4-BE49-F238E27FC236}">
                <a16:creationId xmlns:a16="http://schemas.microsoft.com/office/drawing/2014/main" id="{79A52C27-7EB8-48EF-8DCC-8A7CB3BFB2CF}"/>
              </a:ext>
            </a:extLst>
          </p:cNvPr>
          <p:cNvPicPr>
            <a:picLocks noChangeAspect="1"/>
          </p:cNvPicPr>
          <p:nvPr/>
        </p:nvPicPr>
        <p:blipFill>
          <a:blip r:embed="rId10"/>
          <a:stretch>
            <a:fillRect/>
          </a:stretch>
        </p:blipFill>
        <p:spPr>
          <a:xfrm>
            <a:off x="3202297" y="6282748"/>
            <a:ext cx="3172126" cy="417385"/>
          </a:xfrm>
          <a:prstGeom prst="rect">
            <a:avLst/>
          </a:prstGeom>
        </p:spPr>
      </p:pic>
    </p:spTree>
    <p:extLst>
      <p:ext uri="{BB962C8B-B14F-4D97-AF65-F5344CB8AC3E}">
        <p14:creationId xmlns:p14="http://schemas.microsoft.com/office/powerpoint/2010/main" val="201420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493949" y="1579808"/>
            <a:ext cx="2031325" cy="369332"/>
          </a:xfrm>
          <a:prstGeom prst="rect">
            <a:avLst/>
          </a:prstGeom>
          <a:noFill/>
        </p:spPr>
        <p:txBody>
          <a:bodyPr wrap="none" rtlCol="0">
            <a:spAutoFit/>
          </a:bodyPr>
          <a:lstStyle/>
          <a:p>
            <a:r>
              <a:rPr lang="zh-CN" altLang="en-US" b="1" dirty="0"/>
              <a:t>新闻推荐的特点：</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C6B0B54-0511-4997-BEB0-61BD6E5C671F}"/>
                  </a:ext>
                </a:extLst>
              </p:cNvPr>
              <p:cNvSpPr txBox="1"/>
              <p:nvPr/>
            </p:nvSpPr>
            <p:spPr>
              <a:xfrm>
                <a:off x="1662402" y="2245354"/>
                <a:ext cx="7359707"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不同于电影，餐馆等产品的推荐，新闻文章具有高度的时间敏感性，</a:t>
                </a:r>
                <a:endParaRPr lang="en-US" altLang="zh-CN" dirty="0"/>
              </a:p>
              <a:p>
                <a:r>
                  <a:rPr lang="zh-CN" altLang="en-US" dirty="0"/>
                  <a:t>   它们的相关性很快就会在短时间内失效。 过时的新闻经常被较新的新</a:t>
                </a:r>
                <a:endParaRPr lang="en-US" altLang="zh-CN" dirty="0"/>
              </a:p>
              <a:p>
                <a:r>
                  <a:rPr lang="zh-CN" altLang="en-US" dirty="0"/>
                  <a:t>   闻所取代。 导致传统的基于</a:t>
                </a:r>
                <a:r>
                  <a:rPr lang="en-US" altLang="zh-CN" dirty="0"/>
                  <a:t>ID</a:t>
                </a:r>
                <a:r>
                  <a:rPr lang="zh-CN" altLang="en-US" dirty="0"/>
                  <a:t>的协同过滤算法失效</a:t>
                </a:r>
              </a:p>
            </p:txBody>
          </p:sp>
        </mc:Choice>
        <mc:Fallback xmlns="">
          <p:sp>
            <p:nvSpPr>
              <p:cNvPr id="5" name="文本框 4">
                <a:extLst>
                  <a:ext uri="{FF2B5EF4-FFF2-40B4-BE49-F238E27FC236}">
                    <a16:creationId xmlns:a16="http://schemas.microsoft.com/office/drawing/2014/main" id="{4C6B0B54-0511-4997-BEB0-61BD6E5C671F}"/>
                  </a:ext>
                </a:extLst>
              </p:cNvPr>
              <p:cNvSpPr txBox="1">
                <a:spLocks noRot="1" noChangeAspect="1" noMove="1" noResize="1" noEditPoints="1" noAdjustHandles="1" noChangeArrowheads="1" noChangeShapeType="1" noTextEdit="1"/>
              </p:cNvSpPr>
              <p:nvPr/>
            </p:nvSpPr>
            <p:spPr>
              <a:xfrm>
                <a:off x="1662402" y="2245354"/>
                <a:ext cx="7359707" cy="923330"/>
              </a:xfrm>
              <a:prstGeom prst="rect">
                <a:avLst/>
              </a:prstGeom>
              <a:blipFill>
                <a:blip r:embed="rId2"/>
                <a:stretch>
                  <a:fillRect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20A1CFE-DF8B-4568-B761-B010B539B917}"/>
                  </a:ext>
                </a:extLst>
              </p:cNvPr>
              <p:cNvSpPr txBox="1"/>
              <p:nvPr/>
            </p:nvSpPr>
            <p:spPr>
              <a:xfrm>
                <a:off x="1662402" y="3316529"/>
                <a:ext cx="7337265"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用户在阅读新闻的时候是带有明显的倾向性的，一般一个用户阅读过</a:t>
                </a:r>
                <a:endParaRPr lang="en-US" altLang="zh-CN" dirty="0"/>
              </a:p>
              <a:p>
                <a:r>
                  <a:rPr lang="zh-CN" altLang="en-US" dirty="0"/>
                  <a:t>   的文章会属于某些特定的主题，如何利用用户的阅读历史记录去预测</a:t>
                </a:r>
                <a:endParaRPr lang="en-US" altLang="zh-CN" dirty="0"/>
              </a:p>
              <a:p>
                <a:r>
                  <a:rPr lang="zh-CN" altLang="en-US" dirty="0"/>
                  <a:t>   其对于候选文章的兴趣是新闻推荐系统的关键 。</a:t>
                </a:r>
              </a:p>
            </p:txBody>
          </p:sp>
        </mc:Choice>
        <mc:Fallback xmlns="">
          <p:sp>
            <p:nvSpPr>
              <p:cNvPr id="15" name="文本框 14">
                <a:extLst>
                  <a:ext uri="{FF2B5EF4-FFF2-40B4-BE49-F238E27FC236}">
                    <a16:creationId xmlns:a16="http://schemas.microsoft.com/office/drawing/2014/main" id="{A20A1CFE-DF8B-4568-B761-B010B539B917}"/>
                  </a:ext>
                </a:extLst>
              </p:cNvPr>
              <p:cNvSpPr txBox="1">
                <a:spLocks noRot="1" noChangeAspect="1" noMove="1" noResize="1" noEditPoints="1" noAdjustHandles="1" noChangeArrowheads="1" noChangeShapeType="1" noTextEdit="1"/>
              </p:cNvSpPr>
              <p:nvPr/>
            </p:nvSpPr>
            <p:spPr>
              <a:xfrm>
                <a:off x="1662402" y="3316529"/>
                <a:ext cx="7337265" cy="923330"/>
              </a:xfrm>
              <a:prstGeom prst="rect">
                <a:avLst/>
              </a:prstGeom>
              <a:blipFill>
                <a:blip r:embed="rId3"/>
                <a:stretch>
                  <a:fillRect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C641744-26CC-4BD3-AC04-940FA7C7CD67}"/>
                  </a:ext>
                </a:extLst>
              </p:cNvPr>
              <p:cNvSpPr txBox="1"/>
              <p:nvPr/>
            </p:nvSpPr>
            <p:spPr>
              <a:xfrm>
                <a:off x="1662401" y="4447196"/>
                <a:ext cx="7337265"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新闻类文章的语言都是高度浓缩的，包含了大量的知识实体与常识。</a:t>
                </a:r>
                <a:endParaRPr lang="en-US" altLang="zh-CN" dirty="0"/>
              </a:p>
              <a:p>
                <a:r>
                  <a:rPr lang="zh-CN" altLang="en-US" dirty="0"/>
                  <a:t>   用户极有可能选择阅读与曾经看过的文章具有紧密的知识层面的关联</a:t>
                </a:r>
                <a:endParaRPr lang="en-US" altLang="zh-CN" dirty="0"/>
              </a:p>
              <a:p>
                <a:r>
                  <a:rPr lang="zh-CN" altLang="en-US" dirty="0"/>
                  <a:t>   的文章。</a:t>
                </a:r>
              </a:p>
            </p:txBody>
          </p:sp>
        </mc:Choice>
        <mc:Fallback xmlns="">
          <p:sp>
            <p:nvSpPr>
              <p:cNvPr id="16" name="文本框 15">
                <a:extLst>
                  <a:ext uri="{FF2B5EF4-FFF2-40B4-BE49-F238E27FC236}">
                    <a16:creationId xmlns:a16="http://schemas.microsoft.com/office/drawing/2014/main" id="{8C641744-26CC-4BD3-AC04-940FA7C7CD67}"/>
                  </a:ext>
                </a:extLst>
              </p:cNvPr>
              <p:cNvSpPr txBox="1">
                <a:spLocks noRot="1" noChangeAspect="1" noMove="1" noResize="1" noEditPoints="1" noAdjustHandles="1" noChangeArrowheads="1" noChangeShapeType="1" noTextEdit="1"/>
              </p:cNvSpPr>
              <p:nvPr/>
            </p:nvSpPr>
            <p:spPr>
              <a:xfrm>
                <a:off x="1662401" y="4447196"/>
                <a:ext cx="7337265" cy="923330"/>
              </a:xfrm>
              <a:prstGeom prst="rect">
                <a:avLst/>
              </a:prstGeom>
              <a:blipFill>
                <a:blip r:embed="rId4"/>
                <a:stretch>
                  <a:fillRect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457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310194" y="1395142"/>
            <a:ext cx="5540299" cy="369332"/>
          </a:xfrm>
          <a:prstGeom prst="rect">
            <a:avLst/>
          </a:prstGeom>
          <a:noFill/>
        </p:spPr>
        <p:txBody>
          <a:bodyPr wrap="none" rtlCol="0">
            <a:spAutoFit/>
          </a:bodyPr>
          <a:lstStyle/>
          <a:p>
            <a:r>
              <a:rPr lang="zh-CN" altLang="en-US" b="1" dirty="0"/>
              <a:t>知识图谱网络嵌入（</a:t>
            </a:r>
            <a:r>
              <a:rPr lang="en-US" altLang="zh-CN" b="1" dirty="0"/>
              <a:t>Knowledge Graph Embedding):</a:t>
            </a:r>
            <a:endParaRPr lang="zh-CN" altLang="en-US" b="1" dirty="0"/>
          </a:p>
        </p:txBody>
      </p:sp>
      <p:pic>
        <p:nvPicPr>
          <p:cNvPr id="6" name="图片 5">
            <a:extLst>
              <a:ext uri="{FF2B5EF4-FFF2-40B4-BE49-F238E27FC236}">
                <a16:creationId xmlns:a16="http://schemas.microsoft.com/office/drawing/2014/main" id="{BCDF1D02-896A-4BF4-A9B5-C72A878C6093}"/>
              </a:ext>
            </a:extLst>
          </p:cNvPr>
          <p:cNvPicPr>
            <a:picLocks noChangeAspect="1"/>
          </p:cNvPicPr>
          <p:nvPr/>
        </p:nvPicPr>
        <p:blipFill>
          <a:blip r:embed="rId2"/>
          <a:stretch>
            <a:fillRect/>
          </a:stretch>
        </p:blipFill>
        <p:spPr>
          <a:xfrm>
            <a:off x="1310194" y="2139946"/>
            <a:ext cx="4005292" cy="2538431"/>
          </a:xfrm>
          <a:prstGeom prst="rect">
            <a:avLst/>
          </a:prstGeom>
        </p:spPr>
      </p:pic>
      <p:pic>
        <p:nvPicPr>
          <p:cNvPr id="7" name="图片 6">
            <a:extLst>
              <a:ext uri="{FF2B5EF4-FFF2-40B4-BE49-F238E27FC236}">
                <a16:creationId xmlns:a16="http://schemas.microsoft.com/office/drawing/2014/main" id="{891AFFD0-48F2-4878-9800-665501B8E193}"/>
              </a:ext>
            </a:extLst>
          </p:cNvPr>
          <p:cNvPicPr>
            <a:picLocks noChangeAspect="1"/>
          </p:cNvPicPr>
          <p:nvPr/>
        </p:nvPicPr>
        <p:blipFill>
          <a:blip r:embed="rId3"/>
          <a:stretch>
            <a:fillRect/>
          </a:stretch>
        </p:blipFill>
        <p:spPr>
          <a:xfrm>
            <a:off x="5729261" y="2184132"/>
            <a:ext cx="4014817" cy="2371742"/>
          </a:xfrm>
          <a:prstGeom prst="rect">
            <a:avLst/>
          </a:prstGeom>
        </p:spPr>
      </p:pic>
      <p:pic>
        <p:nvPicPr>
          <p:cNvPr id="8" name="图片 7">
            <a:extLst>
              <a:ext uri="{FF2B5EF4-FFF2-40B4-BE49-F238E27FC236}">
                <a16:creationId xmlns:a16="http://schemas.microsoft.com/office/drawing/2014/main" id="{1A4A94CD-F54D-4BD1-8C89-6FC20B1F4391}"/>
              </a:ext>
            </a:extLst>
          </p:cNvPr>
          <p:cNvPicPr>
            <a:picLocks noChangeAspect="1"/>
          </p:cNvPicPr>
          <p:nvPr/>
        </p:nvPicPr>
        <p:blipFill>
          <a:blip r:embed="rId4"/>
          <a:stretch>
            <a:fillRect/>
          </a:stretch>
        </p:blipFill>
        <p:spPr>
          <a:xfrm>
            <a:off x="3257856" y="5142222"/>
            <a:ext cx="3409975" cy="514354"/>
          </a:xfrm>
          <a:prstGeom prst="rect">
            <a:avLst/>
          </a:prstGeom>
        </p:spPr>
      </p:pic>
      <p:sp>
        <p:nvSpPr>
          <p:cNvPr id="9" name="文本框 8">
            <a:extLst>
              <a:ext uri="{FF2B5EF4-FFF2-40B4-BE49-F238E27FC236}">
                <a16:creationId xmlns:a16="http://schemas.microsoft.com/office/drawing/2014/main" id="{4A0D829A-A804-49DA-83AF-D906F908B5FF}"/>
              </a:ext>
            </a:extLst>
          </p:cNvPr>
          <p:cNvSpPr txBox="1"/>
          <p:nvPr/>
        </p:nvSpPr>
        <p:spPr>
          <a:xfrm>
            <a:off x="1666920" y="5142222"/>
            <a:ext cx="1519968" cy="369332"/>
          </a:xfrm>
          <a:prstGeom prst="rect">
            <a:avLst/>
          </a:prstGeom>
          <a:noFill/>
        </p:spPr>
        <p:txBody>
          <a:bodyPr wrap="none" rtlCol="0">
            <a:spAutoFit/>
          </a:bodyPr>
          <a:lstStyle/>
          <a:p>
            <a:r>
              <a:rPr lang="en-US" altLang="zh-CN" dirty="0"/>
              <a:t>Optimization:</a:t>
            </a:r>
            <a:endParaRPr lang="zh-CN" altLang="en-US" dirty="0"/>
          </a:p>
        </p:txBody>
      </p:sp>
    </p:spTree>
    <p:extLst>
      <p:ext uri="{BB962C8B-B14F-4D97-AF65-F5344CB8AC3E}">
        <p14:creationId xmlns:p14="http://schemas.microsoft.com/office/powerpoint/2010/main" val="403183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481913" y="1493881"/>
            <a:ext cx="1338828" cy="369332"/>
          </a:xfrm>
          <a:prstGeom prst="rect">
            <a:avLst/>
          </a:prstGeom>
          <a:noFill/>
        </p:spPr>
        <p:txBody>
          <a:bodyPr wrap="none" rtlCol="0">
            <a:spAutoFit/>
          </a:bodyPr>
          <a:lstStyle/>
          <a:p>
            <a:r>
              <a:rPr lang="zh-CN" altLang="en-US" b="1" dirty="0"/>
              <a:t>问题定义：</a:t>
            </a:r>
          </a:p>
        </p:txBody>
      </p:sp>
      <p:sp>
        <p:nvSpPr>
          <p:cNvPr id="3" name="文本框 2">
            <a:extLst>
              <a:ext uri="{FF2B5EF4-FFF2-40B4-BE49-F238E27FC236}">
                <a16:creationId xmlns:a16="http://schemas.microsoft.com/office/drawing/2014/main" id="{CA19A4D7-4A54-40BE-8178-7C5896BBA813}"/>
              </a:ext>
            </a:extLst>
          </p:cNvPr>
          <p:cNvSpPr txBox="1"/>
          <p:nvPr/>
        </p:nvSpPr>
        <p:spPr>
          <a:xfrm>
            <a:off x="1949002" y="2348248"/>
            <a:ext cx="1005403" cy="338554"/>
          </a:xfrm>
          <a:prstGeom prst="rect">
            <a:avLst/>
          </a:prstGeom>
          <a:noFill/>
        </p:spPr>
        <p:txBody>
          <a:bodyPr wrap="none" rtlCol="0">
            <a:spAutoFit/>
          </a:bodyPr>
          <a:lstStyle/>
          <a:p>
            <a:r>
              <a:rPr lang="zh-CN" altLang="en-US" sz="1600" dirty="0"/>
              <a:t>给定用户</a:t>
            </a:r>
          </a:p>
        </p:txBody>
      </p:sp>
      <p:sp>
        <p:nvSpPr>
          <p:cNvPr id="5" name="文本框 4">
            <a:extLst>
              <a:ext uri="{FF2B5EF4-FFF2-40B4-BE49-F238E27FC236}">
                <a16:creationId xmlns:a16="http://schemas.microsoft.com/office/drawing/2014/main" id="{2E54C9E6-25C8-4389-B941-0CD662FC31F3}"/>
              </a:ext>
            </a:extLst>
          </p:cNvPr>
          <p:cNvSpPr txBox="1"/>
          <p:nvPr/>
        </p:nvSpPr>
        <p:spPr>
          <a:xfrm>
            <a:off x="3362534" y="2356834"/>
            <a:ext cx="1415772" cy="338554"/>
          </a:xfrm>
          <a:prstGeom prst="rect">
            <a:avLst/>
          </a:prstGeom>
          <a:noFill/>
        </p:spPr>
        <p:txBody>
          <a:bodyPr wrap="none" rtlCol="0">
            <a:spAutoFit/>
          </a:bodyPr>
          <a:lstStyle/>
          <a:p>
            <a:r>
              <a:rPr lang="zh-CN" altLang="en-US" sz="1600" dirty="0"/>
              <a:t>的点击历史：</a:t>
            </a:r>
          </a:p>
        </p:txBody>
      </p:sp>
      <p:pic>
        <p:nvPicPr>
          <p:cNvPr id="10" name="图片 9">
            <a:extLst>
              <a:ext uri="{FF2B5EF4-FFF2-40B4-BE49-F238E27FC236}">
                <a16:creationId xmlns:a16="http://schemas.microsoft.com/office/drawing/2014/main" id="{DBE44A13-1A85-4E32-AB32-650239407966}"/>
              </a:ext>
            </a:extLst>
          </p:cNvPr>
          <p:cNvPicPr>
            <a:picLocks noChangeAspect="1"/>
          </p:cNvPicPr>
          <p:nvPr/>
        </p:nvPicPr>
        <p:blipFill>
          <a:blip r:embed="rId2"/>
          <a:stretch>
            <a:fillRect/>
          </a:stretch>
        </p:blipFill>
        <p:spPr>
          <a:xfrm>
            <a:off x="2863870" y="2475380"/>
            <a:ext cx="537301" cy="185734"/>
          </a:xfrm>
          <a:prstGeom prst="rect">
            <a:avLst/>
          </a:prstGeom>
        </p:spPr>
      </p:pic>
      <p:pic>
        <p:nvPicPr>
          <p:cNvPr id="11" name="图片 10">
            <a:extLst>
              <a:ext uri="{FF2B5EF4-FFF2-40B4-BE49-F238E27FC236}">
                <a16:creationId xmlns:a16="http://schemas.microsoft.com/office/drawing/2014/main" id="{0E4D92B4-4A2B-453D-8852-F33C502DB417}"/>
              </a:ext>
            </a:extLst>
          </p:cNvPr>
          <p:cNvPicPr>
            <a:picLocks noChangeAspect="1"/>
          </p:cNvPicPr>
          <p:nvPr/>
        </p:nvPicPr>
        <p:blipFill>
          <a:blip r:embed="rId3"/>
          <a:stretch>
            <a:fillRect/>
          </a:stretch>
        </p:blipFill>
        <p:spPr>
          <a:xfrm>
            <a:off x="3094956" y="2812277"/>
            <a:ext cx="1369422" cy="288300"/>
          </a:xfrm>
          <a:prstGeom prst="rect">
            <a:avLst/>
          </a:prstGeom>
        </p:spPr>
      </p:pic>
      <p:sp>
        <p:nvSpPr>
          <p:cNvPr id="12" name="文本框 11">
            <a:extLst>
              <a:ext uri="{FF2B5EF4-FFF2-40B4-BE49-F238E27FC236}">
                <a16:creationId xmlns:a16="http://schemas.microsoft.com/office/drawing/2014/main" id="{64C22943-D613-400F-AE30-AE681CD13510}"/>
              </a:ext>
            </a:extLst>
          </p:cNvPr>
          <p:cNvSpPr txBox="1"/>
          <p:nvPr/>
        </p:nvSpPr>
        <p:spPr>
          <a:xfrm>
            <a:off x="2396083" y="3272368"/>
            <a:ext cx="4764446" cy="338554"/>
          </a:xfrm>
          <a:prstGeom prst="rect">
            <a:avLst/>
          </a:prstGeom>
          <a:noFill/>
        </p:spPr>
        <p:txBody>
          <a:bodyPr wrap="none" rtlCol="0">
            <a:spAutoFit/>
          </a:bodyPr>
          <a:lstStyle/>
          <a:p>
            <a:r>
              <a:rPr lang="zh-CN" altLang="en-US" sz="1600" dirty="0"/>
              <a:t>其中</a:t>
            </a:r>
            <a:r>
              <a:rPr lang="en-US" altLang="zh-CN" sz="1600" dirty="0"/>
              <a:t>t</a:t>
            </a:r>
            <a:r>
              <a:rPr lang="zh-CN" altLang="en-US" sz="1600" dirty="0"/>
              <a:t>表示新闻的标题，每个标题都是一个词序列：</a:t>
            </a:r>
          </a:p>
        </p:txBody>
      </p:sp>
      <p:pic>
        <p:nvPicPr>
          <p:cNvPr id="13" name="图片 12">
            <a:extLst>
              <a:ext uri="{FF2B5EF4-FFF2-40B4-BE49-F238E27FC236}">
                <a16:creationId xmlns:a16="http://schemas.microsoft.com/office/drawing/2014/main" id="{0C18A070-5723-4940-8B1B-82E4E40A3FD1}"/>
              </a:ext>
            </a:extLst>
          </p:cNvPr>
          <p:cNvPicPr>
            <a:picLocks noChangeAspect="1"/>
          </p:cNvPicPr>
          <p:nvPr/>
        </p:nvPicPr>
        <p:blipFill>
          <a:blip r:embed="rId4"/>
          <a:stretch>
            <a:fillRect/>
          </a:stretch>
        </p:blipFill>
        <p:spPr>
          <a:xfrm>
            <a:off x="3354250" y="3714382"/>
            <a:ext cx="2121317" cy="297595"/>
          </a:xfrm>
          <a:prstGeom prst="rect">
            <a:avLst/>
          </a:prstGeom>
        </p:spPr>
      </p:pic>
      <p:sp>
        <p:nvSpPr>
          <p:cNvPr id="14" name="文本框 13">
            <a:extLst>
              <a:ext uri="{FF2B5EF4-FFF2-40B4-BE49-F238E27FC236}">
                <a16:creationId xmlns:a16="http://schemas.microsoft.com/office/drawing/2014/main" id="{7BD9ED41-2A6E-449B-B238-8986370750F2}"/>
              </a:ext>
            </a:extLst>
          </p:cNvPr>
          <p:cNvSpPr txBox="1"/>
          <p:nvPr/>
        </p:nvSpPr>
        <p:spPr>
          <a:xfrm>
            <a:off x="1949002" y="4369602"/>
            <a:ext cx="3057247" cy="338554"/>
          </a:xfrm>
          <a:prstGeom prst="rect">
            <a:avLst/>
          </a:prstGeom>
          <a:noFill/>
        </p:spPr>
        <p:txBody>
          <a:bodyPr wrap="none" rtlCol="0">
            <a:spAutoFit/>
          </a:bodyPr>
          <a:lstStyle/>
          <a:p>
            <a:r>
              <a:rPr lang="zh-CN" altLang="en-US" sz="1600" dirty="0"/>
              <a:t>预测用户是否会点击特定的新闻</a:t>
            </a:r>
          </a:p>
        </p:txBody>
      </p:sp>
      <p:pic>
        <p:nvPicPr>
          <p:cNvPr id="15" name="图片 14">
            <a:extLst>
              <a:ext uri="{FF2B5EF4-FFF2-40B4-BE49-F238E27FC236}">
                <a16:creationId xmlns:a16="http://schemas.microsoft.com/office/drawing/2014/main" id="{940B82C7-C6D1-4B59-80C4-BCD8BF769F42}"/>
              </a:ext>
            </a:extLst>
          </p:cNvPr>
          <p:cNvPicPr>
            <a:picLocks noChangeAspect="1"/>
          </p:cNvPicPr>
          <p:nvPr/>
        </p:nvPicPr>
        <p:blipFill>
          <a:blip r:embed="rId5"/>
          <a:stretch>
            <a:fillRect/>
          </a:stretch>
        </p:blipFill>
        <p:spPr>
          <a:xfrm>
            <a:off x="4918919" y="4393960"/>
            <a:ext cx="317886" cy="289838"/>
          </a:xfrm>
          <a:prstGeom prst="rect">
            <a:avLst/>
          </a:prstGeom>
        </p:spPr>
      </p:pic>
    </p:spTree>
    <p:extLst>
      <p:ext uri="{BB962C8B-B14F-4D97-AF65-F5344CB8AC3E}">
        <p14:creationId xmlns:p14="http://schemas.microsoft.com/office/powerpoint/2010/main" val="39289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877163" cy="369332"/>
          </a:xfrm>
          <a:prstGeom prst="rect">
            <a:avLst/>
          </a:prstGeom>
          <a:noFill/>
        </p:spPr>
        <p:txBody>
          <a:bodyPr wrap="none" rtlCol="0">
            <a:spAutoFit/>
          </a:bodyPr>
          <a:lstStyle/>
          <a:p>
            <a:r>
              <a:rPr lang="zh-CN" altLang="en-US" b="1" dirty="0"/>
              <a:t>模型：</a:t>
            </a:r>
          </a:p>
        </p:txBody>
      </p:sp>
      <p:pic>
        <p:nvPicPr>
          <p:cNvPr id="8" name="图片 7">
            <a:extLst>
              <a:ext uri="{FF2B5EF4-FFF2-40B4-BE49-F238E27FC236}">
                <a16:creationId xmlns:a16="http://schemas.microsoft.com/office/drawing/2014/main" id="{4BE75F9F-67CE-4F73-9E4C-388731759967}"/>
              </a:ext>
            </a:extLst>
          </p:cNvPr>
          <p:cNvPicPr>
            <a:picLocks noChangeAspect="1"/>
          </p:cNvPicPr>
          <p:nvPr/>
        </p:nvPicPr>
        <p:blipFill>
          <a:blip r:embed="rId2"/>
          <a:stretch>
            <a:fillRect/>
          </a:stretch>
        </p:blipFill>
        <p:spPr>
          <a:xfrm>
            <a:off x="2428874" y="1631324"/>
            <a:ext cx="7334251" cy="4343957"/>
          </a:xfrm>
          <a:prstGeom prst="rect">
            <a:avLst/>
          </a:prstGeom>
        </p:spPr>
      </p:pic>
    </p:spTree>
    <p:extLst>
      <p:ext uri="{BB962C8B-B14F-4D97-AF65-F5344CB8AC3E}">
        <p14:creationId xmlns:p14="http://schemas.microsoft.com/office/powerpoint/2010/main" val="237642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4014240" cy="369332"/>
          </a:xfrm>
          <a:prstGeom prst="rect">
            <a:avLst/>
          </a:prstGeom>
          <a:noFill/>
        </p:spPr>
        <p:txBody>
          <a:bodyPr wrap="none" rtlCol="0">
            <a:spAutoFit/>
          </a:bodyPr>
          <a:lstStyle/>
          <a:p>
            <a:r>
              <a:rPr lang="zh-CN" altLang="en-US" b="1" dirty="0"/>
              <a:t>知识提取（</a:t>
            </a:r>
            <a:r>
              <a:rPr lang="en-US" altLang="zh-CN" b="1" dirty="0"/>
              <a:t>Knowledge Distillation)</a:t>
            </a:r>
            <a:r>
              <a:rPr lang="zh-CN" altLang="en-US" b="1" dirty="0"/>
              <a:t>：</a:t>
            </a:r>
          </a:p>
        </p:txBody>
      </p:sp>
      <p:sp>
        <p:nvSpPr>
          <p:cNvPr id="3" name="文本框 2">
            <a:extLst>
              <a:ext uri="{FF2B5EF4-FFF2-40B4-BE49-F238E27FC236}">
                <a16:creationId xmlns:a16="http://schemas.microsoft.com/office/drawing/2014/main" id="{32A02097-31E4-45BA-BA1C-6D8ADAE32E8D}"/>
              </a:ext>
            </a:extLst>
          </p:cNvPr>
          <p:cNvSpPr txBox="1"/>
          <p:nvPr/>
        </p:nvSpPr>
        <p:spPr>
          <a:xfrm>
            <a:off x="1743192" y="4585383"/>
            <a:ext cx="6016391" cy="369332"/>
          </a:xfrm>
          <a:prstGeom prst="rect">
            <a:avLst/>
          </a:prstGeom>
          <a:noFill/>
        </p:spPr>
        <p:txBody>
          <a:bodyPr wrap="none" rtlCol="0">
            <a:spAutoFit/>
          </a:bodyPr>
          <a:lstStyle/>
          <a:p>
            <a:r>
              <a:rPr lang="en-US" altLang="zh-CN" dirty="0"/>
              <a:t>1.</a:t>
            </a:r>
            <a:r>
              <a:rPr lang="zh-CN" altLang="en-US" dirty="0"/>
              <a:t>从新闻标题中识别出</a:t>
            </a:r>
            <a:r>
              <a:rPr lang="en-US" altLang="zh-CN" dirty="0"/>
              <a:t>knowledge entities</a:t>
            </a:r>
            <a:r>
              <a:rPr lang="zh-CN" altLang="en-US" dirty="0"/>
              <a:t>（</a:t>
            </a:r>
            <a:r>
              <a:rPr lang="en-US" altLang="zh-CN" dirty="0"/>
              <a:t>entity linking</a:t>
            </a:r>
            <a:r>
              <a:rPr lang="zh-CN" altLang="en-US" dirty="0"/>
              <a:t>）</a:t>
            </a:r>
          </a:p>
        </p:txBody>
      </p:sp>
      <p:sp>
        <p:nvSpPr>
          <p:cNvPr id="5" name="文本框 4">
            <a:extLst>
              <a:ext uri="{FF2B5EF4-FFF2-40B4-BE49-F238E27FC236}">
                <a16:creationId xmlns:a16="http://schemas.microsoft.com/office/drawing/2014/main" id="{7E42B11A-C623-4E9A-AF60-13FB6FEB53A5}"/>
              </a:ext>
            </a:extLst>
          </p:cNvPr>
          <p:cNvSpPr txBox="1"/>
          <p:nvPr/>
        </p:nvSpPr>
        <p:spPr>
          <a:xfrm>
            <a:off x="1743192" y="5034431"/>
            <a:ext cx="7774885" cy="369332"/>
          </a:xfrm>
          <a:prstGeom prst="rect">
            <a:avLst/>
          </a:prstGeom>
          <a:noFill/>
        </p:spPr>
        <p:txBody>
          <a:bodyPr wrap="none" rtlCol="0">
            <a:spAutoFit/>
          </a:bodyPr>
          <a:lstStyle/>
          <a:p>
            <a:r>
              <a:rPr lang="en-US" altLang="zh-CN" dirty="0"/>
              <a:t>2.</a:t>
            </a:r>
            <a:r>
              <a:rPr lang="zh-CN" altLang="en-US" dirty="0"/>
              <a:t>基于得到的</a:t>
            </a:r>
            <a:r>
              <a:rPr lang="en-US" altLang="zh-CN" dirty="0"/>
              <a:t>entities</a:t>
            </a:r>
            <a:r>
              <a:rPr lang="zh-CN" altLang="en-US" dirty="0"/>
              <a:t>，从原始</a:t>
            </a:r>
            <a:r>
              <a:rPr lang="en-US" altLang="zh-CN" dirty="0"/>
              <a:t>KG</a:t>
            </a:r>
            <a:r>
              <a:rPr lang="zh-CN" altLang="en-US" dirty="0"/>
              <a:t>中提取中所有的连接关系，建立一个子图</a:t>
            </a:r>
          </a:p>
        </p:txBody>
      </p:sp>
      <p:sp>
        <p:nvSpPr>
          <p:cNvPr id="6" name="文本框 5">
            <a:extLst>
              <a:ext uri="{FF2B5EF4-FFF2-40B4-BE49-F238E27FC236}">
                <a16:creationId xmlns:a16="http://schemas.microsoft.com/office/drawing/2014/main" id="{4AE001F1-065C-4A6E-AEC6-2B913A2B2AF6}"/>
              </a:ext>
            </a:extLst>
          </p:cNvPr>
          <p:cNvSpPr txBox="1"/>
          <p:nvPr/>
        </p:nvSpPr>
        <p:spPr>
          <a:xfrm>
            <a:off x="1743192" y="5501226"/>
            <a:ext cx="3820277" cy="369332"/>
          </a:xfrm>
          <a:prstGeom prst="rect">
            <a:avLst/>
          </a:prstGeom>
          <a:noFill/>
        </p:spPr>
        <p:txBody>
          <a:bodyPr wrap="none" rtlCol="0">
            <a:spAutoFit/>
          </a:bodyPr>
          <a:lstStyle/>
          <a:p>
            <a:r>
              <a:rPr lang="en-US" altLang="zh-CN" dirty="0"/>
              <a:t>3.</a:t>
            </a:r>
            <a:r>
              <a:rPr lang="zh-CN" altLang="en-US" dirty="0"/>
              <a:t>子图上的所有实体向周围扩展一步</a:t>
            </a:r>
          </a:p>
        </p:txBody>
      </p:sp>
      <p:sp>
        <p:nvSpPr>
          <p:cNvPr id="8" name="文本框 7">
            <a:extLst>
              <a:ext uri="{FF2B5EF4-FFF2-40B4-BE49-F238E27FC236}">
                <a16:creationId xmlns:a16="http://schemas.microsoft.com/office/drawing/2014/main" id="{CC7C7B8E-ABB5-4BF1-8227-E55CDE48E552}"/>
              </a:ext>
            </a:extLst>
          </p:cNvPr>
          <p:cNvSpPr txBox="1"/>
          <p:nvPr/>
        </p:nvSpPr>
        <p:spPr>
          <a:xfrm>
            <a:off x="1743192" y="5968021"/>
            <a:ext cx="5612434" cy="369332"/>
          </a:xfrm>
          <a:prstGeom prst="rect">
            <a:avLst/>
          </a:prstGeom>
          <a:noFill/>
        </p:spPr>
        <p:txBody>
          <a:bodyPr wrap="none" rtlCol="0">
            <a:spAutoFit/>
          </a:bodyPr>
          <a:lstStyle/>
          <a:p>
            <a:r>
              <a:rPr lang="en-US" altLang="zh-CN" dirty="0"/>
              <a:t>4.</a:t>
            </a:r>
            <a:r>
              <a:rPr lang="zh-CN" altLang="en-US" dirty="0"/>
              <a:t>用</a:t>
            </a:r>
            <a:r>
              <a:rPr lang="en-US" altLang="zh-CN" dirty="0"/>
              <a:t>KGE(</a:t>
            </a:r>
            <a:r>
              <a:rPr lang="en-US" altLang="zh-CN" dirty="0" err="1"/>
              <a:t>TransE</a:t>
            </a:r>
            <a:r>
              <a:rPr lang="en-US" altLang="zh-CN" dirty="0"/>
              <a:t>)</a:t>
            </a:r>
            <a:r>
              <a:rPr lang="zh-CN" altLang="en-US" dirty="0"/>
              <a:t>得到实体的词向量，用于</a:t>
            </a:r>
            <a:r>
              <a:rPr lang="en-US" altLang="zh-CN" dirty="0"/>
              <a:t>KCNN</a:t>
            </a:r>
            <a:r>
              <a:rPr lang="zh-CN" altLang="en-US" dirty="0"/>
              <a:t>的输入</a:t>
            </a:r>
          </a:p>
        </p:txBody>
      </p:sp>
      <p:pic>
        <p:nvPicPr>
          <p:cNvPr id="9" name="图片 8">
            <a:extLst>
              <a:ext uri="{FF2B5EF4-FFF2-40B4-BE49-F238E27FC236}">
                <a16:creationId xmlns:a16="http://schemas.microsoft.com/office/drawing/2014/main" id="{AF8298C3-099C-40C8-B487-E9DFB879061E}"/>
              </a:ext>
            </a:extLst>
          </p:cNvPr>
          <p:cNvPicPr>
            <a:picLocks noChangeAspect="1"/>
          </p:cNvPicPr>
          <p:nvPr/>
        </p:nvPicPr>
        <p:blipFill>
          <a:blip r:embed="rId2"/>
          <a:stretch>
            <a:fillRect/>
          </a:stretch>
        </p:blipFill>
        <p:spPr>
          <a:xfrm>
            <a:off x="1580060" y="2111733"/>
            <a:ext cx="4392312" cy="2262959"/>
          </a:xfrm>
          <a:prstGeom prst="rect">
            <a:avLst/>
          </a:prstGeom>
        </p:spPr>
      </p:pic>
      <p:pic>
        <p:nvPicPr>
          <p:cNvPr id="7" name="图片 6">
            <a:extLst>
              <a:ext uri="{FF2B5EF4-FFF2-40B4-BE49-F238E27FC236}">
                <a16:creationId xmlns:a16="http://schemas.microsoft.com/office/drawing/2014/main" id="{AD262E1B-281A-4FFA-974C-319EA5BB9AAD}"/>
              </a:ext>
            </a:extLst>
          </p:cNvPr>
          <p:cNvPicPr>
            <a:picLocks noChangeAspect="1"/>
          </p:cNvPicPr>
          <p:nvPr/>
        </p:nvPicPr>
        <p:blipFill>
          <a:blip r:embed="rId3"/>
          <a:stretch>
            <a:fillRect/>
          </a:stretch>
        </p:blipFill>
        <p:spPr>
          <a:xfrm>
            <a:off x="6374423" y="2047741"/>
            <a:ext cx="4153529" cy="2505361"/>
          </a:xfrm>
          <a:prstGeom prst="rect">
            <a:avLst/>
          </a:prstGeom>
        </p:spPr>
      </p:pic>
    </p:spTree>
    <p:extLst>
      <p:ext uri="{BB962C8B-B14F-4D97-AF65-F5344CB8AC3E}">
        <p14:creationId xmlns:p14="http://schemas.microsoft.com/office/powerpoint/2010/main" val="389250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2888932" cy="369332"/>
          </a:xfrm>
          <a:prstGeom prst="rect">
            <a:avLst/>
          </a:prstGeom>
          <a:noFill/>
        </p:spPr>
        <p:txBody>
          <a:bodyPr wrap="none" rtlCol="0">
            <a:spAutoFit/>
          </a:bodyPr>
          <a:lstStyle/>
          <a:p>
            <a:r>
              <a:rPr lang="en-US" altLang="zh-CN" b="1" dirty="0"/>
              <a:t>Knowledge-aware CNN</a:t>
            </a:r>
            <a:r>
              <a:rPr lang="zh-CN" altLang="en-US" b="1" dirty="0"/>
              <a:t>：</a:t>
            </a:r>
          </a:p>
        </p:txBody>
      </p:sp>
      <p:sp>
        <p:nvSpPr>
          <p:cNvPr id="10" name="文本框 9">
            <a:extLst>
              <a:ext uri="{FF2B5EF4-FFF2-40B4-BE49-F238E27FC236}">
                <a16:creationId xmlns:a16="http://schemas.microsoft.com/office/drawing/2014/main" id="{A0D750E5-E087-4669-B0E4-0FA9F956D3CF}"/>
              </a:ext>
            </a:extLst>
          </p:cNvPr>
          <p:cNvSpPr txBox="1"/>
          <p:nvPr/>
        </p:nvSpPr>
        <p:spPr>
          <a:xfrm>
            <a:off x="1180563" y="2099258"/>
            <a:ext cx="5533887" cy="338554"/>
          </a:xfrm>
          <a:prstGeom prst="rect">
            <a:avLst/>
          </a:prstGeom>
          <a:noFill/>
        </p:spPr>
        <p:txBody>
          <a:bodyPr wrap="none" rtlCol="0">
            <a:spAutoFit/>
          </a:bodyPr>
          <a:lstStyle/>
          <a:p>
            <a:r>
              <a:rPr lang="zh-CN" altLang="en-US" sz="1600" dirty="0"/>
              <a:t>获取标题中单词和实体对应的向量后，进行处理输入到</a:t>
            </a:r>
            <a:r>
              <a:rPr lang="en-US" altLang="zh-CN" sz="1600" dirty="0"/>
              <a:t>CNN</a:t>
            </a:r>
            <a:endParaRPr lang="zh-CN" altLang="en-US" sz="1600" dirty="0"/>
          </a:p>
        </p:txBody>
      </p:sp>
      <p:sp>
        <p:nvSpPr>
          <p:cNvPr id="11" name="文本框 10">
            <a:extLst>
              <a:ext uri="{FF2B5EF4-FFF2-40B4-BE49-F238E27FC236}">
                <a16:creationId xmlns:a16="http://schemas.microsoft.com/office/drawing/2014/main" id="{0E503734-4FBC-4776-9B2D-546A981C9BDB}"/>
              </a:ext>
            </a:extLst>
          </p:cNvPr>
          <p:cNvSpPr txBox="1"/>
          <p:nvPr/>
        </p:nvSpPr>
        <p:spPr>
          <a:xfrm>
            <a:off x="1180563" y="2833352"/>
            <a:ext cx="2927404" cy="338554"/>
          </a:xfrm>
          <a:prstGeom prst="rect">
            <a:avLst/>
          </a:prstGeom>
          <a:noFill/>
        </p:spPr>
        <p:txBody>
          <a:bodyPr wrap="none" rtlCol="0">
            <a:spAutoFit/>
          </a:bodyPr>
          <a:lstStyle/>
          <a:p>
            <a:r>
              <a:rPr lang="en-US" altLang="zh-CN" sz="1600" dirty="0"/>
              <a:t>transformed entity embedding:</a:t>
            </a:r>
            <a:endParaRPr lang="zh-CN" altLang="en-US" sz="1600" dirty="0"/>
          </a:p>
        </p:txBody>
      </p:sp>
      <p:pic>
        <p:nvPicPr>
          <p:cNvPr id="12" name="图片 11">
            <a:extLst>
              <a:ext uri="{FF2B5EF4-FFF2-40B4-BE49-F238E27FC236}">
                <a16:creationId xmlns:a16="http://schemas.microsoft.com/office/drawing/2014/main" id="{D299CB11-7CD7-44EB-9EF3-CE6357C5900C}"/>
              </a:ext>
            </a:extLst>
          </p:cNvPr>
          <p:cNvPicPr>
            <a:picLocks noChangeAspect="1"/>
          </p:cNvPicPr>
          <p:nvPr/>
        </p:nvPicPr>
        <p:blipFill>
          <a:blip r:embed="rId2"/>
          <a:stretch>
            <a:fillRect/>
          </a:stretch>
        </p:blipFill>
        <p:spPr>
          <a:xfrm>
            <a:off x="4187168" y="2833352"/>
            <a:ext cx="2581294" cy="357190"/>
          </a:xfrm>
          <a:prstGeom prst="rect">
            <a:avLst/>
          </a:prstGeom>
        </p:spPr>
      </p:pic>
      <p:sp>
        <p:nvSpPr>
          <p:cNvPr id="13" name="文本框 12">
            <a:extLst>
              <a:ext uri="{FF2B5EF4-FFF2-40B4-BE49-F238E27FC236}">
                <a16:creationId xmlns:a16="http://schemas.microsoft.com/office/drawing/2014/main" id="{0081E873-2323-40A4-BD99-93485432F5B1}"/>
              </a:ext>
            </a:extLst>
          </p:cNvPr>
          <p:cNvSpPr txBox="1"/>
          <p:nvPr/>
        </p:nvSpPr>
        <p:spPr>
          <a:xfrm>
            <a:off x="1028251" y="3347541"/>
            <a:ext cx="3124573" cy="338554"/>
          </a:xfrm>
          <a:prstGeom prst="rect">
            <a:avLst/>
          </a:prstGeom>
          <a:noFill/>
        </p:spPr>
        <p:txBody>
          <a:bodyPr wrap="none" rtlCol="0">
            <a:spAutoFit/>
          </a:bodyPr>
          <a:lstStyle/>
          <a:p>
            <a:r>
              <a:rPr lang="en-US" altLang="zh-CN" sz="1600" dirty="0"/>
              <a:t>transformed context embedding:</a:t>
            </a:r>
            <a:endParaRPr lang="zh-CN" altLang="en-US" sz="1600" dirty="0"/>
          </a:p>
        </p:txBody>
      </p:sp>
      <p:pic>
        <p:nvPicPr>
          <p:cNvPr id="14" name="图片 13">
            <a:extLst>
              <a:ext uri="{FF2B5EF4-FFF2-40B4-BE49-F238E27FC236}">
                <a16:creationId xmlns:a16="http://schemas.microsoft.com/office/drawing/2014/main" id="{6A0AB601-78B8-4E9E-B72F-F4E3E4F882B3}"/>
              </a:ext>
            </a:extLst>
          </p:cNvPr>
          <p:cNvPicPr>
            <a:picLocks noChangeAspect="1"/>
          </p:cNvPicPr>
          <p:nvPr/>
        </p:nvPicPr>
        <p:blipFill>
          <a:blip r:embed="rId3"/>
          <a:stretch>
            <a:fillRect/>
          </a:stretch>
        </p:blipFill>
        <p:spPr>
          <a:xfrm>
            <a:off x="4187168" y="3347541"/>
            <a:ext cx="2590819" cy="357190"/>
          </a:xfrm>
          <a:prstGeom prst="rect">
            <a:avLst/>
          </a:prstGeom>
        </p:spPr>
      </p:pic>
      <p:pic>
        <p:nvPicPr>
          <p:cNvPr id="15" name="图片 14">
            <a:extLst>
              <a:ext uri="{FF2B5EF4-FFF2-40B4-BE49-F238E27FC236}">
                <a16:creationId xmlns:a16="http://schemas.microsoft.com/office/drawing/2014/main" id="{C18BEAC6-F08E-4E26-A538-B65E20FBBE62}"/>
              </a:ext>
            </a:extLst>
          </p:cNvPr>
          <p:cNvPicPr>
            <a:picLocks noChangeAspect="1"/>
          </p:cNvPicPr>
          <p:nvPr/>
        </p:nvPicPr>
        <p:blipFill>
          <a:blip r:embed="rId4"/>
          <a:stretch>
            <a:fillRect/>
          </a:stretch>
        </p:blipFill>
        <p:spPr>
          <a:xfrm>
            <a:off x="2379158" y="3961085"/>
            <a:ext cx="957269" cy="266702"/>
          </a:xfrm>
          <a:prstGeom prst="rect">
            <a:avLst/>
          </a:prstGeom>
        </p:spPr>
      </p:pic>
      <p:pic>
        <p:nvPicPr>
          <p:cNvPr id="16" name="图片 15">
            <a:extLst>
              <a:ext uri="{FF2B5EF4-FFF2-40B4-BE49-F238E27FC236}">
                <a16:creationId xmlns:a16="http://schemas.microsoft.com/office/drawing/2014/main" id="{1C0CEC09-0417-41EA-9A23-58BFC45F483F}"/>
              </a:ext>
            </a:extLst>
          </p:cNvPr>
          <p:cNvPicPr>
            <a:picLocks noChangeAspect="1"/>
          </p:cNvPicPr>
          <p:nvPr/>
        </p:nvPicPr>
        <p:blipFill>
          <a:blip r:embed="rId5"/>
          <a:stretch>
            <a:fillRect/>
          </a:stretch>
        </p:blipFill>
        <p:spPr>
          <a:xfrm>
            <a:off x="3731766" y="3909770"/>
            <a:ext cx="1704987" cy="323852"/>
          </a:xfrm>
          <a:prstGeom prst="rect">
            <a:avLst/>
          </a:prstGeom>
        </p:spPr>
      </p:pic>
      <p:pic>
        <p:nvPicPr>
          <p:cNvPr id="17" name="图片 16">
            <a:extLst>
              <a:ext uri="{FF2B5EF4-FFF2-40B4-BE49-F238E27FC236}">
                <a16:creationId xmlns:a16="http://schemas.microsoft.com/office/drawing/2014/main" id="{A50D929C-9849-4FD0-9BE6-0DD019A1981F}"/>
              </a:ext>
            </a:extLst>
          </p:cNvPr>
          <p:cNvPicPr>
            <a:picLocks noChangeAspect="1"/>
          </p:cNvPicPr>
          <p:nvPr/>
        </p:nvPicPr>
        <p:blipFill>
          <a:blip r:embed="rId6"/>
          <a:stretch>
            <a:fillRect/>
          </a:stretch>
        </p:blipFill>
        <p:spPr>
          <a:xfrm>
            <a:off x="7339268" y="1962139"/>
            <a:ext cx="3564845" cy="3128126"/>
          </a:xfrm>
          <a:prstGeom prst="rect">
            <a:avLst/>
          </a:prstGeom>
        </p:spPr>
      </p:pic>
      <p:sp>
        <p:nvSpPr>
          <p:cNvPr id="19" name="文本框 18">
            <a:extLst>
              <a:ext uri="{FF2B5EF4-FFF2-40B4-BE49-F238E27FC236}">
                <a16:creationId xmlns:a16="http://schemas.microsoft.com/office/drawing/2014/main" id="{B92204C9-D044-4907-BC9C-509EF7D42480}"/>
              </a:ext>
            </a:extLst>
          </p:cNvPr>
          <p:cNvSpPr txBox="1"/>
          <p:nvPr/>
        </p:nvSpPr>
        <p:spPr>
          <a:xfrm>
            <a:off x="3336624" y="3909770"/>
            <a:ext cx="396262" cy="369332"/>
          </a:xfrm>
          <a:prstGeom prst="rect">
            <a:avLst/>
          </a:prstGeom>
          <a:noFill/>
        </p:spPr>
        <p:txBody>
          <a:bodyPr wrap="none" rtlCol="0">
            <a:spAutoFit/>
          </a:bodyPr>
          <a:lstStyle/>
          <a:p>
            <a:r>
              <a:rPr lang="en-US" altLang="zh-CN" dirty="0"/>
              <a:t>or</a:t>
            </a:r>
            <a:endParaRPr lang="zh-CN" altLang="en-US" dirty="0"/>
          </a:p>
        </p:txBody>
      </p:sp>
      <p:pic>
        <p:nvPicPr>
          <p:cNvPr id="20" name="图片 19">
            <a:extLst>
              <a:ext uri="{FF2B5EF4-FFF2-40B4-BE49-F238E27FC236}">
                <a16:creationId xmlns:a16="http://schemas.microsoft.com/office/drawing/2014/main" id="{3294F800-F62D-418A-AB27-51579E6DD01F}"/>
              </a:ext>
            </a:extLst>
          </p:cNvPr>
          <p:cNvPicPr>
            <a:picLocks noChangeAspect="1"/>
          </p:cNvPicPr>
          <p:nvPr/>
        </p:nvPicPr>
        <p:blipFill>
          <a:blip r:embed="rId7"/>
          <a:stretch>
            <a:fillRect/>
          </a:stretch>
        </p:blipFill>
        <p:spPr>
          <a:xfrm>
            <a:off x="1102331" y="4478631"/>
            <a:ext cx="5505490" cy="300040"/>
          </a:xfrm>
          <a:prstGeom prst="rect">
            <a:avLst/>
          </a:prstGeom>
        </p:spPr>
      </p:pic>
      <p:pic>
        <p:nvPicPr>
          <p:cNvPr id="21" name="图片 20">
            <a:extLst>
              <a:ext uri="{FF2B5EF4-FFF2-40B4-BE49-F238E27FC236}">
                <a16:creationId xmlns:a16="http://schemas.microsoft.com/office/drawing/2014/main" id="{495A53AA-2242-483D-9D5B-E68EBAC6DDFE}"/>
              </a:ext>
            </a:extLst>
          </p:cNvPr>
          <p:cNvPicPr>
            <a:picLocks noChangeAspect="1"/>
          </p:cNvPicPr>
          <p:nvPr/>
        </p:nvPicPr>
        <p:blipFill>
          <a:blip r:embed="rId8"/>
          <a:stretch>
            <a:fillRect/>
          </a:stretch>
        </p:blipFill>
        <p:spPr>
          <a:xfrm>
            <a:off x="1142044" y="5047733"/>
            <a:ext cx="2062178" cy="376240"/>
          </a:xfrm>
          <a:prstGeom prst="rect">
            <a:avLst/>
          </a:prstGeom>
        </p:spPr>
      </p:pic>
    </p:spTree>
    <p:extLst>
      <p:ext uri="{BB962C8B-B14F-4D97-AF65-F5344CB8AC3E}">
        <p14:creationId xmlns:p14="http://schemas.microsoft.com/office/powerpoint/2010/main" val="115106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2888932" cy="369332"/>
          </a:xfrm>
          <a:prstGeom prst="rect">
            <a:avLst/>
          </a:prstGeom>
          <a:noFill/>
        </p:spPr>
        <p:txBody>
          <a:bodyPr wrap="none" rtlCol="0">
            <a:spAutoFit/>
          </a:bodyPr>
          <a:lstStyle/>
          <a:p>
            <a:r>
              <a:rPr lang="en-US" altLang="zh-CN" b="1" dirty="0"/>
              <a:t>Knowledge-aware CNN</a:t>
            </a:r>
            <a:r>
              <a:rPr lang="zh-CN" altLang="en-US" b="1" dirty="0"/>
              <a:t>：</a:t>
            </a:r>
          </a:p>
        </p:txBody>
      </p:sp>
      <p:sp>
        <p:nvSpPr>
          <p:cNvPr id="10" name="文本框 9">
            <a:extLst>
              <a:ext uri="{FF2B5EF4-FFF2-40B4-BE49-F238E27FC236}">
                <a16:creationId xmlns:a16="http://schemas.microsoft.com/office/drawing/2014/main" id="{A0D750E5-E087-4669-B0E4-0FA9F956D3CF}"/>
              </a:ext>
            </a:extLst>
          </p:cNvPr>
          <p:cNvSpPr txBox="1"/>
          <p:nvPr/>
        </p:nvSpPr>
        <p:spPr>
          <a:xfrm>
            <a:off x="1180563" y="2099258"/>
            <a:ext cx="5533887" cy="338554"/>
          </a:xfrm>
          <a:prstGeom prst="rect">
            <a:avLst/>
          </a:prstGeom>
          <a:noFill/>
        </p:spPr>
        <p:txBody>
          <a:bodyPr wrap="none" rtlCol="0">
            <a:spAutoFit/>
          </a:bodyPr>
          <a:lstStyle/>
          <a:p>
            <a:r>
              <a:rPr lang="zh-CN" altLang="en-US" sz="1600" dirty="0"/>
              <a:t>获取标题中单词和实体对应的向量后，进行处理输入到</a:t>
            </a:r>
            <a:r>
              <a:rPr lang="en-US" altLang="zh-CN" sz="1600" dirty="0"/>
              <a:t>CNN</a:t>
            </a:r>
            <a:endParaRPr lang="zh-CN" altLang="en-US" sz="1600" dirty="0"/>
          </a:p>
        </p:txBody>
      </p:sp>
      <p:sp>
        <p:nvSpPr>
          <p:cNvPr id="11" name="文本框 10">
            <a:extLst>
              <a:ext uri="{FF2B5EF4-FFF2-40B4-BE49-F238E27FC236}">
                <a16:creationId xmlns:a16="http://schemas.microsoft.com/office/drawing/2014/main" id="{0E503734-4FBC-4776-9B2D-546A981C9BDB}"/>
              </a:ext>
            </a:extLst>
          </p:cNvPr>
          <p:cNvSpPr txBox="1"/>
          <p:nvPr/>
        </p:nvSpPr>
        <p:spPr>
          <a:xfrm>
            <a:off x="1180563" y="2833352"/>
            <a:ext cx="2927404" cy="338554"/>
          </a:xfrm>
          <a:prstGeom prst="rect">
            <a:avLst/>
          </a:prstGeom>
          <a:noFill/>
        </p:spPr>
        <p:txBody>
          <a:bodyPr wrap="none" rtlCol="0">
            <a:spAutoFit/>
          </a:bodyPr>
          <a:lstStyle/>
          <a:p>
            <a:r>
              <a:rPr lang="en-US" altLang="zh-CN" sz="1600" dirty="0"/>
              <a:t>transformed entity embedding:</a:t>
            </a:r>
            <a:endParaRPr lang="zh-CN" altLang="en-US" sz="1600" dirty="0"/>
          </a:p>
        </p:txBody>
      </p:sp>
      <p:pic>
        <p:nvPicPr>
          <p:cNvPr id="12" name="图片 11">
            <a:extLst>
              <a:ext uri="{FF2B5EF4-FFF2-40B4-BE49-F238E27FC236}">
                <a16:creationId xmlns:a16="http://schemas.microsoft.com/office/drawing/2014/main" id="{D299CB11-7CD7-44EB-9EF3-CE6357C5900C}"/>
              </a:ext>
            </a:extLst>
          </p:cNvPr>
          <p:cNvPicPr>
            <a:picLocks noChangeAspect="1"/>
          </p:cNvPicPr>
          <p:nvPr/>
        </p:nvPicPr>
        <p:blipFill>
          <a:blip r:embed="rId2"/>
          <a:stretch>
            <a:fillRect/>
          </a:stretch>
        </p:blipFill>
        <p:spPr>
          <a:xfrm>
            <a:off x="4187168" y="2833352"/>
            <a:ext cx="2581294" cy="357190"/>
          </a:xfrm>
          <a:prstGeom prst="rect">
            <a:avLst/>
          </a:prstGeom>
        </p:spPr>
      </p:pic>
      <p:sp>
        <p:nvSpPr>
          <p:cNvPr id="13" name="文本框 12">
            <a:extLst>
              <a:ext uri="{FF2B5EF4-FFF2-40B4-BE49-F238E27FC236}">
                <a16:creationId xmlns:a16="http://schemas.microsoft.com/office/drawing/2014/main" id="{0081E873-2323-40A4-BD99-93485432F5B1}"/>
              </a:ext>
            </a:extLst>
          </p:cNvPr>
          <p:cNvSpPr txBox="1"/>
          <p:nvPr/>
        </p:nvSpPr>
        <p:spPr>
          <a:xfrm>
            <a:off x="1028251" y="3347541"/>
            <a:ext cx="3124573" cy="338554"/>
          </a:xfrm>
          <a:prstGeom prst="rect">
            <a:avLst/>
          </a:prstGeom>
          <a:noFill/>
        </p:spPr>
        <p:txBody>
          <a:bodyPr wrap="none" rtlCol="0">
            <a:spAutoFit/>
          </a:bodyPr>
          <a:lstStyle/>
          <a:p>
            <a:r>
              <a:rPr lang="en-US" altLang="zh-CN" sz="1600" dirty="0"/>
              <a:t>transformed context embedding:</a:t>
            </a:r>
            <a:endParaRPr lang="zh-CN" altLang="en-US" sz="1600" dirty="0"/>
          </a:p>
        </p:txBody>
      </p:sp>
      <p:pic>
        <p:nvPicPr>
          <p:cNvPr id="14" name="图片 13">
            <a:extLst>
              <a:ext uri="{FF2B5EF4-FFF2-40B4-BE49-F238E27FC236}">
                <a16:creationId xmlns:a16="http://schemas.microsoft.com/office/drawing/2014/main" id="{6A0AB601-78B8-4E9E-B72F-F4E3E4F882B3}"/>
              </a:ext>
            </a:extLst>
          </p:cNvPr>
          <p:cNvPicPr>
            <a:picLocks noChangeAspect="1"/>
          </p:cNvPicPr>
          <p:nvPr/>
        </p:nvPicPr>
        <p:blipFill>
          <a:blip r:embed="rId3"/>
          <a:stretch>
            <a:fillRect/>
          </a:stretch>
        </p:blipFill>
        <p:spPr>
          <a:xfrm>
            <a:off x="4187168" y="3347541"/>
            <a:ext cx="2590819" cy="357190"/>
          </a:xfrm>
          <a:prstGeom prst="rect">
            <a:avLst/>
          </a:prstGeom>
        </p:spPr>
      </p:pic>
      <p:pic>
        <p:nvPicPr>
          <p:cNvPr id="15" name="图片 14">
            <a:extLst>
              <a:ext uri="{FF2B5EF4-FFF2-40B4-BE49-F238E27FC236}">
                <a16:creationId xmlns:a16="http://schemas.microsoft.com/office/drawing/2014/main" id="{C18BEAC6-F08E-4E26-A538-B65E20FBBE62}"/>
              </a:ext>
            </a:extLst>
          </p:cNvPr>
          <p:cNvPicPr>
            <a:picLocks noChangeAspect="1"/>
          </p:cNvPicPr>
          <p:nvPr/>
        </p:nvPicPr>
        <p:blipFill>
          <a:blip r:embed="rId4"/>
          <a:stretch>
            <a:fillRect/>
          </a:stretch>
        </p:blipFill>
        <p:spPr>
          <a:xfrm>
            <a:off x="2379158" y="3961085"/>
            <a:ext cx="957269" cy="266702"/>
          </a:xfrm>
          <a:prstGeom prst="rect">
            <a:avLst/>
          </a:prstGeom>
        </p:spPr>
      </p:pic>
      <p:pic>
        <p:nvPicPr>
          <p:cNvPr id="16" name="图片 15">
            <a:extLst>
              <a:ext uri="{FF2B5EF4-FFF2-40B4-BE49-F238E27FC236}">
                <a16:creationId xmlns:a16="http://schemas.microsoft.com/office/drawing/2014/main" id="{1C0CEC09-0417-41EA-9A23-58BFC45F483F}"/>
              </a:ext>
            </a:extLst>
          </p:cNvPr>
          <p:cNvPicPr>
            <a:picLocks noChangeAspect="1"/>
          </p:cNvPicPr>
          <p:nvPr/>
        </p:nvPicPr>
        <p:blipFill>
          <a:blip r:embed="rId5"/>
          <a:stretch>
            <a:fillRect/>
          </a:stretch>
        </p:blipFill>
        <p:spPr>
          <a:xfrm>
            <a:off x="3731766" y="3909770"/>
            <a:ext cx="1704987" cy="323852"/>
          </a:xfrm>
          <a:prstGeom prst="rect">
            <a:avLst/>
          </a:prstGeom>
        </p:spPr>
      </p:pic>
      <p:pic>
        <p:nvPicPr>
          <p:cNvPr id="17" name="图片 16">
            <a:extLst>
              <a:ext uri="{FF2B5EF4-FFF2-40B4-BE49-F238E27FC236}">
                <a16:creationId xmlns:a16="http://schemas.microsoft.com/office/drawing/2014/main" id="{A50D929C-9849-4FD0-9BE6-0DD019A1981F}"/>
              </a:ext>
            </a:extLst>
          </p:cNvPr>
          <p:cNvPicPr>
            <a:picLocks noChangeAspect="1"/>
          </p:cNvPicPr>
          <p:nvPr/>
        </p:nvPicPr>
        <p:blipFill>
          <a:blip r:embed="rId6"/>
          <a:stretch>
            <a:fillRect/>
          </a:stretch>
        </p:blipFill>
        <p:spPr>
          <a:xfrm>
            <a:off x="7339268" y="1962139"/>
            <a:ext cx="3564845" cy="3128126"/>
          </a:xfrm>
          <a:prstGeom prst="rect">
            <a:avLst/>
          </a:prstGeom>
        </p:spPr>
      </p:pic>
      <p:sp>
        <p:nvSpPr>
          <p:cNvPr id="19" name="文本框 18">
            <a:extLst>
              <a:ext uri="{FF2B5EF4-FFF2-40B4-BE49-F238E27FC236}">
                <a16:creationId xmlns:a16="http://schemas.microsoft.com/office/drawing/2014/main" id="{B92204C9-D044-4907-BC9C-509EF7D42480}"/>
              </a:ext>
            </a:extLst>
          </p:cNvPr>
          <p:cNvSpPr txBox="1"/>
          <p:nvPr/>
        </p:nvSpPr>
        <p:spPr>
          <a:xfrm>
            <a:off x="3336624" y="3909770"/>
            <a:ext cx="396262" cy="369332"/>
          </a:xfrm>
          <a:prstGeom prst="rect">
            <a:avLst/>
          </a:prstGeom>
          <a:noFill/>
        </p:spPr>
        <p:txBody>
          <a:bodyPr wrap="none" rtlCol="0">
            <a:spAutoFit/>
          </a:bodyPr>
          <a:lstStyle/>
          <a:p>
            <a:r>
              <a:rPr lang="en-US" altLang="zh-CN" dirty="0"/>
              <a:t>or</a:t>
            </a:r>
            <a:endParaRPr lang="zh-CN" altLang="en-US" dirty="0"/>
          </a:p>
        </p:txBody>
      </p:sp>
      <p:pic>
        <p:nvPicPr>
          <p:cNvPr id="20" name="图片 19">
            <a:extLst>
              <a:ext uri="{FF2B5EF4-FFF2-40B4-BE49-F238E27FC236}">
                <a16:creationId xmlns:a16="http://schemas.microsoft.com/office/drawing/2014/main" id="{3294F800-F62D-418A-AB27-51579E6DD01F}"/>
              </a:ext>
            </a:extLst>
          </p:cNvPr>
          <p:cNvPicPr>
            <a:picLocks noChangeAspect="1"/>
          </p:cNvPicPr>
          <p:nvPr/>
        </p:nvPicPr>
        <p:blipFill>
          <a:blip r:embed="rId7"/>
          <a:stretch>
            <a:fillRect/>
          </a:stretch>
        </p:blipFill>
        <p:spPr>
          <a:xfrm>
            <a:off x="1102331" y="4478631"/>
            <a:ext cx="5505490" cy="300040"/>
          </a:xfrm>
          <a:prstGeom prst="rect">
            <a:avLst/>
          </a:prstGeom>
        </p:spPr>
      </p:pic>
      <p:pic>
        <p:nvPicPr>
          <p:cNvPr id="21" name="图片 20">
            <a:extLst>
              <a:ext uri="{FF2B5EF4-FFF2-40B4-BE49-F238E27FC236}">
                <a16:creationId xmlns:a16="http://schemas.microsoft.com/office/drawing/2014/main" id="{495A53AA-2242-483D-9D5B-E68EBAC6DDFE}"/>
              </a:ext>
            </a:extLst>
          </p:cNvPr>
          <p:cNvPicPr>
            <a:picLocks noChangeAspect="1"/>
          </p:cNvPicPr>
          <p:nvPr/>
        </p:nvPicPr>
        <p:blipFill>
          <a:blip r:embed="rId8"/>
          <a:stretch>
            <a:fillRect/>
          </a:stretch>
        </p:blipFill>
        <p:spPr>
          <a:xfrm>
            <a:off x="1142044" y="5047733"/>
            <a:ext cx="2062178" cy="376240"/>
          </a:xfrm>
          <a:prstGeom prst="rect">
            <a:avLst/>
          </a:prstGeom>
        </p:spPr>
      </p:pic>
    </p:spTree>
    <p:extLst>
      <p:ext uri="{BB962C8B-B14F-4D97-AF65-F5344CB8AC3E}">
        <p14:creationId xmlns:p14="http://schemas.microsoft.com/office/powerpoint/2010/main" val="163963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err="1"/>
              <a:t>DKN:Deep</a:t>
            </a:r>
            <a:r>
              <a:rPr lang="zh-CN" altLang="en-US" sz="2400" u="sng" dirty="0"/>
              <a:t> </a:t>
            </a:r>
            <a:r>
              <a:rPr lang="en-US" altLang="zh-CN" sz="2400" u="sng" dirty="0"/>
              <a:t>Knowledge-Aware</a:t>
            </a:r>
            <a:r>
              <a:rPr lang="zh-CN" altLang="en-US" sz="2400" u="sng" dirty="0"/>
              <a:t> </a:t>
            </a:r>
            <a:r>
              <a:rPr lang="en-US" altLang="zh-CN" sz="2400" u="sng" dirty="0"/>
              <a:t>Network for News Recommendation</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877163" cy="369332"/>
          </a:xfrm>
          <a:prstGeom prst="rect">
            <a:avLst/>
          </a:prstGeom>
          <a:noFill/>
        </p:spPr>
        <p:txBody>
          <a:bodyPr wrap="none" rtlCol="0">
            <a:spAutoFit/>
          </a:bodyPr>
          <a:lstStyle/>
          <a:p>
            <a:r>
              <a:rPr lang="zh-CN" altLang="en-US" b="1" dirty="0"/>
              <a:t>实验：</a:t>
            </a:r>
          </a:p>
        </p:txBody>
      </p:sp>
      <p:sp>
        <p:nvSpPr>
          <p:cNvPr id="3" name="文本框 2">
            <a:extLst>
              <a:ext uri="{FF2B5EF4-FFF2-40B4-BE49-F238E27FC236}">
                <a16:creationId xmlns:a16="http://schemas.microsoft.com/office/drawing/2014/main" id="{AD2F9C6B-55BB-486F-8726-E37EE65E41EA}"/>
              </a:ext>
            </a:extLst>
          </p:cNvPr>
          <p:cNvSpPr txBox="1"/>
          <p:nvPr/>
        </p:nvSpPr>
        <p:spPr>
          <a:xfrm>
            <a:off x="1900896" y="2146549"/>
            <a:ext cx="8520281" cy="369332"/>
          </a:xfrm>
          <a:prstGeom prst="rect">
            <a:avLst/>
          </a:prstGeom>
          <a:noFill/>
        </p:spPr>
        <p:txBody>
          <a:bodyPr wrap="none" rtlCol="0">
            <a:spAutoFit/>
          </a:bodyPr>
          <a:lstStyle/>
          <a:p>
            <a:r>
              <a:rPr lang="zh-CN" altLang="en-US" dirty="0"/>
              <a:t>数据集：</a:t>
            </a:r>
            <a:r>
              <a:rPr lang="en-US" altLang="zh-CN" dirty="0" err="1"/>
              <a:t>bing</a:t>
            </a:r>
            <a:r>
              <a:rPr lang="zh-CN" altLang="en-US" dirty="0"/>
              <a:t>新闻的用户点击日志，用户</a:t>
            </a:r>
            <a:r>
              <a:rPr lang="en-US" altLang="zh-CN" dirty="0"/>
              <a:t>id,</a:t>
            </a:r>
            <a:r>
              <a:rPr lang="zh-CN" altLang="en-US" dirty="0"/>
              <a:t>新闻</a:t>
            </a:r>
            <a:r>
              <a:rPr lang="en-US" altLang="zh-CN" dirty="0" err="1"/>
              <a:t>url</a:t>
            </a:r>
            <a:r>
              <a:rPr lang="zh-CN" altLang="en-US" dirty="0"/>
              <a:t>，新闻标题，点击与否（</a:t>
            </a:r>
            <a:r>
              <a:rPr lang="en-US" altLang="zh-CN" dirty="0"/>
              <a:t>0</a:t>
            </a:r>
            <a:r>
              <a:rPr lang="zh-CN" altLang="en-US" dirty="0"/>
              <a:t>，</a:t>
            </a:r>
            <a:r>
              <a:rPr lang="en-US" altLang="zh-CN" dirty="0"/>
              <a:t>1</a:t>
            </a:r>
            <a:r>
              <a:rPr lang="zh-CN" altLang="en-US" dirty="0"/>
              <a:t>）</a:t>
            </a:r>
          </a:p>
        </p:txBody>
      </p:sp>
      <p:pic>
        <p:nvPicPr>
          <p:cNvPr id="5" name="图片 4">
            <a:extLst>
              <a:ext uri="{FF2B5EF4-FFF2-40B4-BE49-F238E27FC236}">
                <a16:creationId xmlns:a16="http://schemas.microsoft.com/office/drawing/2014/main" id="{5B99FE8D-8842-43D0-9029-2F9A90E04576}"/>
              </a:ext>
            </a:extLst>
          </p:cNvPr>
          <p:cNvPicPr>
            <a:picLocks noChangeAspect="1"/>
          </p:cNvPicPr>
          <p:nvPr/>
        </p:nvPicPr>
        <p:blipFill>
          <a:blip r:embed="rId2"/>
          <a:stretch>
            <a:fillRect/>
          </a:stretch>
        </p:blipFill>
        <p:spPr>
          <a:xfrm>
            <a:off x="3182906" y="3009323"/>
            <a:ext cx="5405477" cy="1938352"/>
          </a:xfrm>
          <a:prstGeom prst="rect">
            <a:avLst/>
          </a:prstGeom>
        </p:spPr>
      </p:pic>
      <p:sp>
        <p:nvSpPr>
          <p:cNvPr id="6" name="文本框 5">
            <a:extLst>
              <a:ext uri="{FF2B5EF4-FFF2-40B4-BE49-F238E27FC236}">
                <a16:creationId xmlns:a16="http://schemas.microsoft.com/office/drawing/2014/main" id="{464BC129-EAF4-4BD7-BD03-7D810AAF9327}"/>
              </a:ext>
            </a:extLst>
          </p:cNvPr>
          <p:cNvSpPr txBox="1"/>
          <p:nvPr/>
        </p:nvSpPr>
        <p:spPr>
          <a:xfrm>
            <a:off x="1974761" y="5331854"/>
            <a:ext cx="2584362" cy="338554"/>
          </a:xfrm>
          <a:prstGeom prst="rect">
            <a:avLst/>
          </a:prstGeom>
          <a:noFill/>
        </p:spPr>
        <p:txBody>
          <a:bodyPr wrap="none" rtlCol="0">
            <a:spAutoFit/>
          </a:bodyPr>
          <a:lstStyle/>
          <a:p>
            <a:r>
              <a:rPr lang="zh-CN" altLang="en-US" sz="1600" dirty="0"/>
              <a:t>评价指标：</a:t>
            </a:r>
            <a:r>
              <a:rPr lang="en-US" altLang="zh-CN" sz="1600" dirty="0"/>
              <a:t>F1-score</a:t>
            </a:r>
            <a:r>
              <a:rPr lang="zh-CN" altLang="en-US" sz="1600" dirty="0"/>
              <a:t>，</a:t>
            </a:r>
            <a:r>
              <a:rPr lang="en-US" altLang="zh-CN" sz="1600" dirty="0"/>
              <a:t>AUC</a:t>
            </a:r>
            <a:endParaRPr lang="zh-CN" altLang="en-US" sz="1600" dirty="0"/>
          </a:p>
        </p:txBody>
      </p:sp>
    </p:spTree>
    <p:extLst>
      <p:ext uri="{BB962C8B-B14F-4D97-AF65-F5344CB8AC3E}">
        <p14:creationId xmlns:p14="http://schemas.microsoft.com/office/powerpoint/2010/main" val="33747808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762</Words>
  <Application>Microsoft Office PowerPoint</Application>
  <PresentationFormat>宽屏</PresentationFormat>
  <Paragraphs>82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PowerPoint 演示文稿</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DKN:Deep Knowledge-Aware Network for News Recommendation   </vt:lpstr>
      <vt:lpstr>PowerPoint 演示文稿</vt:lpstr>
      <vt:lpstr>Co-Attentive Multi-Task Learning for Explainable Recommendation   </vt:lpstr>
      <vt:lpstr>Co-Attentive Multi-Task Learning for Explainable Recommendation   </vt:lpstr>
      <vt:lpstr>Co-Attentive Multi-Task Learning for Explainable Recommendation   </vt:lpstr>
      <vt:lpstr>Co-Attentive Multi-Task Learning for Explainable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Hl</dc:creator>
  <cp:lastModifiedBy>Peng Hl</cp:lastModifiedBy>
  <cp:revision>15</cp:revision>
  <dcterms:created xsi:type="dcterms:W3CDTF">2019-09-07T03:52:47Z</dcterms:created>
  <dcterms:modified xsi:type="dcterms:W3CDTF">2019-09-07T05:39:37Z</dcterms:modified>
</cp:coreProperties>
</file>