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543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5E6192-A1E5-4403-8F63-3CEA818559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2AC494E-B811-416F-B59B-0CDC352F22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2F3765-D9B7-4CDF-83CE-C1810C645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1B54B-FB55-4B33-99A2-4CA13CCDD4E4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8BCD83-31D3-4CB5-94FD-E382FC6AA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3585A5-073F-4D4E-BA9B-A559BA528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EC00A-C903-41F5-9306-E932DCBF5A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2981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033D0B-6AC5-4583-AF08-332038390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836E4CD-862E-4814-9770-AE4114AACD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DC1D46-57E3-4214-8116-178443DB4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1B54B-FB55-4B33-99A2-4CA13CCDD4E4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EFFBA2-595D-4367-9170-1EB0CB1E5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E08F50-4BCB-4D2C-8ADE-BF5C445DD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EC00A-C903-41F5-9306-E932DCBF5A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7117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C79048F-8502-4BF4-BC31-5BF64550DF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2503527-CD0C-4731-B3CA-A742F21FFE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489224-F71E-4E17-A472-D19239259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1B54B-FB55-4B33-99A2-4CA13CCDD4E4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1E1267-9978-4A5E-80E7-8D7D86BC1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82261A-CA92-4DF1-9459-C21BABE1E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EC00A-C903-41F5-9306-E932DCBF5A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1379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DBCEDD-3ADF-46ED-A061-189F6D73E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6E1CC5-1A44-44EA-AD06-9EDC6D8FD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AEBCB9-9C52-47C7-868F-AB63C6CDC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1B54B-FB55-4B33-99A2-4CA13CCDD4E4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1FBE9F-DFD7-49D1-B558-6440EAED7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2989F8-B502-4F18-A7CA-18D996A47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EC00A-C903-41F5-9306-E932DCBF5A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4573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770476-F9CD-4F4D-B24E-72BB9467A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DFF11C2-22F2-4A8E-8966-B224D330D9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E8EF85-AA85-4E1F-A53A-DB1D6F116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1B54B-FB55-4B33-99A2-4CA13CCDD4E4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EE7615-8D8D-466A-B2CA-131B3F873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A4D89B-6722-4E96-9082-28405D6ED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EC00A-C903-41F5-9306-E932DCBF5A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605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A52431-7258-4333-B73E-3E0E00FCE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F51601-30D5-41EB-9B67-EA5F435EDB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F6C62E8-77BD-47E0-9923-86F0727410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82E7856-9145-46FA-A03F-3A5E60932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1B54B-FB55-4B33-99A2-4CA13CCDD4E4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748309D-DC75-493C-AEA0-DF6207732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BCA9993-5FDE-474B-83F4-B43832DDB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EC00A-C903-41F5-9306-E932DCBF5A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2266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A04877-82F6-4070-AF17-979CCCE33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992858C-266D-4ABA-8475-7C7F0CEC42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124A88B-AB8A-4452-835C-73E9F7ED06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C809EE6-6EBA-42BE-BC58-9475C965F6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9AF630D-AFE5-4CF8-AD6C-67C2BBBFC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4514F68-120E-44A7-B664-3AB953477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1B54B-FB55-4B33-99A2-4CA13CCDD4E4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D1E6F7A-DB5F-4BAB-A5F0-2270305E3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72F44A3-7F1F-48C6-8A48-00B9487D0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EC00A-C903-41F5-9306-E932DCBF5A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8832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5FD2A5-C17B-4AE6-A5A7-87EB6603C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F5EA027-0657-408D-9572-B8DBE9D95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1B54B-FB55-4B33-99A2-4CA13CCDD4E4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7EBD673-414D-4410-8A7C-E2DA8A5C3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B72F04F-E807-4907-80AA-DB1C7F136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EC00A-C903-41F5-9306-E932DCBF5A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9408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A2086D6-B056-402D-9DDB-9123152B3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1B54B-FB55-4B33-99A2-4CA13CCDD4E4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70097D7-954F-4B1D-879E-7E35A3388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6AF2425-9CDC-4938-923A-7A6F16608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EC00A-C903-41F5-9306-E932DCBF5A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5777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38597B-828F-4FC6-80C4-404686A57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5A530F-84B5-4E8E-BE9A-CF61BF7A5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9D8FAAE-8754-4F16-B295-F444567A06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5AEF5CC-5DD5-41F3-AD97-75BC799AA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1B54B-FB55-4B33-99A2-4CA13CCDD4E4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9FC745F-1111-4A64-A624-999667B72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72FC596-9F00-4F4D-9C33-ECACE518F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EC00A-C903-41F5-9306-E932DCBF5A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7723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EF1C5A-6302-490A-8CD5-1A5ABFABD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EE0B792-6CCD-4D1C-BB1D-E14301C044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E5BCE4B-F8D3-46D8-A87B-BBE48F1908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F40F84A-5488-40FA-B979-8696C0473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1B54B-FB55-4B33-99A2-4CA13CCDD4E4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5855DDA-454F-4DC5-B83C-E8B5D5F9B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20E9B93-8E63-43BB-94CA-D493C66E0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EC00A-C903-41F5-9306-E932DCBF5A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8338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2346AE8-307F-4E43-B3CA-7A6CC01D4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286C364-33AC-4743-A463-045B8A6007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0E63CE-FC39-4A2D-BE1B-E55C8DB2F3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81B54B-FB55-4B33-99A2-4CA13CCDD4E4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31ABDF-FCCD-43EC-BC63-67E75442D4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E308B7-F8A8-4BBD-A43B-657765B8C0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CEC00A-C903-41F5-9306-E932DCBF5A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4145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D7B3EE-58C4-4E44-B6DB-DEE2AC8233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3200" b="1"/>
              <a:t>基于特征表示的</a:t>
            </a:r>
            <a:r>
              <a:rPr lang="zh-CN" altLang="en-US" sz="3200" b="1" dirty="0"/>
              <a:t>新闻推荐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4BC223F-07DC-45F2-AC18-DA9944A3AE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sz="2000" b="1" dirty="0"/>
              <a:t>2019/9/8-2019/9/14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6616931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0C799A9-1E3F-47CD-AE56-DBDAC9C6FA0E}"/>
              </a:ext>
            </a:extLst>
          </p:cNvPr>
          <p:cNvSpPr txBox="1"/>
          <p:nvPr/>
        </p:nvSpPr>
        <p:spPr>
          <a:xfrm>
            <a:off x="847725" y="962026"/>
            <a:ext cx="7896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u="sng" dirty="0"/>
              <a:t>1.Neural News Recommendation with Topic-Aware News Representation</a:t>
            </a:r>
            <a:endParaRPr lang="zh-CN" altLang="en-US" b="1" u="sng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4B9FDDE-9C56-4ACB-B003-79676D7F1E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5214" y="2491793"/>
            <a:ext cx="3842645" cy="2507423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8CBB46C4-91A1-49A8-AC1B-DAF31D0B63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6528" y="2491793"/>
            <a:ext cx="3235879" cy="250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2523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0C799A9-1E3F-47CD-AE56-DBDAC9C6FA0E}"/>
              </a:ext>
            </a:extLst>
          </p:cNvPr>
          <p:cNvSpPr txBox="1"/>
          <p:nvPr/>
        </p:nvSpPr>
        <p:spPr>
          <a:xfrm>
            <a:off x="847725" y="962026"/>
            <a:ext cx="7896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u="sng" dirty="0"/>
              <a:t>2.Neural News Recommendation with Attentive Multi-View Learning </a:t>
            </a:r>
            <a:endParaRPr lang="zh-CN" altLang="en-US" b="1" u="sng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117FEBE-0096-42C3-A234-509E79DCEC79}"/>
              </a:ext>
            </a:extLst>
          </p:cNvPr>
          <p:cNvSpPr txBox="1"/>
          <p:nvPr/>
        </p:nvSpPr>
        <p:spPr>
          <a:xfrm>
            <a:off x="1325111" y="2143125"/>
            <a:ext cx="144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•  IJCAI 2019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F330186-830D-442F-BE48-506EB6B84DB7}"/>
              </a:ext>
            </a:extLst>
          </p:cNvPr>
          <p:cNvSpPr txBox="1"/>
          <p:nvPr/>
        </p:nvSpPr>
        <p:spPr>
          <a:xfrm>
            <a:off x="1325111" y="2826693"/>
            <a:ext cx="7024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•  </a:t>
            </a:r>
            <a:r>
              <a:rPr lang="en-US" altLang="zh-CN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ChuhanWu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n-US" altLang="zh-CN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FangzhaoWu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n-US" altLang="zh-CN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MingxiaoAn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n-US" altLang="zh-CN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Yongfeng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 Huang and Xing </a:t>
            </a:r>
            <a:r>
              <a:rPr lang="en-US" altLang="zh-CN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Xie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F579F1A-5261-47A8-A0C2-4592E5240B63}"/>
              </a:ext>
            </a:extLst>
          </p:cNvPr>
          <p:cNvSpPr txBox="1"/>
          <p:nvPr/>
        </p:nvSpPr>
        <p:spPr>
          <a:xfrm>
            <a:off x="1325111" y="3510262"/>
            <a:ext cx="77044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•  Department of Electronic Engineering, Tsinghua University, Beijing, China </a:t>
            </a:r>
          </a:p>
          <a:p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    Microsoft Research Asia, Beijing </a:t>
            </a:r>
          </a:p>
          <a:p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    China University of Science and Technology of China, Hefei, China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0029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0C799A9-1E3F-47CD-AE56-DBDAC9C6FA0E}"/>
              </a:ext>
            </a:extLst>
          </p:cNvPr>
          <p:cNvSpPr txBox="1"/>
          <p:nvPr/>
        </p:nvSpPr>
        <p:spPr>
          <a:xfrm>
            <a:off x="847725" y="962026"/>
            <a:ext cx="7896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u="sng" dirty="0"/>
              <a:t>2.Neural News Recommendation with Attentive Multi-View Learning </a:t>
            </a:r>
            <a:endParaRPr lang="zh-CN" altLang="en-US" b="1" u="sng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DC20FF4-540B-42D5-A8CF-EA29504FEC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239" y="1673032"/>
            <a:ext cx="8365701" cy="4222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2908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0C799A9-1E3F-47CD-AE56-DBDAC9C6FA0E}"/>
              </a:ext>
            </a:extLst>
          </p:cNvPr>
          <p:cNvSpPr txBox="1"/>
          <p:nvPr/>
        </p:nvSpPr>
        <p:spPr>
          <a:xfrm>
            <a:off x="847725" y="962026"/>
            <a:ext cx="7896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u="sng" dirty="0"/>
              <a:t>2.Neural News Recommendation with Attentive Multi-View Learning </a:t>
            </a:r>
            <a:endParaRPr lang="zh-CN" altLang="en-US" b="1" u="sng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49E6801-8B41-4B50-A1B1-CA5941D5A6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780" y="2416935"/>
            <a:ext cx="4513041" cy="237756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CA7078C-0480-4BF1-98E3-5FD2364C95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334127"/>
            <a:ext cx="4752975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7231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0C799A9-1E3F-47CD-AE56-DBDAC9C6FA0E}"/>
              </a:ext>
            </a:extLst>
          </p:cNvPr>
          <p:cNvSpPr txBox="1"/>
          <p:nvPr/>
        </p:nvSpPr>
        <p:spPr>
          <a:xfrm>
            <a:off x="847725" y="962026"/>
            <a:ext cx="7896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u="sng" dirty="0"/>
              <a:t>2.Neural News Recommendation with Attentive Multi-View Learning </a:t>
            </a:r>
            <a:endParaRPr lang="zh-CN" altLang="en-US" b="1" u="sng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156AD3F-8B14-4391-BF2C-06DF01AB6D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631" y="2133667"/>
            <a:ext cx="4914900" cy="267652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A4821AA-8E20-46D5-A1E8-BC5D03BDA6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389299"/>
            <a:ext cx="5010150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0662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0C799A9-1E3F-47CD-AE56-DBDAC9C6FA0E}"/>
              </a:ext>
            </a:extLst>
          </p:cNvPr>
          <p:cNvSpPr txBox="1"/>
          <p:nvPr/>
        </p:nvSpPr>
        <p:spPr>
          <a:xfrm>
            <a:off x="847725" y="962026"/>
            <a:ext cx="9026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u="sng" dirty="0"/>
              <a:t>3. Neural News </a:t>
            </a:r>
            <a:r>
              <a:rPr lang="en-US" altLang="zh-CN" b="1" u="sng" dirty="0" err="1"/>
              <a:t>Recommendationwith</a:t>
            </a:r>
            <a:r>
              <a:rPr lang="en-US" altLang="zh-CN" b="1" u="sng" dirty="0"/>
              <a:t> Long-and Short-term User Representations</a:t>
            </a:r>
            <a:endParaRPr lang="zh-CN" altLang="en-US" b="1" u="sng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117FEBE-0096-42C3-A234-509E79DCEC79}"/>
              </a:ext>
            </a:extLst>
          </p:cNvPr>
          <p:cNvSpPr txBox="1"/>
          <p:nvPr/>
        </p:nvSpPr>
        <p:spPr>
          <a:xfrm>
            <a:off x="1325111" y="2143125"/>
            <a:ext cx="1347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•  ACL 2019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F330186-830D-442F-BE48-506EB6B84DB7}"/>
              </a:ext>
            </a:extLst>
          </p:cNvPr>
          <p:cNvSpPr txBox="1"/>
          <p:nvPr/>
        </p:nvSpPr>
        <p:spPr>
          <a:xfrm>
            <a:off x="1325111" y="2826693"/>
            <a:ext cx="7124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•  </a:t>
            </a:r>
            <a:r>
              <a:rPr lang="en-US" altLang="zh-CN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Mingxiao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 An, </a:t>
            </a:r>
            <a:r>
              <a:rPr lang="en-US" altLang="zh-CN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Fangzhao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 Wu, </a:t>
            </a:r>
            <a:r>
              <a:rPr lang="en-US" altLang="zh-CN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ChuhanWu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n-US" altLang="zh-CN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KunZhang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n-US" altLang="zh-CN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ZhengLiu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n-US" altLang="zh-CN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XingXi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F579F1A-5261-47A8-A0C2-4592E5240B63}"/>
              </a:ext>
            </a:extLst>
          </p:cNvPr>
          <p:cNvSpPr txBox="1"/>
          <p:nvPr/>
        </p:nvSpPr>
        <p:spPr>
          <a:xfrm>
            <a:off x="1325111" y="3510262"/>
            <a:ext cx="76531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•  China University of Science and Technology of China, Hefei, China </a:t>
            </a:r>
          </a:p>
          <a:p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    Microsoft Research Asia, Beijing </a:t>
            </a:r>
          </a:p>
          <a:p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    Department of Electronic Engineering, Tsinghua University, Beijing, China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11613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0C799A9-1E3F-47CD-AE56-DBDAC9C6FA0E}"/>
              </a:ext>
            </a:extLst>
          </p:cNvPr>
          <p:cNvSpPr txBox="1"/>
          <p:nvPr/>
        </p:nvSpPr>
        <p:spPr>
          <a:xfrm>
            <a:off x="847725" y="962026"/>
            <a:ext cx="9026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u="sng" dirty="0"/>
              <a:t>3. Neural News Recommendation with Long-and Short-term User Representations</a:t>
            </a:r>
            <a:endParaRPr lang="zh-CN" altLang="en-US" b="1" u="sng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318602C-F163-4548-8723-B990D8E7BC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9825" y="2125014"/>
            <a:ext cx="6162451" cy="4066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9073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0C799A9-1E3F-47CD-AE56-DBDAC9C6FA0E}"/>
              </a:ext>
            </a:extLst>
          </p:cNvPr>
          <p:cNvSpPr txBox="1"/>
          <p:nvPr/>
        </p:nvSpPr>
        <p:spPr>
          <a:xfrm>
            <a:off x="847725" y="962026"/>
            <a:ext cx="9026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u="sng" dirty="0"/>
              <a:t>3. Neural News Recommendation with Long-and Short-term User Representations</a:t>
            </a:r>
            <a:endParaRPr lang="zh-CN" altLang="en-US" b="1" u="sng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F7F65ED-8EE0-4812-93E6-C8FECFC39B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725" y="2088792"/>
            <a:ext cx="9210675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8238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0C799A9-1E3F-47CD-AE56-DBDAC9C6FA0E}"/>
              </a:ext>
            </a:extLst>
          </p:cNvPr>
          <p:cNvSpPr txBox="1"/>
          <p:nvPr/>
        </p:nvSpPr>
        <p:spPr>
          <a:xfrm>
            <a:off x="847725" y="962026"/>
            <a:ext cx="9026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u="sng" dirty="0"/>
              <a:t>3. Neural News Recommendation with Long-and Short-term User Representations</a:t>
            </a:r>
            <a:endParaRPr lang="zh-CN" altLang="en-US" b="1" u="sng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C314A0E-42A5-4595-88E8-E640622351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8010" y="2026276"/>
            <a:ext cx="6697086" cy="3344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7029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B5B9060-8A28-4868-9F89-DDCDA34B5534}"/>
              </a:ext>
            </a:extLst>
          </p:cNvPr>
          <p:cNvSpPr txBox="1"/>
          <p:nvPr/>
        </p:nvSpPr>
        <p:spPr>
          <a:xfrm>
            <a:off x="1725768" y="1163392"/>
            <a:ext cx="1444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Future work</a:t>
            </a:r>
            <a:endParaRPr lang="zh-CN" altLang="en-US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9729D7B-52CF-4F7F-BBC1-9F0CE35D1DD6}"/>
              </a:ext>
            </a:extLst>
          </p:cNvPr>
          <p:cNvSpPr txBox="1"/>
          <p:nvPr/>
        </p:nvSpPr>
        <p:spPr>
          <a:xfrm>
            <a:off x="1837384" y="2074438"/>
            <a:ext cx="4318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•  </a:t>
            </a:r>
            <a:r>
              <a:rPr lang="zh-CN" altLang="en-US" sz="16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加入多模态信息，如新闻图片、视频、评论</a:t>
            </a:r>
            <a:endParaRPr lang="zh-CN" altLang="en-US" b="1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9EE9154-404E-4E29-AC14-85E3643BA290}"/>
              </a:ext>
            </a:extLst>
          </p:cNvPr>
          <p:cNvSpPr txBox="1"/>
          <p:nvPr/>
        </p:nvSpPr>
        <p:spPr>
          <a:xfrm>
            <a:off x="1837384" y="2800818"/>
            <a:ext cx="4318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•  </a:t>
            </a:r>
            <a:r>
              <a:rPr lang="zh-CN" altLang="en-US" sz="16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加入异构的用户行为（查询、点击、广告）</a:t>
            </a:r>
            <a:endParaRPr lang="zh-CN" altLang="en-US" b="1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2F67FFB-555C-4173-A0E3-58F3ABFDBBBD}"/>
              </a:ext>
            </a:extLst>
          </p:cNvPr>
          <p:cNvSpPr txBox="1"/>
          <p:nvPr/>
        </p:nvSpPr>
        <p:spPr>
          <a:xfrm>
            <a:off x="1837384" y="3503185"/>
            <a:ext cx="5766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•  </a:t>
            </a:r>
            <a:r>
              <a:rPr lang="zh-CN" altLang="en-US" sz="16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图网络（新闻与新闻之间的联系，用户和用户之间的联系）</a:t>
            </a:r>
            <a:endParaRPr lang="zh-CN" altLang="en-US" b="1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2943BC8-C424-4B67-BC62-CEF3B1B03604}"/>
              </a:ext>
            </a:extLst>
          </p:cNvPr>
          <p:cNvSpPr txBox="1"/>
          <p:nvPr/>
        </p:nvSpPr>
        <p:spPr>
          <a:xfrm>
            <a:off x="1837384" y="4282357"/>
            <a:ext cx="5712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•  </a:t>
            </a:r>
            <a:r>
              <a:rPr lang="zh-CN" altLang="en-US" sz="16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隐私安全的推荐（将用户数据存在本地，只上传训练结果）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485839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6AB38A-4E99-4515-92CE-2447E3934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2400" b="1" dirty="0"/>
              <a:t>基本过程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EB30F2D-44A3-45A9-B72A-1585319F88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1552323"/>
            <a:ext cx="6273246" cy="4940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7758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B5B9060-8A28-4868-9F89-DDCDA34B5534}"/>
              </a:ext>
            </a:extLst>
          </p:cNvPr>
          <p:cNvSpPr txBox="1"/>
          <p:nvPr/>
        </p:nvSpPr>
        <p:spPr>
          <a:xfrm>
            <a:off x="1725768" y="116339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一些想法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9729D7B-52CF-4F7F-BBC1-9F0CE35D1DD6}"/>
              </a:ext>
            </a:extLst>
          </p:cNvPr>
          <p:cNvSpPr txBox="1"/>
          <p:nvPr/>
        </p:nvSpPr>
        <p:spPr>
          <a:xfrm>
            <a:off x="1837384" y="2074438"/>
            <a:ext cx="4318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•  </a:t>
            </a:r>
            <a:r>
              <a:rPr lang="zh-CN" altLang="en-US" sz="16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用新闻内容来预测新闻的点击率是不合理的</a:t>
            </a:r>
            <a:endParaRPr lang="zh-CN" altLang="en-US" b="1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249DE5A-BEE8-4B82-8832-9FE1D3E3B2E9}"/>
              </a:ext>
            </a:extLst>
          </p:cNvPr>
          <p:cNvSpPr txBox="1"/>
          <p:nvPr/>
        </p:nvSpPr>
        <p:spPr>
          <a:xfrm>
            <a:off x="1837383" y="2810610"/>
            <a:ext cx="8926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•  </a:t>
            </a:r>
            <a:r>
              <a:rPr lang="zh-CN" altLang="en-US" sz="16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点击只能反映用户对新闻的部分兴趣，如标题中的实体、类型，不能完全反应对内容的兴趣</a:t>
            </a:r>
            <a:endParaRPr lang="zh-CN" altLang="en-US" b="1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C7DAF72-B54C-4A14-B9F1-C3C71F3143B0}"/>
              </a:ext>
            </a:extLst>
          </p:cNvPr>
          <p:cNvSpPr txBox="1"/>
          <p:nvPr/>
        </p:nvSpPr>
        <p:spPr>
          <a:xfrm>
            <a:off x="1837384" y="3493393"/>
            <a:ext cx="7007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•  </a:t>
            </a:r>
            <a:r>
              <a:rPr lang="zh-CN" altLang="en-US" sz="16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可以考虑加入用户对新闻的实际阅读时间（需要考虑新闻本身的长度）</a:t>
            </a:r>
            <a:endParaRPr lang="zh-CN" altLang="en-US" b="1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3EBD1D6-3226-456C-955D-3806DE814747}"/>
              </a:ext>
            </a:extLst>
          </p:cNvPr>
          <p:cNvSpPr txBox="1"/>
          <p:nvPr/>
        </p:nvSpPr>
        <p:spPr>
          <a:xfrm>
            <a:off x="1837383" y="4176176"/>
            <a:ext cx="8661345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•  </a:t>
            </a:r>
            <a:r>
              <a:rPr lang="zh-CN" altLang="en-US" sz="16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能不能将将荐分成两个部分，由新闻标题、类别等预测点击概率，由新闻内容预测阅读时间</a:t>
            </a:r>
            <a:endParaRPr lang="en-US" altLang="zh-CN" sz="16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altLang="zh-CN" sz="16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  </a:t>
            </a:r>
            <a:r>
              <a:rPr lang="zh-CN" altLang="en-US" sz="16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（可能需要新的评估参数）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046718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1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0C799A9-1E3F-47CD-AE56-DBDAC9C6FA0E}"/>
              </a:ext>
            </a:extLst>
          </p:cNvPr>
          <p:cNvSpPr txBox="1"/>
          <p:nvPr/>
        </p:nvSpPr>
        <p:spPr>
          <a:xfrm>
            <a:off x="847725" y="962026"/>
            <a:ext cx="7896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u="sng" dirty="0"/>
              <a:t>1.Neural News Recommendation with Topic-Aware News Representation</a:t>
            </a:r>
            <a:endParaRPr lang="zh-CN" altLang="en-US" b="1" u="sng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117FEBE-0096-42C3-A234-509E79DCEC79}"/>
              </a:ext>
            </a:extLst>
          </p:cNvPr>
          <p:cNvSpPr txBox="1"/>
          <p:nvPr/>
        </p:nvSpPr>
        <p:spPr>
          <a:xfrm>
            <a:off x="1325111" y="2143125"/>
            <a:ext cx="1347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•  ACL 2019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F330186-830D-442F-BE48-506EB6B84DB7}"/>
              </a:ext>
            </a:extLst>
          </p:cNvPr>
          <p:cNvSpPr txBox="1"/>
          <p:nvPr/>
        </p:nvSpPr>
        <p:spPr>
          <a:xfrm>
            <a:off x="1325111" y="2826693"/>
            <a:ext cx="7024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•  </a:t>
            </a:r>
            <a:r>
              <a:rPr lang="en-US" altLang="zh-CN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ChuhanWu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n-US" altLang="zh-CN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FangzhaoWu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n-US" altLang="zh-CN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MingxiaoAn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n-US" altLang="zh-CN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Yongfeng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 Huang and Xing </a:t>
            </a:r>
            <a:r>
              <a:rPr lang="en-US" altLang="zh-CN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Xie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F579F1A-5261-47A8-A0C2-4592E5240B63}"/>
              </a:ext>
            </a:extLst>
          </p:cNvPr>
          <p:cNvSpPr txBox="1"/>
          <p:nvPr/>
        </p:nvSpPr>
        <p:spPr>
          <a:xfrm>
            <a:off x="1325111" y="3510262"/>
            <a:ext cx="77044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•  Department of Electronic Engineering, Tsinghua University, Beijing, China </a:t>
            </a:r>
          </a:p>
          <a:p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    Microsoft Research Asia, Beijing </a:t>
            </a:r>
          </a:p>
          <a:p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    China University of Science and Technology of China, Hefei, China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7579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0C799A9-1E3F-47CD-AE56-DBDAC9C6FA0E}"/>
              </a:ext>
            </a:extLst>
          </p:cNvPr>
          <p:cNvSpPr txBox="1"/>
          <p:nvPr/>
        </p:nvSpPr>
        <p:spPr>
          <a:xfrm>
            <a:off x="847725" y="962026"/>
            <a:ext cx="7896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u="sng" dirty="0"/>
              <a:t>1.Neural News Recommendation with Topic-Aware News Representation</a:t>
            </a:r>
            <a:endParaRPr lang="zh-CN" altLang="en-US" b="1" u="sng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D90261D-23C2-441D-B111-FC7013C685F4}"/>
              </a:ext>
            </a:extLst>
          </p:cNvPr>
          <p:cNvSpPr txBox="1"/>
          <p:nvPr/>
        </p:nvSpPr>
        <p:spPr>
          <a:xfrm>
            <a:off x="4261844" y="1989087"/>
            <a:ext cx="18341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News Encoder</a:t>
            </a:r>
            <a:endParaRPr lang="zh-CN" altLang="en-US" sz="2000" b="1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613B0A2-58FF-4CE6-AAB0-D2AC140811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4463" y="1979595"/>
            <a:ext cx="2224086" cy="4240229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8BFF6D76-C9B4-486D-92FA-B4389E124452}"/>
              </a:ext>
            </a:extLst>
          </p:cNvPr>
          <p:cNvSpPr txBox="1"/>
          <p:nvPr/>
        </p:nvSpPr>
        <p:spPr>
          <a:xfrm>
            <a:off x="4714876" y="2609850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Input</a:t>
            </a:r>
            <a:endParaRPr lang="zh-CN" altLang="en-US" b="1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410B3467-E2E5-4C34-A388-0338E57FCD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1605" y="2626757"/>
            <a:ext cx="1571625" cy="352425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731B5402-2C27-4A37-BB99-BC0713CF3219}"/>
              </a:ext>
            </a:extLst>
          </p:cNvPr>
          <p:cNvSpPr txBox="1"/>
          <p:nvPr/>
        </p:nvSpPr>
        <p:spPr>
          <a:xfrm>
            <a:off x="5635070" y="260985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新闻标题的单词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7948EDC-BC7E-4200-883C-445F137579FB}"/>
              </a:ext>
            </a:extLst>
          </p:cNvPr>
          <p:cNvSpPr txBox="1"/>
          <p:nvPr/>
        </p:nvSpPr>
        <p:spPr>
          <a:xfrm>
            <a:off x="4714876" y="3206235"/>
            <a:ext cx="2050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Glove Embedding</a:t>
            </a:r>
            <a:endParaRPr lang="zh-CN" altLang="en-US" b="1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12939161-7413-433F-BE67-5D07495D04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0156" y="3820598"/>
            <a:ext cx="1447800" cy="33337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D84AF824-2C76-46E3-9B19-A3F5D10396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77050" y="3206235"/>
            <a:ext cx="1466850" cy="371475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ACBE96C8-84F3-4E4E-B877-80EBFD6B6ED9}"/>
              </a:ext>
            </a:extLst>
          </p:cNvPr>
          <p:cNvSpPr txBox="1"/>
          <p:nvPr/>
        </p:nvSpPr>
        <p:spPr>
          <a:xfrm>
            <a:off x="4714876" y="3809527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CNN</a:t>
            </a:r>
            <a:endParaRPr lang="zh-CN" altLang="en-US" b="1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B88412B3-D194-4465-B229-39E7805124AD}"/>
              </a:ext>
            </a:extLst>
          </p:cNvPr>
          <p:cNvSpPr txBox="1"/>
          <p:nvPr/>
        </p:nvSpPr>
        <p:spPr>
          <a:xfrm>
            <a:off x="7311605" y="3798454"/>
            <a:ext cx="2234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Filters:400, window:3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4FAAB88-1E52-4B90-8150-A0BB1D9A54B1}"/>
              </a:ext>
            </a:extLst>
          </p:cNvPr>
          <p:cNvSpPr txBox="1"/>
          <p:nvPr/>
        </p:nvSpPr>
        <p:spPr>
          <a:xfrm>
            <a:off x="4714876" y="4352452"/>
            <a:ext cx="1930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Words Attention</a:t>
            </a:r>
            <a:endParaRPr lang="zh-CN" altLang="en-US" b="1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E6F278E3-DBCC-4126-8EC9-04DBAEDD876E}"/>
              </a:ext>
            </a:extLst>
          </p:cNvPr>
          <p:cNvSpPr txBox="1"/>
          <p:nvPr/>
        </p:nvSpPr>
        <p:spPr>
          <a:xfrm>
            <a:off x="4714876" y="5614987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Output</a:t>
            </a:r>
            <a:endParaRPr lang="zh-CN" altLang="en-US" b="1" dirty="0"/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7D2ADDA7-FA39-459E-B114-E2589EC866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97128" y="5657850"/>
            <a:ext cx="1476375" cy="371475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3A2D31F2-81BA-4A09-AEFF-96EDE8510C8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65437" y="4326495"/>
            <a:ext cx="2629531" cy="475649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FB7EE9D8-D358-4C12-8FDB-C68CDB7C60A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77050" y="4802144"/>
            <a:ext cx="1652783" cy="635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218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  <p:bldP spid="10" grpId="0"/>
      <p:bldP spid="11" grpId="0"/>
      <p:bldP spid="16" grpId="0"/>
      <p:bldP spid="17" grpId="0"/>
      <p:bldP spid="18" grpId="0"/>
      <p:bldP spid="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0C799A9-1E3F-47CD-AE56-DBDAC9C6FA0E}"/>
              </a:ext>
            </a:extLst>
          </p:cNvPr>
          <p:cNvSpPr txBox="1"/>
          <p:nvPr/>
        </p:nvSpPr>
        <p:spPr>
          <a:xfrm>
            <a:off x="847725" y="962026"/>
            <a:ext cx="7896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u="sng" dirty="0"/>
              <a:t>1.Neural News Recommendation with Topic-Aware News Representation</a:t>
            </a:r>
            <a:endParaRPr lang="zh-CN" altLang="en-US" b="1" u="sng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D90261D-23C2-441D-B111-FC7013C685F4}"/>
              </a:ext>
            </a:extLst>
          </p:cNvPr>
          <p:cNvSpPr txBox="1"/>
          <p:nvPr/>
        </p:nvSpPr>
        <p:spPr>
          <a:xfrm>
            <a:off x="4261844" y="1989087"/>
            <a:ext cx="17187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User Encoder</a:t>
            </a:r>
            <a:endParaRPr lang="zh-CN" altLang="en-US" sz="2000" b="1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BFF6D76-C9B4-486D-92FA-B4389E124452}"/>
              </a:ext>
            </a:extLst>
          </p:cNvPr>
          <p:cNvSpPr txBox="1"/>
          <p:nvPr/>
        </p:nvSpPr>
        <p:spPr>
          <a:xfrm>
            <a:off x="4714876" y="2609850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Input</a:t>
            </a:r>
            <a:endParaRPr lang="zh-CN" altLang="en-US" b="1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31B5402-2C27-4A37-BB99-BC0713CF3219}"/>
              </a:ext>
            </a:extLst>
          </p:cNvPr>
          <p:cNvSpPr txBox="1"/>
          <p:nvPr/>
        </p:nvSpPr>
        <p:spPr>
          <a:xfrm>
            <a:off x="5740156" y="2645806"/>
            <a:ext cx="4296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已浏览的新闻经过</a:t>
            </a:r>
            <a:r>
              <a:rPr lang="en-US" altLang="zh-CN" dirty="0"/>
              <a:t>News Encoder</a:t>
            </a:r>
            <a:r>
              <a:rPr lang="zh-CN" altLang="en-US" dirty="0"/>
              <a:t>的表示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4FAAB88-1E52-4B90-8150-A0BB1D9A54B1}"/>
              </a:ext>
            </a:extLst>
          </p:cNvPr>
          <p:cNvSpPr txBox="1"/>
          <p:nvPr/>
        </p:nvSpPr>
        <p:spPr>
          <a:xfrm>
            <a:off x="4714876" y="3349400"/>
            <a:ext cx="1819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News Attention</a:t>
            </a:r>
            <a:endParaRPr lang="zh-CN" altLang="en-US" b="1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E6F278E3-DBCC-4126-8EC9-04DBAEDD876E}"/>
              </a:ext>
            </a:extLst>
          </p:cNvPr>
          <p:cNvSpPr txBox="1"/>
          <p:nvPr/>
        </p:nvSpPr>
        <p:spPr>
          <a:xfrm>
            <a:off x="4714876" y="4919528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Output</a:t>
            </a:r>
            <a:endParaRPr lang="zh-CN" altLang="en-US" b="1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8449C5D-12DE-4B6E-8F4B-13E96E5395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448" y="2389197"/>
            <a:ext cx="3546396" cy="3203984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22484ADA-91CE-40EB-91A0-D09F778EE0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2118" y="3349400"/>
            <a:ext cx="2740270" cy="415413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DF9BE557-4141-42B7-886B-34304144B3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6124" y="3910037"/>
            <a:ext cx="1969199" cy="702763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7FEEF365-0A8F-42D8-8F33-E20CAAE3EB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19989" y="4933222"/>
            <a:ext cx="1553983" cy="355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802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  <p:bldP spid="10" grpId="0"/>
      <p:bldP spid="18" grpId="0"/>
      <p:bldP spid="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0C799A9-1E3F-47CD-AE56-DBDAC9C6FA0E}"/>
              </a:ext>
            </a:extLst>
          </p:cNvPr>
          <p:cNvSpPr txBox="1"/>
          <p:nvPr/>
        </p:nvSpPr>
        <p:spPr>
          <a:xfrm>
            <a:off x="847725" y="962026"/>
            <a:ext cx="7896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u="sng" dirty="0"/>
              <a:t>1.Neural News Recommendation with Topic-Aware News Representation</a:t>
            </a:r>
            <a:endParaRPr lang="zh-CN" altLang="en-US" b="1" u="sng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D90261D-23C2-441D-B111-FC7013C685F4}"/>
              </a:ext>
            </a:extLst>
          </p:cNvPr>
          <p:cNvSpPr txBox="1"/>
          <p:nvPr/>
        </p:nvSpPr>
        <p:spPr>
          <a:xfrm>
            <a:off x="4261844" y="1989087"/>
            <a:ext cx="18678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Click Predictor</a:t>
            </a:r>
            <a:endParaRPr lang="zh-CN" altLang="en-US" sz="2000" b="1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BFF6D76-C9B4-486D-92FA-B4389E124452}"/>
              </a:ext>
            </a:extLst>
          </p:cNvPr>
          <p:cNvSpPr txBox="1"/>
          <p:nvPr/>
        </p:nvSpPr>
        <p:spPr>
          <a:xfrm>
            <a:off x="4714876" y="2609850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Input</a:t>
            </a:r>
            <a:endParaRPr lang="zh-CN" altLang="en-US" b="1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31B5402-2C27-4A37-BB99-BC0713CF3219}"/>
              </a:ext>
            </a:extLst>
          </p:cNvPr>
          <p:cNvSpPr txBox="1"/>
          <p:nvPr/>
        </p:nvSpPr>
        <p:spPr>
          <a:xfrm>
            <a:off x="5624740" y="2604069"/>
            <a:ext cx="4296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r, u</a:t>
            </a:r>
            <a:endParaRPr lang="zh-CN" altLang="en-US" b="1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E6F278E3-DBCC-4126-8EC9-04DBAEDD876E}"/>
              </a:ext>
            </a:extLst>
          </p:cNvPr>
          <p:cNvSpPr txBox="1"/>
          <p:nvPr/>
        </p:nvSpPr>
        <p:spPr>
          <a:xfrm>
            <a:off x="4714876" y="3230640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Output</a:t>
            </a:r>
            <a:endParaRPr lang="zh-CN" altLang="en-US" b="1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E2A0A6B-4177-4EAD-BF24-EB2ECEA4EE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959" y="2384516"/>
            <a:ext cx="2938022" cy="1177769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0B1A9420-7142-48B9-A12F-6BEB4946C31B}"/>
              </a:ext>
            </a:extLst>
          </p:cNvPr>
          <p:cNvSpPr txBox="1"/>
          <p:nvPr/>
        </p:nvSpPr>
        <p:spPr>
          <a:xfrm>
            <a:off x="2164859" y="4099472"/>
            <a:ext cx="2178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Negative Sampling</a:t>
            </a:r>
            <a:endParaRPr lang="zh-CN" altLang="en-US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3AF8234-0BA2-4242-964B-A7B29F178A06}"/>
              </a:ext>
            </a:extLst>
          </p:cNvPr>
          <p:cNvSpPr txBox="1"/>
          <p:nvPr/>
        </p:nvSpPr>
        <p:spPr>
          <a:xfrm>
            <a:off x="4518668" y="4099472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对每个正样本的分数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09F7EB8-21C6-41AA-95C1-5B91A97829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2138" y="4123671"/>
            <a:ext cx="386578" cy="320933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B5297B25-2BF3-4FA2-AB09-738B181F533E}"/>
              </a:ext>
            </a:extLst>
          </p:cNvPr>
          <p:cNvSpPr txBox="1"/>
          <p:nvPr/>
        </p:nvSpPr>
        <p:spPr>
          <a:xfrm>
            <a:off x="7044497" y="4099472"/>
            <a:ext cx="215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随机选择</a:t>
            </a:r>
            <a:r>
              <a:rPr lang="en-US" altLang="zh-CN" dirty="0"/>
              <a:t>K</a:t>
            </a:r>
            <a:r>
              <a:rPr lang="zh-CN" altLang="en-US" dirty="0"/>
              <a:t>个负样本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C4414274-A133-4BAA-8A9B-5034124FD8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3953" y="4123671"/>
            <a:ext cx="1505360" cy="357776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CDFBE386-4C98-4FD6-A030-4633426DAD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63413" y="4670171"/>
            <a:ext cx="2943725" cy="686457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E3E5D574-F75B-4806-9B3D-B8187363E041}"/>
              </a:ext>
            </a:extLst>
          </p:cNvPr>
          <p:cNvSpPr txBox="1"/>
          <p:nvPr/>
        </p:nvSpPr>
        <p:spPr>
          <a:xfrm>
            <a:off x="2223752" y="5711308"/>
            <a:ext cx="1521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loss function</a:t>
            </a:r>
            <a:endParaRPr lang="zh-CN" altLang="en-US" b="1" dirty="0"/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C88BEFA2-ACAA-448C-A22B-07854CEBB47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21763" y="5711308"/>
            <a:ext cx="2207900" cy="55486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B70DBE3-ECAF-401A-AD67-AF0A6A6DC3B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12129" y="3218972"/>
            <a:ext cx="11430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532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  <p:bldP spid="10" grpId="0"/>
      <p:bldP spid="21" grpId="0"/>
      <p:bldP spid="13" grpId="0"/>
      <p:bldP spid="6" grpId="0"/>
      <p:bldP spid="11" grpId="0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0C799A9-1E3F-47CD-AE56-DBDAC9C6FA0E}"/>
              </a:ext>
            </a:extLst>
          </p:cNvPr>
          <p:cNvSpPr txBox="1"/>
          <p:nvPr/>
        </p:nvSpPr>
        <p:spPr>
          <a:xfrm>
            <a:off x="847725" y="962026"/>
            <a:ext cx="7896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u="sng" dirty="0"/>
              <a:t>1.Neural News Recommendation with Topic-Aware News Representation</a:t>
            </a:r>
            <a:endParaRPr lang="zh-CN" altLang="en-US" b="1" u="sng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8877E3D-6C38-4C5D-B868-E58D8218C5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7488" y="1869207"/>
            <a:ext cx="6454730" cy="3793421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01BF95BF-CE3E-4551-A3BC-1851605DEED0}"/>
              </a:ext>
            </a:extLst>
          </p:cNvPr>
          <p:cNvSpPr txBox="1"/>
          <p:nvPr/>
        </p:nvSpPr>
        <p:spPr>
          <a:xfrm>
            <a:off x="2853754" y="5895974"/>
            <a:ext cx="4169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The framework of the basic model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039543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0C799A9-1E3F-47CD-AE56-DBDAC9C6FA0E}"/>
              </a:ext>
            </a:extLst>
          </p:cNvPr>
          <p:cNvSpPr txBox="1"/>
          <p:nvPr/>
        </p:nvSpPr>
        <p:spPr>
          <a:xfrm>
            <a:off x="847725" y="962026"/>
            <a:ext cx="7896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u="sng" dirty="0"/>
              <a:t>1.Neural News Recommendation with Topic-Aware News Representation</a:t>
            </a:r>
            <a:endParaRPr lang="zh-CN" altLang="en-US" b="1" u="sng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1BF95BF-CE3E-4551-A3BC-1851605DEED0}"/>
              </a:ext>
            </a:extLst>
          </p:cNvPr>
          <p:cNvSpPr txBox="1"/>
          <p:nvPr/>
        </p:nvSpPr>
        <p:spPr>
          <a:xfrm>
            <a:off x="1231016" y="1839130"/>
            <a:ext cx="23070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Why topic-aware?</a:t>
            </a:r>
            <a:endParaRPr lang="zh-CN" altLang="en-US" sz="2000" b="1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97A1713-AA81-4AFE-B3B0-D7C2961916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919" y="2902037"/>
            <a:ext cx="3372203" cy="146222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60A8D409-6CE4-4337-A421-84EEB91FE5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1498" y="2949680"/>
            <a:ext cx="3137347" cy="56142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6D5EB320-E503-4CEE-8FC9-766968321A71}"/>
              </a:ext>
            </a:extLst>
          </p:cNvPr>
          <p:cNvSpPr txBox="1"/>
          <p:nvPr/>
        </p:nvSpPr>
        <p:spPr>
          <a:xfrm>
            <a:off x="4761974" y="2501927"/>
            <a:ext cx="28745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Probability distribution</a:t>
            </a:r>
            <a:endParaRPr lang="zh-CN" altLang="en-US" sz="2000" b="1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F588D82-F6FB-4F45-B389-C3D6C52040E0}"/>
              </a:ext>
            </a:extLst>
          </p:cNvPr>
          <p:cNvSpPr txBox="1"/>
          <p:nvPr/>
        </p:nvSpPr>
        <p:spPr>
          <a:xfrm>
            <a:off x="4795837" y="3712469"/>
            <a:ext cx="13340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Topic loss</a:t>
            </a:r>
            <a:endParaRPr lang="zh-CN" altLang="en-US" sz="2000" b="1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2280CFA-7317-42A4-8734-24881D3861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7641" y="4145887"/>
            <a:ext cx="3048247" cy="66470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5B21AF2-1096-42DC-AEA2-1D9E6655AA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4890" y="5212017"/>
            <a:ext cx="3295650" cy="466725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EE67FEC1-EFE2-4716-894C-F0B7AA8639E9}"/>
              </a:ext>
            </a:extLst>
          </p:cNvPr>
          <p:cNvSpPr txBox="1"/>
          <p:nvPr/>
        </p:nvSpPr>
        <p:spPr>
          <a:xfrm>
            <a:off x="2743021" y="5212017"/>
            <a:ext cx="12618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Joint loss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661239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7" grpId="0"/>
      <p:bldP spid="8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0C799A9-1E3F-47CD-AE56-DBDAC9C6FA0E}"/>
              </a:ext>
            </a:extLst>
          </p:cNvPr>
          <p:cNvSpPr txBox="1"/>
          <p:nvPr/>
        </p:nvSpPr>
        <p:spPr>
          <a:xfrm>
            <a:off x="847725" y="962026"/>
            <a:ext cx="7896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u="sng" dirty="0"/>
              <a:t>1.Neural News Recommendation with Topic-Aware News Representation</a:t>
            </a:r>
            <a:endParaRPr lang="zh-CN" altLang="en-US" b="1" u="sng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CAEA7A4C-7A8B-49E0-95AF-2D1B997DFA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5487" y="2142186"/>
            <a:ext cx="3482513" cy="3236689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C6A1E094-B4FD-4C8F-84CD-6E20560F8D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2452" y="2421228"/>
            <a:ext cx="3742079" cy="2631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4583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</TotalTime>
  <Words>526</Words>
  <Application>Microsoft Office PowerPoint</Application>
  <PresentationFormat>宽屏</PresentationFormat>
  <Paragraphs>71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5" baseType="lpstr">
      <vt:lpstr>等线</vt:lpstr>
      <vt:lpstr>等线 Light</vt:lpstr>
      <vt:lpstr>Arial</vt:lpstr>
      <vt:lpstr>Cambria Math</vt:lpstr>
      <vt:lpstr>Office 主题​​</vt:lpstr>
      <vt:lpstr>基于特征表示的新闻推荐</vt:lpstr>
      <vt:lpstr>基本过程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Peng Hl</dc:creator>
  <cp:lastModifiedBy>Peng Hl</cp:lastModifiedBy>
  <cp:revision>38</cp:revision>
  <dcterms:created xsi:type="dcterms:W3CDTF">2019-09-13T04:36:30Z</dcterms:created>
  <dcterms:modified xsi:type="dcterms:W3CDTF">2019-09-14T07:02:18Z</dcterms:modified>
</cp:coreProperties>
</file>