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18"/>
  </p:notesMasterIdLst>
  <p:sldIdLst>
    <p:sldId id="257" r:id="rId2"/>
    <p:sldId id="323" r:id="rId3"/>
    <p:sldId id="324" r:id="rId4"/>
    <p:sldId id="329" r:id="rId5"/>
    <p:sldId id="326" r:id="rId6"/>
    <p:sldId id="327" r:id="rId7"/>
    <p:sldId id="328" r:id="rId8"/>
    <p:sldId id="338" r:id="rId9"/>
    <p:sldId id="331" r:id="rId10"/>
    <p:sldId id="332" r:id="rId11"/>
    <p:sldId id="333" r:id="rId12"/>
    <p:sldId id="334" r:id="rId13"/>
    <p:sldId id="335" r:id="rId14"/>
    <p:sldId id="307" r:id="rId15"/>
    <p:sldId id="336" r:id="rId16"/>
    <p:sldId id="256"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C8FF835-747A-2640-87C4-57CC51394F24}">
          <p14:sldIdLst>
            <p14:sldId id="257"/>
          </p14:sldIdLst>
        </p14:section>
        <p14:section name="High Level Overview" id="{F0BD07F0-5A35-7F40-8AE5-362FD75807C5}">
          <p14:sldIdLst>
            <p14:sldId id="323"/>
            <p14:sldId id="324"/>
            <p14:sldId id="329"/>
            <p14:sldId id="326"/>
            <p14:sldId id="327"/>
            <p14:sldId id="328"/>
          </p14:sldIdLst>
        </p14:section>
        <p14:section name="Review of Demo Functionality" id="{E9F7E92C-BD4F-B44E-834B-4393F4D2E815}">
          <p14:sldIdLst>
            <p14:sldId id="338"/>
            <p14:sldId id="331"/>
            <p14:sldId id="332"/>
            <p14:sldId id="333"/>
            <p14:sldId id="334"/>
            <p14:sldId id="335"/>
            <p14:sldId id="307"/>
            <p14:sldId id="336"/>
          </p14:sldIdLst>
        </p14:section>
        <p14:section name="Demo Application" id="{E44C2D46-91A9-3146-AEA5-74AE5348088E}">
          <p14:sldIdLst>
            <p14:sldId id="2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1" d="100"/>
          <a:sy n="121" d="100"/>
        </p:scale>
        <p:origin x="-1032"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40C286-B2F1-4745-BADD-9E8B44C75F40}" type="datetimeFigureOut">
              <a:rPr lang="en-US" smtClean="0"/>
              <a:t>3/24/15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2DED7D-F3F5-414D-A921-02FF386BC425}" type="slidenum">
              <a:rPr lang="en-US" smtClean="0"/>
              <a:t>‹#›</a:t>
            </a:fld>
            <a:endParaRPr lang="en-US"/>
          </a:p>
        </p:txBody>
      </p:sp>
    </p:spTree>
    <p:extLst>
      <p:ext uri="{BB962C8B-B14F-4D97-AF65-F5344CB8AC3E}">
        <p14:creationId xmlns:p14="http://schemas.microsoft.com/office/powerpoint/2010/main" val="22529340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blog.pivotal.io/pivotal/case-studies-2/china-railway-corp-for-chinese-new-year-chunyun"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spcBef>
                <a:spcPts val="594"/>
              </a:spcBef>
            </a:pPr>
            <a:r>
              <a:rPr lang="en-US" dirty="0" smtClean="0">
                <a:latin typeface="Arial" charset="0"/>
                <a:ea typeface="ＭＳ Ｐゴシック" charset="0"/>
                <a:cs typeface="Arial" charset="0"/>
              </a:rPr>
              <a:t>With the Pivotal Big Data Suite we are enabling you to build your “Business Data Lake” with ease along side current existing investments to support the different use cases of data during it’s lifecycle – whether it be real-time with </a:t>
            </a:r>
            <a:r>
              <a:rPr lang="en-US" dirty="0" err="1" smtClean="0">
                <a:latin typeface="Arial" charset="0"/>
                <a:ea typeface="ＭＳ Ｐゴシック" charset="0"/>
                <a:cs typeface="Arial" charset="0"/>
              </a:rPr>
              <a:t>GemFire</a:t>
            </a:r>
            <a:r>
              <a:rPr lang="en-US" baseline="0" dirty="0" smtClean="0">
                <a:latin typeface="Arial" charset="0"/>
                <a:ea typeface="ＭＳ Ｐゴシック" charset="0"/>
                <a:cs typeface="Arial" charset="0"/>
              </a:rPr>
              <a:t> or </a:t>
            </a:r>
            <a:r>
              <a:rPr lang="en-US" dirty="0" err="1" smtClean="0">
                <a:latin typeface="Arial" charset="0"/>
                <a:ea typeface="ＭＳ Ｐゴシック" charset="0"/>
                <a:cs typeface="Arial" charset="0"/>
              </a:rPr>
              <a:t>GemFire</a:t>
            </a:r>
            <a:r>
              <a:rPr lang="en-US" dirty="0" smtClean="0">
                <a:latin typeface="Arial" charset="0"/>
                <a:ea typeface="ＭＳ Ｐゴシック" charset="0"/>
                <a:cs typeface="Arial" charset="0"/>
              </a:rPr>
              <a:t> XD, near-time with </a:t>
            </a:r>
            <a:r>
              <a:rPr lang="en-US" dirty="0" err="1" smtClean="0">
                <a:latin typeface="Arial" charset="0"/>
                <a:ea typeface="ＭＳ Ｐゴシック" charset="0"/>
                <a:cs typeface="Arial" charset="0"/>
              </a:rPr>
              <a:t>Greenplum</a:t>
            </a:r>
            <a:r>
              <a:rPr lang="en-US" dirty="0" smtClean="0">
                <a:latin typeface="Arial" charset="0"/>
                <a:ea typeface="ＭＳ Ｐゴシック" charset="0"/>
                <a:cs typeface="Arial" charset="0"/>
              </a:rPr>
              <a:t> and HAWQ or batch with Pivotal HD.  </a:t>
            </a:r>
          </a:p>
          <a:p>
            <a:pPr>
              <a:spcBef>
                <a:spcPts val="594"/>
              </a:spcBef>
            </a:pPr>
            <a:endParaRPr lang="en-US" dirty="0" smtClean="0">
              <a:latin typeface="Arial" charset="0"/>
              <a:ea typeface="ＭＳ Ｐゴシック" charset="0"/>
              <a:cs typeface="Arial" charset="0"/>
            </a:endParaRPr>
          </a:p>
          <a:p>
            <a:pPr>
              <a:spcBef>
                <a:spcPts val="594"/>
              </a:spcBef>
            </a:pPr>
            <a:r>
              <a:rPr lang="en-US" dirty="0" err="1" smtClean="0">
                <a:latin typeface="Arial" charset="0"/>
                <a:ea typeface="ＭＳ Ｐゴシック" charset="0"/>
                <a:cs typeface="Arial" charset="0"/>
              </a:rPr>
              <a:t>GemFire</a:t>
            </a:r>
            <a:r>
              <a:rPr lang="en-US" dirty="0" smtClean="0">
                <a:latin typeface="Arial" charset="0"/>
                <a:ea typeface="ＭＳ Ｐゴシック" charset="0"/>
                <a:cs typeface="Arial" charset="0"/>
              </a:rPr>
              <a:t> and </a:t>
            </a:r>
            <a:r>
              <a:rPr lang="en-US" dirty="0" err="1" smtClean="0">
                <a:latin typeface="Arial" charset="0"/>
                <a:ea typeface="ＭＳ Ｐゴシック" charset="0"/>
                <a:cs typeface="Arial" charset="0"/>
              </a:rPr>
              <a:t>GemFire</a:t>
            </a:r>
            <a:r>
              <a:rPr lang="en-US" dirty="0" smtClean="0">
                <a:latin typeface="Arial" charset="0"/>
                <a:ea typeface="ＭＳ Ｐゴシック" charset="0"/>
                <a:cs typeface="Arial" charset="0"/>
              </a:rPr>
              <a:t> XD are the transactional data store of the Big Data Suite, serving to “operationalize big data” so that it can be leveraged by applications, scale up and down to meet application demand, and protect tenured back end systems from peaky demand.</a:t>
            </a:r>
          </a:p>
          <a:p>
            <a:pPr>
              <a:spcBef>
                <a:spcPts val="594"/>
              </a:spcBef>
            </a:pPr>
            <a:endParaRPr lang="en-US" dirty="0" smtClean="0">
              <a:latin typeface="Arial" charset="0"/>
              <a:ea typeface="ＭＳ Ｐゴシック" charset="0"/>
              <a:cs typeface="Arial" charset="0"/>
            </a:endParaRPr>
          </a:p>
        </p:txBody>
      </p:sp>
    </p:spTree>
    <p:extLst>
      <p:ext uri="{BB962C8B-B14F-4D97-AF65-F5344CB8AC3E}">
        <p14:creationId xmlns:p14="http://schemas.microsoft.com/office/powerpoint/2010/main" val="4178935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spect="1" noTextEdit="1"/>
          </p:cNvSpPr>
          <p:nvPr>
            <p:ph type="sldImg"/>
          </p:nvPr>
        </p:nvSpPr>
        <p:spPr bwMode="auto">
          <a:xfrm>
            <a:off x="396875" y="692150"/>
            <a:ext cx="6072188" cy="3416300"/>
          </a:xfrm>
          <a:noFill/>
          <a:ln>
            <a:solidFill>
              <a:srgbClr val="000000"/>
            </a:solidFill>
            <a:miter lim="800000"/>
            <a:headEnd/>
            <a:tailEnd/>
          </a:ln>
        </p:spPr>
      </p:sp>
      <p:sp>
        <p:nvSpPr>
          <p:cNvPr id="604163" name="Rectangle 3"/>
          <p:cNvSpPr>
            <a:spLocks noGrp="1"/>
          </p:cNvSpPr>
          <p:nvPr>
            <p:ph type="body" idx="1"/>
          </p:nvPr>
        </p:nvSpPr>
        <p:spPr bwMode="auto">
          <a:xfrm>
            <a:off x="908052" y="4333875"/>
            <a:ext cx="5033963" cy="4113213"/>
          </a:xfrm>
          <a:noFill/>
        </p:spPr>
        <p:txBody>
          <a:bodyPr wrap="square" numCol="1" anchor="t" anchorCtr="0" compatLnSpc="1">
            <a:prstTxWarp prst="textNoShape">
              <a:avLst/>
            </a:prstTxWarp>
          </a:bodyPr>
          <a:lstStyle/>
          <a:p>
            <a:r>
              <a:rPr lang="en-US" dirty="0" err="1" smtClean="0"/>
              <a:t>Continous</a:t>
            </a:r>
            <a:r>
              <a:rPr lang="en-US" baseline="0" dirty="0" smtClean="0"/>
              <a:t> Query</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r>
              <a:rPr lang="en-US" sz="1100" dirty="0">
                <a:latin typeface="Verdana" pitchFamily="34" charset="0"/>
                <a:cs typeface="Arial" pitchFamily="34" charset="0"/>
              </a:rPr>
              <a:t> </a:t>
            </a:r>
          </a:p>
          <a:p>
            <a:r>
              <a:rPr lang="en-US" sz="1100" dirty="0">
                <a:latin typeface="Verdana" pitchFamily="34" charset="0"/>
                <a:cs typeface="Arial" pitchFamily="34" charset="0"/>
              </a:rPr>
              <a:t>For an enterprise perspective on real time data:  https://</a:t>
            </a:r>
            <a:r>
              <a:rPr lang="en-US" sz="1100" dirty="0" err="1">
                <a:latin typeface="Verdana" pitchFamily="34" charset="0"/>
                <a:cs typeface="Arial" pitchFamily="34" charset="0"/>
              </a:rPr>
              <a:t>www.gesoftware.com</a:t>
            </a:r>
            <a:r>
              <a:rPr lang="en-US" sz="1100" dirty="0">
                <a:latin typeface="Verdana" pitchFamily="34" charset="0"/>
                <a:cs typeface="Arial" pitchFamily="34" charset="0"/>
              </a:rPr>
              <a:t>/blog/can-memory-storage-solve-one-</a:t>
            </a:r>
            <a:r>
              <a:rPr lang="en-US" sz="1100" dirty="0" err="1">
                <a:latin typeface="Verdana" pitchFamily="34" charset="0"/>
                <a:cs typeface="Arial" pitchFamily="34" charset="0"/>
              </a:rPr>
              <a:t>datas</a:t>
            </a:r>
            <a:r>
              <a:rPr lang="en-US" sz="1100" dirty="0">
                <a:latin typeface="Verdana" pitchFamily="34" charset="0"/>
                <a:cs typeface="Arial" pitchFamily="34" charset="0"/>
              </a:rPr>
              <a:t>-greatest-challenges</a:t>
            </a:r>
          </a:p>
          <a:p>
            <a:r>
              <a:rPr lang="en-US" sz="1100" dirty="0">
                <a:latin typeface="Verdana" pitchFamily="34" charset="0"/>
                <a:cs typeface="Arial" pitchFamily="34" charset="0"/>
              </a:rPr>
              <a:t> </a:t>
            </a:r>
          </a:p>
          <a:p>
            <a:r>
              <a:rPr lang="en-US" sz="1100" dirty="0">
                <a:latin typeface="Verdana" pitchFamily="34" charset="0"/>
                <a:cs typeface="Arial" pitchFamily="34" charset="0"/>
              </a:rPr>
              <a:t>First, let’s talk about consumer driven applications.  Applications today are really about serving this market.  Historically, enterprise applications were truly the focus, where the interactions were expected to be that… interactive.  With consumer driven applications, you are really pushing the limits of instantaneous information to users, even going so far as to be predictive with what may be useful or appealing to them, to provide “value” to that consumer.  What makes you different than your competitors in driving consumers to you is more about what extras you provide than the base service.</a:t>
            </a:r>
          </a:p>
          <a:p>
            <a:r>
              <a:rPr lang="en-US" sz="1100" dirty="0">
                <a:latin typeface="Verdana" pitchFamily="34" charset="0"/>
                <a:cs typeface="Arial" pitchFamily="34" charset="0"/>
              </a:rPr>
              <a:t> </a:t>
            </a:r>
          </a:p>
          <a:p>
            <a:r>
              <a:rPr lang="en-US" sz="1100" dirty="0">
                <a:latin typeface="Verdana" pitchFamily="34" charset="0"/>
                <a:cs typeface="Arial" pitchFamily="34" charset="0"/>
              </a:rPr>
              <a:t>Consumer driven applications until recently were not so data driven.  Data flowed through them, but they didn’t provide information back, except in a pull fashion.  </a:t>
            </a:r>
          </a:p>
          <a:p>
            <a:r>
              <a:rPr lang="en-US" sz="1100" dirty="0" err="1">
                <a:latin typeface="Verdana" pitchFamily="34" charset="0"/>
                <a:cs typeface="Arial" pitchFamily="34" charset="0"/>
              </a:rPr>
              <a:t>GemFire</a:t>
            </a:r>
            <a:r>
              <a:rPr lang="en-US" sz="1100" dirty="0">
                <a:latin typeface="Verdana" pitchFamily="34" charset="0"/>
                <a:cs typeface="Arial" pitchFamily="34" charset="0"/>
              </a:rPr>
              <a:t> is the distributed </a:t>
            </a:r>
            <a:r>
              <a:rPr lang="en-US" sz="1100" dirty="0" err="1">
                <a:latin typeface="Verdana" pitchFamily="34" charset="0"/>
                <a:cs typeface="Arial" pitchFamily="34" charset="0"/>
              </a:rPr>
              <a:t>NoSQL</a:t>
            </a:r>
            <a:r>
              <a:rPr lang="en-US" sz="1100" dirty="0">
                <a:latin typeface="Verdana" pitchFamily="34" charset="0"/>
                <a:cs typeface="Arial" pitchFamily="34" charset="0"/>
              </a:rPr>
              <a:t>, in memory database for big data apps that need:</a:t>
            </a:r>
          </a:p>
          <a:p>
            <a:r>
              <a:rPr lang="en-US" sz="1100" dirty="0">
                <a:latin typeface="Verdana" pitchFamily="34" charset="0"/>
                <a:cs typeface="Arial" pitchFamily="34" charset="0"/>
              </a:rPr>
              <a:t> </a:t>
            </a:r>
          </a:p>
          <a:p>
            <a:pPr lvl="0"/>
            <a:r>
              <a:rPr lang="en-US" sz="1100" dirty="0">
                <a:latin typeface="Verdana" pitchFamily="34" charset="0"/>
                <a:cs typeface="Arial" pitchFamily="34" charset="0"/>
              </a:rPr>
              <a:t>Scale out performance – as demand goes up and down, due to seasonal demand, flash types of events, or increasing data pipes, </a:t>
            </a:r>
            <a:r>
              <a:rPr lang="en-US" sz="1100" dirty="0" err="1">
                <a:latin typeface="Verdana" pitchFamily="34" charset="0"/>
                <a:cs typeface="Arial" pitchFamily="34" charset="0"/>
              </a:rPr>
              <a:t>GemFire</a:t>
            </a:r>
            <a:r>
              <a:rPr lang="en-US" sz="1100" dirty="0">
                <a:latin typeface="Verdana" pitchFamily="34" charset="0"/>
                <a:cs typeface="Arial" pitchFamily="34" charset="0"/>
              </a:rPr>
              <a:t> can scale up and down with commodity hardware, providing predictable, linear scalability, without downtime.</a:t>
            </a:r>
          </a:p>
          <a:p>
            <a:pPr lvl="0"/>
            <a:r>
              <a:rPr lang="en-US" sz="1100" dirty="0">
                <a:latin typeface="Verdana" pitchFamily="34" charset="0"/>
                <a:cs typeface="Arial" pitchFamily="34" charset="0"/>
              </a:rPr>
              <a:t>Consistent database operations across globally distributed nodes:  </a:t>
            </a:r>
            <a:r>
              <a:rPr lang="en-US" sz="1100" dirty="0" err="1">
                <a:latin typeface="Verdana" pitchFamily="34" charset="0"/>
                <a:cs typeface="Arial" pitchFamily="34" charset="0"/>
              </a:rPr>
              <a:t>GemFire</a:t>
            </a:r>
            <a:r>
              <a:rPr lang="en-US" sz="1100" dirty="0">
                <a:latin typeface="Verdana" pitchFamily="34" charset="0"/>
                <a:cs typeface="Arial" pitchFamily="34" charset="0"/>
              </a:rPr>
              <a:t> focuses on data being consistent.  This has been our bent from the beginning.  The only thing we will sacrifice performance for is consistency.  This is key to our customers that sell things like train tickets and stocks.</a:t>
            </a:r>
          </a:p>
          <a:p>
            <a:pPr lvl="0"/>
            <a:r>
              <a:rPr lang="en-US" sz="1100" dirty="0">
                <a:latin typeface="Verdana" pitchFamily="34" charset="0"/>
                <a:cs typeface="Arial" pitchFamily="34" charset="0"/>
              </a:rPr>
              <a:t>High availability, resilience, and global scale – </a:t>
            </a:r>
            <a:r>
              <a:rPr lang="en-US" sz="1100" dirty="0" err="1">
                <a:latin typeface="Verdana" pitchFamily="34" charset="0"/>
                <a:cs typeface="Arial" pitchFamily="34" charset="0"/>
              </a:rPr>
              <a:t>GemFire</a:t>
            </a:r>
            <a:r>
              <a:rPr lang="en-US" sz="1100" dirty="0">
                <a:latin typeface="Verdana" pitchFamily="34" charset="0"/>
                <a:cs typeface="Arial" pitchFamily="34" charset="0"/>
              </a:rPr>
              <a:t> is intended for mission critical data and applications.  Through a series of innovations, </a:t>
            </a:r>
            <a:r>
              <a:rPr lang="en-US" sz="1100" dirty="0" err="1">
                <a:latin typeface="Verdana" pitchFamily="34" charset="0"/>
                <a:cs typeface="Arial" pitchFamily="34" charset="0"/>
              </a:rPr>
              <a:t>GemFire</a:t>
            </a:r>
            <a:r>
              <a:rPr lang="en-US" sz="1100" dirty="0">
                <a:latin typeface="Verdana" pitchFamily="34" charset="0"/>
                <a:cs typeface="Arial" pitchFamily="34" charset="0"/>
              </a:rPr>
              <a:t> can provide continuous availability of data at a global scale, through code changes, model changes, hardware changes, major version upgrades and smoking hole disasters</a:t>
            </a:r>
          </a:p>
          <a:p>
            <a:pPr lvl="0"/>
            <a:r>
              <a:rPr lang="en-US" sz="1100" dirty="0">
                <a:latin typeface="Verdana" pitchFamily="34" charset="0"/>
                <a:cs typeface="Arial" pitchFamily="34" charset="0"/>
              </a:rPr>
              <a:t>Powerful developer features – Developers here are concerned about one of two things – first they want powerful capabilities for quickly adding innovative features in their applications. In the case of structured data, they are often concerned about standards support so they can take advantage of the mature ecosystem of SQL-compliant tools for developing, reporting, as well as often support other legacy applications. Even though </a:t>
            </a:r>
            <a:r>
              <a:rPr lang="en-US" sz="1100" dirty="0" err="1">
                <a:latin typeface="Verdana" pitchFamily="34" charset="0"/>
                <a:cs typeface="Arial" pitchFamily="34" charset="0"/>
              </a:rPr>
              <a:t>GemFire</a:t>
            </a:r>
            <a:r>
              <a:rPr lang="en-US" sz="1100" dirty="0">
                <a:latin typeface="Verdana" pitchFamily="34" charset="0"/>
                <a:cs typeface="Arial" pitchFamily="34" charset="0"/>
              </a:rPr>
              <a:t> is pure Java, it is accessible through many APIs.  It also provides a rich event framework, allowing applications to subscribe to individual data events in </a:t>
            </a:r>
            <a:r>
              <a:rPr lang="en-US" sz="1100" dirty="0" err="1">
                <a:latin typeface="Verdana" pitchFamily="34" charset="0"/>
                <a:cs typeface="Arial" pitchFamily="34" charset="0"/>
              </a:rPr>
              <a:t>GemFire</a:t>
            </a:r>
            <a:r>
              <a:rPr lang="en-US" sz="1100" dirty="0">
                <a:latin typeface="Verdana" pitchFamily="34" charset="0"/>
                <a:cs typeface="Arial" pitchFamily="34" charset="0"/>
              </a:rPr>
              <a:t>. </a:t>
            </a:r>
            <a:r>
              <a:rPr lang="en-US" sz="1100" dirty="0" err="1">
                <a:latin typeface="Verdana" pitchFamily="34" charset="0"/>
                <a:cs typeface="Arial" pitchFamily="34" charset="0"/>
              </a:rPr>
              <a:t>GemFire</a:t>
            </a:r>
            <a:r>
              <a:rPr lang="en-US" sz="1100" dirty="0">
                <a:latin typeface="Verdana" pitchFamily="34" charset="0"/>
                <a:cs typeface="Arial" pitchFamily="34" charset="0"/>
              </a:rPr>
              <a:t> XD through its JDBC and ODBC support allows SQL app developers to leverage many tools, support queries from other applications, and work with reporting and visualization such as Tableau.</a:t>
            </a:r>
          </a:p>
          <a:p>
            <a:pPr lvl="0"/>
            <a:r>
              <a:rPr lang="en-US" sz="1100" dirty="0">
                <a:latin typeface="Verdana" pitchFamily="34" charset="0"/>
                <a:cs typeface="Arial" pitchFamily="34" charset="0"/>
              </a:rPr>
              <a:t>Easy administration of distributed nodes: Easy administration of distributed nodes: </a:t>
            </a:r>
            <a:r>
              <a:rPr lang="en-US" sz="1100" dirty="0" err="1">
                <a:latin typeface="Verdana" pitchFamily="34" charset="0"/>
                <a:cs typeface="Arial" pitchFamily="34" charset="0"/>
              </a:rPr>
              <a:t>GemFire</a:t>
            </a:r>
            <a:r>
              <a:rPr lang="en-US" sz="1100" dirty="0">
                <a:latin typeface="Verdana" pitchFamily="34" charset="0"/>
                <a:cs typeface="Arial" pitchFamily="34" charset="0"/>
              </a:rPr>
              <a:t> relies on you to say how to evenly distribute your data from a statistical perspective and takes care of the runtime implementation.  </a:t>
            </a:r>
            <a:r>
              <a:rPr lang="en-US" sz="1100" dirty="0" err="1">
                <a:latin typeface="Verdana" pitchFamily="34" charset="0"/>
                <a:cs typeface="Arial" pitchFamily="34" charset="0"/>
              </a:rPr>
              <a:t>GemFire</a:t>
            </a:r>
            <a:r>
              <a:rPr lang="en-US" sz="1100" dirty="0">
                <a:latin typeface="Verdana" pitchFamily="34" charset="0"/>
                <a:cs typeface="Arial" pitchFamily="34" charset="0"/>
              </a:rPr>
              <a:t> manages partitions of data between nodes in a dynamic fashion, removing the chore of mapping partitions to specific nodes, slaves, and masters in a cluster.  </a:t>
            </a:r>
            <a:r>
              <a:rPr lang="en-US" sz="1100" dirty="0" err="1">
                <a:latin typeface="Verdana" pitchFamily="34" charset="0"/>
                <a:cs typeface="Arial" pitchFamily="34" charset="0"/>
              </a:rPr>
              <a:t>GemFire</a:t>
            </a:r>
            <a:r>
              <a:rPr lang="en-US" sz="1100" dirty="0">
                <a:latin typeface="Verdana" pitchFamily="34" charset="0"/>
                <a:cs typeface="Arial" pitchFamily="34" charset="0"/>
              </a:rPr>
              <a:t> manages that for you, along with recovery of nodes.  Additionally, </a:t>
            </a:r>
            <a:r>
              <a:rPr lang="en-US" sz="1100" dirty="0" err="1">
                <a:latin typeface="Verdana" pitchFamily="34" charset="0"/>
                <a:cs typeface="Arial" pitchFamily="34" charset="0"/>
              </a:rPr>
              <a:t>GemFire</a:t>
            </a:r>
            <a:r>
              <a:rPr lang="en-US" sz="1100" dirty="0">
                <a:latin typeface="Verdana" pitchFamily="34" charset="0"/>
                <a:cs typeface="Arial" pitchFamily="34" charset="0"/>
              </a:rPr>
              <a:t> provides tools to help you manage and understand the behavior of the system.</a:t>
            </a:r>
          </a:p>
          <a:p>
            <a:r>
              <a:rPr lang="en-US" sz="1100" dirty="0">
                <a:latin typeface="Verdana" pitchFamily="34" charset="0"/>
                <a:cs typeface="Arial" pitchFamily="34" charset="0"/>
              </a:rPr>
              <a:t> </a:t>
            </a:r>
          </a:p>
          <a:p>
            <a:r>
              <a:rPr lang="en-US" sz="1100" dirty="0">
                <a:latin typeface="Verdana" pitchFamily="34" charset="0"/>
                <a:cs typeface="Arial" pitchFamily="34" charset="0"/>
              </a:rPr>
              <a:t> </a:t>
            </a:r>
          </a:p>
          <a:p>
            <a:endParaRPr lang="en-US" sz="1100" dirty="0">
              <a:latin typeface="Verdana" pitchFamily="34" charset="0"/>
              <a:cs typeface="Arial" pitchFamily="34" charset="0"/>
            </a:endParaRPr>
          </a:p>
        </p:txBody>
      </p:sp>
    </p:spTree>
    <p:extLst>
      <p:ext uri="{BB962C8B-B14F-4D97-AF65-F5344CB8AC3E}">
        <p14:creationId xmlns:p14="http://schemas.microsoft.com/office/powerpoint/2010/main" val="1645508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a:bodyPr>
          <a:lstStyle/>
          <a:p>
            <a:pPr lvl="0"/>
            <a:r>
              <a:rPr lang="en-US" sz="1100" dirty="0">
                <a:latin typeface="Verdana" pitchFamily="34" charset="0"/>
                <a:cs typeface="Arial" pitchFamily="34" charset="0"/>
              </a:rPr>
              <a:t>Please see the case study here.  Talk about what they did first.  Then go over the key points in this slide. Note that this is a </a:t>
            </a:r>
            <a:r>
              <a:rPr lang="en-US" sz="1100" dirty="0" err="1">
                <a:latin typeface="Verdana" pitchFamily="34" charset="0"/>
                <a:cs typeface="Arial" pitchFamily="34" charset="0"/>
              </a:rPr>
              <a:t>GemFire</a:t>
            </a:r>
            <a:r>
              <a:rPr lang="en-US" sz="1100" dirty="0">
                <a:latin typeface="Verdana" pitchFamily="34" charset="0"/>
                <a:cs typeface="Arial" pitchFamily="34" charset="0"/>
              </a:rPr>
              <a:t> customer story.</a:t>
            </a:r>
          </a:p>
          <a:p>
            <a:pPr defTabSz="905713">
              <a:spcBef>
                <a:spcPts val="1189"/>
              </a:spcBef>
              <a:defRPr/>
            </a:pPr>
            <a:r>
              <a:rPr lang="en-US" sz="1100" u="sng" dirty="0">
                <a:latin typeface="Verdana" pitchFamily="34" charset="0"/>
                <a:cs typeface="Arial" pitchFamily="34" charset="0"/>
                <a:hlinkClick r:id="rId3"/>
              </a:rPr>
              <a:t>http://blog.pivotal.io/pivotal/case-studies-2/china-railway-corp-for-chinese-new-year-chunyun</a:t>
            </a:r>
            <a:endParaRPr lang="en-US" sz="1100" dirty="0">
              <a:latin typeface="Verdana" pitchFamily="34" charset="0"/>
              <a:cs typeface="Arial" pitchFamily="34" charset="0"/>
            </a:endParaRPr>
          </a:p>
          <a:p>
            <a:pPr lvl="0"/>
            <a:endParaRPr lang="en-US" sz="1100" dirty="0">
              <a:latin typeface="Verdana" pitchFamily="34" charset="0"/>
              <a:cs typeface="Arial" pitchFamily="34" charset="0"/>
            </a:endParaRPr>
          </a:p>
          <a:p>
            <a:pPr lvl="0"/>
            <a:r>
              <a:rPr lang="en-US" sz="1100" dirty="0">
                <a:latin typeface="Verdana" pitchFamily="34" charset="0"/>
                <a:cs typeface="Arial" pitchFamily="34" charset="0"/>
              </a:rPr>
              <a:t>Key stats:</a:t>
            </a:r>
          </a:p>
          <a:p>
            <a:pPr lvl="0"/>
            <a:r>
              <a:rPr lang="en-US" sz="1100" dirty="0">
                <a:latin typeface="Verdana" pitchFamily="34" charset="0"/>
                <a:cs typeface="Arial" pitchFamily="34" charset="0"/>
              </a:rPr>
              <a:t>Query time reduced from 15 seconds to .2 sec – a 75x improvement (other customers have seen up to 100x)</a:t>
            </a:r>
          </a:p>
          <a:p>
            <a:pPr lvl="0"/>
            <a:r>
              <a:rPr lang="en-US" sz="1100" dirty="0">
                <a:latin typeface="Verdana" pitchFamily="34" charset="0"/>
                <a:cs typeface="Arial" pitchFamily="34" charset="0"/>
              </a:rPr>
              <a:t>Queries went from 3500 per second to 10s of 1000s per second</a:t>
            </a:r>
          </a:p>
          <a:p>
            <a:pPr lvl="0"/>
            <a:r>
              <a:rPr lang="en-US" sz="1100" dirty="0">
                <a:latin typeface="Verdana" pitchFamily="34" charset="0"/>
                <a:cs typeface="Arial" pitchFamily="34" charset="0"/>
              </a:rPr>
              <a:t>Train tickets to major cities sold out in 20 seconds</a:t>
            </a:r>
          </a:p>
          <a:p>
            <a:pPr lvl="0"/>
            <a:r>
              <a:rPr lang="en-US" sz="1100" dirty="0">
                <a:latin typeface="Verdana" pitchFamily="34" charset="0"/>
                <a:cs typeface="Arial" pitchFamily="34" charset="0"/>
              </a:rPr>
              <a:t>Growth is about 20% per year</a:t>
            </a:r>
          </a:p>
          <a:p>
            <a:pPr lvl="0"/>
            <a:endParaRPr lang="en-US" sz="1100" dirty="0">
              <a:latin typeface="Verdana" pitchFamily="34" charset="0"/>
              <a:cs typeface="Arial" pitchFamily="34" charset="0"/>
            </a:endParaRPr>
          </a:p>
          <a:p>
            <a:pPr lvl="0"/>
            <a:r>
              <a:rPr lang="en-US" sz="1100" dirty="0">
                <a:latin typeface="Verdana" pitchFamily="34" charset="0"/>
                <a:cs typeface="Arial" pitchFamily="34" charset="0"/>
              </a:rPr>
              <a:t>Emphasize “room to grow” in this quote.</a:t>
            </a:r>
          </a:p>
          <a:p>
            <a:pPr lvl="0"/>
            <a:endParaRPr lang="en-US" sz="1100" dirty="0">
              <a:latin typeface="Verdana" pitchFamily="34" charset="0"/>
              <a:cs typeface="Arial" pitchFamily="34" charset="0"/>
            </a:endParaRPr>
          </a:p>
          <a:p>
            <a:pPr lvl="0"/>
            <a:r>
              <a:rPr lang="en-US" sz="1100" dirty="0">
                <a:latin typeface="Verdana" pitchFamily="34" charset="0"/>
                <a:cs typeface="Arial" pitchFamily="34" charset="0"/>
              </a:rPr>
              <a:t>Why was this so successful?  A few things:</a:t>
            </a:r>
          </a:p>
          <a:p>
            <a:pPr lvl="0"/>
            <a:endParaRPr lang="en-US" sz="1100" dirty="0">
              <a:latin typeface="Verdana" pitchFamily="34" charset="0"/>
              <a:cs typeface="Arial" pitchFamily="34" charset="0"/>
            </a:endParaRPr>
          </a:p>
          <a:p>
            <a:pPr lvl="0"/>
            <a:r>
              <a:rPr lang="en-US" sz="1100" dirty="0">
                <a:latin typeface="Verdana" pitchFamily="34" charset="0"/>
                <a:cs typeface="Arial" pitchFamily="34" charset="0"/>
              </a:rPr>
              <a:t>CRC used a partitioned data set in memory.  What this gave them was:</a:t>
            </a:r>
          </a:p>
          <a:p>
            <a:pPr marL="226428" indent="-226428">
              <a:buAutoNum type="arabicPeriod"/>
            </a:pPr>
            <a:r>
              <a:rPr lang="en-US" sz="1100" dirty="0">
                <a:latin typeface="Verdana" pitchFamily="34" charset="0"/>
                <a:cs typeface="Arial" pitchFamily="34" charset="0"/>
              </a:rPr>
              <a:t>In memory performance.  Data is “persisted” to at least 2 nodes in memory, rather than to disk, saving IO cost</a:t>
            </a:r>
          </a:p>
          <a:p>
            <a:pPr marL="226428" indent="-226428">
              <a:buAutoNum type="arabicPeriod"/>
            </a:pPr>
            <a:r>
              <a:rPr lang="en-US" sz="1100" dirty="0">
                <a:latin typeface="Verdana" pitchFamily="34" charset="0"/>
                <a:cs typeface="Arial" pitchFamily="34" charset="0"/>
              </a:rPr>
              <a:t>Ability to scale up and down as needed, maximizing infrastructure usage.  They don’t have to keep expensive dedicated hardware in place to accommodate peak usage</a:t>
            </a:r>
          </a:p>
          <a:p>
            <a:pPr marL="226428" indent="-226428">
              <a:buAutoNum type="arabicPeriod"/>
            </a:pPr>
            <a:r>
              <a:rPr lang="en-US" sz="1100" dirty="0">
                <a:latin typeface="Verdana" pitchFamily="34" charset="0"/>
                <a:cs typeface="Arial" pitchFamily="34" charset="0"/>
              </a:rPr>
              <a:t>Optimized data distribution – CRC defines how the data should be partitioned.  </a:t>
            </a:r>
            <a:r>
              <a:rPr lang="en-US" sz="1100" dirty="0" err="1">
                <a:latin typeface="Verdana" pitchFamily="34" charset="0"/>
                <a:cs typeface="Arial" pitchFamily="34" charset="0"/>
              </a:rPr>
              <a:t>GemFire</a:t>
            </a:r>
            <a:r>
              <a:rPr lang="en-US" sz="1100" dirty="0">
                <a:latin typeface="Verdana" pitchFamily="34" charset="0"/>
                <a:cs typeface="Arial" pitchFamily="34" charset="0"/>
              </a:rPr>
              <a:t> takes care of the physical implementation of this actively, optimizing the distribution of data as machines are added and removed.</a:t>
            </a:r>
          </a:p>
          <a:p>
            <a:pPr lvl="0"/>
            <a:endParaRPr lang="en-US" sz="1100" dirty="0">
              <a:latin typeface="Verdana" pitchFamily="34" charset="0"/>
              <a:cs typeface="Arial" pitchFamily="34" charset="0"/>
            </a:endParaRPr>
          </a:p>
          <a:p>
            <a:r>
              <a:rPr lang="en-US" sz="1100" dirty="0" err="1">
                <a:latin typeface="Verdana" pitchFamily="34" charset="0"/>
                <a:cs typeface="Arial" pitchFamily="34" charset="0"/>
              </a:rPr>
              <a:t>GemFire</a:t>
            </a:r>
            <a:r>
              <a:rPr lang="en-US" sz="1100" dirty="0">
                <a:latin typeface="Verdana" pitchFamily="34" charset="0"/>
                <a:cs typeface="Arial" pitchFamily="34" charset="0"/>
              </a:rPr>
              <a:t> and </a:t>
            </a:r>
            <a:r>
              <a:rPr lang="en-US" sz="1100" dirty="0" err="1">
                <a:latin typeface="Verdana" pitchFamily="34" charset="0"/>
                <a:cs typeface="Arial" pitchFamily="34" charset="0"/>
              </a:rPr>
              <a:t>GemFire</a:t>
            </a:r>
            <a:r>
              <a:rPr lang="en-US" sz="1100" dirty="0">
                <a:latin typeface="Verdana" pitchFamily="34" charset="0"/>
                <a:cs typeface="Arial" pitchFamily="34" charset="0"/>
              </a:rPr>
              <a:t> XD have a shared nothing, in memory architecture.  Data can be persisted to disk or another system, but it is out of band with the transaction, using the network to “persist” the data.  This allows them to perform at maximum speeds with consistency.  As more nodes are added, Gem and Gem XD can be notified to take advantage of these new nodes based on current resource usage.  This gives us predictable linear performance as we scale up and down to meet peaky demands, while keeping data absolutely consistent – we can’t sell the same train ticket twice!</a:t>
            </a:r>
          </a:p>
          <a:p>
            <a:endParaRPr lang="en-US" sz="1100" dirty="0">
              <a:latin typeface="Verdana" pitchFamily="34" charset="0"/>
              <a:cs typeface="Arial" pitchFamily="34" charset="0"/>
            </a:endParaRPr>
          </a:p>
          <a:p>
            <a:r>
              <a:rPr lang="en-US" sz="1100" dirty="0">
                <a:latin typeface="Verdana" pitchFamily="34" charset="0"/>
                <a:cs typeface="Arial" pitchFamily="34" charset="0"/>
              </a:rPr>
              <a:t> Colocation of related data sets allows us to scale transactions to hundreds of thousands of concurrent transactions running in a single cluster</a:t>
            </a:r>
          </a:p>
          <a:p>
            <a:r>
              <a:rPr lang="en-US" sz="1100" dirty="0">
                <a:latin typeface="Verdana" pitchFamily="34" charset="0"/>
                <a:cs typeface="Arial" pitchFamily="34" charset="0"/>
              </a:rPr>
              <a:t>As we distribute this data, our ability to operate on it is also scaled out.  Queries, events, and functions that the grid operates on are all done in a distributed, parallel fashion.</a:t>
            </a:r>
          </a:p>
          <a:p>
            <a:pPr lvl="0"/>
            <a:r>
              <a:rPr lang="en-US" sz="1100" dirty="0">
                <a:latin typeface="Verdana" pitchFamily="34" charset="0"/>
                <a:cs typeface="Arial" pitchFamily="34" charset="0"/>
              </a:rPr>
              <a:t> </a:t>
            </a:r>
          </a:p>
          <a:p>
            <a:endParaRPr lang="en-US" sz="1100" dirty="0">
              <a:latin typeface="Verdana" pitchFamily="34" charset="0"/>
              <a:cs typeface="Arial" pitchFamily="34" charset="0"/>
            </a:endParaRPr>
          </a:p>
          <a:p>
            <a:r>
              <a:rPr lang="en-US" sz="1100" dirty="0">
                <a:latin typeface="Verdana" pitchFamily="34" charset="0"/>
                <a:cs typeface="Arial" pitchFamily="34" charset="0"/>
              </a:rPr>
              <a:t> </a:t>
            </a:r>
          </a:p>
          <a:p>
            <a:r>
              <a:rPr lang="en-US" sz="1100" dirty="0">
                <a:latin typeface="Verdana" pitchFamily="34" charset="0"/>
                <a:cs typeface="Arial" pitchFamily="34" charset="0"/>
              </a:rPr>
              <a:t> </a:t>
            </a:r>
          </a:p>
          <a:p>
            <a:pPr lvl="0"/>
            <a:endParaRPr lang="en-US" sz="1100" dirty="0">
              <a:latin typeface="Verdana" pitchFamily="34" charset="0"/>
              <a:cs typeface="Arial" pitchFamily="34" charset="0"/>
            </a:endParaRPr>
          </a:p>
        </p:txBody>
      </p:sp>
    </p:spTree>
    <p:extLst>
      <p:ext uri="{BB962C8B-B14F-4D97-AF65-F5344CB8AC3E}">
        <p14:creationId xmlns:p14="http://schemas.microsoft.com/office/powerpoint/2010/main" val="669154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10000"/>
          </a:bodyPr>
          <a:lstStyle/>
          <a:p>
            <a:r>
              <a:rPr lang="en-US" dirty="0" smtClean="0"/>
              <a:t>Read case study here (note: this is a </a:t>
            </a:r>
            <a:r>
              <a:rPr lang="en-US" dirty="0" err="1" smtClean="0"/>
              <a:t>GemFire</a:t>
            </a:r>
            <a:r>
              <a:rPr lang="en-US" dirty="0" smtClean="0"/>
              <a:t> customer story):</a:t>
            </a:r>
          </a:p>
          <a:p>
            <a:pPr defTabSz="905713">
              <a:spcBef>
                <a:spcPts val="1189"/>
              </a:spcBef>
              <a:defRPr/>
            </a:pPr>
            <a:r>
              <a:rPr lang="en-US" dirty="0" smtClean="0"/>
              <a:t>http://</a:t>
            </a:r>
            <a:r>
              <a:rPr lang="en-US" dirty="0" err="1" smtClean="0"/>
              <a:t>www.pivotal.io</a:t>
            </a:r>
            <a:r>
              <a:rPr lang="en-US" dirty="0" smtClean="0"/>
              <a:t>/sites/default/files/Pivotal_vFabric_CS_Newedge_061213__0.pdf</a:t>
            </a:r>
          </a:p>
          <a:p>
            <a:pPr defTabSz="905713">
              <a:spcBef>
                <a:spcPts val="1189"/>
              </a:spcBef>
              <a:defRPr/>
            </a:pPr>
            <a:endParaRPr lang="en-US" dirty="0" smtClean="0"/>
          </a:p>
          <a:p>
            <a:pPr defTabSz="905713">
              <a:spcBef>
                <a:spcPts val="1189"/>
              </a:spcBef>
              <a:defRPr/>
            </a:pPr>
            <a:r>
              <a:rPr lang="en-US" dirty="0" smtClean="0"/>
              <a:t>Quote:</a:t>
            </a:r>
          </a:p>
          <a:p>
            <a:pPr defTabSz="905713">
              <a:spcBef>
                <a:spcPts val="1189"/>
              </a:spcBef>
              <a:defRPr/>
            </a:pPr>
            <a:r>
              <a:rPr lang="en-US" sz="1100" dirty="0">
                <a:latin typeface="Verdana" pitchFamily="34" charset="0"/>
                <a:cs typeface="Arial" pitchFamily="34" charset="0"/>
              </a:rPr>
              <a:t>Group CIO, Alain </a:t>
            </a:r>
            <a:r>
              <a:rPr lang="en-US" sz="1100" dirty="0" err="1">
                <a:latin typeface="Verdana" pitchFamily="34" charset="0"/>
                <a:cs typeface="Arial" pitchFamily="34" charset="0"/>
              </a:rPr>
              <a:t>Courbebaisse</a:t>
            </a:r>
            <a:r>
              <a:rPr lang="en-US" sz="1100" dirty="0">
                <a:latin typeface="Verdana" pitchFamily="34" charset="0"/>
                <a:cs typeface="Arial" pitchFamily="34" charset="0"/>
              </a:rPr>
              <a:t>, says, “We have successfully implemented the most advanced post-trading platform of the clearing industry.” </a:t>
            </a:r>
          </a:p>
          <a:p>
            <a:pPr defTabSz="905713">
              <a:spcBef>
                <a:spcPts val="1189"/>
              </a:spcBef>
              <a:defRPr/>
            </a:pPr>
            <a:endParaRPr lang="en-US" sz="1100" dirty="0">
              <a:latin typeface="Verdana" pitchFamily="34" charset="0"/>
              <a:cs typeface="Arial" pitchFamily="34" charset="0"/>
            </a:endParaRPr>
          </a:p>
          <a:p>
            <a:r>
              <a:rPr lang="en-US" sz="1100" dirty="0">
                <a:latin typeface="Verdana" pitchFamily="34" charset="0"/>
                <a:cs typeface="Arial" pitchFamily="34" charset="0"/>
              </a:rPr>
              <a:t>As well as the strategic alignment, the </a:t>
            </a:r>
            <a:r>
              <a:rPr lang="en-US" sz="1100" dirty="0" err="1">
                <a:latin typeface="Verdana" pitchFamily="34" charset="0"/>
                <a:cs typeface="Arial" pitchFamily="34" charset="0"/>
              </a:rPr>
              <a:t>NVision</a:t>
            </a:r>
            <a:r>
              <a:rPr lang="en-US" sz="1100" dirty="0">
                <a:latin typeface="Verdana" pitchFamily="34" charset="0"/>
                <a:cs typeface="Arial" pitchFamily="34" charset="0"/>
              </a:rPr>
              <a:t> program resulted in a number of further, more tangible objectives being met: </a:t>
            </a:r>
            <a:endParaRPr lang="en-US" dirty="0" smtClean="0">
              <a:effectLst/>
            </a:endParaRPr>
          </a:p>
          <a:p>
            <a:pPr lvl="1" fontAlgn="auto"/>
            <a:r>
              <a:rPr lang="en-US" sz="1100" dirty="0">
                <a:latin typeface="Verdana" pitchFamily="34" charset="0"/>
                <a:cs typeface="Arial" pitchFamily="34" charset="0"/>
              </a:rPr>
              <a:t>Support for higher clearing volumes and create a platform that is horizontally scalable as more markets are connected to it </a:t>
            </a:r>
            <a:endParaRPr lang="en-US" sz="1000" dirty="0">
              <a:latin typeface="Verdana" pitchFamily="34" charset="0"/>
              <a:cs typeface="Arial" pitchFamily="34" charset="0"/>
            </a:endParaRPr>
          </a:p>
          <a:p>
            <a:pPr lvl="1" fontAlgn="auto"/>
            <a:r>
              <a:rPr lang="en-US" sz="1100" dirty="0">
                <a:latin typeface="Verdana" pitchFamily="34" charset="0"/>
                <a:cs typeface="Arial" pitchFamily="34" charset="0"/>
              </a:rPr>
              <a:t>Reduced time to market for new market adapters </a:t>
            </a:r>
            <a:endParaRPr lang="en-US" sz="1000" dirty="0">
              <a:latin typeface="Verdana" pitchFamily="34" charset="0"/>
              <a:cs typeface="Arial" pitchFamily="34" charset="0"/>
            </a:endParaRPr>
          </a:p>
          <a:p>
            <a:pPr lvl="1" fontAlgn="auto"/>
            <a:r>
              <a:rPr lang="en-US" sz="1100" dirty="0">
                <a:latin typeface="Verdana" pitchFamily="34" charset="0"/>
                <a:cs typeface="Arial" pitchFamily="34" charset="0"/>
              </a:rPr>
              <a:t>Global cache provides single version of the truth and removes synchronization issues created by latency sensitive global flows </a:t>
            </a:r>
            <a:endParaRPr lang="en-US" sz="1000" dirty="0">
              <a:latin typeface="Verdana" pitchFamily="34" charset="0"/>
              <a:cs typeface="Arial" pitchFamily="34" charset="0"/>
            </a:endParaRPr>
          </a:p>
          <a:p>
            <a:pPr lvl="1" fontAlgn="auto"/>
            <a:r>
              <a:rPr lang="en-US" sz="1100" dirty="0">
                <a:latin typeface="Verdana" pitchFamily="34" charset="0"/>
                <a:cs typeface="Arial" pitchFamily="34" charset="0"/>
              </a:rPr>
              <a:t>Creation of a globally consistent trade flow across regions and exchanges, serving the derivative and equity business seamlessly </a:t>
            </a:r>
            <a:endParaRPr lang="en-US" sz="1000" dirty="0">
              <a:latin typeface="Verdana" pitchFamily="34" charset="0"/>
              <a:cs typeface="Arial" pitchFamily="34" charset="0"/>
            </a:endParaRPr>
          </a:p>
          <a:p>
            <a:pPr defTabSz="905713">
              <a:spcBef>
                <a:spcPts val="1189"/>
              </a:spcBef>
              <a:defRPr/>
            </a:pPr>
            <a:endParaRPr lang="en-US" sz="1100" dirty="0">
              <a:latin typeface="Verdana" pitchFamily="34" charset="0"/>
              <a:cs typeface="Arial" pitchFamily="34" charset="0"/>
            </a:endParaRPr>
          </a:p>
          <a:p>
            <a:pPr defTabSz="905713">
              <a:spcBef>
                <a:spcPts val="1189"/>
              </a:spcBef>
              <a:defRPr/>
            </a:pPr>
            <a:endParaRPr lang="en-US" sz="1100" dirty="0">
              <a:latin typeface="Verdana" pitchFamily="34" charset="0"/>
              <a:cs typeface="Arial" pitchFamily="34" charset="0"/>
            </a:endParaRPr>
          </a:p>
          <a:p>
            <a:r>
              <a:rPr lang="en-US" sz="1100" dirty="0">
                <a:latin typeface="Verdana" pitchFamily="34" charset="0"/>
                <a:cs typeface="Arial" pitchFamily="34" charset="0"/>
              </a:rPr>
              <a:t>SIGNIFICANT IMPROVEMENT IN CLIENT ON-BOARDING TIME AND CLIENT SERVICE </a:t>
            </a:r>
            <a:endParaRPr lang="en-US" dirty="0" smtClean="0">
              <a:effectLst/>
            </a:endParaRPr>
          </a:p>
          <a:p>
            <a:pPr lvl="1" fontAlgn="auto"/>
            <a:r>
              <a:rPr lang="en-US" sz="1100" dirty="0">
                <a:latin typeface="Verdana" pitchFamily="34" charset="0"/>
                <a:cs typeface="Arial" pitchFamily="34" charset="0"/>
              </a:rPr>
              <a:t>Faster resolution window (investigate, resolve and re-submit) </a:t>
            </a:r>
            <a:endParaRPr lang="en-US" sz="1000" dirty="0">
              <a:latin typeface="Verdana" pitchFamily="34" charset="0"/>
              <a:cs typeface="Arial" pitchFamily="34" charset="0"/>
            </a:endParaRPr>
          </a:p>
          <a:p>
            <a:pPr lvl="1" fontAlgn="auto"/>
            <a:r>
              <a:rPr lang="en-US" sz="1100" dirty="0">
                <a:latin typeface="Verdana" pitchFamily="34" charset="0"/>
                <a:cs typeface="Arial" pitchFamily="34" charset="0"/>
              </a:rPr>
              <a:t>Able to resolve reference data issues once and propagate out </a:t>
            </a:r>
            <a:endParaRPr lang="en-US" sz="1000" dirty="0">
              <a:latin typeface="Verdana" pitchFamily="34" charset="0"/>
              <a:cs typeface="Arial" pitchFamily="34" charset="0"/>
            </a:endParaRPr>
          </a:p>
          <a:p>
            <a:pPr lvl="1" fontAlgn="auto"/>
            <a:r>
              <a:rPr lang="en-US" sz="1100" dirty="0">
                <a:latin typeface="Verdana" pitchFamily="34" charset="0"/>
                <a:cs typeface="Arial" pitchFamily="34" charset="0"/>
              </a:rPr>
              <a:t>Replay capability removes manual re-keying </a:t>
            </a:r>
          </a:p>
          <a:p>
            <a:pPr lvl="1" fontAlgn="auto"/>
            <a:endParaRPr lang="en-US" sz="1100" dirty="0">
              <a:latin typeface="Verdana" pitchFamily="34" charset="0"/>
              <a:cs typeface="Arial" pitchFamily="34" charset="0"/>
            </a:endParaRPr>
          </a:p>
          <a:p>
            <a:pPr lvl="1" fontAlgn="auto"/>
            <a:endParaRPr lang="en-US" sz="1000" dirty="0">
              <a:latin typeface="Verdana" pitchFamily="34" charset="0"/>
              <a:cs typeface="Arial" pitchFamily="34" charset="0"/>
            </a:endParaRPr>
          </a:p>
          <a:p>
            <a:pPr defTabSz="905713">
              <a:spcBef>
                <a:spcPts val="1189"/>
              </a:spcBef>
              <a:defRPr/>
            </a:pPr>
            <a:r>
              <a:rPr lang="en-US" dirty="0" err="1" smtClean="0"/>
              <a:t>Thikn</a:t>
            </a:r>
            <a:r>
              <a:rPr lang="en-US" dirty="0" smtClean="0"/>
              <a:t> about this – a trading platform.  Operating</a:t>
            </a:r>
            <a:r>
              <a:rPr lang="en-US" baseline="0" dirty="0" smtClean="0"/>
              <a:t> in markets all over the world.  A few things:</a:t>
            </a:r>
          </a:p>
          <a:p>
            <a:pPr marL="226428" indent="-226428" defTabSz="905713">
              <a:spcBef>
                <a:spcPts val="1189"/>
              </a:spcBef>
              <a:buFont typeface="Arial" pitchFamily="34" charset="0"/>
              <a:buAutoNum type="arabicPeriod"/>
              <a:defRPr/>
            </a:pPr>
            <a:r>
              <a:rPr lang="en-US" baseline="0" dirty="0" smtClean="0"/>
              <a:t>These have to be FAST to minimize risk – trades need to be executed as much as they can be in real time in order to make sure that the actual price was as close to the agreed to price as possible.  The longer the delay, the more the possibility of drift between these prices, and the more risk is introduced.</a:t>
            </a:r>
          </a:p>
          <a:p>
            <a:pPr marL="226428" indent="-226428" defTabSz="905713">
              <a:spcBef>
                <a:spcPts val="1189"/>
              </a:spcBef>
              <a:buFont typeface="Arial" pitchFamily="34" charset="0"/>
              <a:buAutoNum type="arabicPeriod"/>
              <a:defRPr/>
            </a:pPr>
            <a:r>
              <a:rPr lang="en-US" baseline="0" dirty="0" smtClean="0"/>
              <a:t>The data must be consistent.</a:t>
            </a:r>
          </a:p>
          <a:p>
            <a:pPr marL="226428" indent="-226428" defTabSz="905713">
              <a:spcBef>
                <a:spcPts val="1189"/>
              </a:spcBef>
              <a:buFont typeface="Arial" pitchFamily="34" charset="0"/>
              <a:buAutoNum type="arabicPeriod"/>
              <a:defRPr/>
            </a:pPr>
            <a:endParaRPr lang="en-US" baseline="0" dirty="0" smtClean="0"/>
          </a:p>
          <a:p>
            <a:pPr defTabSz="905713">
              <a:spcBef>
                <a:spcPts val="1189"/>
              </a:spcBef>
              <a:defRPr/>
            </a:pPr>
            <a:r>
              <a:rPr lang="en-US" baseline="0" dirty="0" err="1" smtClean="0"/>
              <a:t>GemFire</a:t>
            </a:r>
            <a:r>
              <a:rPr lang="en-US" baseline="0" dirty="0" smtClean="0"/>
              <a:t> and </a:t>
            </a:r>
            <a:r>
              <a:rPr lang="en-US" baseline="0" dirty="0" err="1" smtClean="0"/>
              <a:t>GemFire</a:t>
            </a:r>
            <a:r>
              <a:rPr lang="en-US" baseline="0" dirty="0" smtClean="0"/>
              <a:t> XD provides</a:t>
            </a:r>
          </a:p>
          <a:p>
            <a:pPr marL="226428" indent="-226428" defTabSz="905713">
              <a:spcBef>
                <a:spcPts val="1189"/>
              </a:spcBef>
              <a:buFont typeface="Arial" pitchFamily="34" charset="0"/>
              <a:buAutoNum type="arabicPeriod"/>
              <a:defRPr/>
            </a:pPr>
            <a:r>
              <a:rPr lang="en-US" baseline="0" dirty="0" smtClean="0"/>
              <a:t>Performance optimized persistence – “first line persistence” can be to other nodes in memory, making the speed of persistence as fast as the network will allow it to be.  Disk can still be used for long term storage, but your transaction in </a:t>
            </a:r>
            <a:r>
              <a:rPr lang="en-US" baseline="0" dirty="0" err="1" smtClean="0"/>
              <a:t>GemFire</a:t>
            </a:r>
            <a:r>
              <a:rPr lang="en-US" baseline="0" dirty="0" smtClean="0"/>
              <a:t> is ACID compliant in memory.  This takes disk i/o out of the critical path of the transaction, but still allows it to take place.</a:t>
            </a:r>
          </a:p>
          <a:p>
            <a:pPr marL="226428" indent="-226428" defTabSz="905713">
              <a:spcBef>
                <a:spcPts val="1189"/>
              </a:spcBef>
              <a:buFont typeface="Arial" pitchFamily="34" charset="0"/>
              <a:buAutoNum type="arabicPeriod"/>
              <a:defRPr/>
            </a:pPr>
            <a:r>
              <a:rPr lang="en-US" baseline="0" dirty="0" smtClean="0"/>
              <a:t>Consistency can be configured to meet your performance and data requirements.  If you care less about accuracy and more about response time, you can configure data sets to those characteristics.</a:t>
            </a:r>
          </a:p>
          <a:p>
            <a:r>
              <a:rPr lang="en-US" baseline="0" dirty="0" smtClean="0"/>
              <a:t>Distributed queries and regional functions – as queries and function calls are sent to the grid, their path is optimized as much as possible.  What this means is that when queries or functions are sent to the grid, they are sent in parallel, and they are optimized to route directly to nodes that hold the data.  When you query the grid or execute functions on it, you can be assured that your client will get a consistent overall view of the data.  Queries and logic are distributed for optimal performance, but always lean towards consistency.</a:t>
            </a:r>
          </a:p>
          <a:p>
            <a:pPr marL="226428" indent="-226428" defTabSz="905713">
              <a:spcBef>
                <a:spcPts val="1189"/>
              </a:spcBef>
              <a:buFont typeface="Arial" pitchFamily="34" charset="0"/>
              <a:buAutoNum type="arabicPeriod"/>
              <a:defRPr/>
            </a:pPr>
            <a:endParaRPr lang="en-US" baseline="0" dirty="0" smtClean="0"/>
          </a:p>
          <a:p>
            <a:pPr marL="226428" indent="-226428" defTabSz="905713">
              <a:spcBef>
                <a:spcPts val="1189"/>
              </a:spcBef>
              <a:buFont typeface="Arial" pitchFamily="34" charset="0"/>
              <a:buAutoNum type="arabicPeriod"/>
              <a:defRPr/>
            </a:pPr>
            <a:r>
              <a:rPr lang="en-US" baseline="0" dirty="0" smtClean="0"/>
              <a:t>Indexing, triggers and event notifications are provided to react in real time to data as it is coming into the system</a:t>
            </a:r>
          </a:p>
          <a:p>
            <a:endParaRPr lang="en-US" baseline="0" dirty="0" smtClean="0"/>
          </a:p>
          <a:p>
            <a:endParaRPr lang="en-US" baseline="0" dirty="0" smtClean="0"/>
          </a:p>
          <a:p>
            <a:r>
              <a:rPr lang="en-US" baseline="0" dirty="0" smtClean="0"/>
              <a:t>Data can also be configured to propagate to other geographically dispersed clusters, to allow you to operate on the data as close to the “action as possible” – minimize the distance data has to travel.</a:t>
            </a:r>
          </a:p>
          <a:p>
            <a:pPr defTabSz="905713">
              <a:spcBef>
                <a:spcPts val="1189"/>
              </a:spcBef>
              <a:defRPr/>
            </a:pPr>
            <a:endParaRPr lang="en-US" dirty="0" smtClean="0"/>
          </a:p>
          <a:p>
            <a:r>
              <a:rPr lang="en-US" dirty="0" smtClean="0"/>
              <a:t>---------</a:t>
            </a:r>
          </a:p>
          <a:p>
            <a:endParaRPr lang="en-US" dirty="0" smtClean="0"/>
          </a:p>
          <a:p>
            <a:r>
              <a:rPr lang="en-US" dirty="0" smtClean="0"/>
              <a:t>We support persistence and make sure updates are consistent. We use replication for higher performance </a:t>
            </a:r>
            <a:r>
              <a:rPr lang="en-US" dirty="0" err="1" smtClean="0"/>
              <a:t>GemFire</a:t>
            </a:r>
            <a:r>
              <a:rPr lang="en-US" dirty="0" smtClean="0"/>
              <a:t> uses the concept of having redundant copies in memory to make the data more available.  What</a:t>
            </a:r>
            <a:r>
              <a:rPr lang="en-US" baseline="0" dirty="0" smtClean="0"/>
              <a:t> this means, is that instead of writing the data to disk to persist it, I will write it to one or more other nodes.  If I am doing this on a reasonably fast network, I can “persist” the data in less than 1 </a:t>
            </a:r>
            <a:r>
              <a:rPr lang="en-US" baseline="0" dirty="0" err="1" smtClean="0"/>
              <a:t>ms.</a:t>
            </a:r>
            <a:r>
              <a:rPr lang="en-US" baseline="0" dirty="0" smtClean="0"/>
              <a:t>  Data can be configured to write to local attached disk (shared nothing) or some other data source at the appropriate time via a rich event framework</a:t>
            </a:r>
          </a:p>
          <a:p>
            <a:r>
              <a:rPr lang="en-US" baseline="0" dirty="0" smtClean="0"/>
              <a:t>Data can also be configured to propagate to other geographically dispersed clusters, to allow you to operate on the data as close to the “action as possible” – minimize the distance data has to travel.</a:t>
            </a:r>
          </a:p>
          <a:p>
            <a:endParaRPr lang="en-US" baseline="0" dirty="0" smtClean="0"/>
          </a:p>
          <a:p>
            <a:endParaRPr lang="en-US" baseline="0" dirty="0" smtClean="0"/>
          </a:p>
        </p:txBody>
      </p:sp>
    </p:spTree>
    <p:extLst>
      <p:ext uri="{BB962C8B-B14F-4D97-AF65-F5344CB8AC3E}">
        <p14:creationId xmlns:p14="http://schemas.microsoft.com/office/powerpoint/2010/main" val="4224429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r>
              <a:rPr lang="en-US" sz="1100" dirty="0">
                <a:latin typeface="Verdana" pitchFamily="34" charset="0"/>
                <a:cs typeface="Arial" pitchFamily="34" charset="0"/>
              </a:rPr>
              <a:t>Read case study here (Note this is a </a:t>
            </a:r>
            <a:r>
              <a:rPr lang="en-US" sz="1100" dirty="0" err="1">
                <a:latin typeface="Verdana" pitchFamily="34" charset="0"/>
                <a:cs typeface="Arial" pitchFamily="34" charset="0"/>
              </a:rPr>
              <a:t>GemFire</a:t>
            </a:r>
            <a:r>
              <a:rPr lang="en-US" sz="1100" dirty="0">
                <a:latin typeface="Verdana" pitchFamily="34" charset="0"/>
                <a:cs typeface="Arial" pitchFamily="34" charset="0"/>
              </a:rPr>
              <a:t> customer story):</a:t>
            </a:r>
          </a:p>
          <a:p>
            <a:r>
              <a:rPr lang="en-US" baseline="0" dirty="0" smtClean="0"/>
              <a:t>http://</a:t>
            </a:r>
            <a:r>
              <a:rPr lang="en-US" baseline="0" dirty="0" err="1" smtClean="0"/>
              <a:t>blog.pivotal.io</a:t>
            </a:r>
            <a:r>
              <a:rPr lang="en-US" baseline="0" dirty="0" smtClean="0"/>
              <a:t>/pivotal/case-studies-2/how-argentina-pays-its-bills-19-million-cash-transactions-a-month-on-unreliable-networks-with-pivotal-gemfire-and-spring</a:t>
            </a:r>
          </a:p>
          <a:p>
            <a:endParaRPr lang="en-US" baseline="0" dirty="0" smtClean="0"/>
          </a:p>
          <a:p>
            <a:r>
              <a:rPr lang="en-US" baseline="0" dirty="0" smtClean="0"/>
              <a:t>(</a:t>
            </a:r>
            <a:r>
              <a:rPr lang="en-US" baseline="0" dirty="0" err="1" smtClean="0"/>
              <a:t>Rapipago</a:t>
            </a:r>
            <a:r>
              <a:rPr lang="en-US" baseline="0" dirty="0" smtClean="0"/>
              <a:t> is their most well known brand)</a:t>
            </a:r>
          </a:p>
          <a:p>
            <a:endParaRPr lang="en-US" baseline="0" dirty="0" smtClean="0"/>
          </a:p>
          <a:p>
            <a:r>
              <a:rPr lang="en-US" sz="1100" dirty="0">
                <a:latin typeface="Verdana" pitchFamily="34" charset="0"/>
                <a:cs typeface="Arial" pitchFamily="34" charset="0"/>
              </a:rPr>
              <a:t>With over 2,600 branches, 4,000 kiosk-based points of sale, and a huge call center, </a:t>
            </a:r>
            <a:r>
              <a:rPr lang="en-US" sz="1100" dirty="0" err="1">
                <a:latin typeface="Verdana" pitchFamily="34" charset="0"/>
                <a:cs typeface="Arial" pitchFamily="34" charset="0"/>
              </a:rPr>
              <a:t>Rapipago</a:t>
            </a:r>
            <a:r>
              <a:rPr lang="en-US" sz="1100" dirty="0">
                <a:latin typeface="Verdana" pitchFamily="34" charset="0"/>
                <a:cs typeface="Arial" pitchFamily="34" charset="0"/>
              </a:rPr>
              <a:t> is part of GIRE’s business of providing billing, collection, payment, and transaction processing services.</a:t>
            </a:r>
          </a:p>
          <a:p>
            <a:r>
              <a:rPr lang="en-US" sz="1100" dirty="0">
                <a:latin typeface="Verdana" pitchFamily="34" charset="0"/>
                <a:cs typeface="Arial" pitchFamily="34" charset="0"/>
              </a:rPr>
              <a:t>To put it simply, consumers visit our locations to pay their bills. </a:t>
            </a:r>
            <a:r>
              <a:rPr lang="en-US" sz="1100" dirty="0" err="1">
                <a:latin typeface="Verdana" pitchFamily="34" charset="0"/>
                <a:cs typeface="Arial" pitchFamily="34" charset="0"/>
              </a:rPr>
              <a:t>Rapipago</a:t>
            </a:r>
            <a:r>
              <a:rPr lang="en-US" sz="1100" dirty="0">
                <a:latin typeface="Verdana" pitchFamily="34" charset="0"/>
                <a:cs typeface="Arial" pitchFamily="34" charset="0"/>
              </a:rPr>
              <a:t> supports payments between 1200+ companies and their consumers—around 19 million transactions per month. </a:t>
            </a:r>
            <a:r>
              <a:rPr lang="en-US" sz="1100" dirty="0" err="1">
                <a:latin typeface="Verdana" pitchFamily="34" charset="0"/>
                <a:cs typeface="Arial" pitchFamily="34" charset="0"/>
              </a:rPr>
              <a:t>Rapipago’s</a:t>
            </a:r>
            <a:r>
              <a:rPr lang="en-US" sz="1100" dirty="0">
                <a:latin typeface="Verdana" pitchFamily="34" charset="0"/>
                <a:cs typeface="Arial" pitchFamily="34" charset="0"/>
              </a:rPr>
              <a:t> card, check, and cash-based transactions ultimately collect money on behalf of cell phone companies, automotive, banking, energy, gas, water, insurance, cable, credit cards, schools, municipalities, tourism operators, and more.</a:t>
            </a:r>
          </a:p>
          <a:p>
            <a:endParaRPr lang="en-US" sz="1100" dirty="0">
              <a:latin typeface="Verdana" pitchFamily="34" charset="0"/>
              <a:cs typeface="Arial" pitchFamily="34" charset="0"/>
            </a:endParaRPr>
          </a:p>
          <a:p>
            <a:r>
              <a:rPr lang="en-US" sz="1100" dirty="0">
                <a:latin typeface="Verdana" pitchFamily="34" charset="0"/>
                <a:cs typeface="Arial" pitchFamily="34" charset="0"/>
              </a:rPr>
              <a:t>The biggest problem </a:t>
            </a:r>
            <a:r>
              <a:rPr lang="en-US" sz="1100" dirty="0" err="1">
                <a:latin typeface="Verdana" pitchFamily="34" charset="0"/>
                <a:cs typeface="Arial" pitchFamily="34" charset="0"/>
              </a:rPr>
              <a:t>GemFire</a:t>
            </a:r>
            <a:r>
              <a:rPr lang="en-US" sz="1100" dirty="0">
                <a:latin typeface="Verdana" pitchFamily="34" charset="0"/>
                <a:cs typeface="Arial" pitchFamily="34" charset="0"/>
              </a:rPr>
              <a:t> has helped us solve has to do with unreliable network connectivity. This limited our ability to report on the business operations and take certain actions. In our network, we collect money from 6 AM until 9 PM, depending on the region. Before </a:t>
            </a:r>
            <a:r>
              <a:rPr lang="en-US" sz="1100" dirty="0" err="1">
                <a:latin typeface="Verdana" pitchFamily="34" charset="0"/>
                <a:cs typeface="Arial" pitchFamily="34" charset="0"/>
              </a:rPr>
              <a:t>GemFire</a:t>
            </a:r>
            <a:r>
              <a:rPr lang="en-US" sz="1100" dirty="0">
                <a:latin typeface="Verdana" pitchFamily="34" charset="0"/>
                <a:cs typeface="Arial" pitchFamily="34" charset="0"/>
              </a:rPr>
              <a:t>, we had to wait until the next day to have visibility into how our network is collecting money. The previous system would process batch files each night. Our management team could only see transactions after a day’s time passed. In addition, many locations have unreliable network connections that make it harder to get a current view of the information.</a:t>
            </a:r>
          </a:p>
          <a:p>
            <a:r>
              <a:rPr lang="en-US" sz="1100" dirty="0">
                <a:latin typeface="Verdana" pitchFamily="34" charset="0"/>
                <a:cs typeface="Arial" pitchFamily="34" charset="0"/>
              </a:rPr>
              <a:t>With </a:t>
            </a:r>
            <a:r>
              <a:rPr lang="en-US" sz="1100" dirty="0" err="1">
                <a:latin typeface="Verdana" pitchFamily="34" charset="0"/>
                <a:cs typeface="Arial" pitchFamily="34" charset="0"/>
              </a:rPr>
              <a:t>GemFire</a:t>
            </a:r>
            <a:r>
              <a:rPr lang="en-US" sz="1100" dirty="0">
                <a:latin typeface="Verdana" pitchFamily="34" charset="0"/>
                <a:cs typeface="Arial" pitchFamily="34" charset="0"/>
              </a:rPr>
              <a:t>, we can see the information in real-time, even if there is an unreliable network. The data is synced 24 x 7 as the network allows. Now, we have a much more accurate view of the cash at each location. From an operations perspective, having a better picture of each payment point throughout the day means we can now decide to do things like send an armed vehicle to take cash off the street when large sums of money start to accumulate.</a:t>
            </a:r>
          </a:p>
          <a:p>
            <a:endParaRPr lang="en-US" sz="1100" dirty="0">
              <a:latin typeface="Verdana" pitchFamily="34" charset="0"/>
              <a:cs typeface="Arial" pitchFamily="34" charset="0"/>
            </a:endParaRPr>
          </a:p>
          <a:p>
            <a:r>
              <a:rPr lang="en-US" sz="1100" dirty="0">
                <a:latin typeface="Verdana" pitchFamily="34" charset="0"/>
                <a:cs typeface="Arial" pitchFamily="34" charset="0"/>
              </a:rPr>
              <a:t>In each Kiosk, transactions are captured in a local </a:t>
            </a:r>
            <a:r>
              <a:rPr lang="en-US" sz="1100" dirty="0" err="1">
                <a:latin typeface="Verdana" pitchFamily="34" charset="0"/>
                <a:cs typeface="Arial" pitchFamily="34" charset="0"/>
              </a:rPr>
              <a:t>GemFire</a:t>
            </a:r>
            <a:r>
              <a:rPr lang="en-US" sz="1100" dirty="0">
                <a:latin typeface="Verdana" pitchFamily="34" charset="0"/>
                <a:cs typeface="Arial" pitchFamily="34" charset="0"/>
              </a:rPr>
              <a:t> instance. </a:t>
            </a:r>
            <a:r>
              <a:rPr lang="en-US" sz="1100" dirty="0" err="1">
                <a:latin typeface="Verdana" pitchFamily="34" charset="0"/>
                <a:cs typeface="Arial" pitchFamily="34" charset="0"/>
              </a:rPr>
              <a:t>GemFire</a:t>
            </a:r>
            <a:r>
              <a:rPr lang="en-US" sz="1100" dirty="0">
                <a:latin typeface="Verdana" pitchFamily="34" charset="0"/>
                <a:cs typeface="Arial" pitchFamily="34" charset="0"/>
              </a:rPr>
              <a:t> also places the transactions in a shared branch region. This way, we can share information between kiosks within a branch.</a:t>
            </a:r>
          </a:p>
          <a:p>
            <a:endParaRPr lang="en-US" sz="1100" dirty="0">
              <a:latin typeface="Verdana" pitchFamily="34" charset="0"/>
              <a:cs typeface="Arial" pitchFamily="34" charset="0"/>
            </a:endParaRPr>
          </a:p>
          <a:p>
            <a:r>
              <a:rPr lang="en-US" sz="1100" dirty="0">
                <a:latin typeface="Verdana" pitchFamily="34" charset="0"/>
                <a:cs typeface="Arial" pitchFamily="34" charset="0"/>
              </a:rPr>
              <a:t>In each branch, we have a </a:t>
            </a:r>
            <a:r>
              <a:rPr lang="en-US" sz="1100" dirty="0" err="1">
                <a:latin typeface="Verdana" pitchFamily="34" charset="0"/>
                <a:cs typeface="Arial" pitchFamily="34" charset="0"/>
              </a:rPr>
              <a:t>GemFire</a:t>
            </a:r>
            <a:r>
              <a:rPr lang="en-US" sz="1100" dirty="0">
                <a:latin typeface="Verdana" pitchFamily="34" charset="0"/>
                <a:cs typeface="Arial" pitchFamily="34" charset="0"/>
              </a:rPr>
              <a:t> peer-to-peer topology set up—a branch’s kiosks are part of a distributed system. Before </a:t>
            </a:r>
            <a:r>
              <a:rPr lang="en-US" sz="1100" dirty="0" err="1">
                <a:latin typeface="Verdana" pitchFamily="34" charset="0"/>
                <a:cs typeface="Arial" pitchFamily="34" charset="0"/>
              </a:rPr>
              <a:t>GemFire</a:t>
            </a:r>
            <a:r>
              <a:rPr lang="en-US" sz="1100" dirty="0">
                <a:latin typeface="Verdana" pitchFamily="34" charset="0"/>
                <a:cs typeface="Arial" pitchFamily="34" charset="0"/>
              </a:rPr>
              <a:t>, business rules were on the server side, and the system had to be online for the rules to run. With </a:t>
            </a:r>
            <a:r>
              <a:rPr lang="en-US" sz="1100" dirty="0" err="1">
                <a:latin typeface="Verdana" pitchFamily="34" charset="0"/>
                <a:cs typeface="Arial" pitchFamily="34" charset="0"/>
              </a:rPr>
              <a:t>GemFire’s</a:t>
            </a:r>
            <a:r>
              <a:rPr lang="en-US" sz="1100" dirty="0">
                <a:latin typeface="Verdana" pitchFamily="34" charset="0"/>
                <a:cs typeface="Arial" pitchFamily="34" charset="0"/>
              </a:rPr>
              <a:t> P2P topology, we have those rules running in each kiosk, and they can be executed when the server is offline.</a:t>
            </a:r>
          </a:p>
          <a:p>
            <a:r>
              <a:rPr lang="en-US" sz="1100" dirty="0">
                <a:latin typeface="Verdana" pitchFamily="34" charset="0"/>
                <a:cs typeface="Arial" pitchFamily="34" charset="0"/>
              </a:rPr>
              <a:t>The kiosks also place information on the </a:t>
            </a:r>
            <a:r>
              <a:rPr lang="en-US" sz="1100" dirty="0" err="1">
                <a:latin typeface="Verdana" pitchFamily="34" charset="0"/>
                <a:cs typeface="Arial" pitchFamily="34" charset="0"/>
              </a:rPr>
              <a:t>GemFire</a:t>
            </a:r>
            <a:r>
              <a:rPr lang="en-US" sz="1100" dirty="0">
                <a:latin typeface="Verdana" pitchFamily="34" charset="0"/>
                <a:cs typeface="Arial" pitchFamily="34" charset="0"/>
              </a:rPr>
              <a:t> WAN gateway to synchronize information to the central data center. With the WAN gateway, a returning network connection allows us to synchronize with the data center’s master database. When we don’t have internet connection to our central datacenter, we store all the transactions in the gateway’s queue. This is how we get a near real-time view of the entire network in a central place.</a:t>
            </a:r>
          </a:p>
          <a:p>
            <a:r>
              <a:rPr lang="en-US" sz="1100" i="1" dirty="0">
                <a:latin typeface="Verdana" pitchFamily="34" charset="0"/>
                <a:cs typeface="Arial" pitchFamily="34" charset="0"/>
              </a:rPr>
              <a:t>Can you explain more about how </a:t>
            </a:r>
            <a:r>
              <a:rPr lang="en-US" sz="1100" i="1" dirty="0" err="1">
                <a:latin typeface="Verdana" pitchFamily="34" charset="0"/>
                <a:cs typeface="Arial" pitchFamily="34" charset="0"/>
              </a:rPr>
              <a:t>GemFire</a:t>
            </a:r>
            <a:r>
              <a:rPr lang="en-US" sz="1100" i="1" dirty="0">
                <a:latin typeface="Verdana" pitchFamily="34" charset="0"/>
                <a:cs typeface="Arial" pitchFamily="34" charset="0"/>
              </a:rPr>
              <a:t> handles the WAN synchronization?</a:t>
            </a:r>
            <a:endParaRPr lang="en-US" sz="1100" dirty="0">
              <a:latin typeface="Verdana" pitchFamily="34" charset="0"/>
              <a:cs typeface="Arial" pitchFamily="34" charset="0"/>
            </a:endParaRPr>
          </a:p>
          <a:p>
            <a:r>
              <a:rPr lang="en-US" sz="1100" dirty="0">
                <a:latin typeface="Verdana" pitchFamily="34" charset="0"/>
                <a:cs typeface="Arial" pitchFamily="34" charset="0"/>
              </a:rPr>
              <a:t>Yes. This is the key function that allows us to have up to date information and deal with lost network connections. We use the WAN gateway to synchronize transactions between kiosks and our data center. </a:t>
            </a:r>
            <a:r>
              <a:rPr lang="en-US" sz="1100" dirty="0" err="1">
                <a:latin typeface="Verdana" pitchFamily="34" charset="0"/>
                <a:cs typeface="Arial" pitchFamily="34" charset="0"/>
              </a:rPr>
              <a:t>GemFire’s</a:t>
            </a:r>
            <a:r>
              <a:rPr lang="en-US" sz="1100" dirty="0">
                <a:latin typeface="Verdana" pitchFamily="34" charset="0"/>
                <a:cs typeface="Arial" pitchFamily="34" charset="0"/>
              </a:rPr>
              <a:t> WAN gateway allows us to loosely couple multiple, independent </a:t>
            </a:r>
            <a:r>
              <a:rPr lang="en-US" sz="1100" dirty="0" err="1">
                <a:latin typeface="Verdana" pitchFamily="34" charset="0"/>
                <a:cs typeface="Arial" pitchFamily="34" charset="0"/>
              </a:rPr>
              <a:t>GemFire</a:t>
            </a:r>
            <a:r>
              <a:rPr lang="en-US" sz="1100" dirty="0">
                <a:latin typeface="Verdana" pitchFamily="34" charset="0"/>
                <a:cs typeface="Arial" pitchFamily="34" charset="0"/>
              </a:rPr>
              <a:t> systems. So, each of our kiosks has it’s own </a:t>
            </a:r>
            <a:r>
              <a:rPr lang="en-US" sz="1100" dirty="0" err="1">
                <a:latin typeface="Verdana" pitchFamily="34" charset="0"/>
                <a:cs typeface="Arial" pitchFamily="34" charset="0"/>
              </a:rPr>
              <a:t>GemFire</a:t>
            </a:r>
            <a:r>
              <a:rPr lang="en-US" sz="1100" dirty="0">
                <a:latin typeface="Verdana" pitchFamily="34" charset="0"/>
                <a:cs typeface="Arial" pitchFamily="34" charset="0"/>
              </a:rPr>
              <a:t> instance and region data is shared with the central </a:t>
            </a:r>
            <a:r>
              <a:rPr lang="en-US" sz="1100" dirty="0" err="1">
                <a:latin typeface="Verdana" pitchFamily="34" charset="0"/>
                <a:cs typeface="Arial" pitchFamily="34" charset="0"/>
              </a:rPr>
              <a:t>GemFire</a:t>
            </a:r>
            <a:r>
              <a:rPr lang="en-US" sz="1100" dirty="0">
                <a:latin typeface="Verdana" pitchFamily="34" charset="0"/>
                <a:cs typeface="Arial" pitchFamily="34" charset="0"/>
              </a:rPr>
              <a:t> instance via the WAN gateway. If communications between sites fail or become slow, the systems still run independently, and persistent queues operate for messaging between sites.</a:t>
            </a:r>
          </a:p>
          <a:p>
            <a:endParaRPr lang="en-US" sz="1100" dirty="0">
              <a:latin typeface="Verdana" pitchFamily="34" charset="0"/>
              <a:cs typeface="Arial" pitchFamily="34" charset="0"/>
            </a:endParaRPr>
          </a:p>
          <a:p>
            <a:r>
              <a:rPr lang="en-US" sz="1100" dirty="0">
                <a:latin typeface="Verdana" pitchFamily="34" charset="0"/>
                <a:cs typeface="Arial" pitchFamily="34" charset="0"/>
              </a:rPr>
              <a:t>Within a cluster, data can be made resilient to failures.  This means that nodes can come and go without data loss.  Additionally, data can be persisted to local disk as an added measure.  If servers fail within a cluster, it is transparent to the client.  Data is kept consistent, and the connection is automatically routed to an available node.</a:t>
            </a:r>
          </a:p>
          <a:p>
            <a:endParaRPr lang="en-US" baseline="0" dirty="0" smtClean="0"/>
          </a:p>
          <a:p>
            <a:r>
              <a:rPr lang="en-US" baseline="0" dirty="0" smtClean="0"/>
              <a:t>Cluster to cluster connectivity gives the data a way to survive smoking hole failures as well.  The data is queued up to write asynchronously to other clusters.  These queues can also be written to local disk to avoid data loss of queues in memory, in case a data center loses connectivity.  The data is saved in the local cluster safely until network connectivity is restored.  </a:t>
            </a:r>
            <a:r>
              <a:rPr lang="en-US" baseline="0" dirty="0" err="1" smtClean="0"/>
              <a:t>Gire</a:t>
            </a:r>
            <a:r>
              <a:rPr lang="en-US" baseline="0" dirty="0" smtClean="0"/>
              <a:t> specifically uses this to handle their unreliable network issues.</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Tree>
    <p:extLst>
      <p:ext uri="{BB962C8B-B14F-4D97-AF65-F5344CB8AC3E}">
        <p14:creationId xmlns:p14="http://schemas.microsoft.com/office/powerpoint/2010/main" val="669154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spect="1" noTextEdit="1"/>
          </p:cNvSpPr>
          <p:nvPr>
            <p:ph type="sldImg"/>
          </p:nvPr>
        </p:nvSpPr>
        <p:spPr bwMode="auto">
          <a:xfrm>
            <a:off x="396875" y="692150"/>
            <a:ext cx="6072188" cy="3416300"/>
          </a:xfrm>
          <a:noFill/>
          <a:ln>
            <a:solidFill>
              <a:srgbClr val="000000"/>
            </a:solidFill>
            <a:miter lim="800000"/>
            <a:headEnd/>
            <a:tailEnd/>
          </a:ln>
        </p:spPr>
      </p:sp>
      <p:sp>
        <p:nvSpPr>
          <p:cNvPr id="604163" name="Rectangle 3"/>
          <p:cNvSpPr>
            <a:spLocks noGrp="1"/>
          </p:cNvSpPr>
          <p:nvPr>
            <p:ph type="body" idx="1"/>
          </p:nvPr>
        </p:nvSpPr>
        <p:spPr bwMode="auto">
          <a:xfrm>
            <a:off x="908052" y="4333875"/>
            <a:ext cx="5033963" cy="4113213"/>
          </a:xfrm>
          <a:noFill/>
        </p:spPr>
        <p:txBody>
          <a:bodyPr wrap="square" numCol="1" anchor="t" anchorCtr="0" compatLnSpc="1">
            <a:prstTxWarp prst="textNoShape">
              <a:avLst/>
            </a:prstTxWarp>
          </a:bodyPr>
          <a:lstStyle/>
          <a:p>
            <a:r>
              <a:rPr lang="en-US" dirty="0" smtClean="0"/>
              <a:t>This explains how a cluster</a:t>
            </a:r>
            <a:r>
              <a:rPr lang="en-US" baseline="0" dirty="0" smtClean="0"/>
              <a:t> membership and introduces the locator</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spect="1" noTextEdit="1"/>
          </p:cNvSpPr>
          <p:nvPr>
            <p:ph type="sldImg"/>
          </p:nvPr>
        </p:nvSpPr>
        <p:spPr bwMode="auto">
          <a:xfrm>
            <a:off x="396875" y="692150"/>
            <a:ext cx="6072188" cy="3416300"/>
          </a:xfrm>
          <a:noFill/>
          <a:ln>
            <a:solidFill>
              <a:srgbClr val="000000"/>
            </a:solidFill>
            <a:miter lim="800000"/>
            <a:headEnd/>
            <a:tailEnd/>
          </a:ln>
        </p:spPr>
      </p:sp>
      <p:sp>
        <p:nvSpPr>
          <p:cNvPr id="604163" name="Rectangle 3"/>
          <p:cNvSpPr>
            <a:spLocks noGrp="1"/>
          </p:cNvSpPr>
          <p:nvPr>
            <p:ph type="body" idx="1"/>
          </p:nvPr>
        </p:nvSpPr>
        <p:spPr bwMode="auto">
          <a:xfrm>
            <a:off x="908052" y="4333875"/>
            <a:ext cx="5033963" cy="4113213"/>
          </a:xfrm>
          <a:noFill/>
        </p:spPr>
        <p:txBody>
          <a:bodyPr wrap="square" numCol="1" anchor="t" anchorCtr="0" compatLnSpc="1">
            <a:prstTxWarp prst="textNoShape">
              <a:avLst/>
            </a:prstTxWarp>
          </a:bodyPr>
          <a:lstStyle/>
          <a:p>
            <a:r>
              <a:rPr lang="en-US" dirty="0" smtClean="0"/>
              <a:t>This shows how a client connects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spect="1" noTextEdit="1"/>
          </p:cNvSpPr>
          <p:nvPr>
            <p:ph type="sldImg"/>
          </p:nvPr>
        </p:nvSpPr>
        <p:spPr bwMode="auto">
          <a:xfrm>
            <a:off x="396875" y="692150"/>
            <a:ext cx="6072188" cy="3416300"/>
          </a:xfrm>
          <a:noFill/>
          <a:ln>
            <a:solidFill>
              <a:srgbClr val="000000"/>
            </a:solidFill>
            <a:miter lim="800000"/>
            <a:headEnd/>
            <a:tailEnd/>
          </a:ln>
        </p:spPr>
      </p:sp>
      <p:sp>
        <p:nvSpPr>
          <p:cNvPr id="604163" name="Rectangle 3"/>
          <p:cNvSpPr>
            <a:spLocks noGrp="1"/>
          </p:cNvSpPr>
          <p:nvPr>
            <p:ph type="body" idx="1"/>
          </p:nvPr>
        </p:nvSpPr>
        <p:spPr bwMode="auto">
          <a:xfrm>
            <a:off x="908052" y="4333875"/>
            <a:ext cx="5033963" cy="4113213"/>
          </a:xfrm>
          <a:noFill/>
        </p:spPr>
        <p:txBody>
          <a:bodyPr wrap="square" numCol="1" anchor="t" anchorCtr="0" compatLnSpc="1">
            <a:prstTxWarp prst="textNoShape">
              <a:avLst/>
            </a:prstTxWarp>
          </a:bodyPr>
          <a:lstStyle/>
          <a:p>
            <a:r>
              <a:rPr lang="en-US" dirty="0" smtClean="0"/>
              <a:t>Replicated Region</a:t>
            </a:r>
            <a:r>
              <a:rPr lang="en-US" baseline="0" dirty="0" smtClean="0"/>
              <a:t> Overview</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spect="1" noTextEdit="1"/>
          </p:cNvSpPr>
          <p:nvPr>
            <p:ph type="sldImg"/>
          </p:nvPr>
        </p:nvSpPr>
        <p:spPr bwMode="auto">
          <a:xfrm>
            <a:off x="396875" y="692150"/>
            <a:ext cx="6072188" cy="3416300"/>
          </a:xfrm>
          <a:noFill/>
          <a:ln>
            <a:solidFill>
              <a:srgbClr val="000000"/>
            </a:solidFill>
            <a:miter lim="800000"/>
            <a:headEnd/>
            <a:tailEnd/>
          </a:ln>
        </p:spPr>
      </p:sp>
      <p:sp>
        <p:nvSpPr>
          <p:cNvPr id="604163" name="Rectangle 3"/>
          <p:cNvSpPr>
            <a:spLocks noGrp="1"/>
          </p:cNvSpPr>
          <p:nvPr>
            <p:ph type="body" idx="1"/>
          </p:nvPr>
        </p:nvSpPr>
        <p:spPr bwMode="auto">
          <a:xfrm>
            <a:off x="908052" y="4333875"/>
            <a:ext cx="5033963" cy="4113213"/>
          </a:xfrm>
          <a:noFill/>
        </p:spPr>
        <p:txBody>
          <a:bodyPr wrap="square" numCol="1" anchor="t" anchorCtr="0" compatLnSpc="1">
            <a:prstTxWarp prst="textNoShape">
              <a:avLst/>
            </a:prstTxWarp>
          </a:bodyPr>
          <a:lstStyle/>
          <a:p>
            <a:r>
              <a:rPr lang="en-US" dirty="0" smtClean="0"/>
              <a:t>Partitioned Regions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Rectangle 5"/>
          <p:cNvSpPr/>
          <p:nvPr/>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bwMode="gray">
          <a:xfrm>
            <a:off x="890589" y="1312908"/>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90"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2"/>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p:nvSpPr>
        <p:spPr bwMode="gray">
          <a:xfrm>
            <a:off x="0" y="4629151"/>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9" name="TextBox 8"/>
          <p:cNvSpPr txBox="1"/>
          <p:nvPr/>
        </p:nvSpPr>
        <p:spPr bwMode="gray">
          <a:xfrm flipH="1">
            <a:off x="8553450" y="5021497"/>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1" name="TextBox 10"/>
          <p:cNvSpPr txBox="1"/>
          <p:nvPr/>
        </p:nvSpPr>
        <p:spPr bwMode="gray">
          <a:xfrm>
            <a:off x="366715" y="5018450"/>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2014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pic>
        <p:nvPicPr>
          <p:cNvPr id="12" name="Picture 11" descr="Pivotal_Logo_white.png"/>
          <p:cNvPicPr>
            <a:picLocks noChangeAspect="1"/>
          </p:cNvPicPr>
          <p:nvPr/>
        </p:nvPicPr>
        <p:blipFill>
          <a:blip r:embed="rId2"/>
          <a:stretch>
            <a:fillRect/>
          </a:stretch>
        </p:blipFill>
        <p:spPr>
          <a:xfrm>
            <a:off x="7941733" y="4713967"/>
            <a:ext cx="957262" cy="219455"/>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6"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8" name="Title 1"/>
          <p:cNvSpPr>
            <a:spLocks noGrp="1"/>
          </p:cNvSpPr>
          <p:nvPr>
            <p:ph type="title" hasCustomPrompt="1"/>
          </p:nvPr>
        </p:nvSpPr>
        <p:spPr bwMode="gray">
          <a:xfrm>
            <a:off x="366715" y="325439"/>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6" y="1419226"/>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9" name="Title 1"/>
          <p:cNvSpPr>
            <a:spLocks noGrp="1"/>
          </p:cNvSpPr>
          <p:nvPr>
            <p:ph type="title"/>
          </p:nvPr>
        </p:nvSpPr>
        <p:spPr bwMode="gray">
          <a:xfrm>
            <a:off x="366715" y="325439"/>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5" y="785814"/>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5" y="325439"/>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6"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5"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background">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bwMode="gray">
          <a:xfrm>
            <a:off x="0" y="4629151"/>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3" name="TextBox 12"/>
          <p:cNvSpPr txBox="1"/>
          <p:nvPr/>
        </p:nvSpPr>
        <p:spPr bwMode="gray">
          <a:xfrm flipH="1">
            <a:off x="8553450" y="5021497"/>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4" name="TextBox 13"/>
          <p:cNvSpPr txBox="1"/>
          <p:nvPr/>
        </p:nvSpPr>
        <p:spPr bwMode="gray">
          <a:xfrm>
            <a:off x="366715" y="5018450"/>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2014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pic>
        <p:nvPicPr>
          <p:cNvPr id="6" name="Picture 5" descr="Pivotal_Logo_white.png"/>
          <p:cNvPicPr>
            <a:picLocks noChangeAspect="1"/>
          </p:cNvPicPr>
          <p:nvPr/>
        </p:nvPicPr>
        <p:blipFill>
          <a:blip r:embed="rId2"/>
          <a:stretch>
            <a:fillRect/>
          </a:stretch>
        </p:blipFill>
        <p:spPr>
          <a:xfrm>
            <a:off x="7941733" y="4713967"/>
            <a:ext cx="957262" cy="219455"/>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1701800" y="3094038"/>
            <a:ext cx="5689600" cy="46166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mtClean="0">
                <a:solidFill>
                  <a:srgbClr val="F27C3A"/>
                </a:solidFill>
                <a:cs typeface="Arial" charset="0"/>
              </a:rPr>
              <a:t>A NEW PLATFORM </a:t>
            </a:r>
            <a:r>
              <a:rPr lang="en-US" smtClean="0">
                <a:solidFill>
                  <a:schemeClr val="accent2"/>
                </a:solidFill>
                <a:cs typeface="Arial" charset="0"/>
              </a:rPr>
              <a:t>FOR A NEW ERA</a:t>
            </a:r>
          </a:p>
        </p:txBody>
      </p:sp>
      <p:pic>
        <p:nvPicPr>
          <p:cNvPr id="10" name="Picture 10" descr="Pivotal_Logo_white.png"/>
          <p:cNvPicPr>
            <a:picLocks noChangeAspect="1"/>
          </p:cNvPicPr>
          <p:nvPr/>
        </p:nvPicPr>
        <p:blipFill>
          <a:blip r:embed="rId2"/>
          <a:srcRect r="5548"/>
          <a:stretch>
            <a:fillRect/>
          </a:stretch>
        </p:blipFill>
        <p:spPr bwMode="auto">
          <a:xfrm>
            <a:off x="1973265" y="1658939"/>
            <a:ext cx="5189537" cy="1260475"/>
          </a:xfrm>
          <a:prstGeom prst="rect">
            <a:avLst/>
          </a:prstGeom>
          <a:noFill/>
          <a:ln w="9525">
            <a:noFill/>
            <a:miter lim="800000"/>
            <a:headEnd/>
            <a:tailEnd/>
          </a:ln>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E103E7AC-D3BD-7B4F-84F3-CF1D2349A443}" type="datetimeFigureOut">
              <a:rPr lang="en-US" smtClean="0"/>
              <a:t>3/24/15</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AEC55B3E-4A83-CF44-BC7E-737ED4AA2800}" type="slidenum">
              <a:rPr lang="en-US" smtClean="0"/>
              <a:t>‹#›</a:t>
            </a:fld>
            <a:endParaRPr lang="en-US"/>
          </a:p>
        </p:txBody>
      </p:sp>
    </p:spTree>
    <p:extLst>
      <p:ext uri="{BB962C8B-B14F-4D97-AF65-F5344CB8AC3E}">
        <p14:creationId xmlns:p14="http://schemas.microsoft.com/office/powerpoint/2010/main" val="66686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bwMode="gray">
          <a:xfrm>
            <a:off x="0" y="4629151"/>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3" name="TextBox 12"/>
          <p:cNvSpPr txBox="1"/>
          <p:nvPr/>
        </p:nvSpPr>
        <p:spPr bwMode="gray">
          <a:xfrm flipH="1">
            <a:off x="8553450" y="5021497"/>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4" name="TextBox 13"/>
          <p:cNvSpPr txBox="1"/>
          <p:nvPr/>
        </p:nvSpPr>
        <p:spPr bwMode="gray">
          <a:xfrm>
            <a:off x="366715" y="5018450"/>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2014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sp>
        <p:nvSpPr>
          <p:cNvPr id="17" name="Title 1"/>
          <p:cNvSpPr>
            <a:spLocks noGrp="1"/>
          </p:cNvSpPr>
          <p:nvPr>
            <p:ph type="ctrTitle" hasCustomPrompt="1"/>
          </p:nvPr>
        </p:nvSpPr>
        <p:spPr bwMode="gray">
          <a:xfrm>
            <a:off x="1017588" y="1739931"/>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5" y="2447129"/>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p:nvPicPr>
        <p:blipFill>
          <a:blip r:embed="rId2"/>
          <a:stretch>
            <a:fillRect/>
          </a:stretch>
        </p:blipFill>
        <p:spPr>
          <a:xfrm>
            <a:off x="7941733" y="4713967"/>
            <a:ext cx="957262" cy="219455"/>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1">
    <p:spTree>
      <p:nvGrpSpPr>
        <p:cNvPr id="1" name=""/>
        <p:cNvGrpSpPr/>
        <p:nvPr/>
      </p:nvGrpSpPr>
      <p:grpSpPr>
        <a:xfrm>
          <a:off x="0" y="0"/>
          <a:ext cx="0" cy="0"/>
          <a:chOff x="0" y="0"/>
          <a:chExt cx="0" cy="0"/>
        </a:xfrm>
      </p:grpSpPr>
      <p:sp>
        <p:nvSpPr>
          <p:cNvPr id="9" name="Rectangle 8"/>
          <p:cNvSpPr/>
          <p:nvPr/>
        </p:nvSpPr>
        <p:spPr bwMode="gray">
          <a:xfrm>
            <a:off x="0" y="1"/>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j-lt"/>
            </a:endParaRPr>
          </a:p>
        </p:txBody>
      </p:sp>
      <p:sp>
        <p:nvSpPr>
          <p:cNvPr id="2" name="Title 1"/>
          <p:cNvSpPr>
            <a:spLocks noGrp="1"/>
          </p:cNvSpPr>
          <p:nvPr>
            <p:ph type="ctrTitle" hasCustomPrompt="1"/>
          </p:nvPr>
        </p:nvSpPr>
        <p:spPr bwMode="gray">
          <a:xfrm>
            <a:off x="2728912" y="995595"/>
            <a:ext cx="6048376" cy="1230080"/>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5"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3 -Large Text">
    <p:spTree>
      <p:nvGrpSpPr>
        <p:cNvPr id="1" name=""/>
        <p:cNvGrpSpPr/>
        <p:nvPr/>
      </p:nvGrpSpPr>
      <p:grpSpPr>
        <a:xfrm>
          <a:off x="0" y="0"/>
          <a:ext cx="0" cy="0"/>
          <a:chOff x="0" y="0"/>
          <a:chExt cx="0" cy="0"/>
        </a:xfrm>
      </p:grpSpPr>
      <p:sp>
        <p:nvSpPr>
          <p:cNvPr id="12" name="Rectangle 11"/>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bwMode="gray">
          <a:xfrm>
            <a:off x="0" y="4629151"/>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4" name="TextBox 13"/>
          <p:cNvSpPr txBox="1"/>
          <p:nvPr/>
        </p:nvSpPr>
        <p:spPr bwMode="gray">
          <a:xfrm flipH="1">
            <a:off x="8553450" y="5021497"/>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5" name="TextBox 14"/>
          <p:cNvSpPr txBox="1"/>
          <p:nvPr/>
        </p:nvSpPr>
        <p:spPr bwMode="gray">
          <a:xfrm>
            <a:off x="366715" y="5018450"/>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2014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sp>
        <p:nvSpPr>
          <p:cNvPr id="16" name="Title 1"/>
          <p:cNvSpPr>
            <a:spLocks noGrp="1"/>
          </p:cNvSpPr>
          <p:nvPr>
            <p:ph type="ctrTitle" hasCustomPrompt="1"/>
          </p:nvPr>
        </p:nvSpPr>
        <p:spPr bwMode="gray">
          <a:xfrm>
            <a:off x="670455" y="1674285"/>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p:nvPicPr>
        <p:blipFill>
          <a:blip r:embed="rId2"/>
          <a:stretch>
            <a:fillRect/>
          </a:stretch>
        </p:blipFill>
        <p:spPr>
          <a:xfrm>
            <a:off x="7941733" y="4713967"/>
            <a:ext cx="957262" cy="219455"/>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5" y="325439"/>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6"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5" y="325439"/>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6"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5" y="325439"/>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5" y="785814"/>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5" y="325439"/>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5" y="785814"/>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5" y="325439"/>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1"/>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2" name="TextBox 11"/>
          <p:cNvSpPr txBox="1"/>
          <p:nvPr/>
        </p:nvSpPr>
        <p:spPr bwMode="gray">
          <a:xfrm flipH="1">
            <a:off x="8553450" y="5021497"/>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9" name="TextBox 8"/>
          <p:cNvSpPr txBox="1"/>
          <p:nvPr/>
        </p:nvSpPr>
        <p:spPr bwMode="gray">
          <a:xfrm>
            <a:off x="366715" y="5018450"/>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2014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pic>
        <p:nvPicPr>
          <p:cNvPr id="6" name="Picture 5" descr="Pivotal_Logo_white.png"/>
          <p:cNvPicPr>
            <a:picLocks noChangeAspect="1"/>
          </p:cNvPicPr>
          <p:nvPr/>
        </p:nvPicPr>
        <p:blipFill>
          <a:blip r:embed="rId18"/>
          <a:stretch>
            <a:fillRect/>
          </a:stretch>
        </p:blipFill>
        <p:spPr>
          <a:xfrm>
            <a:off x="7941733" y="4713967"/>
            <a:ext cx="957262" cy="219455"/>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9.png"/><Relationship Id="rId5" Type="http://schemas.openxmlformats.org/officeDocument/2006/relationships/image" Target="../media/image21.jpeg"/><Relationship Id="rId6" Type="http://schemas.openxmlformats.org/officeDocument/2006/relationships/image" Target="../media/image22.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jpg"/><Relationship Id="rId6"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15.jpeg"/><Relationship Id="rId5" Type="http://schemas.openxmlformats.org/officeDocument/2006/relationships/image" Target="../media/image16.jpeg"/><Relationship Id="rId6" Type="http://schemas.openxmlformats.org/officeDocument/2006/relationships/image" Target="../media/image17.jpeg"/><Relationship Id="rId7" Type="http://schemas.openxmlformats.org/officeDocument/2006/relationships/image" Target="../media/image18.jpeg"/><Relationship Id="rId8" Type="http://schemas.openxmlformats.org/officeDocument/2006/relationships/image" Target="../media/image19.png"/><Relationship Id="rId9" Type="http://schemas.openxmlformats.org/officeDocument/2006/relationships/image" Target="../media/image20.jpe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588" y="1811506"/>
            <a:ext cx="6249542" cy="507831"/>
          </a:xfrm>
        </p:spPr>
        <p:txBody>
          <a:bodyPr/>
          <a:lstStyle/>
          <a:p>
            <a:r>
              <a:rPr lang="en-US" dirty="0" smtClean="0"/>
              <a:t>Pivotal </a:t>
            </a:r>
            <a:r>
              <a:rPr lang="en-US" dirty="0" err="1" smtClean="0"/>
              <a:t>GemFire</a:t>
            </a:r>
            <a:endParaRPr lang="en-US" dirty="0"/>
          </a:p>
        </p:txBody>
      </p:sp>
      <p:sp>
        <p:nvSpPr>
          <p:cNvPr id="3" name="Subtitle 2"/>
          <p:cNvSpPr>
            <a:spLocks noGrp="1"/>
          </p:cNvSpPr>
          <p:nvPr>
            <p:ph type="subTitle" idx="1"/>
          </p:nvPr>
        </p:nvSpPr>
        <p:spPr/>
        <p:txBody>
          <a:bodyPr/>
          <a:lstStyle/>
          <a:p>
            <a:r>
              <a:rPr lang="en-US" dirty="0" smtClean="0"/>
              <a:t>Pivotal Big Data Road Show 2015</a:t>
            </a:r>
            <a:endParaRPr lang="en-US" dirty="0"/>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5715026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a:xfrm>
            <a:off x="382281" y="69137"/>
            <a:ext cx="8410575" cy="460375"/>
          </a:xfrm>
        </p:spPr>
        <p:txBody>
          <a:bodyPr/>
          <a:lstStyle/>
          <a:p>
            <a:r>
              <a:rPr lang="en-US" dirty="0" smtClean="0"/>
              <a:t>Connecting a Client to the Cluster</a:t>
            </a:r>
            <a:endParaRPr lang="en-US" dirty="0"/>
          </a:p>
        </p:txBody>
      </p:sp>
      <p:grpSp>
        <p:nvGrpSpPr>
          <p:cNvPr id="2" name="Group 101"/>
          <p:cNvGrpSpPr/>
          <p:nvPr/>
        </p:nvGrpSpPr>
        <p:grpSpPr>
          <a:xfrm>
            <a:off x="929489" y="3268268"/>
            <a:ext cx="2179730" cy="1234679"/>
            <a:chOff x="929489" y="3268267"/>
            <a:chExt cx="2179730" cy="1234679"/>
          </a:xfrm>
        </p:grpSpPr>
        <p:sp>
          <p:nvSpPr>
            <p:cNvPr id="54" name="Rectangle 4"/>
            <p:cNvSpPr>
              <a:spLocks noChangeArrowheads="1"/>
            </p:cNvSpPr>
            <p:nvPr/>
          </p:nvSpPr>
          <p:spPr bwMode="auto">
            <a:xfrm>
              <a:off x="929489"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603160" name="Text Box 24"/>
            <p:cNvSpPr txBox="1">
              <a:spLocks noChangeArrowheads="1"/>
            </p:cNvSpPr>
            <p:nvPr/>
          </p:nvSpPr>
          <p:spPr bwMode="auto">
            <a:xfrm>
              <a:off x="2565174" y="4271965"/>
              <a:ext cx="544045"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Server</a:t>
              </a:r>
              <a:endParaRPr lang="en-US" sz="900" b="1" dirty="0">
                <a:solidFill>
                  <a:schemeClr val="tx1"/>
                </a:solidFill>
              </a:endParaRPr>
            </a:p>
          </p:txBody>
        </p:sp>
      </p:grpSp>
      <p:grpSp>
        <p:nvGrpSpPr>
          <p:cNvPr id="3" name="Group 102"/>
          <p:cNvGrpSpPr/>
          <p:nvPr/>
        </p:nvGrpSpPr>
        <p:grpSpPr>
          <a:xfrm>
            <a:off x="3491714" y="3268268"/>
            <a:ext cx="2179730" cy="1234679"/>
            <a:chOff x="3491714" y="3268267"/>
            <a:chExt cx="2179730" cy="1234679"/>
          </a:xfrm>
        </p:grpSpPr>
        <p:sp>
          <p:nvSpPr>
            <p:cNvPr id="58" name="Rectangle 4"/>
            <p:cNvSpPr>
              <a:spLocks noChangeArrowheads="1"/>
            </p:cNvSpPr>
            <p:nvPr/>
          </p:nvSpPr>
          <p:spPr bwMode="auto">
            <a:xfrm>
              <a:off x="3491714"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61" name="Text Box 24"/>
            <p:cNvSpPr txBox="1">
              <a:spLocks noChangeArrowheads="1"/>
            </p:cNvSpPr>
            <p:nvPr/>
          </p:nvSpPr>
          <p:spPr bwMode="auto">
            <a:xfrm>
              <a:off x="5127399" y="4271965"/>
              <a:ext cx="544045"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Server</a:t>
              </a:r>
              <a:endParaRPr lang="en-US" sz="900" b="1" dirty="0">
                <a:solidFill>
                  <a:schemeClr val="tx1"/>
                </a:solidFill>
              </a:endParaRPr>
            </a:p>
          </p:txBody>
        </p:sp>
      </p:grpSp>
      <p:grpSp>
        <p:nvGrpSpPr>
          <p:cNvPr id="4" name="Group 103"/>
          <p:cNvGrpSpPr/>
          <p:nvPr/>
        </p:nvGrpSpPr>
        <p:grpSpPr>
          <a:xfrm>
            <a:off x="6053939" y="3268268"/>
            <a:ext cx="2179730" cy="1234679"/>
            <a:chOff x="6053939" y="3268267"/>
            <a:chExt cx="2179730" cy="1234679"/>
          </a:xfrm>
        </p:grpSpPr>
        <p:sp>
          <p:nvSpPr>
            <p:cNvPr id="68" name="Rectangle 4"/>
            <p:cNvSpPr>
              <a:spLocks noChangeArrowheads="1"/>
            </p:cNvSpPr>
            <p:nvPr/>
          </p:nvSpPr>
          <p:spPr bwMode="auto">
            <a:xfrm>
              <a:off x="6053939"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71" name="Text Box 24"/>
            <p:cNvSpPr txBox="1">
              <a:spLocks noChangeArrowheads="1"/>
            </p:cNvSpPr>
            <p:nvPr/>
          </p:nvSpPr>
          <p:spPr bwMode="auto">
            <a:xfrm>
              <a:off x="7689624" y="4271965"/>
              <a:ext cx="544045"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Server</a:t>
              </a:r>
              <a:endParaRPr lang="en-US" sz="900" b="1" dirty="0">
                <a:solidFill>
                  <a:schemeClr val="tx1"/>
                </a:solidFill>
              </a:endParaRPr>
            </a:p>
          </p:txBody>
        </p:sp>
      </p:grpSp>
      <p:grpSp>
        <p:nvGrpSpPr>
          <p:cNvPr id="5" name="Group 92"/>
          <p:cNvGrpSpPr/>
          <p:nvPr/>
        </p:nvGrpSpPr>
        <p:grpSpPr>
          <a:xfrm>
            <a:off x="3026571" y="3581400"/>
            <a:ext cx="554831" cy="907258"/>
            <a:chOff x="3026569" y="3581399"/>
            <a:chExt cx="554831" cy="907258"/>
          </a:xfrm>
        </p:grpSpPr>
        <p:sp>
          <p:nvSpPr>
            <p:cNvPr id="80" name="Moon 79"/>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1" name="Moon 80"/>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2" name="Rectangle 81"/>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5" name="Rectangle 84"/>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6" name="Rectangle 85"/>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7" name="Rectangle 86"/>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8" name="Rectangle 87"/>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grpSp>
        <p:nvGrpSpPr>
          <p:cNvPr id="6" name="Group 93"/>
          <p:cNvGrpSpPr/>
          <p:nvPr/>
        </p:nvGrpSpPr>
        <p:grpSpPr>
          <a:xfrm>
            <a:off x="5588796" y="3581400"/>
            <a:ext cx="554831" cy="907258"/>
            <a:chOff x="3026569" y="3581399"/>
            <a:chExt cx="554831" cy="907258"/>
          </a:xfrm>
        </p:grpSpPr>
        <p:sp>
          <p:nvSpPr>
            <p:cNvPr id="95" name="Moon 94"/>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6" name="Moon 95"/>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7" name="Rectangle 96"/>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8" name="Rectangle 97"/>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9" name="Rectangle 98"/>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00" name="Rectangle 99"/>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01" name="Rectangle 100"/>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grpSp>
        <p:nvGrpSpPr>
          <p:cNvPr id="14" name="Group 186"/>
          <p:cNvGrpSpPr/>
          <p:nvPr/>
        </p:nvGrpSpPr>
        <p:grpSpPr>
          <a:xfrm>
            <a:off x="7979352" y="1878807"/>
            <a:ext cx="728880" cy="601385"/>
            <a:chOff x="7979351" y="1878806"/>
            <a:chExt cx="728880" cy="601385"/>
          </a:xfrm>
        </p:grpSpPr>
        <p:grpSp>
          <p:nvGrpSpPr>
            <p:cNvPr id="15" name="Group 78"/>
            <p:cNvGrpSpPr/>
            <p:nvPr/>
          </p:nvGrpSpPr>
          <p:grpSpPr>
            <a:xfrm>
              <a:off x="8141495" y="1878806"/>
              <a:ext cx="566736" cy="428626"/>
              <a:chOff x="8167689" y="2755106"/>
              <a:chExt cx="566736" cy="428626"/>
            </a:xfrm>
          </p:grpSpPr>
          <p:pic>
            <p:nvPicPr>
              <p:cNvPr id="83" name="Picture 35" descr="USB1_1_Mini_4_Port_Hub"/>
              <p:cNvPicPr>
                <a:picLocks noChangeAspect="1" noChangeArrowheads="1"/>
              </p:cNvPicPr>
              <p:nvPr/>
            </p:nvPicPr>
            <p:blipFill>
              <a:blip r:embed="rId3" cstate="email">
                <a:clrChange>
                  <a:clrFrom>
                    <a:srgbClr val="FFFFFF"/>
                  </a:clrFrom>
                  <a:clrTo>
                    <a:srgbClr val="FFFFFF">
                      <a:alpha val="0"/>
                    </a:srgbClr>
                  </a:clrTo>
                </a:clrChange>
              </a:blip>
              <a:srcRect/>
              <a:stretch>
                <a:fillRect/>
              </a:stretch>
            </p:blipFill>
            <p:spPr bwMode="auto">
              <a:xfrm>
                <a:off x="8258176" y="2755106"/>
                <a:ext cx="476249" cy="428626"/>
              </a:xfrm>
              <a:prstGeom prst="rect">
                <a:avLst/>
              </a:prstGeom>
              <a:noFill/>
            </p:spPr>
          </p:pic>
          <p:pic>
            <p:nvPicPr>
              <p:cNvPr id="84" name="Picture 36" descr="BD21298_"/>
              <p:cNvPicPr>
                <a:picLocks noChangeAspect="1" noChangeArrowheads="1"/>
              </p:cNvPicPr>
              <p:nvPr/>
            </p:nvPicPr>
            <p:blipFill>
              <a:blip r:embed="rId4" cstate="email"/>
              <a:srcRect/>
              <a:stretch>
                <a:fillRect/>
              </a:stretch>
            </p:blipFill>
            <p:spPr bwMode="auto">
              <a:xfrm>
                <a:off x="8167689" y="2898775"/>
                <a:ext cx="123825" cy="130175"/>
              </a:xfrm>
              <a:prstGeom prst="rect">
                <a:avLst/>
              </a:prstGeom>
              <a:noFill/>
            </p:spPr>
          </p:pic>
        </p:grpSp>
        <p:sp>
          <p:nvSpPr>
            <p:cNvPr id="154" name="TextBox 153"/>
            <p:cNvSpPr txBox="1"/>
            <p:nvPr/>
          </p:nvSpPr>
          <p:spPr>
            <a:xfrm>
              <a:off x="8240543" y="2295525"/>
              <a:ext cx="466794" cy="184666"/>
            </a:xfrm>
            <a:prstGeom prst="rect">
              <a:avLst/>
            </a:prstGeom>
            <a:noFill/>
          </p:spPr>
          <p:txBody>
            <a:bodyPr wrap="none" rtlCol="0">
              <a:spAutoFit/>
            </a:bodyPr>
            <a:lstStyle/>
            <a:p>
              <a:pPr algn="ctr"/>
              <a:r>
                <a:rPr lang="en-US" sz="600" dirty="0" err="1" smtClean="0">
                  <a:solidFill>
                    <a:srgbClr val="333333"/>
                  </a:solidFill>
                  <a:latin typeface="+mn-lt"/>
                  <a:ea typeface="+mn-ea"/>
                </a:rPr>
                <a:t>ServerB</a:t>
              </a:r>
              <a:endParaRPr lang="en-US" sz="600" dirty="0" smtClean="0">
                <a:solidFill>
                  <a:srgbClr val="333333"/>
                </a:solidFill>
                <a:latin typeface="+mn-lt"/>
                <a:ea typeface="+mn-ea"/>
              </a:endParaRPr>
            </a:p>
          </p:txBody>
        </p:sp>
        <p:sp>
          <p:nvSpPr>
            <p:cNvPr id="168" name="TextBox 167"/>
            <p:cNvSpPr txBox="1"/>
            <p:nvPr/>
          </p:nvSpPr>
          <p:spPr>
            <a:xfrm>
              <a:off x="7979351" y="1885950"/>
              <a:ext cx="398629" cy="184666"/>
            </a:xfrm>
            <a:prstGeom prst="rect">
              <a:avLst/>
            </a:prstGeom>
            <a:noFill/>
          </p:spPr>
          <p:txBody>
            <a:bodyPr wrap="none" rtlCol="0">
              <a:spAutoFit/>
            </a:bodyPr>
            <a:lstStyle/>
            <a:p>
              <a:pPr algn="ctr"/>
              <a:r>
                <a:rPr lang="en-US" sz="600" dirty="0" smtClean="0">
                  <a:solidFill>
                    <a:srgbClr val="333333"/>
                  </a:solidFill>
                  <a:latin typeface="+mn-lt"/>
                  <a:ea typeface="+mn-ea"/>
                </a:rPr>
                <a:t>40404</a:t>
              </a:r>
            </a:p>
          </p:txBody>
        </p:sp>
      </p:grpSp>
      <p:grpSp>
        <p:nvGrpSpPr>
          <p:cNvPr id="16" name="Group 183"/>
          <p:cNvGrpSpPr/>
          <p:nvPr/>
        </p:nvGrpSpPr>
        <p:grpSpPr>
          <a:xfrm>
            <a:off x="449095" y="1878807"/>
            <a:ext cx="727987" cy="601385"/>
            <a:chOff x="449093" y="1878806"/>
            <a:chExt cx="727987" cy="601385"/>
          </a:xfrm>
        </p:grpSpPr>
        <p:grpSp>
          <p:nvGrpSpPr>
            <p:cNvPr id="17" name="Group 88"/>
            <p:cNvGrpSpPr/>
            <p:nvPr/>
          </p:nvGrpSpPr>
          <p:grpSpPr>
            <a:xfrm flipH="1">
              <a:off x="454820" y="1878806"/>
              <a:ext cx="566736" cy="428626"/>
              <a:chOff x="8167689" y="2755106"/>
              <a:chExt cx="566736" cy="428626"/>
            </a:xfrm>
          </p:grpSpPr>
          <p:pic>
            <p:nvPicPr>
              <p:cNvPr id="90" name="Picture 35" descr="USB1_1_Mini_4_Port_Hub"/>
              <p:cNvPicPr>
                <a:picLocks noChangeAspect="1" noChangeArrowheads="1"/>
              </p:cNvPicPr>
              <p:nvPr/>
            </p:nvPicPr>
            <p:blipFill>
              <a:blip r:embed="rId3" cstate="email">
                <a:clrChange>
                  <a:clrFrom>
                    <a:srgbClr val="FFFFFF"/>
                  </a:clrFrom>
                  <a:clrTo>
                    <a:srgbClr val="FFFFFF">
                      <a:alpha val="0"/>
                    </a:srgbClr>
                  </a:clrTo>
                </a:clrChange>
              </a:blip>
              <a:srcRect/>
              <a:stretch>
                <a:fillRect/>
              </a:stretch>
            </p:blipFill>
            <p:spPr bwMode="auto">
              <a:xfrm>
                <a:off x="8258176" y="2755106"/>
                <a:ext cx="476249" cy="428626"/>
              </a:xfrm>
              <a:prstGeom prst="rect">
                <a:avLst/>
              </a:prstGeom>
              <a:noFill/>
            </p:spPr>
          </p:pic>
          <p:pic>
            <p:nvPicPr>
              <p:cNvPr id="91" name="Picture 36" descr="BD21298_"/>
              <p:cNvPicPr>
                <a:picLocks noChangeAspect="1" noChangeArrowheads="1"/>
              </p:cNvPicPr>
              <p:nvPr/>
            </p:nvPicPr>
            <p:blipFill>
              <a:blip r:embed="rId4" cstate="email"/>
              <a:srcRect/>
              <a:stretch>
                <a:fillRect/>
              </a:stretch>
            </p:blipFill>
            <p:spPr bwMode="auto">
              <a:xfrm>
                <a:off x="8167689" y="2898775"/>
                <a:ext cx="123825" cy="130175"/>
              </a:xfrm>
              <a:prstGeom prst="rect">
                <a:avLst/>
              </a:prstGeom>
              <a:noFill/>
            </p:spPr>
          </p:pic>
        </p:grpSp>
        <p:sp>
          <p:nvSpPr>
            <p:cNvPr id="163" name="TextBox 162"/>
            <p:cNvSpPr txBox="1"/>
            <p:nvPr/>
          </p:nvSpPr>
          <p:spPr>
            <a:xfrm>
              <a:off x="449093" y="2295525"/>
              <a:ext cx="466794" cy="184666"/>
            </a:xfrm>
            <a:prstGeom prst="rect">
              <a:avLst/>
            </a:prstGeom>
            <a:noFill/>
          </p:spPr>
          <p:txBody>
            <a:bodyPr wrap="none" rtlCol="0">
              <a:spAutoFit/>
            </a:bodyPr>
            <a:lstStyle/>
            <a:p>
              <a:pPr algn="ctr"/>
              <a:r>
                <a:rPr lang="en-US" sz="600" dirty="0" err="1" smtClean="0">
                  <a:solidFill>
                    <a:srgbClr val="333333"/>
                  </a:solidFill>
                  <a:latin typeface="+mn-lt"/>
                  <a:ea typeface="+mn-ea"/>
                </a:rPr>
                <a:t>ServerA</a:t>
              </a:r>
              <a:endParaRPr lang="en-US" sz="600" dirty="0" smtClean="0">
                <a:solidFill>
                  <a:srgbClr val="333333"/>
                </a:solidFill>
                <a:latin typeface="+mn-lt"/>
                <a:ea typeface="+mn-ea"/>
              </a:endParaRPr>
            </a:p>
          </p:txBody>
        </p:sp>
        <p:sp>
          <p:nvSpPr>
            <p:cNvPr id="169" name="TextBox 168"/>
            <p:cNvSpPr txBox="1"/>
            <p:nvPr/>
          </p:nvSpPr>
          <p:spPr>
            <a:xfrm>
              <a:off x="778451" y="1885950"/>
              <a:ext cx="398629" cy="184666"/>
            </a:xfrm>
            <a:prstGeom prst="rect">
              <a:avLst/>
            </a:prstGeom>
            <a:noFill/>
          </p:spPr>
          <p:txBody>
            <a:bodyPr wrap="none" rtlCol="0">
              <a:spAutoFit/>
            </a:bodyPr>
            <a:lstStyle/>
            <a:p>
              <a:pPr algn="ctr"/>
              <a:r>
                <a:rPr lang="en-US" sz="600" dirty="0" smtClean="0">
                  <a:solidFill>
                    <a:srgbClr val="333333"/>
                  </a:solidFill>
                  <a:latin typeface="+mn-lt"/>
                  <a:ea typeface="+mn-ea"/>
                </a:rPr>
                <a:t>40404</a:t>
              </a:r>
            </a:p>
          </p:txBody>
        </p:sp>
      </p:grpSp>
      <p:grpSp>
        <p:nvGrpSpPr>
          <p:cNvPr id="182" name="Group 181"/>
          <p:cNvGrpSpPr/>
          <p:nvPr/>
        </p:nvGrpSpPr>
        <p:grpSpPr>
          <a:xfrm>
            <a:off x="1413383" y="592933"/>
            <a:ext cx="2197293" cy="1246585"/>
            <a:chOff x="1413382" y="592932"/>
            <a:chExt cx="2197293" cy="1246585"/>
          </a:xfrm>
        </p:grpSpPr>
        <p:grpSp>
          <p:nvGrpSpPr>
            <p:cNvPr id="108" name="Group 67"/>
            <p:cNvGrpSpPr/>
            <p:nvPr/>
          </p:nvGrpSpPr>
          <p:grpSpPr>
            <a:xfrm>
              <a:off x="1413382" y="592932"/>
              <a:ext cx="2197293" cy="1246585"/>
              <a:chOff x="3467100" y="1393032"/>
              <a:chExt cx="2197293" cy="1246585"/>
            </a:xfrm>
          </p:grpSpPr>
          <p:sp>
            <p:nvSpPr>
              <p:cNvPr id="110" name="Rectangle 4"/>
              <p:cNvSpPr>
                <a:spLocks noChangeArrowheads="1"/>
              </p:cNvSpPr>
              <p:nvPr/>
            </p:nvSpPr>
            <p:spPr bwMode="auto">
              <a:xfrm>
                <a:off x="3467100" y="1404938"/>
                <a:ext cx="2156236"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114" name="Text Box 5"/>
              <p:cNvSpPr txBox="1">
                <a:spLocks noChangeArrowheads="1"/>
              </p:cNvSpPr>
              <p:nvPr/>
            </p:nvSpPr>
            <p:spPr bwMode="auto">
              <a:xfrm>
                <a:off x="4851350" y="1393032"/>
                <a:ext cx="813043"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a:solidFill>
                      <a:schemeClr val="tx1"/>
                    </a:solidFill>
                  </a:rPr>
                  <a:t>Application</a:t>
                </a:r>
              </a:p>
            </p:txBody>
          </p:sp>
        </p:grpSp>
        <p:pic>
          <p:nvPicPr>
            <p:cNvPr id="109" name="Picture 108" descr="order managment app.jpg"/>
            <p:cNvPicPr>
              <a:picLocks noChangeAspect="1"/>
            </p:cNvPicPr>
            <p:nvPr/>
          </p:nvPicPr>
          <p:blipFill>
            <a:blip r:embed="rId5" cstate="email"/>
            <a:srcRect/>
            <a:stretch>
              <a:fillRect/>
            </a:stretch>
          </p:blipFill>
          <p:spPr>
            <a:xfrm>
              <a:off x="1800225" y="708355"/>
              <a:ext cx="771525" cy="448932"/>
            </a:xfrm>
            <a:prstGeom prst="rect">
              <a:avLst/>
            </a:prstGeom>
          </p:spPr>
        </p:pic>
      </p:grpSp>
      <p:sp>
        <p:nvSpPr>
          <p:cNvPr id="117" name="Rectangle 13"/>
          <p:cNvSpPr>
            <a:spLocks noChangeArrowheads="1"/>
          </p:cNvSpPr>
          <p:nvPr/>
        </p:nvSpPr>
        <p:spPr bwMode="auto">
          <a:xfrm>
            <a:off x="1419227" y="1576391"/>
            <a:ext cx="2143125" cy="257175"/>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FFFF"/>
                </a:solidFill>
              </a:rPr>
              <a:t>Pool</a:t>
            </a:r>
            <a:endParaRPr lang="en-US" sz="1200" b="1" dirty="0">
              <a:solidFill>
                <a:srgbClr val="FFFFFF"/>
              </a:solidFill>
            </a:endParaRPr>
          </a:p>
        </p:txBody>
      </p:sp>
      <p:grpSp>
        <p:nvGrpSpPr>
          <p:cNvPr id="185" name="Group 184"/>
          <p:cNvGrpSpPr/>
          <p:nvPr/>
        </p:nvGrpSpPr>
        <p:grpSpPr>
          <a:xfrm>
            <a:off x="934158" y="3143251"/>
            <a:ext cx="7267575" cy="180974"/>
            <a:chOff x="934156" y="3143251"/>
            <a:chExt cx="7267575" cy="180974"/>
          </a:xfrm>
        </p:grpSpPr>
        <p:grpSp>
          <p:nvGrpSpPr>
            <p:cNvPr id="129" name="Group 128"/>
            <p:cNvGrpSpPr/>
            <p:nvPr/>
          </p:nvGrpSpPr>
          <p:grpSpPr>
            <a:xfrm>
              <a:off x="934156" y="3143251"/>
              <a:ext cx="2143125" cy="180974"/>
              <a:chOff x="934156" y="3143251"/>
              <a:chExt cx="2143125" cy="180974"/>
            </a:xfrm>
          </p:grpSpPr>
          <p:sp>
            <p:nvSpPr>
              <p:cNvPr id="120" name="Rectangle 13"/>
              <p:cNvSpPr>
                <a:spLocks noChangeArrowheads="1"/>
              </p:cNvSpPr>
              <p:nvPr/>
            </p:nvSpPr>
            <p:spPr bwMode="auto">
              <a:xfrm>
                <a:off x="934156" y="3262314"/>
                <a:ext cx="2143125" cy="61911"/>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pic>
            <p:nvPicPr>
              <p:cNvPr id="126" name="Picture 19" descr="BD21298_"/>
              <p:cNvPicPr>
                <a:picLocks noChangeAspect="1" noChangeArrowheads="1"/>
              </p:cNvPicPr>
              <p:nvPr/>
            </p:nvPicPr>
            <p:blipFill>
              <a:blip r:embed="rId6" cstate="email"/>
              <a:srcRect/>
              <a:stretch>
                <a:fillRect/>
              </a:stretch>
            </p:blipFill>
            <p:spPr bwMode="auto">
              <a:xfrm>
                <a:off x="1181099" y="3143251"/>
                <a:ext cx="165099" cy="123824"/>
              </a:xfrm>
              <a:prstGeom prst="rect">
                <a:avLst/>
              </a:prstGeom>
              <a:noFill/>
            </p:spPr>
          </p:pic>
        </p:grpSp>
        <p:grpSp>
          <p:nvGrpSpPr>
            <p:cNvPr id="130" name="Group 129"/>
            <p:cNvGrpSpPr/>
            <p:nvPr/>
          </p:nvGrpSpPr>
          <p:grpSpPr>
            <a:xfrm>
              <a:off x="3496381" y="3143251"/>
              <a:ext cx="2143125" cy="180974"/>
              <a:chOff x="934156" y="3143251"/>
              <a:chExt cx="2143125" cy="180974"/>
            </a:xfrm>
          </p:grpSpPr>
          <p:sp>
            <p:nvSpPr>
              <p:cNvPr id="131" name="Rectangle 13"/>
              <p:cNvSpPr>
                <a:spLocks noChangeArrowheads="1"/>
              </p:cNvSpPr>
              <p:nvPr/>
            </p:nvSpPr>
            <p:spPr bwMode="auto">
              <a:xfrm>
                <a:off x="934156" y="3262314"/>
                <a:ext cx="2143125" cy="61911"/>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pic>
            <p:nvPicPr>
              <p:cNvPr id="132" name="Picture 19" descr="BD21298_"/>
              <p:cNvPicPr>
                <a:picLocks noChangeAspect="1" noChangeArrowheads="1"/>
              </p:cNvPicPr>
              <p:nvPr/>
            </p:nvPicPr>
            <p:blipFill>
              <a:blip r:embed="rId6" cstate="email"/>
              <a:srcRect/>
              <a:stretch>
                <a:fillRect/>
              </a:stretch>
            </p:blipFill>
            <p:spPr bwMode="auto">
              <a:xfrm>
                <a:off x="1181099" y="3143251"/>
                <a:ext cx="165099" cy="123824"/>
              </a:xfrm>
              <a:prstGeom prst="rect">
                <a:avLst/>
              </a:prstGeom>
              <a:noFill/>
            </p:spPr>
          </p:pic>
        </p:grpSp>
        <p:grpSp>
          <p:nvGrpSpPr>
            <p:cNvPr id="134" name="Group 133"/>
            <p:cNvGrpSpPr/>
            <p:nvPr/>
          </p:nvGrpSpPr>
          <p:grpSpPr>
            <a:xfrm>
              <a:off x="6058606" y="3143251"/>
              <a:ext cx="2143125" cy="180974"/>
              <a:chOff x="934156" y="3143251"/>
              <a:chExt cx="2143125" cy="180974"/>
            </a:xfrm>
          </p:grpSpPr>
          <p:sp>
            <p:nvSpPr>
              <p:cNvPr id="135" name="Rectangle 13"/>
              <p:cNvSpPr>
                <a:spLocks noChangeArrowheads="1"/>
              </p:cNvSpPr>
              <p:nvPr/>
            </p:nvSpPr>
            <p:spPr bwMode="auto">
              <a:xfrm>
                <a:off x="934156" y="3262314"/>
                <a:ext cx="2143125" cy="61911"/>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pic>
            <p:nvPicPr>
              <p:cNvPr id="136" name="Picture 19" descr="BD21298_"/>
              <p:cNvPicPr>
                <a:picLocks noChangeAspect="1" noChangeArrowheads="1"/>
              </p:cNvPicPr>
              <p:nvPr/>
            </p:nvPicPr>
            <p:blipFill>
              <a:blip r:embed="rId6" cstate="email"/>
              <a:srcRect/>
              <a:stretch>
                <a:fillRect/>
              </a:stretch>
            </p:blipFill>
            <p:spPr bwMode="auto">
              <a:xfrm>
                <a:off x="1181099" y="3143251"/>
                <a:ext cx="165099" cy="123824"/>
              </a:xfrm>
              <a:prstGeom prst="rect">
                <a:avLst/>
              </a:prstGeom>
              <a:noFill/>
            </p:spPr>
          </p:pic>
        </p:grpSp>
      </p:grpSp>
      <p:sp>
        <p:nvSpPr>
          <p:cNvPr id="137" name="TextBox 136"/>
          <p:cNvSpPr txBox="1"/>
          <p:nvPr/>
        </p:nvSpPr>
        <p:spPr>
          <a:xfrm>
            <a:off x="3990975" y="596109"/>
            <a:ext cx="3781426" cy="997742"/>
          </a:xfrm>
          <a:prstGeom prst="rect">
            <a:avLst/>
          </a:prstGeom>
          <a:noFill/>
          <a:ln>
            <a:solidFill>
              <a:srgbClr val="002060"/>
            </a:solidFill>
          </a:ln>
          <a:effectLst/>
        </p:spPr>
        <p:txBody>
          <a:bodyPr wrap="none" rtlCol="0">
            <a:noAutofit/>
          </a:bodyPr>
          <a:lstStyle/>
          <a:p>
            <a:pPr fontAlgn="t"/>
            <a:r>
              <a:rPr lang="en-US" sz="800" dirty="0" smtClean="0">
                <a:solidFill>
                  <a:srgbClr val="000000"/>
                </a:solidFill>
              </a:rPr>
              <a:t>clientCache.xml</a:t>
            </a:r>
          </a:p>
          <a:p>
            <a:pPr fontAlgn="t"/>
            <a:r>
              <a:rPr lang="en-US" sz="800" dirty="0" smtClean="0">
                <a:solidFill>
                  <a:srgbClr val="5F5F5F"/>
                </a:solidFill>
              </a:rPr>
              <a:t>&lt;client-cache&gt; </a:t>
            </a:r>
          </a:p>
          <a:p>
            <a:pPr fontAlgn="t"/>
            <a:r>
              <a:rPr lang="en-US" sz="800" dirty="0" smtClean="0">
                <a:solidFill>
                  <a:srgbClr val="5F5F5F"/>
                </a:solidFill>
              </a:rPr>
              <a:t>    &lt;pool name=“client” </a:t>
            </a:r>
            <a:r>
              <a:rPr lang="en-US" sz="800" b="1" dirty="0" smtClean="0">
                <a:solidFill>
                  <a:schemeClr val="accent1"/>
                </a:solidFill>
              </a:rPr>
              <a:t>min-connections=“2” max-connections=“3”&gt; </a:t>
            </a:r>
          </a:p>
          <a:p>
            <a:pPr fontAlgn="t"/>
            <a:r>
              <a:rPr lang="en-US" sz="800" b="1" dirty="0" smtClean="0">
                <a:solidFill>
                  <a:schemeClr val="accent1"/>
                </a:solidFill>
              </a:rPr>
              <a:t>        &lt;locator host=“</a:t>
            </a:r>
            <a:r>
              <a:rPr lang="en-US" sz="800" b="1" dirty="0" err="1" smtClean="0">
                <a:solidFill>
                  <a:schemeClr val="accent1"/>
                </a:solidFill>
              </a:rPr>
              <a:t>ServerA</a:t>
            </a:r>
            <a:r>
              <a:rPr lang="en-US" sz="800" b="1" dirty="0" smtClean="0">
                <a:solidFill>
                  <a:schemeClr val="accent1"/>
                </a:solidFill>
              </a:rPr>
              <a:t>” port=“40404” /&gt; </a:t>
            </a:r>
          </a:p>
          <a:p>
            <a:pPr fontAlgn="t"/>
            <a:r>
              <a:rPr lang="en-US" sz="800" b="1" dirty="0" smtClean="0">
                <a:solidFill>
                  <a:schemeClr val="accent1"/>
                </a:solidFill>
              </a:rPr>
              <a:t>        &lt;locator host=“</a:t>
            </a:r>
            <a:r>
              <a:rPr lang="en-US" sz="800" b="1" dirty="0" err="1" smtClean="0">
                <a:solidFill>
                  <a:schemeClr val="accent1"/>
                </a:solidFill>
              </a:rPr>
              <a:t>ServerB</a:t>
            </a:r>
            <a:r>
              <a:rPr lang="en-US" sz="800" b="1" dirty="0" smtClean="0">
                <a:solidFill>
                  <a:schemeClr val="accent1"/>
                </a:solidFill>
              </a:rPr>
              <a:t>” port=“40404” /&gt; </a:t>
            </a:r>
          </a:p>
          <a:p>
            <a:pPr fontAlgn="t"/>
            <a:r>
              <a:rPr lang="en-US" sz="800" dirty="0" smtClean="0">
                <a:solidFill>
                  <a:srgbClr val="5F5F5F"/>
                </a:solidFill>
              </a:rPr>
              <a:t>    &lt;/pool&gt; </a:t>
            </a:r>
          </a:p>
          <a:p>
            <a:pPr fontAlgn="t"/>
            <a:r>
              <a:rPr lang="en-US" sz="800" dirty="0" smtClean="0">
                <a:solidFill>
                  <a:srgbClr val="5F5F5F"/>
                </a:solidFill>
              </a:rPr>
              <a:t>&lt;/client-cache&gt; </a:t>
            </a:r>
            <a:endParaRPr lang="en-US" sz="800" dirty="0">
              <a:solidFill>
                <a:srgbClr val="5F5F5F"/>
              </a:solidFill>
            </a:endParaRPr>
          </a:p>
        </p:txBody>
      </p:sp>
      <p:cxnSp>
        <p:nvCxnSpPr>
          <p:cNvPr id="140" name="Straight Arrow Connector 139"/>
          <p:cNvCxnSpPr/>
          <p:nvPr/>
        </p:nvCxnSpPr>
        <p:spPr bwMode="auto">
          <a:xfrm rot="10800000" flipV="1">
            <a:off x="1057144" y="1828800"/>
            <a:ext cx="727209" cy="203716"/>
          </a:xfrm>
          <a:prstGeom prst="straightConnector1">
            <a:avLst/>
          </a:prstGeom>
          <a:solidFill>
            <a:srgbClr val="0095D3"/>
          </a:solidFill>
          <a:ln w="19050" cap="flat" cmpd="sng" algn="ctr">
            <a:solidFill>
              <a:schemeClr val="tx1"/>
            </a:solidFill>
            <a:prstDash val="solid"/>
            <a:round/>
            <a:headEnd type="none" w="med" len="med"/>
            <a:tailEnd type="triangle" w="med" len="med"/>
          </a:ln>
          <a:effectLst/>
        </p:spPr>
      </p:cxnSp>
      <p:grpSp>
        <p:nvGrpSpPr>
          <p:cNvPr id="183" name="Group 182"/>
          <p:cNvGrpSpPr/>
          <p:nvPr/>
        </p:nvGrpSpPr>
        <p:grpSpPr>
          <a:xfrm>
            <a:off x="1031877" y="1847809"/>
            <a:ext cx="1111251" cy="295317"/>
            <a:chOff x="1031875" y="1847808"/>
            <a:chExt cx="1111251" cy="295317"/>
          </a:xfrm>
        </p:grpSpPr>
        <p:grpSp>
          <p:nvGrpSpPr>
            <p:cNvPr id="146" name="Group 145"/>
            <p:cNvGrpSpPr/>
            <p:nvPr/>
          </p:nvGrpSpPr>
          <p:grpSpPr>
            <a:xfrm rot="9986835">
              <a:off x="1031875" y="2019300"/>
              <a:ext cx="120650" cy="123825"/>
              <a:chOff x="1625600" y="2238375"/>
              <a:chExt cx="120650" cy="123825"/>
            </a:xfrm>
          </p:grpSpPr>
          <p:sp>
            <p:nvSpPr>
              <p:cNvPr id="144" name="Arc 143"/>
              <p:cNvSpPr/>
              <p:nvPr/>
            </p:nvSpPr>
            <p:spPr bwMode="auto">
              <a:xfrm>
                <a:off x="1625600" y="2241550"/>
                <a:ext cx="120650" cy="120650"/>
              </a:xfrm>
              <a:prstGeom prst="arc">
                <a:avLst/>
              </a:pr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45" name="Arc 144"/>
              <p:cNvSpPr/>
              <p:nvPr/>
            </p:nvSpPr>
            <p:spPr bwMode="auto">
              <a:xfrm flipV="1">
                <a:off x="1625600" y="2238375"/>
                <a:ext cx="120650" cy="120650"/>
              </a:xfrm>
              <a:prstGeom prst="arc">
                <a:avLst/>
              </a:pr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cxnSp>
          <p:nvCxnSpPr>
            <p:cNvPr id="147" name="Straight Arrow Connector 146"/>
            <p:cNvCxnSpPr/>
            <p:nvPr/>
          </p:nvCxnSpPr>
          <p:spPr bwMode="auto">
            <a:xfrm rot="10800000" flipV="1">
              <a:off x="1098419" y="1847808"/>
              <a:ext cx="1044707" cy="292658"/>
            </a:xfrm>
            <a:prstGeom prst="straightConnector1">
              <a:avLst/>
            </a:prstGeom>
            <a:solidFill>
              <a:srgbClr val="0095D3"/>
            </a:solidFill>
            <a:ln w="19050" cap="flat" cmpd="sng" algn="ctr">
              <a:solidFill>
                <a:schemeClr val="tx1"/>
              </a:solidFill>
              <a:prstDash val="solid"/>
              <a:round/>
              <a:headEnd type="triangle" w="med" len="med"/>
              <a:tailEnd type="none" w="med" len="med"/>
            </a:ln>
            <a:effectLst/>
          </p:spPr>
        </p:cxnSp>
      </p:grpSp>
      <p:grpSp>
        <p:nvGrpSpPr>
          <p:cNvPr id="184" name="Group 183"/>
          <p:cNvGrpSpPr/>
          <p:nvPr/>
        </p:nvGrpSpPr>
        <p:grpSpPr>
          <a:xfrm>
            <a:off x="1263651" y="1838325"/>
            <a:ext cx="2562225" cy="1304926"/>
            <a:chOff x="1263649" y="1838325"/>
            <a:chExt cx="2562225" cy="1304926"/>
          </a:xfrm>
        </p:grpSpPr>
        <p:cxnSp>
          <p:nvCxnSpPr>
            <p:cNvPr id="151" name="Straight Arrow Connector 150"/>
            <p:cNvCxnSpPr>
              <a:endCxn id="126" idx="0"/>
            </p:cNvCxnSpPr>
            <p:nvPr/>
          </p:nvCxnSpPr>
          <p:spPr bwMode="auto">
            <a:xfrm rot="5400000">
              <a:off x="1041399" y="2060575"/>
              <a:ext cx="1304926" cy="860426"/>
            </a:xfrm>
            <a:prstGeom prst="straightConnector1">
              <a:avLst/>
            </a:prstGeom>
            <a:solidFill>
              <a:srgbClr val="0095D3"/>
            </a:solidFill>
            <a:ln w="19050" cap="flat" cmpd="sng" algn="ctr">
              <a:solidFill>
                <a:schemeClr val="tx1"/>
              </a:solidFill>
              <a:prstDash val="solid"/>
              <a:round/>
              <a:headEnd type="none" w="med" len="med"/>
              <a:tailEnd type="triangle" w="med" len="med"/>
            </a:ln>
            <a:effectLst/>
          </p:spPr>
        </p:cxnSp>
        <p:cxnSp>
          <p:nvCxnSpPr>
            <p:cNvPr id="153" name="Straight Arrow Connector 152"/>
            <p:cNvCxnSpPr>
              <a:endCxn id="132" idx="0"/>
            </p:cNvCxnSpPr>
            <p:nvPr/>
          </p:nvCxnSpPr>
          <p:spPr bwMode="auto">
            <a:xfrm>
              <a:off x="2105025" y="1857375"/>
              <a:ext cx="1720849" cy="1285876"/>
            </a:xfrm>
            <a:prstGeom prst="straightConnector1">
              <a:avLst/>
            </a:prstGeom>
            <a:solidFill>
              <a:srgbClr val="0095D3"/>
            </a:solidFill>
            <a:ln w="19050" cap="flat" cmpd="sng" algn="ctr">
              <a:solidFill>
                <a:schemeClr val="tx1"/>
              </a:solidFill>
              <a:prstDash val="solid"/>
              <a:round/>
              <a:headEnd type="none" w="med" len="med"/>
              <a:tailEnd type="triangle" w="med" len="med"/>
            </a:ln>
            <a:effectLst/>
          </p:spPr>
        </p:cxnSp>
      </p:grpSp>
      <p:cxnSp>
        <p:nvCxnSpPr>
          <p:cNvPr id="156" name="Straight Arrow Connector 155"/>
          <p:cNvCxnSpPr>
            <a:endCxn id="136" idx="0"/>
          </p:cNvCxnSpPr>
          <p:nvPr/>
        </p:nvCxnSpPr>
        <p:spPr bwMode="auto">
          <a:xfrm>
            <a:off x="2105025" y="1847851"/>
            <a:ext cx="4283074" cy="1295401"/>
          </a:xfrm>
          <a:prstGeom prst="straightConnector1">
            <a:avLst/>
          </a:prstGeom>
          <a:solidFill>
            <a:srgbClr val="0095D3"/>
          </a:solidFill>
          <a:ln w="19050" cap="flat" cmpd="sng" algn="ctr">
            <a:solidFill>
              <a:schemeClr val="tx1"/>
            </a:solidFill>
            <a:prstDash val="dash"/>
            <a:round/>
            <a:headEnd type="none" w="med" len="med"/>
            <a:tailEnd type="triangle" w="med" len="med"/>
          </a:ln>
          <a:effectLst/>
        </p:spPr>
      </p:cxnSp>
    </p:spTree>
    <p:extLst>
      <p:ext uri="{BB962C8B-B14F-4D97-AF65-F5344CB8AC3E}">
        <p14:creationId xmlns:p14="http://schemas.microsoft.com/office/powerpoint/2010/main" val="160171083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1000"/>
                                        <p:tgtEl>
                                          <p:spTgt spid="18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82"/>
                                        </p:tgtEl>
                                        <p:attrNameLst>
                                          <p:attrName>style.visibility</p:attrName>
                                        </p:attrNameLst>
                                      </p:cBhvr>
                                      <p:to>
                                        <p:strVal val="visible"/>
                                      </p:to>
                                    </p:set>
                                    <p:animEffect transition="in" filter="fade">
                                      <p:cBhvr>
                                        <p:cTn id="11" dur="1000"/>
                                        <p:tgtEl>
                                          <p:spTgt spid="18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7"/>
                                        </p:tgtEl>
                                        <p:attrNameLst>
                                          <p:attrName>style.visibility</p:attrName>
                                        </p:attrNameLst>
                                      </p:cBhvr>
                                      <p:to>
                                        <p:strVal val="visible"/>
                                      </p:to>
                                    </p:set>
                                    <p:animEffect transition="in" filter="fade">
                                      <p:cBhvr>
                                        <p:cTn id="16" dur="1000"/>
                                        <p:tgtEl>
                                          <p:spTgt spid="13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17"/>
                                        </p:tgtEl>
                                        <p:attrNameLst>
                                          <p:attrName>style.visibility</p:attrName>
                                        </p:attrNameLst>
                                      </p:cBhvr>
                                      <p:to>
                                        <p:strVal val="visible"/>
                                      </p:to>
                                    </p:set>
                                    <p:animEffect transition="in" filter="fade">
                                      <p:cBhvr>
                                        <p:cTn id="20" dur="1000"/>
                                        <p:tgtEl>
                                          <p:spTgt spid="117"/>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140"/>
                                        </p:tgtEl>
                                        <p:attrNameLst>
                                          <p:attrName>style.visibility</p:attrName>
                                        </p:attrNameLst>
                                      </p:cBhvr>
                                      <p:to>
                                        <p:strVal val="visible"/>
                                      </p:to>
                                    </p:set>
                                    <p:animEffect transition="in" filter="fade">
                                      <p:cBhvr>
                                        <p:cTn id="24" dur="1000"/>
                                        <p:tgtEl>
                                          <p:spTgt spid="140"/>
                                        </p:tgtEl>
                                      </p:cBhvr>
                                    </p:animEffec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183"/>
                                        </p:tgtEl>
                                        <p:attrNameLst>
                                          <p:attrName>style.visibility</p:attrName>
                                        </p:attrNameLst>
                                      </p:cBhvr>
                                      <p:to>
                                        <p:strVal val="visible"/>
                                      </p:to>
                                    </p:set>
                                    <p:animEffect transition="in" filter="fade">
                                      <p:cBhvr>
                                        <p:cTn id="28" dur="1000"/>
                                        <p:tgtEl>
                                          <p:spTgt spid="183"/>
                                        </p:tgtEl>
                                      </p:cBhvr>
                                    </p:animEffect>
                                  </p:childTnLst>
                                </p:cTn>
                              </p:par>
                            </p:childTnLst>
                          </p:cTn>
                        </p:par>
                        <p:par>
                          <p:cTn id="29" fill="hold">
                            <p:stCondLst>
                              <p:cond delay="4000"/>
                            </p:stCondLst>
                            <p:childTnLst>
                              <p:par>
                                <p:cTn id="30" presetID="10" presetClass="exit" presetSubtype="0" fill="hold" nodeType="afterEffect">
                                  <p:stCondLst>
                                    <p:cond delay="0"/>
                                  </p:stCondLst>
                                  <p:childTnLst>
                                    <p:animEffect transition="out" filter="fade">
                                      <p:cBhvr>
                                        <p:cTn id="31" dur="1000"/>
                                        <p:tgtEl>
                                          <p:spTgt spid="140"/>
                                        </p:tgtEl>
                                      </p:cBhvr>
                                    </p:animEffect>
                                    <p:set>
                                      <p:cBhvr>
                                        <p:cTn id="32" dur="1" fill="hold">
                                          <p:stCondLst>
                                            <p:cond delay="999"/>
                                          </p:stCondLst>
                                        </p:cTn>
                                        <p:tgtEl>
                                          <p:spTgt spid="140"/>
                                        </p:tgtEl>
                                        <p:attrNameLst>
                                          <p:attrName>style.visibility</p:attrName>
                                        </p:attrNameLst>
                                      </p:cBhvr>
                                      <p:to>
                                        <p:strVal val="hidden"/>
                                      </p:to>
                                    </p:set>
                                  </p:childTnLst>
                                </p:cTn>
                              </p:par>
                            </p:childTnLst>
                          </p:cTn>
                        </p:par>
                        <p:par>
                          <p:cTn id="33" fill="hold">
                            <p:stCondLst>
                              <p:cond delay="5000"/>
                            </p:stCondLst>
                            <p:childTnLst>
                              <p:par>
                                <p:cTn id="34" presetID="10" presetClass="entr" presetSubtype="0" fill="hold" nodeType="afterEffect">
                                  <p:stCondLst>
                                    <p:cond delay="0"/>
                                  </p:stCondLst>
                                  <p:childTnLst>
                                    <p:set>
                                      <p:cBhvr>
                                        <p:cTn id="35" dur="1" fill="hold">
                                          <p:stCondLst>
                                            <p:cond delay="0"/>
                                          </p:stCondLst>
                                        </p:cTn>
                                        <p:tgtEl>
                                          <p:spTgt spid="184"/>
                                        </p:tgtEl>
                                        <p:attrNameLst>
                                          <p:attrName>style.visibility</p:attrName>
                                        </p:attrNameLst>
                                      </p:cBhvr>
                                      <p:to>
                                        <p:strVal val="visible"/>
                                      </p:to>
                                    </p:set>
                                    <p:animEffect transition="in" filter="fade">
                                      <p:cBhvr>
                                        <p:cTn id="36" dur="1000"/>
                                        <p:tgtEl>
                                          <p:spTgt spid="184"/>
                                        </p:tgtEl>
                                      </p:cBhvr>
                                    </p:animEffect>
                                  </p:childTnLst>
                                </p:cTn>
                              </p:par>
                            </p:childTnLst>
                          </p:cTn>
                        </p:par>
                        <p:par>
                          <p:cTn id="37" fill="hold">
                            <p:stCondLst>
                              <p:cond delay="6000"/>
                            </p:stCondLst>
                            <p:childTnLst>
                              <p:par>
                                <p:cTn id="38" presetID="10" presetClass="exit" presetSubtype="0" fill="hold" nodeType="afterEffect">
                                  <p:stCondLst>
                                    <p:cond delay="0"/>
                                  </p:stCondLst>
                                  <p:childTnLst>
                                    <p:animEffect transition="out" filter="fade">
                                      <p:cBhvr>
                                        <p:cTn id="39" dur="1000"/>
                                        <p:tgtEl>
                                          <p:spTgt spid="183"/>
                                        </p:tgtEl>
                                      </p:cBhvr>
                                    </p:animEffect>
                                    <p:set>
                                      <p:cBhvr>
                                        <p:cTn id="40" dur="1" fill="hold">
                                          <p:stCondLst>
                                            <p:cond delay="999"/>
                                          </p:stCondLst>
                                        </p:cTn>
                                        <p:tgtEl>
                                          <p:spTgt spid="183"/>
                                        </p:tgtEl>
                                        <p:attrNameLst>
                                          <p:attrName>style.visibility</p:attrName>
                                        </p:attrNameLst>
                                      </p:cBhvr>
                                      <p:to>
                                        <p:strVal val="hidden"/>
                                      </p:to>
                                    </p:set>
                                  </p:childTnLst>
                                </p:cTn>
                              </p:par>
                            </p:childTnLst>
                          </p:cTn>
                        </p:par>
                        <p:par>
                          <p:cTn id="41" fill="hold">
                            <p:stCondLst>
                              <p:cond delay="7000"/>
                            </p:stCondLst>
                            <p:childTnLst>
                              <p:par>
                                <p:cTn id="42" presetID="10" presetClass="entr" presetSubtype="0" fill="hold" nodeType="afterEffect">
                                  <p:stCondLst>
                                    <p:cond delay="0"/>
                                  </p:stCondLst>
                                  <p:childTnLst>
                                    <p:set>
                                      <p:cBhvr>
                                        <p:cTn id="43" dur="1" fill="hold">
                                          <p:stCondLst>
                                            <p:cond delay="0"/>
                                          </p:stCondLst>
                                        </p:cTn>
                                        <p:tgtEl>
                                          <p:spTgt spid="156"/>
                                        </p:tgtEl>
                                        <p:attrNameLst>
                                          <p:attrName>style.visibility</p:attrName>
                                        </p:attrNameLst>
                                      </p:cBhvr>
                                      <p:to>
                                        <p:strVal val="visible"/>
                                      </p:to>
                                    </p:set>
                                    <p:animEffect transition="in" filter="fade">
                                      <p:cBhvr>
                                        <p:cTn id="44" dur="10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dirty="0" smtClean="0"/>
              <a:t>Replicated Regions Overview</a:t>
            </a:r>
            <a:endParaRPr lang="en-US" dirty="0"/>
          </a:p>
        </p:txBody>
      </p:sp>
      <p:sp>
        <p:nvSpPr>
          <p:cNvPr id="54" name="Rectangle 4"/>
          <p:cNvSpPr>
            <a:spLocks noChangeArrowheads="1"/>
          </p:cNvSpPr>
          <p:nvPr/>
        </p:nvSpPr>
        <p:spPr bwMode="auto">
          <a:xfrm>
            <a:off x="878777" y="1577254"/>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33" name="Rectangle 13"/>
          <p:cNvSpPr>
            <a:spLocks noChangeArrowheads="1"/>
          </p:cNvSpPr>
          <p:nvPr/>
        </p:nvSpPr>
        <p:spPr bwMode="auto">
          <a:xfrm>
            <a:off x="883445" y="1571301"/>
            <a:ext cx="2143125" cy="61911"/>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sp>
        <p:nvSpPr>
          <p:cNvPr id="58" name="Rectangle 4"/>
          <p:cNvSpPr>
            <a:spLocks noChangeArrowheads="1"/>
          </p:cNvSpPr>
          <p:nvPr/>
        </p:nvSpPr>
        <p:spPr bwMode="auto">
          <a:xfrm>
            <a:off x="3441002" y="1577254"/>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68" name="Rectangle 4"/>
          <p:cNvSpPr>
            <a:spLocks noChangeArrowheads="1"/>
          </p:cNvSpPr>
          <p:nvPr/>
        </p:nvSpPr>
        <p:spPr bwMode="auto">
          <a:xfrm>
            <a:off x="6003227" y="1577254"/>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grpSp>
        <p:nvGrpSpPr>
          <p:cNvPr id="3" name="Group 92"/>
          <p:cNvGrpSpPr/>
          <p:nvPr/>
        </p:nvGrpSpPr>
        <p:grpSpPr>
          <a:xfrm>
            <a:off x="2975859" y="1890386"/>
            <a:ext cx="554831" cy="907258"/>
            <a:chOff x="3026569" y="3581399"/>
            <a:chExt cx="554831" cy="907258"/>
          </a:xfrm>
        </p:grpSpPr>
        <p:sp>
          <p:nvSpPr>
            <p:cNvPr id="80" name="Moon 79"/>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1" name="Moon 80"/>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2" name="Rectangle 81"/>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5" name="Rectangle 84"/>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6" name="Rectangle 85"/>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7" name="Rectangle 86"/>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8" name="Rectangle 87"/>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sp>
        <p:nvSpPr>
          <p:cNvPr id="29" name="Rectangle 13"/>
          <p:cNvSpPr>
            <a:spLocks noChangeArrowheads="1"/>
          </p:cNvSpPr>
          <p:nvPr/>
        </p:nvSpPr>
        <p:spPr bwMode="auto">
          <a:xfrm>
            <a:off x="3445671" y="1571301"/>
            <a:ext cx="2143125" cy="61911"/>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sp>
        <p:nvSpPr>
          <p:cNvPr id="30" name="Rectangle 13"/>
          <p:cNvSpPr>
            <a:spLocks noChangeArrowheads="1"/>
          </p:cNvSpPr>
          <p:nvPr/>
        </p:nvSpPr>
        <p:spPr bwMode="auto">
          <a:xfrm>
            <a:off x="6007896" y="1571301"/>
            <a:ext cx="2143125" cy="61911"/>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grpSp>
        <p:nvGrpSpPr>
          <p:cNvPr id="31" name="Group 92"/>
          <p:cNvGrpSpPr/>
          <p:nvPr/>
        </p:nvGrpSpPr>
        <p:grpSpPr>
          <a:xfrm>
            <a:off x="5538084" y="1890386"/>
            <a:ext cx="554831" cy="907258"/>
            <a:chOff x="3026569" y="3581399"/>
            <a:chExt cx="554831" cy="907258"/>
          </a:xfrm>
        </p:grpSpPr>
        <p:sp>
          <p:nvSpPr>
            <p:cNvPr id="32" name="Moon 31"/>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4" name="Moon 33"/>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5" name="Rectangle 34"/>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6" name="Rectangle 35"/>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7" name="Rectangle 36"/>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8" name="Rectangle 37"/>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9" name="Rectangle 38"/>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sp>
        <p:nvSpPr>
          <p:cNvPr id="44" name="AutoShape 44"/>
          <p:cNvSpPr>
            <a:spLocks noChangeArrowheads="1"/>
          </p:cNvSpPr>
          <p:nvPr/>
        </p:nvSpPr>
        <p:spPr bwMode="auto">
          <a:xfrm>
            <a:off x="3539840" y="2566662"/>
            <a:ext cx="1958975" cy="178593"/>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Products</a:t>
            </a:r>
            <a:endParaRPr lang="en-US" sz="1050" b="1" dirty="0">
              <a:solidFill>
                <a:srgbClr val="FFFFFF"/>
              </a:solidFill>
            </a:endParaRPr>
          </a:p>
        </p:txBody>
      </p:sp>
      <p:sp>
        <p:nvSpPr>
          <p:cNvPr id="45" name="AutoShape 44"/>
          <p:cNvSpPr>
            <a:spLocks noChangeArrowheads="1"/>
          </p:cNvSpPr>
          <p:nvPr/>
        </p:nvSpPr>
        <p:spPr bwMode="auto">
          <a:xfrm>
            <a:off x="3539840" y="2566662"/>
            <a:ext cx="1958975" cy="178593"/>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Products</a:t>
            </a:r>
            <a:endParaRPr lang="en-US" sz="1050" b="1" dirty="0">
              <a:solidFill>
                <a:srgbClr val="FFFFFF"/>
              </a:solidFill>
            </a:endParaRPr>
          </a:p>
        </p:txBody>
      </p:sp>
      <p:sp>
        <p:nvSpPr>
          <p:cNvPr id="62" name="AutoShape 44"/>
          <p:cNvSpPr>
            <a:spLocks noChangeArrowheads="1"/>
          </p:cNvSpPr>
          <p:nvPr/>
        </p:nvSpPr>
        <p:spPr bwMode="auto">
          <a:xfrm>
            <a:off x="3539840" y="2566662"/>
            <a:ext cx="1958975" cy="178593"/>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Products</a:t>
            </a:r>
            <a:endParaRPr lang="en-US" sz="1050" b="1" dirty="0">
              <a:solidFill>
                <a:srgbClr val="FFFFFF"/>
              </a:solidFill>
            </a:endParaRPr>
          </a:p>
        </p:txBody>
      </p:sp>
    </p:spTree>
    <p:extLst>
      <p:ext uri="{BB962C8B-B14F-4D97-AF65-F5344CB8AC3E}">
        <p14:creationId xmlns:p14="http://schemas.microsoft.com/office/powerpoint/2010/main" val="305198869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2000"/>
                                        <p:tgtEl>
                                          <p:spTgt spid="62"/>
                                        </p:tgtEl>
                                      </p:cBhvr>
                                    </p:animEffect>
                                  </p:childTnLst>
                                </p:cTn>
                              </p:par>
                            </p:childTnLst>
                          </p:cTn>
                        </p:par>
                        <p:par>
                          <p:cTn id="8" fill="hold">
                            <p:stCondLst>
                              <p:cond delay="2000"/>
                            </p:stCondLst>
                            <p:childTnLst>
                              <p:par>
                                <p:cTn id="9" presetID="10" presetClass="entr" presetSubtype="0" fill="hold" grpId="1"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500"/>
                                        <p:tgtEl>
                                          <p:spTgt spid="45"/>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500"/>
                                        <p:tgtEl>
                                          <p:spTgt spid="44"/>
                                        </p:tgtEl>
                                      </p:cBhvr>
                                    </p:animEffect>
                                  </p:childTnLst>
                                </p:cTn>
                              </p:par>
                            </p:childTnLst>
                          </p:cTn>
                        </p:par>
                        <p:par>
                          <p:cTn id="15" fill="hold">
                            <p:stCondLst>
                              <p:cond delay="2500"/>
                            </p:stCondLst>
                            <p:childTnLst>
                              <p:par>
                                <p:cTn id="16" presetID="35" presetClass="path" presetSubtype="0" accel="50000" decel="50000" fill="hold" grpId="0" nodeType="afterEffect">
                                  <p:stCondLst>
                                    <p:cond delay="0"/>
                                  </p:stCondLst>
                                  <p:childTnLst>
                                    <p:animMotion origin="layout" path="M 3.61111E-6 -4.32099E-6 L -0.28021 -4.32099E-6 " pathEditMode="relative" rAng="0" ptsTypes="AA">
                                      <p:cBhvr>
                                        <p:cTn id="17" dur="1000" fill="hold"/>
                                        <p:tgtEl>
                                          <p:spTgt spid="44"/>
                                        </p:tgtEl>
                                        <p:attrNameLst>
                                          <p:attrName>ppt_x</p:attrName>
                                          <p:attrName>ppt_y</p:attrName>
                                        </p:attrNameLst>
                                      </p:cBhvr>
                                      <p:rCtr x="-140" y="0"/>
                                    </p:animMotion>
                                  </p:childTnLst>
                                </p:cTn>
                              </p:par>
                              <p:par>
                                <p:cTn id="18" presetID="63" presetClass="path" presetSubtype="0" accel="50000" decel="50000" fill="hold" grpId="0" nodeType="withEffect">
                                  <p:stCondLst>
                                    <p:cond delay="0"/>
                                  </p:stCondLst>
                                  <p:childTnLst>
                                    <p:animMotion origin="layout" path="M 3.61111E-6 8.64198E-7 L 0.28125 8.64198E-7 " pathEditMode="relative" rAng="0" ptsTypes="AA">
                                      <p:cBhvr>
                                        <p:cTn id="19" dur="1000" fill="hold"/>
                                        <p:tgtEl>
                                          <p:spTgt spid="45"/>
                                        </p:tgtEl>
                                        <p:attrNameLst>
                                          <p:attrName>ppt_x</p:attrName>
                                          <p:attrName>ppt_y</p:attrName>
                                        </p:attrNameLst>
                                      </p:cBhvr>
                                      <p:rCtr x="14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5" grpId="0" animBg="1"/>
      <p:bldP spid="45" grpId="1" animBg="1"/>
      <p:bldP spid="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934157" y="1682282"/>
            <a:ext cx="7279510" cy="1234679"/>
            <a:chOff x="929489" y="3268267"/>
            <a:chExt cx="7279510" cy="1234679"/>
          </a:xfrm>
        </p:grpSpPr>
        <p:sp>
          <p:nvSpPr>
            <p:cNvPr id="54" name="Rectangle 4"/>
            <p:cNvSpPr>
              <a:spLocks noChangeArrowheads="1"/>
            </p:cNvSpPr>
            <p:nvPr/>
          </p:nvSpPr>
          <p:spPr bwMode="auto">
            <a:xfrm>
              <a:off x="929489"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58" name="Rectangle 4"/>
            <p:cNvSpPr>
              <a:spLocks noChangeArrowheads="1"/>
            </p:cNvSpPr>
            <p:nvPr/>
          </p:nvSpPr>
          <p:spPr bwMode="auto">
            <a:xfrm>
              <a:off x="3491714"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68" name="Rectangle 4"/>
            <p:cNvSpPr>
              <a:spLocks noChangeArrowheads="1"/>
            </p:cNvSpPr>
            <p:nvPr/>
          </p:nvSpPr>
          <p:spPr bwMode="auto">
            <a:xfrm>
              <a:off x="6053939"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grpSp>
          <p:nvGrpSpPr>
            <p:cNvPr id="2" name="Group 92"/>
            <p:cNvGrpSpPr/>
            <p:nvPr/>
          </p:nvGrpSpPr>
          <p:grpSpPr>
            <a:xfrm>
              <a:off x="3026569" y="3581399"/>
              <a:ext cx="554831" cy="907258"/>
              <a:chOff x="3026569" y="3581399"/>
              <a:chExt cx="554831" cy="907258"/>
            </a:xfrm>
          </p:grpSpPr>
          <p:sp>
            <p:nvSpPr>
              <p:cNvPr id="80" name="Moon 79"/>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1" name="Moon 80"/>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2" name="Rectangle 81"/>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5" name="Rectangle 84"/>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6" name="Rectangle 85"/>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7" name="Rectangle 86"/>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8" name="Rectangle 87"/>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grpSp>
          <p:nvGrpSpPr>
            <p:cNvPr id="3" name="Group 92"/>
            <p:cNvGrpSpPr/>
            <p:nvPr/>
          </p:nvGrpSpPr>
          <p:grpSpPr>
            <a:xfrm>
              <a:off x="5588794" y="3581399"/>
              <a:ext cx="554831" cy="907258"/>
              <a:chOff x="3026569" y="3581399"/>
              <a:chExt cx="554831" cy="907258"/>
            </a:xfrm>
          </p:grpSpPr>
          <p:sp>
            <p:nvSpPr>
              <p:cNvPr id="32" name="Moon 31"/>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4" name="Moon 33"/>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5" name="Rectangle 34"/>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6" name="Rectangle 35"/>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7" name="Rectangle 36"/>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8" name="Rectangle 37"/>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9" name="Rectangle 38"/>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grpSp>
      <p:sp>
        <p:nvSpPr>
          <p:cNvPr id="42" name="AutoShape 44"/>
          <p:cNvSpPr>
            <a:spLocks noChangeArrowheads="1"/>
          </p:cNvSpPr>
          <p:nvPr/>
        </p:nvSpPr>
        <p:spPr bwMode="auto">
          <a:xfrm>
            <a:off x="3595220" y="1785865"/>
            <a:ext cx="1958975" cy="178593"/>
          </a:xfrm>
          <a:prstGeom prst="roundRect">
            <a:avLst>
              <a:gd name="adj" fmla="val 16667"/>
            </a:avLst>
          </a:prstGeom>
          <a:gradFill>
            <a:gsLst>
              <a:gs pos="100000">
                <a:srgbClr val="0000FF"/>
              </a:gs>
              <a:gs pos="0">
                <a:srgbClr val="808080"/>
              </a:gs>
            </a:gsLst>
            <a:lin ang="10800000" scaled="1"/>
          </a:gra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Customers</a:t>
            </a:r>
            <a:endParaRPr lang="en-US" sz="1050" b="1" dirty="0">
              <a:solidFill>
                <a:srgbClr val="FFFFFF"/>
              </a:solidFill>
            </a:endParaRPr>
          </a:p>
        </p:txBody>
      </p:sp>
      <p:sp>
        <p:nvSpPr>
          <p:cNvPr id="43" name="AutoShape 44"/>
          <p:cNvSpPr>
            <a:spLocks noChangeArrowheads="1"/>
          </p:cNvSpPr>
          <p:nvPr/>
        </p:nvSpPr>
        <p:spPr bwMode="auto">
          <a:xfrm>
            <a:off x="3595220" y="1785865"/>
            <a:ext cx="1958975" cy="178593"/>
          </a:xfrm>
          <a:prstGeom prst="roundRect">
            <a:avLst>
              <a:gd name="adj" fmla="val 16667"/>
            </a:avLst>
          </a:prstGeom>
          <a:gradFill flip="none" rotWithShape="1">
            <a:gsLst>
              <a:gs pos="100000">
                <a:srgbClr val="808080"/>
              </a:gs>
              <a:gs pos="0">
                <a:srgbClr val="0000FF"/>
              </a:gs>
            </a:gsLst>
            <a:lin ang="10800000" scaled="1"/>
            <a:tileRect/>
          </a:gra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Customers</a:t>
            </a:r>
            <a:endParaRPr lang="en-US" sz="1050" b="1" dirty="0">
              <a:solidFill>
                <a:srgbClr val="FFFFFF"/>
              </a:solidFill>
            </a:endParaRPr>
          </a:p>
        </p:txBody>
      </p:sp>
      <p:sp>
        <p:nvSpPr>
          <p:cNvPr id="46" name="AutoShape 44"/>
          <p:cNvSpPr>
            <a:spLocks noChangeArrowheads="1"/>
          </p:cNvSpPr>
          <p:nvPr/>
        </p:nvSpPr>
        <p:spPr bwMode="auto">
          <a:xfrm>
            <a:off x="3595220" y="1785865"/>
            <a:ext cx="1958975" cy="178593"/>
          </a:xfrm>
          <a:prstGeom prst="roundRect">
            <a:avLst>
              <a:gd name="adj" fmla="val 16667"/>
            </a:avLst>
          </a:prstGeom>
          <a:gradFill flip="none" rotWithShape="1">
            <a:gsLst>
              <a:gs pos="20000">
                <a:srgbClr val="808080"/>
              </a:gs>
              <a:gs pos="50000">
                <a:srgbClr val="0000FF"/>
              </a:gs>
              <a:gs pos="80000">
                <a:srgbClr val="808080"/>
              </a:gs>
            </a:gsLst>
            <a:lin ang="0" scaled="1"/>
            <a:tileRect/>
          </a:gra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Customers</a:t>
            </a:r>
            <a:endParaRPr lang="en-US" sz="1050" b="1" dirty="0">
              <a:solidFill>
                <a:srgbClr val="FFFFFF"/>
              </a:solidFill>
            </a:endParaRPr>
          </a:p>
        </p:txBody>
      </p:sp>
      <p:sp>
        <p:nvSpPr>
          <p:cNvPr id="41" name="AutoShape 44"/>
          <p:cNvSpPr>
            <a:spLocks noChangeArrowheads="1"/>
          </p:cNvSpPr>
          <p:nvPr/>
        </p:nvSpPr>
        <p:spPr bwMode="auto">
          <a:xfrm>
            <a:off x="3595220" y="1785865"/>
            <a:ext cx="1958975" cy="178593"/>
          </a:xfrm>
          <a:prstGeom prst="roundRect">
            <a:avLst>
              <a:gd name="adj" fmla="val 16667"/>
            </a:avLst>
          </a:prstGeom>
          <a:solidFill>
            <a:srgbClr val="0000FF"/>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Customers</a:t>
            </a:r>
            <a:endParaRPr lang="en-US" sz="1050" b="1" dirty="0">
              <a:solidFill>
                <a:srgbClr val="FFFFFF"/>
              </a:solidFill>
            </a:endParaRPr>
          </a:p>
        </p:txBody>
      </p:sp>
      <p:sp>
        <p:nvSpPr>
          <p:cNvPr id="603138" name="Rectangle 2"/>
          <p:cNvSpPr>
            <a:spLocks noGrp="1" noChangeArrowheads="1"/>
          </p:cNvSpPr>
          <p:nvPr>
            <p:ph type="title"/>
          </p:nvPr>
        </p:nvSpPr>
        <p:spPr/>
        <p:txBody>
          <a:bodyPr/>
          <a:lstStyle/>
          <a:p>
            <a:r>
              <a:rPr lang="en-US" dirty="0" smtClean="0"/>
              <a:t>Partitioned Regions Overview</a:t>
            </a:r>
            <a:endParaRPr lang="en-US" dirty="0"/>
          </a:p>
        </p:txBody>
      </p:sp>
      <p:grpSp>
        <p:nvGrpSpPr>
          <p:cNvPr id="48" name="Group 47"/>
          <p:cNvGrpSpPr/>
          <p:nvPr/>
        </p:nvGrpSpPr>
        <p:grpSpPr>
          <a:xfrm>
            <a:off x="938826" y="1676329"/>
            <a:ext cx="7267575" cy="61911"/>
            <a:chOff x="934156" y="3262314"/>
            <a:chExt cx="7267575" cy="61911"/>
          </a:xfrm>
        </p:grpSpPr>
        <p:sp>
          <p:nvSpPr>
            <p:cNvPr id="33" name="Rectangle 13"/>
            <p:cNvSpPr>
              <a:spLocks noChangeArrowheads="1"/>
            </p:cNvSpPr>
            <p:nvPr/>
          </p:nvSpPr>
          <p:spPr bwMode="auto">
            <a:xfrm>
              <a:off x="934156" y="3262314"/>
              <a:ext cx="2143125" cy="61911"/>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sp>
          <p:nvSpPr>
            <p:cNvPr id="29" name="Rectangle 13"/>
            <p:cNvSpPr>
              <a:spLocks noChangeArrowheads="1"/>
            </p:cNvSpPr>
            <p:nvPr/>
          </p:nvSpPr>
          <p:spPr bwMode="auto">
            <a:xfrm>
              <a:off x="3496381" y="3262314"/>
              <a:ext cx="2143125" cy="61911"/>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sp>
          <p:nvSpPr>
            <p:cNvPr id="30" name="Rectangle 13"/>
            <p:cNvSpPr>
              <a:spLocks noChangeArrowheads="1"/>
            </p:cNvSpPr>
            <p:nvPr/>
          </p:nvSpPr>
          <p:spPr bwMode="auto">
            <a:xfrm>
              <a:off x="6058606" y="3262314"/>
              <a:ext cx="2143125" cy="61911"/>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grpSp>
      <p:sp>
        <p:nvSpPr>
          <p:cNvPr id="31" name="AutoShape 44" descr="Left:  Products"/>
          <p:cNvSpPr>
            <a:spLocks noChangeArrowheads="1"/>
          </p:cNvSpPr>
          <p:nvPr/>
        </p:nvSpPr>
        <p:spPr bwMode="auto">
          <a:xfrm>
            <a:off x="1032978" y="2671667"/>
            <a:ext cx="1958975" cy="178593"/>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Products</a:t>
            </a:r>
            <a:endParaRPr lang="en-US" sz="1050" b="1" dirty="0">
              <a:solidFill>
                <a:srgbClr val="FFFFFF"/>
              </a:solidFill>
            </a:endParaRPr>
          </a:p>
        </p:txBody>
      </p:sp>
      <p:sp>
        <p:nvSpPr>
          <p:cNvPr id="40" name="AutoShape 44" descr="Right:  Products"/>
          <p:cNvSpPr>
            <a:spLocks noChangeArrowheads="1"/>
          </p:cNvSpPr>
          <p:nvPr/>
        </p:nvSpPr>
        <p:spPr bwMode="auto">
          <a:xfrm>
            <a:off x="6166969" y="2671694"/>
            <a:ext cx="1958975" cy="178593"/>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Products</a:t>
            </a:r>
            <a:endParaRPr lang="en-US" sz="1050" b="1" dirty="0">
              <a:solidFill>
                <a:srgbClr val="FFFFFF"/>
              </a:solidFill>
            </a:endParaRPr>
          </a:p>
        </p:txBody>
      </p:sp>
      <p:sp>
        <p:nvSpPr>
          <p:cNvPr id="62" name="AutoShape 44"/>
          <p:cNvSpPr>
            <a:spLocks noChangeArrowheads="1"/>
          </p:cNvSpPr>
          <p:nvPr/>
        </p:nvSpPr>
        <p:spPr bwMode="auto">
          <a:xfrm>
            <a:off x="3595220" y="2671690"/>
            <a:ext cx="1958975" cy="178593"/>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Products</a:t>
            </a:r>
            <a:endParaRPr lang="en-US" sz="1050" b="1" dirty="0">
              <a:solidFill>
                <a:srgbClr val="FFFFFF"/>
              </a:solidFill>
            </a:endParaRPr>
          </a:p>
        </p:txBody>
      </p:sp>
    </p:spTree>
    <p:extLst>
      <p:ext uri="{BB962C8B-B14F-4D97-AF65-F5344CB8AC3E}">
        <p14:creationId xmlns:p14="http://schemas.microsoft.com/office/powerpoint/2010/main" val="290191202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2000"/>
                                        <p:tgtEl>
                                          <p:spTgt spid="46"/>
                                        </p:tgtEl>
                                      </p:cBhvr>
                                    </p:animEffect>
                                  </p:childTnLst>
                                </p:cTn>
                              </p:par>
                            </p:childTnLst>
                          </p:cTn>
                        </p:par>
                        <p:par>
                          <p:cTn id="12" fill="hold">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par>
                          <p:cTn id="19" fill="hold">
                            <p:stCondLst>
                              <p:cond delay="3500"/>
                            </p:stCondLst>
                            <p:childTnLst>
                              <p:par>
                                <p:cTn id="20" presetID="35" presetClass="path" presetSubtype="0" accel="50000" decel="50000" fill="hold" grpId="0" nodeType="afterEffect">
                                  <p:stCondLst>
                                    <p:cond delay="0"/>
                                  </p:stCondLst>
                                  <p:childTnLst>
                                    <p:animMotion origin="layout" path="M 3.61111E-6 -4.32099E-6 L -0.28021 -4.32099E-6 " pathEditMode="relative" rAng="0" ptsTypes="AA">
                                      <p:cBhvr>
                                        <p:cTn id="21" dur="1000" fill="hold"/>
                                        <p:tgtEl>
                                          <p:spTgt spid="42"/>
                                        </p:tgtEl>
                                        <p:attrNameLst>
                                          <p:attrName>ppt_x</p:attrName>
                                          <p:attrName>ppt_y</p:attrName>
                                        </p:attrNameLst>
                                      </p:cBhvr>
                                      <p:rCtr x="-140" y="0"/>
                                    </p:animMotion>
                                  </p:childTnLst>
                                </p:cTn>
                              </p:par>
                              <p:par>
                                <p:cTn id="22" presetID="63" presetClass="path" presetSubtype="0" accel="50000" decel="50000" fill="hold" nodeType="withEffect">
                                  <p:stCondLst>
                                    <p:cond delay="0"/>
                                  </p:stCondLst>
                                  <p:childTnLst>
                                    <p:animMotion origin="layout" path="M 3.61111E-6 -0.00185 L 0.28125 -0.00185 " pathEditMode="relative" rAng="0" ptsTypes="AA">
                                      <p:cBhvr>
                                        <p:cTn id="23" dur="1000" fill="hold"/>
                                        <p:tgtEl>
                                          <p:spTgt spid="43"/>
                                        </p:tgtEl>
                                        <p:attrNameLst>
                                          <p:attrName>ppt_x</p:attrName>
                                          <p:attrName>ppt_y</p:attrName>
                                        </p:attrNameLst>
                                      </p:cBhvr>
                                      <p:rCtr x="141" y="0"/>
                                    </p:animMotion>
                                  </p:childTnLst>
                                </p:cTn>
                              </p:par>
                              <p:par>
                                <p:cTn id="24" presetID="10" presetClass="exit" presetSubtype="0" fill="hold" grpId="1" nodeType="withEffect">
                                  <p:stCondLst>
                                    <p:cond delay="0"/>
                                  </p:stCondLst>
                                  <p:childTnLst>
                                    <p:animEffect transition="out" filter="fade">
                                      <p:cBhvr>
                                        <p:cTn id="25" dur="1000"/>
                                        <p:tgtEl>
                                          <p:spTgt spid="41"/>
                                        </p:tgtEl>
                                      </p:cBhvr>
                                    </p:animEffect>
                                    <p:set>
                                      <p:cBhvr>
                                        <p:cTn id="26" dur="1" fill="hold">
                                          <p:stCondLst>
                                            <p:cond delay="9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3" grpId="0" animBg="1"/>
      <p:bldP spid="46" grpId="0" animBg="1"/>
      <p:bldP spid="41" grpId="0" animBg="1"/>
      <p:bldP spid="41"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p:nvPr/>
        </p:nvGrpSpPr>
        <p:grpSpPr>
          <a:xfrm>
            <a:off x="1033558" y="3268268"/>
            <a:ext cx="2179730" cy="1234679"/>
            <a:chOff x="1033558" y="2515792"/>
            <a:chExt cx="2179730" cy="1234679"/>
          </a:xfrm>
        </p:grpSpPr>
        <p:sp>
          <p:nvSpPr>
            <p:cNvPr id="54" name="Rectangle 4"/>
            <p:cNvSpPr>
              <a:spLocks noChangeArrowheads="1"/>
            </p:cNvSpPr>
            <p:nvPr/>
          </p:nvSpPr>
          <p:spPr bwMode="auto">
            <a:xfrm>
              <a:off x="1033558" y="2515792"/>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603160" name="Text Box 24"/>
            <p:cNvSpPr txBox="1">
              <a:spLocks noChangeArrowheads="1"/>
            </p:cNvSpPr>
            <p:nvPr/>
          </p:nvSpPr>
          <p:spPr bwMode="auto">
            <a:xfrm>
              <a:off x="2669243" y="3519490"/>
              <a:ext cx="544045"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Server</a:t>
              </a:r>
              <a:endParaRPr lang="en-US" sz="900" b="1" dirty="0">
                <a:solidFill>
                  <a:schemeClr val="tx1"/>
                </a:solidFill>
              </a:endParaRPr>
            </a:p>
          </p:txBody>
        </p:sp>
        <p:sp>
          <p:nvSpPr>
            <p:cNvPr id="603180" name="AutoShape 44"/>
            <p:cNvSpPr>
              <a:spLocks noChangeArrowheads="1"/>
            </p:cNvSpPr>
            <p:nvPr/>
          </p:nvSpPr>
          <p:spPr bwMode="auto">
            <a:xfrm>
              <a:off x="1132394" y="2876550"/>
              <a:ext cx="1958975" cy="330994"/>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FFFFFF"/>
                  </a:solidFill>
                </a:rPr>
                <a:t>Region</a:t>
              </a:r>
            </a:p>
          </p:txBody>
        </p:sp>
      </p:grpSp>
      <p:grpSp>
        <p:nvGrpSpPr>
          <p:cNvPr id="3" name="Group 83"/>
          <p:cNvGrpSpPr/>
          <p:nvPr/>
        </p:nvGrpSpPr>
        <p:grpSpPr>
          <a:xfrm>
            <a:off x="1022858" y="592933"/>
            <a:ext cx="2197293" cy="1246585"/>
            <a:chOff x="1032382" y="1393032"/>
            <a:chExt cx="2197293" cy="1246585"/>
          </a:xfrm>
        </p:grpSpPr>
        <p:grpSp>
          <p:nvGrpSpPr>
            <p:cNvPr id="4" name="Group 67"/>
            <p:cNvGrpSpPr/>
            <p:nvPr/>
          </p:nvGrpSpPr>
          <p:grpSpPr>
            <a:xfrm>
              <a:off x="1032382" y="1393032"/>
              <a:ext cx="2197293" cy="1246585"/>
              <a:chOff x="3467100" y="1393032"/>
              <a:chExt cx="2197293" cy="1246585"/>
            </a:xfrm>
          </p:grpSpPr>
          <p:sp>
            <p:nvSpPr>
              <p:cNvPr id="603140" name="Rectangle 4"/>
              <p:cNvSpPr>
                <a:spLocks noChangeArrowheads="1"/>
              </p:cNvSpPr>
              <p:nvPr/>
            </p:nvSpPr>
            <p:spPr bwMode="auto">
              <a:xfrm>
                <a:off x="3467100" y="1404938"/>
                <a:ext cx="2156236"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603141" name="Text Box 5"/>
              <p:cNvSpPr txBox="1">
                <a:spLocks noChangeArrowheads="1"/>
              </p:cNvSpPr>
              <p:nvPr/>
            </p:nvSpPr>
            <p:spPr bwMode="auto">
              <a:xfrm>
                <a:off x="4851350" y="1393032"/>
                <a:ext cx="813043"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a:solidFill>
                      <a:schemeClr val="tx1"/>
                    </a:solidFill>
                  </a:rPr>
                  <a:t>Application</a:t>
                </a:r>
              </a:p>
            </p:txBody>
          </p:sp>
        </p:grpSp>
        <p:pic>
          <p:nvPicPr>
            <p:cNvPr id="83" name="Picture 82" descr="order managment app.jpg"/>
            <p:cNvPicPr>
              <a:picLocks noChangeAspect="1"/>
            </p:cNvPicPr>
            <p:nvPr/>
          </p:nvPicPr>
          <p:blipFill>
            <a:blip r:embed="rId3" cstate="email"/>
            <a:srcRect/>
            <a:stretch>
              <a:fillRect/>
            </a:stretch>
          </p:blipFill>
          <p:spPr>
            <a:xfrm>
              <a:off x="1419225" y="1508455"/>
              <a:ext cx="771525" cy="448932"/>
            </a:xfrm>
            <a:prstGeom prst="rect">
              <a:avLst/>
            </a:prstGeom>
          </p:spPr>
        </p:pic>
      </p:grpSp>
      <p:sp>
        <p:nvSpPr>
          <p:cNvPr id="603138" name="Rectangle 2"/>
          <p:cNvSpPr>
            <a:spLocks noGrp="1" noChangeArrowheads="1"/>
          </p:cNvSpPr>
          <p:nvPr>
            <p:ph type="title"/>
          </p:nvPr>
        </p:nvSpPr>
        <p:spPr>
          <a:xfrm>
            <a:off x="352245" y="95251"/>
            <a:ext cx="8410575" cy="460375"/>
          </a:xfrm>
        </p:spPr>
        <p:txBody>
          <a:bodyPr/>
          <a:lstStyle/>
          <a:p>
            <a:r>
              <a:rPr lang="en-US" dirty="0" smtClean="0"/>
              <a:t>Continuous Queries Overview</a:t>
            </a:r>
            <a:endParaRPr lang="en-US" dirty="0"/>
          </a:p>
        </p:txBody>
      </p:sp>
      <p:sp>
        <p:nvSpPr>
          <p:cNvPr id="32" name="TextBox 31"/>
          <p:cNvSpPr txBox="1"/>
          <p:nvPr/>
        </p:nvSpPr>
        <p:spPr>
          <a:xfrm>
            <a:off x="3353718" y="986509"/>
            <a:ext cx="4857751" cy="159542"/>
          </a:xfrm>
          <a:prstGeom prst="rect">
            <a:avLst/>
          </a:prstGeom>
          <a:noFill/>
          <a:ln>
            <a:solidFill>
              <a:srgbClr val="002060"/>
            </a:solidFill>
          </a:ln>
          <a:effectLst/>
        </p:spPr>
        <p:txBody>
          <a:bodyPr wrap="none" rtlCol="0">
            <a:noAutofit/>
          </a:bodyPr>
          <a:lstStyle/>
          <a:p>
            <a:pPr fontAlgn="t"/>
            <a:r>
              <a:rPr lang="en-US" sz="800" b="1" dirty="0" smtClean="0"/>
              <a:t>String query = “SELECT * FROM /Customers WHERE balance &lt; 0”;</a:t>
            </a:r>
            <a:r>
              <a:rPr lang="en-US" sz="800" dirty="0" smtClean="0"/>
              <a:t> </a:t>
            </a:r>
          </a:p>
        </p:txBody>
      </p:sp>
      <p:sp>
        <p:nvSpPr>
          <p:cNvPr id="33" name="Rectangle 13"/>
          <p:cNvSpPr>
            <a:spLocks noChangeArrowheads="1"/>
          </p:cNvSpPr>
          <p:nvPr/>
        </p:nvSpPr>
        <p:spPr bwMode="auto">
          <a:xfrm>
            <a:off x="1038227" y="3262315"/>
            <a:ext cx="2143125" cy="257175"/>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FFFFFF"/>
                </a:solidFill>
              </a:rPr>
              <a:t>Cache Server</a:t>
            </a:r>
          </a:p>
        </p:txBody>
      </p:sp>
      <p:sp>
        <p:nvSpPr>
          <p:cNvPr id="23" name="Rectangle 13"/>
          <p:cNvSpPr>
            <a:spLocks noChangeArrowheads="1"/>
          </p:cNvSpPr>
          <p:nvPr/>
        </p:nvSpPr>
        <p:spPr bwMode="auto">
          <a:xfrm>
            <a:off x="1028702" y="1576391"/>
            <a:ext cx="2143125" cy="257175"/>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FFFF"/>
                </a:solidFill>
              </a:rPr>
              <a:t>Pool</a:t>
            </a:r>
            <a:endParaRPr lang="en-US" sz="1200" b="1" dirty="0">
              <a:solidFill>
                <a:srgbClr val="FFFFFF"/>
              </a:solidFill>
            </a:endParaRPr>
          </a:p>
        </p:txBody>
      </p:sp>
      <p:sp>
        <p:nvSpPr>
          <p:cNvPr id="34" name="AutoShape 44"/>
          <p:cNvSpPr>
            <a:spLocks noChangeArrowheads="1"/>
          </p:cNvSpPr>
          <p:nvPr/>
        </p:nvSpPr>
        <p:spPr bwMode="auto">
          <a:xfrm>
            <a:off x="1104901" y="1314450"/>
            <a:ext cx="1123950" cy="197644"/>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dirty="0">
                <a:solidFill>
                  <a:srgbClr val="FFFFFF"/>
                </a:solidFill>
              </a:rPr>
              <a:t>Region</a:t>
            </a:r>
          </a:p>
        </p:txBody>
      </p:sp>
      <p:grpSp>
        <p:nvGrpSpPr>
          <p:cNvPr id="5" name="Group 41"/>
          <p:cNvGrpSpPr>
            <a:grpSpLocks/>
          </p:cNvGrpSpPr>
          <p:nvPr/>
        </p:nvGrpSpPr>
        <p:grpSpPr bwMode="auto">
          <a:xfrm>
            <a:off x="1981202" y="2725342"/>
            <a:ext cx="158749" cy="575072"/>
            <a:chOff x="3172" y="2337"/>
            <a:chExt cx="104" cy="483"/>
          </a:xfrm>
        </p:grpSpPr>
        <p:sp>
          <p:nvSpPr>
            <p:cNvPr id="24" name="Rectangle 42"/>
            <p:cNvSpPr>
              <a:spLocks noChangeArrowheads="1"/>
            </p:cNvSpPr>
            <p:nvPr/>
          </p:nvSpPr>
          <p:spPr bwMode="auto">
            <a:xfrm>
              <a:off x="3172" y="2416"/>
              <a:ext cx="104" cy="404"/>
            </a:xfrm>
            <a:prstGeom prst="rect">
              <a:avLst/>
            </a:prstGeom>
            <a:solidFill>
              <a:srgbClr val="FF3300"/>
            </a:solidFill>
            <a:ln w="9525" algn="ctr">
              <a:solidFill>
                <a:schemeClr val="tx1"/>
              </a:solidFill>
              <a:miter lim="800000"/>
              <a:headEnd/>
              <a:tailEnd/>
            </a:ln>
            <a:effectLst/>
          </p:spPr>
          <p:txBody>
            <a:bodyPr wrap="none" anchor="ctr"/>
            <a:lstStyle/>
            <a:p>
              <a:endParaRPr lang="en-US"/>
            </a:p>
          </p:txBody>
        </p:sp>
        <p:pic>
          <p:nvPicPr>
            <p:cNvPr id="25" name="Picture 43" descr="BD21298_"/>
            <p:cNvPicPr>
              <a:picLocks noChangeAspect="1" noChangeArrowheads="1"/>
            </p:cNvPicPr>
            <p:nvPr/>
          </p:nvPicPr>
          <p:blipFill>
            <a:blip r:embed="rId4" cstate="email"/>
            <a:srcRect/>
            <a:stretch>
              <a:fillRect/>
            </a:stretch>
          </p:blipFill>
          <p:spPr bwMode="auto">
            <a:xfrm>
              <a:off x="3185" y="2337"/>
              <a:ext cx="78" cy="78"/>
            </a:xfrm>
            <a:prstGeom prst="rect">
              <a:avLst/>
            </a:prstGeom>
            <a:noFill/>
          </p:spPr>
        </p:pic>
        <p:pic>
          <p:nvPicPr>
            <p:cNvPr id="26" name="Picture 44" descr="envelope-icon"/>
            <p:cNvPicPr>
              <a:picLocks noChangeAspect="1" noChangeArrowheads="1"/>
            </p:cNvPicPr>
            <p:nvPr/>
          </p:nvPicPr>
          <p:blipFill>
            <a:blip r:embed="rId5" cstate="email"/>
            <a:srcRect/>
            <a:stretch>
              <a:fillRect/>
            </a:stretch>
          </p:blipFill>
          <p:spPr bwMode="auto">
            <a:xfrm>
              <a:off x="3187" y="2437"/>
              <a:ext cx="74" cy="62"/>
            </a:xfrm>
            <a:prstGeom prst="rect">
              <a:avLst/>
            </a:prstGeom>
            <a:noFill/>
          </p:spPr>
        </p:pic>
        <p:pic>
          <p:nvPicPr>
            <p:cNvPr id="27" name="Picture 45" descr="envelope-icon"/>
            <p:cNvPicPr>
              <a:picLocks noChangeAspect="1" noChangeArrowheads="1"/>
            </p:cNvPicPr>
            <p:nvPr/>
          </p:nvPicPr>
          <p:blipFill>
            <a:blip r:embed="rId5" cstate="email"/>
            <a:srcRect/>
            <a:stretch>
              <a:fillRect/>
            </a:stretch>
          </p:blipFill>
          <p:spPr bwMode="auto">
            <a:xfrm>
              <a:off x="3187" y="2535"/>
              <a:ext cx="74" cy="62"/>
            </a:xfrm>
            <a:prstGeom prst="rect">
              <a:avLst/>
            </a:prstGeom>
            <a:noFill/>
          </p:spPr>
        </p:pic>
        <p:pic>
          <p:nvPicPr>
            <p:cNvPr id="28" name="Picture 46" descr="envelope-icon"/>
            <p:cNvPicPr>
              <a:picLocks noChangeAspect="1" noChangeArrowheads="1"/>
            </p:cNvPicPr>
            <p:nvPr/>
          </p:nvPicPr>
          <p:blipFill>
            <a:blip r:embed="rId5" cstate="email"/>
            <a:srcRect/>
            <a:stretch>
              <a:fillRect/>
            </a:stretch>
          </p:blipFill>
          <p:spPr bwMode="auto">
            <a:xfrm>
              <a:off x="3187" y="2634"/>
              <a:ext cx="74" cy="62"/>
            </a:xfrm>
            <a:prstGeom prst="rect">
              <a:avLst/>
            </a:prstGeom>
            <a:noFill/>
          </p:spPr>
        </p:pic>
        <p:pic>
          <p:nvPicPr>
            <p:cNvPr id="29" name="Picture 47" descr="envelope-icon"/>
            <p:cNvPicPr>
              <a:picLocks noChangeAspect="1" noChangeArrowheads="1"/>
            </p:cNvPicPr>
            <p:nvPr/>
          </p:nvPicPr>
          <p:blipFill>
            <a:blip r:embed="rId5" cstate="email"/>
            <a:srcRect/>
            <a:stretch>
              <a:fillRect/>
            </a:stretch>
          </p:blipFill>
          <p:spPr bwMode="auto">
            <a:xfrm>
              <a:off x="3187" y="2733"/>
              <a:ext cx="74" cy="62"/>
            </a:xfrm>
            <a:prstGeom prst="rect">
              <a:avLst/>
            </a:prstGeom>
            <a:noFill/>
          </p:spPr>
        </p:pic>
      </p:grpSp>
      <p:grpSp>
        <p:nvGrpSpPr>
          <p:cNvPr id="6" name="Group 27"/>
          <p:cNvGrpSpPr>
            <a:grpSpLocks/>
          </p:cNvGrpSpPr>
          <p:nvPr/>
        </p:nvGrpSpPr>
        <p:grpSpPr bwMode="auto">
          <a:xfrm>
            <a:off x="2312988" y="942976"/>
            <a:ext cx="792162" cy="314325"/>
            <a:chOff x="2609" y="1358"/>
            <a:chExt cx="443" cy="178"/>
          </a:xfrm>
          <a:solidFill>
            <a:srgbClr val="FF9900"/>
          </a:solidFill>
          <a:effectLst>
            <a:outerShdw blurRad="50800" dist="38100" dir="2700000" algn="tl" rotWithShape="0">
              <a:prstClr val="black">
                <a:alpha val="40000"/>
              </a:prstClr>
            </a:outerShdw>
          </a:effectLst>
        </p:grpSpPr>
        <p:sp>
          <p:nvSpPr>
            <p:cNvPr id="39" name="AutoShape 28"/>
            <p:cNvSpPr>
              <a:spLocks noChangeArrowheads="1"/>
            </p:cNvSpPr>
            <p:nvPr/>
          </p:nvSpPr>
          <p:spPr bwMode="auto">
            <a:xfrm flipV="1">
              <a:off x="2609" y="1358"/>
              <a:ext cx="443" cy="115"/>
            </a:xfrm>
            <a:prstGeom prst="roundRect">
              <a:avLst>
                <a:gd name="adj" fmla="val 16667"/>
              </a:avLst>
            </a:prstGeom>
            <a:grpFill/>
            <a:ln w="9525" algn="ctr">
              <a:solidFill>
                <a:schemeClr val="tx1"/>
              </a:solidFill>
              <a:round/>
              <a:headEnd/>
              <a:tailEnd/>
            </a:ln>
            <a:effectLst/>
          </p:spPr>
          <p:txBody>
            <a:bodyPr rot="10800000" wrap="none" anchor="ct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1"/>
            </a:p>
          </p:txBody>
        </p:sp>
        <p:sp>
          <p:nvSpPr>
            <p:cNvPr id="40" name="AutoShape 29"/>
            <p:cNvSpPr>
              <a:spLocks noChangeArrowheads="1"/>
            </p:cNvSpPr>
            <p:nvPr/>
          </p:nvSpPr>
          <p:spPr bwMode="auto">
            <a:xfrm flipV="1">
              <a:off x="2656" y="1440"/>
              <a:ext cx="112" cy="96"/>
            </a:xfrm>
            <a:prstGeom prst="flowChartMerge">
              <a:avLst/>
            </a:prstGeom>
            <a:grpFill/>
            <a:ln w="9525" algn="ctr">
              <a:solidFill>
                <a:schemeClr val="tx1"/>
              </a:solidFill>
              <a:miter lim="800000"/>
              <a:headEnd/>
              <a:tailEnd/>
            </a:ln>
            <a:effectLst/>
          </p:spPr>
          <p:txBody>
            <a:bodyPr wrap="none" anchor="ctr"/>
            <a:lstStyle/>
            <a:p>
              <a:endParaRPr lang="en-US"/>
            </a:p>
          </p:txBody>
        </p:sp>
        <p:sp>
          <p:nvSpPr>
            <p:cNvPr id="41" name="Rectangle 30"/>
            <p:cNvSpPr>
              <a:spLocks noChangeArrowheads="1"/>
            </p:cNvSpPr>
            <p:nvPr/>
          </p:nvSpPr>
          <p:spPr bwMode="auto">
            <a:xfrm flipV="1">
              <a:off x="2692" y="1418"/>
              <a:ext cx="38" cy="65"/>
            </a:xfrm>
            <a:prstGeom prst="rect">
              <a:avLst/>
            </a:prstGeom>
            <a:grpFill/>
            <a:ln w="9525" algn="ctr">
              <a:noFill/>
              <a:miter lim="800000"/>
              <a:headEnd/>
              <a:tailEnd/>
            </a:ln>
            <a:effectLst/>
          </p:spPr>
          <p:txBody>
            <a:bodyPr wrap="none" anchor="ctr"/>
            <a:lstStyle/>
            <a:p>
              <a:endParaRPr lang="en-US"/>
            </a:p>
          </p:txBody>
        </p:sp>
      </p:grpSp>
      <p:sp>
        <p:nvSpPr>
          <p:cNvPr id="44" name="Right Arrow 43"/>
          <p:cNvSpPr/>
          <p:nvPr/>
        </p:nvSpPr>
        <p:spPr bwMode="auto">
          <a:xfrm>
            <a:off x="357188" y="3657601"/>
            <a:ext cx="1065210" cy="296468"/>
          </a:xfrm>
          <a:prstGeom prst="rightArrow">
            <a:avLst/>
          </a:prstGeom>
          <a:solidFill>
            <a:srgbClr val="00FF00"/>
          </a:solidFill>
          <a:ln w="19050">
            <a:solidFill>
              <a:srgbClr val="00B05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050" dirty="0" smtClean="0">
                <a:solidFill>
                  <a:srgbClr val="FFFFFF"/>
                </a:solidFill>
              </a:rPr>
              <a:t>Update</a:t>
            </a:r>
          </a:p>
        </p:txBody>
      </p:sp>
      <p:cxnSp>
        <p:nvCxnSpPr>
          <p:cNvPr id="51" name="Straight Arrow Connector 50"/>
          <p:cNvCxnSpPr/>
          <p:nvPr/>
        </p:nvCxnSpPr>
        <p:spPr bwMode="auto">
          <a:xfrm rot="5400000" flipH="1" flipV="1">
            <a:off x="1668463" y="3335338"/>
            <a:ext cx="414338" cy="344491"/>
          </a:xfrm>
          <a:prstGeom prst="straightConnector1">
            <a:avLst/>
          </a:prstGeom>
          <a:solidFill>
            <a:srgbClr val="0095D3"/>
          </a:solidFill>
          <a:ln w="28575" cap="flat" cmpd="sng" algn="ctr">
            <a:solidFill>
              <a:schemeClr val="tx1"/>
            </a:solidFill>
            <a:prstDash val="solid"/>
            <a:round/>
            <a:headEnd type="none" w="med" len="med"/>
            <a:tailEnd type="triangle" w="med" len="med"/>
          </a:ln>
          <a:effectLst/>
        </p:spPr>
      </p:cxnSp>
      <p:sp>
        <p:nvSpPr>
          <p:cNvPr id="53" name="Hexagon 52"/>
          <p:cNvSpPr/>
          <p:nvPr/>
        </p:nvSpPr>
        <p:spPr bwMode="auto">
          <a:xfrm>
            <a:off x="1402269" y="3752850"/>
            <a:ext cx="432883" cy="403225"/>
          </a:xfrm>
          <a:prstGeom prst="hexagon">
            <a:avLst/>
          </a:prstGeom>
          <a:solidFill>
            <a:srgbClr val="FF9900"/>
          </a:solidFill>
          <a:ln w="19050">
            <a:solidFill>
              <a:srgbClr val="FF6600"/>
            </a:solid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Ins="0" bIns="0" rtlCol="0" anchor="ctr"/>
          <a:lstStyle/>
          <a:p>
            <a:pPr marL="0" marR="0" indent="0" algn="ctr" defTabSz="914400" eaLnBrk="1" latinLnBrk="0" hangingPunct="1">
              <a:lnSpc>
                <a:spcPct val="100000"/>
              </a:lnSpc>
              <a:buClrTx/>
              <a:buSzTx/>
              <a:buFontTx/>
              <a:buNone/>
              <a:tabLst/>
            </a:pPr>
            <a:r>
              <a:rPr lang="en-US" sz="1100" b="1" dirty="0" err="1" smtClean="0">
                <a:solidFill>
                  <a:srgbClr val="FFFFFF"/>
                </a:solidFill>
              </a:rPr>
              <a:t>cOQL</a:t>
            </a:r>
            <a:endParaRPr lang="en-US" sz="1100" b="1" dirty="0" smtClean="0">
              <a:solidFill>
                <a:srgbClr val="FFFFFF"/>
              </a:solidFill>
            </a:endParaRPr>
          </a:p>
        </p:txBody>
      </p:sp>
      <p:cxnSp>
        <p:nvCxnSpPr>
          <p:cNvPr id="35" name="Straight Arrow Connector 34"/>
          <p:cNvCxnSpPr>
            <a:stCxn id="41" idx="0"/>
          </p:cNvCxnSpPr>
          <p:nvPr/>
        </p:nvCxnSpPr>
        <p:spPr bwMode="auto">
          <a:xfrm rot="5400000">
            <a:off x="1501927" y="1731886"/>
            <a:ext cx="1561632" cy="425281"/>
          </a:xfrm>
          <a:prstGeom prst="straightConnector1">
            <a:avLst/>
          </a:prstGeom>
          <a:solidFill>
            <a:srgbClr val="0095D3"/>
          </a:solidFill>
          <a:ln w="19050" cap="flat" cmpd="sng" algn="ctr">
            <a:solidFill>
              <a:schemeClr val="tx1"/>
            </a:solidFill>
            <a:prstDash val="solid"/>
            <a:round/>
            <a:headEnd type="triangle" w="med" len="med"/>
            <a:tailEnd type="none" w="med" len="med"/>
          </a:ln>
          <a:effectLst/>
        </p:spPr>
      </p:cxnSp>
      <p:sp>
        <p:nvSpPr>
          <p:cNvPr id="36" name="Explosion 1 35"/>
          <p:cNvSpPr/>
          <p:nvPr/>
        </p:nvSpPr>
        <p:spPr bwMode="auto">
          <a:xfrm>
            <a:off x="2600274" y="918568"/>
            <a:ext cx="599033" cy="601265"/>
          </a:xfrm>
          <a:prstGeom prst="irregularSeal1">
            <a:avLst/>
          </a:prstGeom>
          <a:solidFill>
            <a:srgbClr val="FF9933"/>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200" dirty="0" smtClean="0">
              <a:solidFill>
                <a:srgbClr val="FFFFFF"/>
              </a:solidFill>
            </a:endParaRPr>
          </a:p>
        </p:txBody>
      </p:sp>
      <p:grpSp>
        <p:nvGrpSpPr>
          <p:cNvPr id="38" name="Group 37"/>
          <p:cNvGrpSpPr/>
          <p:nvPr/>
        </p:nvGrpSpPr>
        <p:grpSpPr>
          <a:xfrm>
            <a:off x="2669502" y="735151"/>
            <a:ext cx="1338828" cy="215444"/>
            <a:chOff x="2669502" y="735151"/>
            <a:chExt cx="1338828" cy="215444"/>
          </a:xfrm>
        </p:grpSpPr>
        <p:sp>
          <p:nvSpPr>
            <p:cNvPr id="37" name="Rectangle 36"/>
            <p:cNvSpPr/>
            <p:nvPr/>
          </p:nvSpPr>
          <p:spPr bwMode="auto">
            <a:xfrm>
              <a:off x="3016250" y="793750"/>
              <a:ext cx="609600" cy="12065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43" name="TextBox 42"/>
            <p:cNvSpPr txBox="1"/>
            <p:nvPr/>
          </p:nvSpPr>
          <p:spPr>
            <a:xfrm>
              <a:off x="2669502" y="735151"/>
              <a:ext cx="1338828" cy="215444"/>
            </a:xfrm>
            <a:prstGeom prst="rect">
              <a:avLst/>
            </a:prstGeom>
            <a:noFill/>
          </p:spPr>
          <p:txBody>
            <a:bodyPr wrap="none" rtlCol="0">
              <a:spAutoFit/>
            </a:bodyPr>
            <a:lstStyle/>
            <a:p>
              <a:pPr algn="l"/>
              <a:r>
                <a:rPr lang="en-US" sz="800" b="1" u="sng" dirty="0" err="1" smtClean="0">
                  <a:solidFill>
                    <a:srgbClr val="333333"/>
                  </a:solidFill>
                  <a:latin typeface="+mn-lt"/>
                  <a:ea typeface="+mn-ea"/>
                </a:rPr>
                <a:t>onEvent</a:t>
              </a:r>
              <a:r>
                <a:rPr lang="en-US" sz="800" dirty="0" smtClean="0">
                  <a:solidFill>
                    <a:srgbClr val="333333"/>
                  </a:solidFill>
                  <a:latin typeface="+mn-lt"/>
                  <a:ea typeface="+mn-ea"/>
                </a:rPr>
                <a:t>(</a:t>
              </a:r>
              <a:r>
                <a:rPr lang="en-US" sz="800" dirty="0" err="1" smtClean="0">
                  <a:solidFill>
                    <a:srgbClr val="333333"/>
                  </a:solidFill>
                  <a:latin typeface="+mn-lt"/>
                  <a:ea typeface="+mn-ea"/>
                </a:rPr>
                <a:t>CqEvent</a:t>
              </a:r>
              <a:r>
                <a:rPr lang="en-US" sz="800" dirty="0" smtClean="0">
                  <a:solidFill>
                    <a:srgbClr val="333333"/>
                  </a:solidFill>
                  <a:latin typeface="+mn-lt"/>
                  <a:ea typeface="+mn-ea"/>
                </a:rPr>
                <a:t> event)</a:t>
              </a:r>
            </a:p>
          </p:txBody>
        </p:sp>
      </p:grpSp>
    </p:spTree>
    <p:extLst>
      <p:ext uri="{BB962C8B-B14F-4D97-AF65-F5344CB8AC3E}">
        <p14:creationId xmlns:p14="http://schemas.microsoft.com/office/powerpoint/2010/main" val="294808458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fade">
                                      <p:cBhvr>
                                        <p:cTn id="14" dur="2000"/>
                                        <p:tgtEl>
                                          <p:spTgt spid="53"/>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3000"/>
                            </p:stCondLst>
                            <p:childTnLst>
                              <p:par>
                                <p:cTn id="19" presetID="10" presetClass="entr" presetSubtype="0"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1000"/>
                                        <p:tgtEl>
                                          <p:spTgt spid="44"/>
                                        </p:tgtEl>
                                      </p:cBhvr>
                                    </p:animEffect>
                                  </p:childTnLst>
                                </p:cTn>
                              </p:par>
                            </p:childTnLst>
                          </p:cTn>
                        </p:par>
                        <p:par>
                          <p:cTn id="22" fill="hold">
                            <p:stCondLst>
                              <p:cond delay="4000"/>
                            </p:stCondLst>
                            <p:childTnLst>
                              <p:par>
                                <p:cTn id="23" presetID="10" presetClass="entr" presetSubtype="0"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childTnLst>
                          </p:cTn>
                        </p:par>
                        <p:par>
                          <p:cTn id="26" fill="hold">
                            <p:stCondLst>
                              <p:cond delay="4500"/>
                            </p:stCondLst>
                            <p:childTnLst>
                              <p:par>
                                <p:cTn id="27" presetID="10" presetClass="entr" presetSubtype="0" fill="hold" nodeType="after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1000"/>
                                        <p:tgtEl>
                                          <p:spTgt spid="3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4" grpId="0" animBg="1"/>
      <p:bldP spid="53" grpId="0" animBg="1"/>
      <p:bldP spid="3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7588" y="1739931"/>
            <a:ext cx="7664757" cy="620683"/>
          </a:xfrm>
        </p:spPr>
        <p:txBody>
          <a:bodyPr/>
          <a:lstStyle/>
          <a:p>
            <a:r>
              <a:rPr lang="en-US" dirty="0" smtClean="0"/>
              <a:t>CQ Driven Dashboard Demo</a:t>
            </a:r>
            <a:endParaRPr lang="en-US" dirty="0"/>
          </a:p>
        </p:txBody>
      </p:sp>
    </p:spTree>
    <p:extLst>
      <p:ext uri="{BB962C8B-B14F-4D97-AF65-F5344CB8AC3E}">
        <p14:creationId xmlns:p14="http://schemas.microsoft.com/office/powerpoint/2010/main" val="91162041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Lab</a:t>
            </a:r>
            <a:endParaRPr lang="en-US" dirty="0"/>
          </a:p>
        </p:txBody>
      </p:sp>
      <p:sp>
        <p:nvSpPr>
          <p:cNvPr id="4" name="Content Placeholder 3"/>
          <p:cNvSpPr>
            <a:spLocks noGrp="1"/>
          </p:cNvSpPr>
          <p:nvPr>
            <p:ph sz="quarter" idx="10"/>
          </p:nvPr>
        </p:nvSpPr>
        <p:spPr/>
        <p:txBody>
          <a:bodyPr/>
          <a:lstStyle/>
          <a:p>
            <a:endParaRPr lang="en-US"/>
          </a:p>
        </p:txBody>
      </p:sp>
    </p:spTree>
    <p:extLst>
      <p:ext uri="{BB962C8B-B14F-4D97-AF65-F5344CB8AC3E}">
        <p14:creationId xmlns:p14="http://schemas.microsoft.com/office/powerpoint/2010/main" val="21375516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2">
                    <a:lumMod val="75000"/>
                  </a:schemeClr>
                </a:solidFill>
              </a:rPr>
              <a:t>QUESTIONS</a:t>
            </a:r>
            <a:endParaRPr lang="en-US" dirty="0">
              <a:solidFill>
                <a:schemeClr val="tx2">
                  <a:lumMod val="75000"/>
                </a:schemeClr>
              </a:solidFill>
            </a:endParaRPr>
          </a:p>
        </p:txBody>
      </p:sp>
    </p:spTree>
    <p:extLst>
      <p:ext uri="{BB962C8B-B14F-4D97-AF65-F5344CB8AC3E}">
        <p14:creationId xmlns:p14="http://schemas.microsoft.com/office/powerpoint/2010/main" val="33191028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26540" y="2851478"/>
            <a:ext cx="8418512" cy="1671333"/>
          </a:xfrm>
          <a:prstGeom prst="rect">
            <a:avLst/>
          </a:prstGeom>
          <a:solidFill>
            <a:srgbClr val="FFFFFF">
              <a:alpha val="69804"/>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BD_MarketecturePP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882" y="-101600"/>
            <a:ext cx="7505565" cy="4861559"/>
          </a:xfrm>
          <a:prstGeom prst="rect">
            <a:avLst/>
          </a:prstGeom>
        </p:spPr>
      </p:pic>
      <p:sp>
        <p:nvSpPr>
          <p:cNvPr id="3" name="Rectangle 2"/>
          <p:cNvSpPr/>
          <p:nvPr/>
        </p:nvSpPr>
        <p:spPr>
          <a:xfrm>
            <a:off x="6206604" y="735298"/>
            <a:ext cx="1021703" cy="763945"/>
          </a:xfrm>
          <a:prstGeom prst="rect">
            <a:avLst/>
          </a:prstGeom>
          <a:noFill/>
          <a:ln w="3175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224693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Using </a:t>
            </a:r>
            <a:r>
              <a:rPr lang="en-US" dirty="0" err="1" smtClean="0"/>
              <a:t>Gemfire</a:t>
            </a:r>
            <a:r>
              <a:rPr lang="en-US" dirty="0" smtClean="0"/>
              <a:t>?</a:t>
            </a:r>
            <a:endParaRPr lang="en-US" dirty="0"/>
          </a:p>
        </p:txBody>
      </p:sp>
      <p:pic>
        <p:nvPicPr>
          <p:cNvPr id="4" name="Picture 3"/>
          <p:cNvPicPr>
            <a:picLocks noChangeAspect="1"/>
          </p:cNvPicPr>
          <p:nvPr/>
        </p:nvPicPr>
        <p:blipFill>
          <a:blip r:embed="rId2"/>
          <a:stretch>
            <a:fillRect/>
          </a:stretch>
        </p:blipFill>
        <p:spPr>
          <a:xfrm>
            <a:off x="366714" y="785813"/>
            <a:ext cx="7628794" cy="350528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315739" y="717162"/>
            <a:ext cx="8461550" cy="4154983"/>
          </a:xfrm>
          <a:prstGeom prst="rect">
            <a:avLst/>
          </a:prstGeom>
          <a:noFill/>
          <a:ln>
            <a:noFill/>
          </a:ln>
        </p:spPr>
        <p:txBody>
          <a:bodyPr wrap="square">
            <a:spAutoFit/>
          </a:bodyPr>
          <a:lstStyle/>
          <a:p>
            <a:pPr algn="l"/>
            <a:r>
              <a:rPr lang="en-US" sz="2400" dirty="0" smtClean="0">
                <a:solidFill>
                  <a:srgbClr val="DBDBDB"/>
                </a:solidFill>
                <a:latin typeface="American Typewriter"/>
                <a:cs typeface="American Typewriter"/>
              </a:rPr>
              <a:t>“</a:t>
            </a:r>
            <a:r>
              <a:rPr lang="en-US" sz="2400" dirty="0" smtClean="0">
                <a:solidFill>
                  <a:schemeClr val="tx1">
                    <a:lumMod val="20000"/>
                    <a:lumOff val="80000"/>
                  </a:schemeClr>
                </a:solidFill>
                <a:latin typeface="American Typewriter"/>
                <a:cs typeface="American Typewriter"/>
              </a:rPr>
              <a:t>This </a:t>
            </a:r>
            <a:r>
              <a:rPr lang="en-US" sz="2400" dirty="0">
                <a:solidFill>
                  <a:schemeClr val="tx1">
                    <a:lumMod val="20000"/>
                    <a:lumOff val="80000"/>
                  </a:schemeClr>
                </a:solidFill>
                <a:latin typeface="American Typewriter"/>
                <a:cs typeface="American Typewriter"/>
              </a:rPr>
              <a:t>isn’t the online mass-scale case study that Pivotal has for </a:t>
            </a:r>
            <a:r>
              <a:rPr lang="en-US" sz="2400" dirty="0" err="1">
                <a:solidFill>
                  <a:schemeClr val="tx1">
                    <a:lumMod val="20000"/>
                    <a:lumOff val="80000"/>
                  </a:schemeClr>
                </a:solidFill>
                <a:latin typeface="American Typewriter"/>
                <a:cs typeface="American Typewriter"/>
              </a:rPr>
              <a:t>GemFire</a:t>
            </a:r>
            <a:r>
              <a:rPr lang="en-US" sz="2400" dirty="0">
                <a:solidFill>
                  <a:schemeClr val="tx1">
                    <a:lumMod val="20000"/>
                    <a:lumOff val="80000"/>
                  </a:schemeClr>
                </a:solidFill>
                <a:latin typeface="American Typewriter"/>
                <a:cs typeface="American Typewriter"/>
              </a:rPr>
              <a:t> – GE Research is using </a:t>
            </a:r>
            <a:r>
              <a:rPr lang="en-US" sz="2400" dirty="0" err="1">
                <a:solidFill>
                  <a:schemeClr val="tx1">
                    <a:lumMod val="20000"/>
                    <a:lumOff val="80000"/>
                  </a:schemeClr>
                </a:solidFill>
                <a:latin typeface="American Typewriter"/>
                <a:cs typeface="American Typewriter"/>
              </a:rPr>
              <a:t>GemFire</a:t>
            </a:r>
            <a:r>
              <a:rPr lang="en-US" sz="2400" dirty="0">
                <a:solidFill>
                  <a:schemeClr val="tx1">
                    <a:lumMod val="20000"/>
                    <a:lumOff val="80000"/>
                  </a:schemeClr>
                </a:solidFill>
                <a:latin typeface="American Typewriter"/>
                <a:cs typeface="American Typewriter"/>
              </a:rPr>
              <a:t> to handle </a:t>
            </a:r>
            <a:r>
              <a:rPr lang="en-US" sz="2400" u="sng" dirty="0">
                <a:solidFill>
                  <a:srgbClr val="008000"/>
                </a:solidFill>
                <a:latin typeface="American Typewriter"/>
                <a:cs typeface="American Typewriter"/>
              </a:rPr>
              <a:t>17 billion individual records in-memory</a:t>
            </a:r>
            <a:r>
              <a:rPr lang="en-US" sz="2400" dirty="0">
                <a:solidFill>
                  <a:schemeClr val="tx1"/>
                </a:solidFill>
                <a:latin typeface="American Typewriter"/>
                <a:cs typeface="American Typewriter"/>
              </a:rPr>
              <a:t>. </a:t>
            </a:r>
            <a:r>
              <a:rPr lang="en-US" sz="2400" dirty="0">
                <a:solidFill>
                  <a:srgbClr val="D9D9D9"/>
                </a:solidFill>
                <a:latin typeface="American Typewriter"/>
                <a:cs typeface="American Typewriter"/>
              </a:rPr>
              <a:t>Another railway organization, China Railways</a:t>
            </a:r>
            <a:r>
              <a:rPr lang="en-US" sz="2400" b="1" dirty="0">
                <a:solidFill>
                  <a:schemeClr val="tx1">
                    <a:lumMod val="10000"/>
                    <a:lumOff val="90000"/>
                  </a:schemeClr>
                </a:solidFill>
                <a:latin typeface="American Typewriter"/>
                <a:cs typeface="American Typewriter"/>
              </a:rPr>
              <a:t>, has</a:t>
            </a:r>
            <a:r>
              <a:rPr lang="en-US" sz="2400" b="1" dirty="0">
                <a:solidFill>
                  <a:srgbClr val="387C2C"/>
                </a:solidFill>
                <a:latin typeface="American Typewriter"/>
                <a:cs typeface="American Typewriter"/>
              </a:rPr>
              <a:t> </a:t>
            </a:r>
            <a:r>
              <a:rPr lang="en-US" sz="2400" u="sng" dirty="0">
                <a:solidFill>
                  <a:srgbClr val="008000"/>
                </a:solidFill>
                <a:latin typeface="American Typewriter"/>
                <a:cs typeface="American Typewriter"/>
              </a:rPr>
              <a:t>3TB of operational data in-memory and a further 400 TB archived</a:t>
            </a:r>
            <a:r>
              <a:rPr lang="en-US" sz="2400" dirty="0">
                <a:solidFill>
                  <a:srgbClr val="D9D9D9"/>
                </a:solidFill>
                <a:latin typeface="American Typewriter"/>
                <a:cs typeface="American Typewriter"/>
              </a:rPr>
              <a:t>. China Rail’s size challenges even India Rail’s – they process</a:t>
            </a:r>
            <a:r>
              <a:rPr lang="en-US" sz="2400" dirty="0">
                <a:solidFill>
                  <a:schemeClr val="tx1"/>
                </a:solidFill>
                <a:latin typeface="American Typewriter"/>
                <a:cs typeface="American Typewriter"/>
              </a:rPr>
              <a:t> </a:t>
            </a:r>
            <a:r>
              <a:rPr lang="en-US" sz="2400" u="sng" dirty="0">
                <a:solidFill>
                  <a:srgbClr val="FF0000"/>
                </a:solidFill>
                <a:latin typeface="American Typewriter"/>
                <a:cs typeface="American Typewriter"/>
              </a:rPr>
              <a:t>4.6 million transactions per day and up to 40,000 per second</a:t>
            </a:r>
            <a:r>
              <a:rPr lang="en-US" sz="2400" dirty="0">
                <a:solidFill>
                  <a:schemeClr val="tx1"/>
                </a:solidFill>
                <a:latin typeface="American Typewriter"/>
                <a:cs typeface="American Typewriter"/>
              </a:rPr>
              <a:t>. </a:t>
            </a:r>
            <a:r>
              <a:rPr lang="en-US" sz="2400" dirty="0">
                <a:solidFill>
                  <a:schemeClr val="tx1">
                    <a:lumMod val="20000"/>
                    <a:lumOff val="80000"/>
                  </a:schemeClr>
                </a:solidFill>
                <a:latin typeface="American Typewriter"/>
                <a:cs typeface="American Typewriter"/>
              </a:rPr>
              <a:t>Finally GIRE, a payment processing organization is running </a:t>
            </a:r>
            <a:r>
              <a:rPr lang="en-US" sz="2400" u="sng" dirty="0">
                <a:solidFill>
                  <a:srgbClr val="FF0000"/>
                </a:solidFill>
                <a:latin typeface="American Typewriter"/>
                <a:cs typeface="American Typewriter"/>
              </a:rPr>
              <a:t>19 million payment transactions a month with over 4000 concurrent clients connecting </a:t>
            </a:r>
            <a:r>
              <a:rPr lang="en-US" sz="2400" dirty="0">
                <a:solidFill>
                  <a:srgbClr val="D9D9D9"/>
                </a:solidFill>
                <a:latin typeface="American Typewriter"/>
                <a:cs typeface="American Typewriter"/>
              </a:rPr>
              <a:t>via intermittent internet connections</a:t>
            </a:r>
            <a:r>
              <a:rPr lang="en-US" sz="2400" dirty="0" smtClean="0">
                <a:solidFill>
                  <a:srgbClr val="D9D9D9"/>
                </a:solidFill>
                <a:latin typeface="American Typewriter"/>
                <a:cs typeface="American Typewriter"/>
              </a:rPr>
              <a:t>.</a:t>
            </a:r>
            <a:r>
              <a:rPr lang="en-US" sz="2400" dirty="0" smtClean="0">
                <a:solidFill>
                  <a:srgbClr val="EBEBEB"/>
                </a:solidFill>
                <a:latin typeface="American Typewriter"/>
                <a:cs typeface="American Typewriter"/>
              </a:rPr>
              <a:t>”</a:t>
            </a:r>
            <a:endParaRPr lang="en-US" sz="2400" dirty="0">
              <a:solidFill>
                <a:srgbClr val="EBEBEB"/>
              </a:solidFill>
              <a:latin typeface="American Typewriter"/>
              <a:cs typeface="American Typewriter"/>
            </a:endParaRPr>
          </a:p>
        </p:txBody>
      </p:sp>
      <p:pic>
        <p:nvPicPr>
          <p:cNvPr id="6" name="Picture 5"/>
          <p:cNvPicPr>
            <a:picLocks noChangeAspect="1"/>
          </p:cNvPicPr>
          <p:nvPr/>
        </p:nvPicPr>
        <p:blipFill>
          <a:blip r:embed="rId3"/>
          <a:stretch>
            <a:fillRect/>
          </a:stretch>
        </p:blipFill>
        <p:spPr>
          <a:xfrm>
            <a:off x="206401" y="4346800"/>
            <a:ext cx="985802" cy="269336"/>
          </a:xfrm>
          <a:prstGeom prst="rect">
            <a:avLst/>
          </a:prstGeom>
        </p:spPr>
      </p:pic>
      <p:sp>
        <p:nvSpPr>
          <p:cNvPr id="7" name="Rectangle 6"/>
          <p:cNvSpPr/>
          <p:nvPr/>
        </p:nvSpPr>
        <p:spPr>
          <a:xfrm>
            <a:off x="1295931" y="4396021"/>
            <a:ext cx="7736300" cy="261610"/>
          </a:xfrm>
          <a:prstGeom prst="rect">
            <a:avLst/>
          </a:prstGeom>
        </p:spPr>
        <p:txBody>
          <a:bodyPr wrap="square">
            <a:spAutoFit/>
          </a:bodyPr>
          <a:lstStyle/>
          <a:p>
            <a:pPr algn="l"/>
            <a:r>
              <a:rPr lang="en-US" sz="1100" dirty="0">
                <a:solidFill>
                  <a:schemeClr val="tx1"/>
                </a:solidFill>
              </a:rPr>
              <a:t>http://</a:t>
            </a:r>
            <a:r>
              <a:rPr lang="en-US" sz="1100" dirty="0" err="1">
                <a:solidFill>
                  <a:schemeClr val="tx1"/>
                </a:solidFill>
              </a:rPr>
              <a:t>www.forbes.com</a:t>
            </a:r>
            <a:r>
              <a:rPr lang="en-US" sz="1100" dirty="0">
                <a:solidFill>
                  <a:schemeClr val="tx1"/>
                </a:solidFill>
              </a:rPr>
              <a:t>/sites/</a:t>
            </a:r>
            <a:r>
              <a:rPr lang="en-US" sz="1100" dirty="0" err="1">
                <a:solidFill>
                  <a:schemeClr val="tx1"/>
                </a:solidFill>
              </a:rPr>
              <a:t>benkepes</a:t>
            </a:r>
            <a:r>
              <a:rPr lang="en-US" sz="1100" dirty="0">
                <a:solidFill>
                  <a:schemeClr val="tx1"/>
                </a:solidFill>
              </a:rPr>
              <a:t>/2015/01/05/pivotal-helps-</a:t>
            </a:r>
            <a:r>
              <a:rPr lang="en-US" sz="1100" dirty="0" err="1">
                <a:solidFill>
                  <a:schemeClr val="tx1"/>
                </a:solidFill>
              </a:rPr>
              <a:t>india</a:t>
            </a:r>
            <a:r>
              <a:rPr lang="en-US" sz="1100" dirty="0">
                <a:solidFill>
                  <a:schemeClr val="tx1"/>
                </a:solidFill>
              </a:rPr>
              <a:t>-railways-keep-on-moving-and-selling-tickets/</a:t>
            </a:r>
          </a:p>
        </p:txBody>
      </p:sp>
    </p:spTree>
    <p:extLst>
      <p:ext uri="{BB962C8B-B14F-4D97-AF65-F5344CB8AC3E}">
        <p14:creationId xmlns:p14="http://schemas.microsoft.com/office/powerpoint/2010/main" val="77500595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9" presetClass="exit" presetSubtype="0" fill="hold" nodeType="withEffect">
                                  <p:stCondLst>
                                    <p:cond delay="0"/>
                                  </p:stCondLst>
                                  <p:childTnLst>
                                    <p:animEffect transition="out" filter="dissolve">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Apps at Scale Have Unique Needs</a:t>
            </a:r>
            <a:endParaRPr lang="en-US" dirty="0"/>
          </a:p>
        </p:txBody>
      </p:sp>
      <p:sp>
        <p:nvSpPr>
          <p:cNvPr id="3" name="Content Placeholder 2"/>
          <p:cNvSpPr>
            <a:spLocks noGrp="1"/>
          </p:cNvSpPr>
          <p:nvPr>
            <p:ph sz="quarter" idx="10"/>
          </p:nvPr>
        </p:nvSpPr>
        <p:spPr>
          <a:xfrm>
            <a:off x="587014" y="919243"/>
            <a:ext cx="8410575" cy="3382962"/>
          </a:xfrm>
        </p:spPr>
        <p:txBody>
          <a:bodyPr/>
          <a:lstStyle/>
          <a:p>
            <a:pPr marL="0" indent="0">
              <a:buNone/>
            </a:pPr>
            <a:r>
              <a:rPr lang="en-US" dirty="0" smtClean="0"/>
              <a:t>Pivotal </a:t>
            </a:r>
            <a:r>
              <a:rPr lang="en-US" dirty="0" err="1" smtClean="0"/>
              <a:t>GemFire</a:t>
            </a:r>
            <a:r>
              <a:rPr lang="en-US" dirty="0" smtClean="0"/>
              <a:t> is the </a:t>
            </a:r>
            <a:r>
              <a:rPr lang="en-US" b="1" dirty="0" smtClean="0"/>
              <a:t>distributed</a:t>
            </a:r>
            <a:r>
              <a:rPr lang="en-US" dirty="0" smtClean="0"/>
              <a:t>, </a:t>
            </a:r>
            <a:r>
              <a:rPr lang="en-US" b="1" dirty="0" smtClean="0"/>
              <a:t>in-memory NoSQL </a:t>
            </a:r>
            <a:r>
              <a:rPr lang="en-US" dirty="0" smtClean="0"/>
              <a:t>database for big </a:t>
            </a:r>
            <a:r>
              <a:rPr lang="en-US" dirty="0"/>
              <a:t>d</a:t>
            </a:r>
            <a:r>
              <a:rPr lang="en-US" dirty="0" smtClean="0"/>
              <a:t>ata </a:t>
            </a:r>
            <a:r>
              <a:rPr lang="en-US" dirty="0"/>
              <a:t>a</a:t>
            </a:r>
            <a:r>
              <a:rPr lang="en-US" dirty="0" smtClean="0"/>
              <a:t>pps for that need:</a:t>
            </a:r>
          </a:p>
          <a:p>
            <a:pPr marL="457200" indent="-457200">
              <a:buFont typeface="+mj-lt"/>
              <a:buAutoNum type="arabicPeriod"/>
            </a:pPr>
            <a:r>
              <a:rPr lang="en-US" sz="2000" dirty="0"/>
              <a:t>S</a:t>
            </a:r>
            <a:r>
              <a:rPr lang="en-US" sz="2000" dirty="0" smtClean="0"/>
              <a:t>cale-out performance</a:t>
            </a:r>
          </a:p>
          <a:p>
            <a:pPr marL="457200" indent="-457200">
              <a:buFont typeface="+mj-lt"/>
              <a:buAutoNum type="arabicPeriod"/>
            </a:pPr>
            <a:r>
              <a:rPr lang="en-US" sz="2000" dirty="0" smtClean="0"/>
              <a:t>Consistent database operations across globally distributed nodes</a:t>
            </a:r>
          </a:p>
          <a:p>
            <a:pPr marL="457200" indent="-457200">
              <a:buFont typeface="+mj-lt"/>
              <a:buAutoNum type="arabicPeriod"/>
            </a:pPr>
            <a:r>
              <a:rPr lang="en-US" sz="2000" dirty="0" smtClean="0"/>
              <a:t>High availability, resilience, and global scale</a:t>
            </a:r>
          </a:p>
          <a:p>
            <a:pPr marL="457200" indent="-457200">
              <a:buFont typeface="+mj-lt"/>
              <a:buAutoNum type="arabicPeriod"/>
            </a:pPr>
            <a:r>
              <a:rPr lang="en-US" sz="2000" dirty="0" smtClean="0"/>
              <a:t>Powerful &amp; Standards-based developer features</a:t>
            </a:r>
          </a:p>
          <a:p>
            <a:pPr marL="457200" indent="-457200">
              <a:buFont typeface="+mj-lt"/>
              <a:buAutoNum type="arabicPeriod"/>
            </a:pPr>
            <a:r>
              <a:rPr lang="en-US" sz="2000" dirty="0" smtClean="0"/>
              <a:t>Easy administration of distributed nodes</a:t>
            </a:r>
            <a:endParaRPr lang="en-US" sz="2000" dirty="0"/>
          </a:p>
        </p:txBody>
      </p:sp>
    </p:spTree>
    <p:extLst>
      <p:ext uri="{BB962C8B-B14F-4D97-AF65-F5344CB8AC3E}">
        <p14:creationId xmlns:p14="http://schemas.microsoft.com/office/powerpoint/2010/main" val="26419730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a:t>S</a:t>
            </a:r>
            <a:r>
              <a:rPr lang="en-US" dirty="0" smtClean="0"/>
              <a:t>cale-Out Performance</a:t>
            </a:r>
            <a:endParaRPr lang="en-US" dirty="0"/>
          </a:p>
        </p:txBody>
      </p:sp>
      <p:pic>
        <p:nvPicPr>
          <p:cNvPr id="71" name="Picture 70"/>
          <p:cNvPicPr>
            <a:picLocks noChangeAspect="1"/>
          </p:cNvPicPr>
          <p:nvPr/>
        </p:nvPicPr>
        <p:blipFill>
          <a:blip r:embed="rId3" cstate="print"/>
          <a:stretch>
            <a:fillRect/>
          </a:stretch>
        </p:blipFill>
        <p:spPr>
          <a:xfrm>
            <a:off x="5532047" y="1071563"/>
            <a:ext cx="469900" cy="533400"/>
          </a:xfrm>
          <a:prstGeom prst="rect">
            <a:avLst/>
          </a:prstGeom>
          <a:ln>
            <a:noFill/>
          </a:ln>
        </p:spPr>
      </p:pic>
      <p:sp>
        <p:nvSpPr>
          <p:cNvPr id="72" name="Title 1"/>
          <p:cNvSpPr txBox="1">
            <a:spLocks/>
          </p:cNvSpPr>
          <p:nvPr/>
        </p:nvSpPr>
        <p:spPr bwMode="gray">
          <a:xfrm>
            <a:off x="6083854" y="1075660"/>
            <a:ext cx="2698195" cy="529304"/>
          </a:xfrm>
          <a:prstGeom prst="rect">
            <a:avLst/>
          </a:prstGeom>
          <a:noFill/>
          <a:ln>
            <a:noFill/>
          </a:ln>
        </p:spPr>
        <p:txBody>
          <a:bodyPr lIns="0" tIns="0" rIns="0" bIns="0" anchor="t" anchorCtr="0"/>
          <a:lstStyle>
            <a:lvl1pPr algn="l" defTabSz="914400" rtl="0" eaLnBrk="1" latinLnBrk="0" hangingPunct="1">
              <a:lnSpc>
                <a:spcPct val="90000"/>
              </a:lnSpc>
              <a:spcBef>
                <a:spcPct val="0"/>
              </a:spcBef>
              <a:buNone/>
              <a:defRPr sz="3200" kern="1200">
                <a:solidFill>
                  <a:srgbClr val="1C7B70"/>
                </a:solidFill>
                <a:latin typeface="Arial"/>
                <a:ea typeface="+mj-ea"/>
                <a:cs typeface="Arial"/>
              </a:defRPr>
            </a:lvl1pPr>
          </a:lstStyle>
          <a:p>
            <a:r>
              <a:rPr lang="en-US" sz="2000" dirty="0" smtClean="0"/>
              <a:t>China Railway Corporation</a:t>
            </a:r>
            <a:endParaRPr lang="en-US" sz="2000" dirty="0"/>
          </a:p>
        </p:txBody>
      </p:sp>
      <p:sp>
        <p:nvSpPr>
          <p:cNvPr id="73" name="TextBox 72"/>
          <p:cNvSpPr txBox="1"/>
          <p:nvPr/>
        </p:nvSpPr>
        <p:spPr>
          <a:xfrm>
            <a:off x="5513388" y="1760518"/>
            <a:ext cx="3268660" cy="2677656"/>
          </a:xfrm>
          <a:prstGeom prst="rect">
            <a:avLst/>
          </a:prstGeom>
          <a:noFill/>
          <a:ln>
            <a:noFill/>
          </a:ln>
        </p:spPr>
        <p:txBody>
          <a:bodyPr wrap="square" rtlCol="0">
            <a:spAutoFit/>
          </a:bodyPr>
          <a:lstStyle/>
          <a:p>
            <a:r>
              <a:rPr lang="en-US" sz="1200" i="1" dirty="0" smtClean="0">
                <a:solidFill>
                  <a:schemeClr val="bg2"/>
                </a:solidFill>
              </a:rPr>
              <a:t>“The system is operating with solid performance and uptime. Now, we have a reliable, economically sound production system that supports record volumes and has room to grow”</a:t>
            </a:r>
          </a:p>
          <a:p>
            <a:pPr algn="r"/>
            <a:r>
              <a:rPr lang="en-US" sz="1200" dirty="0" smtClean="0">
                <a:solidFill>
                  <a:schemeClr val="bg2"/>
                </a:solidFill>
              </a:rPr>
              <a:t/>
            </a:r>
            <a:br>
              <a:rPr lang="en-US" sz="1200" dirty="0" smtClean="0">
                <a:solidFill>
                  <a:schemeClr val="bg2"/>
                </a:solidFill>
              </a:rPr>
            </a:br>
            <a:r>
              <a:rPr lang="en-US" sz="1200" b="1" dirty="0" smtClean="0">
                <a:solidFill>
                  <a:schemeClr val="bg2"/>
                </a:solidFill>
              </a:rPr>
              <a:t>Dr. </a:t>
            </a:r>
            <a:r>
              <a:rPr lang="en-US" sz="1200" b="1" dirty="0" err="1" smtClean="0">
                <a:solidFill>
                  <a:schemeClr val="bg2"/>
                </a:solidFill>
              </a:rPr>
              <a:t>Jiansheng</a:t>
            </a:r>
            <a:r>
              <a:rPr lang="en-US" sz="1200" b="1" dirty="0" smtClean="0">
                <a:solidFill>
                  <a:schemeClr val="bg2"/>
                </a:solidFill>
              </a:rPr>
              <a:t> Zhu, Vice Director of China Academy of Railway Sciences</a:t>
            </a:r>
          </a:p>
          <a:p>
            <a:endParaRPr lang="en-US" sz="1200" b="1" dirty="0" smtClean="0">
              <a:solidFill>
                <a:schemeClr val="bg2"/>
              </a:solidFill>
            </a:endParaRPr>
          </a:p>
          <a:p>
            <a:endParaRPr lang="en-US" sz="1200" b="1" dirty="0">
              <a:solidFill>
                <a:schemeClr val="bg2"/>
              </a:solidFill>
            </a:endParaRPr>
          </a:p>
          <a:p>
            <a:pPr marL="171450" indent="-171450">
              <a:buFont typeface="Arial"/>
              <a:buChar char="•"/>
            </a:pPr>
            <a:r>
              <a:rPr lang="en-US" sz="1200" b="1" dirty="0">
                <a:solidFill>
                  <a:schemeClr val="bg2"/>
                </a:solidFill>
              </a:rPr>
              <a:t>4.5 million</a:t>
            </a:r>
            <a:r>
              <a:rPr lang="en-US" sz="1200" dirty="0">
                <a:solidFill>
                  <a:schemeClr val="bg2"/>
                </a:solidFill>
              </a:rPr>
              <a:t> ticket purchases &amp; </a:t>
            </a:r>
            <a:r>
              <a:rPr lang="en-US" sz="1200" b="1" dirty="0">
                <a:solidFill>
                  <a:schemeClr val="bg2"/>
                </a:solidFill>
              </a:rPr>
              <a:t>20 million </a:t>
            </a:r>
            <a:r>
              <a:rPr lang="en-US" sz="1200" dirty="0">
                <a:solidFill>
                  <a:schemeClr val="bg2"/>
                </a:solidFill>
              </a:rPr>
              <a:t>users</a:t>
            </a:r>
            <a:r>
              <a:rPr lang="en-US" sz="1200" b="1" dirty="0">
                <a:solidFill>
                  <a:schemeClr val="bg2"/>
                </a:solidFill>
              </a:rPr>
              <a:t> </a:t>
            </a:r>
            <a:r>
              <a:rPr lang="en-US" sz="1200" dirty="0">
                <a:solidFill>
                  <a:schemeClr val="bg2"/>
                </a:solidFill>
              </a:rPr>
              <a:t>per day.</a:t>
            </a:r>
          </a:p>
          <a:p>
            <a:pPr marL="171450" indent="-171450">
              <a:buFont typeface="Arial"/>
              <a:buChar char="•"/>
            </a:pPr>
            <a:r>
              <a:rPr lang="en-US" sz="1200" dirty="0">
                <a:solidFill>
                  <a:schemeClr val="bg2"/>
                </a:solidFill>
              </a:rPr>
              <a:t>Spikes of </a:t>
            </a:r>
            <a:r>
              <a:rPr lang="en-US" sz="1200" b="1" dirty="0">
                <a:solidFill>
                  <a:schemeClr val="bg2"/>
                </a:solidFill>
              </a:rPr>
              <a:t>15,000 </a:t>
            </a:r>
            <a:r>
              <a:rPr lang="en-US" sz="1200" dirty="0">
                <a:solidFill>
                  <a:schemeClr val="bg2"/>
                </a:solidFill>
              </a:rPr>
              <a:t>tickets</a:t>
            </a:r>
            <a:r>
              <a:rPr lang="en-US" sz="1200" b="1" dirty="0">
                <a:solidFill>
                  <a:schemeClr val="bg2"/>
                </a:solidFill>
              </a:rPr>
              <a:t> </a:t>
            </a:r>
            <a:r>
              <a:rPr lang="en-US" sz="1200" dirty="0">
                <a:solidFill>
                  <a:schemeClr val="bg2"/>
                </a:solidFill>
              </a:rPr>
              <a:t>sold per minute, </a:t>
            </a:r>
            <a:r>
              <a:rPr lang="en-US" sz="1200" b="1" dirty="0">
                <a:solidFill>
                  <a:schemeClr val="bg2"/>
                </a:solidFill>
              </a:rPr>
              <a:t>40,000 </a:t>
            </a:r>
            <a:r>
              <a:rPr lang="en-US" sz="1200" dirty="0">
                <a:solidFill>
                  <a:schemeClr val="bg2"/>
                </a:solidFill>
              </a:rPr>
              <a:t>visits</a:t>
            </a:r>
            <a:r>
              <a:rPr lang="en-US" sz="1200" b="1" dirty="0">
                <a:solidFill>
                  <a:schemeClr val="bg2"/>
                </a:solidFill>
              </a:rPr>
              <a:t> </a:t>
            </a:r>
            <a:r>
              <a:rPr lang="en-US" sz="1200" dirty="0">
                <a:solidFill>
                  <a:schemeClr val="bg2"/>
                </a:solidFill>
              </a:rPr>
              <a:t>per second</a:t>
            </a:r>
            <a:r>
              <a:rPr lang="en-US" sz="1200" dirty="0" smtClean="0">
                <a:solidFill>
                  <a:schemeClr val="bg2"/>
                </a:solidFill>
              </a:rPr>
              <a:t>.</a:t>
            </a:r>
            <a:endParaRPr lang="en-US" sz="1200" dirty="0">
              <a:solidFill>
                <a:schemeClr val="bg2"/>
              </a:solidFill>
            </a:endParaRPr>
          </a:p>
        </p:txBody>
      </p:sp>
      <p:sp>
        <p:nvSpPr>
          <p:cNvPr id="33" name="Rounded Rectangle 32"/>
          <p:cNvSpPr/>
          <p:nvPr/>
        </p:nvSpPr>
        <p:spPr>
          <a:xfrm>
            <a:off x="358898" y="1075658"/>
            <a:ext cx="4695479" cy="1005840"/>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In-Memory Storage</a:t>
            </a:r>
            <a:endParaRPr lang="en-US" dirty="0"/>
          </a:p>
        </p:txBody>
      </p:sp>
      <p:grpSp>
        <p:nvGrpSpPr>
          <p:cNvPr id="4" name="Group 3"/>
          <p:cNvGrpSpPr/>
          <p:nvPr/>
        </p:nvGrpSpPr>
        <p:grpSpPr>
          <a:xfrm>
            <a:off x="3643301" y="1183354"/>
            <a:ext cx="1280432" cy="790451"/>
            <a:chOff x="3802325" y="1281990"/>
            <a:chExt cx="1280432" cy="790451"/>
          </a:xfrm>
        </p:grpSpPr>
        <p:pic>
          <p:nvPicPr>
            <p:cNvPr id="1027" name="Picture 3" descr="C:\Users\sdunn\Documents\Pivotal Corporate\presentation\Misc Assets\ram-chip-linea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2325" y="1281990"/>
              <a:ext cx="1280432" cy="78710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C:\Users\sdunn\Documents\Pivotal Corporate\presentation\Misc Assets\ram-chip-linea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2325" y="1285336"/>
              <a:ext cx="1280432" cy="787105"/>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Rounded Rectangle 39"/>
          <p:cNvSpPr/>
          <p:nvPr/>
        </p:nvSpPr>
        <p:spPr>
          <a:xfrm>
            <a:off x="357475" y="3407198"/>
            <a:ext cx="4695479" cy="1005840"/>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Optimized </a:t>
            </a:r>
            <a:r>
              <a:rPr lang="en-US" dirty="0" smtClean="0"/>
              <a:t>data</a:t>
            </a:r>
          </a:p>
          <a:p>
            <a:r>
              <a:rPr lang="en-US" dirty="0" smtClean="0"/>
              <a:t>distribution</a:t>
            </a:r>
            <a:endParaRPr lang="en-US" dirty="0"/>
          </a:p>
        </p:txBody>
      </p:sp>
      <p:grpSp>
        <p:nvGrpSpPr>
          <p:cNvPr id="16" name="Group 15"/>
          <p:cNvGrpSpPr/>
          <p:nvPr/>
        </p:nvGrpSpPr>
        <p:grpSpPr>
          <a:xfrm>
            <a:off x="2632996" y="3701119"/>
            <a:ext cx="2204584" cy="417998"/>
            <a:chOff x="2792020" y="3761910"/>
            <a:chExt cx="2204584" cy="417998"/>
          </a:xfrm>
        </p:grpSpPr>
        <p:sp>
          <p:nvSpPr>
            <p:cNvPr id="24" name="Rectangle 23"/>
            <p:cNvSpPr/>
            <p:nvPr/>
          </p:nvSpPr>
          <p:spPr>
            <a:xfrm>
              <a:off x="2792020" y="3766880"/>
              <a:ext cx="485271" cy="413028"/>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625864" y="3764395"/>
              <a:ext cx="485271" cy="413028"/>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511333" y="3761910"/>
              <a:ext cx="485271" cy="413028"/>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p:cNvCxnSpPr>
              <a:stCxn id="24" idx="3"/>
              <a:endCxn id="25" idx="1"/>
            </p:cNvCxnSpPr>
            <p:nvPr/>
          </p:nvCxnSpPr>
          <p:spPr>
            <a:xfrm flipV="1">
              <a:off x="3277291" y="3970909"/>
              <a:ext cx="348573" cy="2485"/>
            </a:xfrm>
            <a:prstGeom prst="line">
              <a:avLst/>
            </a:prstGeom>
            <a:ln w="12700">
              <a:solidFill>
                <a:schemeClr val="bg1"/>
              </a:solidFill>
            </a:ln>
            <a:effectLst/>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5" idx="3"/>
              <a:endCxn id="26" idx="1"/>
            </p:cNvCxnSpPr>
            <p:nvPr/>
          </p:nvCxnSpPr>
          <p:spPr>
            <a:xfrm flipV="1">
              <a:off x="4111135" y="3968424"/>
              <a:ext cx="400198" cy="2485"/>
            </a:xfrm>
            <a:prstGeom prst="line">
              <a:avLst/>
            </a:prstGeom>
            <a:ln w="12700">
              <a:solidFill>
                <a:schemeClr val="bg1"/>
              </a:solidFill>
            </a:ln>
            <a:effectLst/>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4595931" y="3821872"/>
              <a:ext cx="316073" cy="295492"/>
              <a:chOff x="4595931" y="3816171"/>
              <a:chExt cx="316073" cy="295492"/>
            </a:xfrm>
          </p:grpSpPr>
          <p:sp>
            <p:nvSpPr>
              <p:cNvPr id="6" name="Oval 5"/>
              <p:cNvSpPr/>
              <p:nvPr/>
            </p:nvSpPr>
            <p:spPr>
              <a:xfrm>
                <a:off x="4679571" y="3816171"/>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763211" y="396287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595931" y="396287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a:off x="2876618" y="3824405"/>
              <a:ext cx="316073" cy="295492"/>
              <a:chOff x="4595931" y="3816171"/>
              <a:chExt cx="316073" cy="295492"/>
            </a:xfrm>
          </p:grpSpPr>
          <p:sp>
            <p:nvSpPr>
              <p:cNvPr id="46" name="Oval 45"/>
              <p:cNvSpPr/>
              <p:nvPr/>
            </p:nvSpPr>
            <p:spPr>
              <a:xfrm>
                <a:off x="4679571" y="3816171"/>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4763211" y="396287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4595931" y="396287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p:cNvGrpSpPr/>
            <p:nvPr/>
          </p:nvGrpSpPr>
          <p:grpSpPr>
            <a:xfrm>
              <a:off x="3710462" y="3821872"/>
              <a:ext cx="316073" cy="295492"/>
              <a:chOff x="4595931" y="3816171"/>
              <a:chExt cx="316073" cy="295492"/>
            </a:xfrm>
          </p:grpSpPr>
          <p:sp>
            <p:nvSpPr>
              <p:cNvPr id="53" name="Oval 52"/>
              <p:cNvSpPr/>
              <p:nvPr/>
            </p:nvSpPr>
            <p:spPr>
              <a:xfrm>
                <a:off x="4679571" y="3816171"/>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763211" y="396287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595931" y="396287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6" name="Rounded Rectangle 55"/>
          <p:cNvSpPr/>
          <p:nvPr/>
        </p:nvSpPr>
        <p:spPr>
          <a:xfrm>
            <a:off x="363540" y="2233898"/>
            <a:ext cx="4695479" cy="1005840"/>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Elastic, linear </a:t>
            </a:r>
            <a:r>
              <a:rPr lang="en-US" dirty="0" smtClean="0"/>
              <a:t>scalability</a:t>
            </a:r>
            <a:endParaRPr lang="en-US" dirty="0"/>
          </a:p>
        </p:txBody>
      </p:sp>
      <p:grpSp>
        <p:nvGrpSpPr>
          <p:cNvPr id="22" name="Group 21"/>
          <p:cNvGrpSpPr/>
          <p:nvPr/>
        </p:nvGrpSpPr>
        <p:grpSpPr>
          <a:xfrm>
            <a:off x="3922294" y="2345637"/>
            <a:ext cx="952434" cy="877797"/>
            <a:chOff x="3643497" y="2345636"/>
            <a:chExt cx="952434" cy="877796"/>
          </a:xfrm>
        </p:grpSpPr>
        <p:sp>
          <p:nvSpPr>
            <p:cNvPr id="19" name="Rectangle 18"/>
            <p:cNvSpPr/>
            <p:nvPr/>
          </p:nvSpPr>
          <p:spPr>
            <a:xfrm>
              <a:off x="3859255" y="2345636"/>
              <a:ext cx="736676" cy="685800"/>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845968" y="3061849"/>
              <a:ext cx="665365" cy="161583"/>
            </a:xfrm>
            <a:prstGeom prst="rect">
              <a:avLst/>
            </a:prstGeom>
            <a:noFill/>
          </p:spPr>
          <p:txBody>
            <a:bodyPr wrap="square" lIns="0" tIns="0" rIns="0" bIns="0" rtlCol="0">
              <a:spAutoFit/>
            </a:bodyPr>
            <a:lstStyle/>
            <a:p>
              <a:r>
                <a:rPr lang="en-US" sz="1050" dirty="0" smtClean="0">
                  <a:solidFill>
                    <a:schemeClr val="bg1"/>
                  </a:solidFill>
                </a:rPr>
                <a:t>Nodes</a:t>
              </a:r>
            </a:p>
          </p:txBody>
        </p:sp>
        <p:sp>
          <p:nvSpPr>
            <p:cNvPr id="64" name="TextBox 63"/>
            <p:cNvSpPr txBox="1"/>
            <p:nvPr/>
          </p:nvSpPr>
          <p:spPr>
            <a:xfrm rot="16200000">
              <a:off x="3391606" y="2617962"/>
              <a:ext cx="665365" cy="161583"/>
            </a:xfrm>
            <a:prstGeom prst="rect">
              <a:avLst/>
            </a:prstGeom>
            <a:noFill/>
          </p:spPr>
          <p:txBody>
            <a:bodyPr wrap="square" lIns="0" tIns="0" rIns="0" bIns="0" rtlCol="0">
              <a:spAutoFit/>
            </a:bodyPr>
            <a:lstStyle/>
            <a:p>
              <a:r>
                <a:rPr lang="en-US" sz="1050" dirty="0" smtClean="0">
                  <a:solidFill>
                    <a:schemeClr val="bg1"/>
                  </a:solidFill>
                </a:rPr>
                <a:t>Ops / Sec</a:t>
              </a:r>
            </a:p>
          </p:txBody>
        </p:sp>
        <p:cxnSp>
          <p:nvCxnSpPr>
            <p:cNvPr id="21" name="Straight Arrow Connector 20"/>
            <p:cNvCxnSpPr/>
            <p:nvPr/>
          </p:nvCxnSpPr>
          <p:spPr>
            <a:xfrm flipV="1">
              <a:off x="3868498" y="2445026"/>
              <a:ext cx="586410" cy="586410"/>
            </a:xfrm>
            <a:prstGeom prst="straightConnector1">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p:nvCxnSpPr>
        <p:spPr>
          <a:xfrm>
            <a:off x="5513388" y="3456893"/>
            <a:ext cx="3268660"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00263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5" y="94328"/>
            <a:ext cx="8410575" cy="460375"/>
          </a:xfrm>
        </p:spPr>
        <p:txBody>
          <a:bodyPr/>
          <a:lstStyle/>
          <a:p>
            <a:r>
              <a:rPr lang="en-US" dirty="0"/>
              <a:t>2. Consistent Database Operations </a:t>
            </a:r>
            <a:r>
              <a:rPr lang="en-US" dirty="0" smtClean="0"/>
              <a:t>Across Distributed </a:t>
            </a:r>
            <a:r>
              <a:rPr lang="en-US" dirty="0"/>
              <a:t>Nodes</a:t>
            </a:r>
          </a:p>
        </p:txBody>
      </p:sp>
      <p:sp>
        <p:nvSpPr>
          <p:cNvPr id="6" name="Rounded Rectangle 5"/>
          <p:cNvSpPr/>
          <p:nvPr/>
        </p:nvSpPr>
        <p:spPr>
          <a:xfrm>
            <a:off x="363540" y="3697876"/>
            <a:ext cx="4695479" cy="777176"/>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Indexing, triggers, event notification</a:t>
            </a:r>
            <a:endParaRPr lang="en-US" dirty="0"/>
          </a:p>
        </p:txBody>
      </p:sp>
      <p:sp>
        <p:nvSpPr>
          <p:cNvPr id="3" name="Rounded Rectangle 2"/>
          <p:cNvSpPr/>
          <p:nvPr/>
        </p:nvSpPr>
        <p:spPr>
          <a:xfrm>
            <a:off x="358898" y="1073754"/>
            <a:ext cx="4695479" cy="777176"/>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Performance-optimized</a:t>
            </a:r>
          </a:p>
          <a:p>
            <a:r>
              <a:rPr lang="en-US" dirty="0" smtClean="0"/>
              <a:t>persistence</a:t>
            </a:r>
            <a:endParaRPr lang="en-US" dirty="0"/>
          </a:p>
        </p:txBody>
      </p:sp>
      <p:grpSp>
        <p:nvGrpSpPr>
          <p:cNvPr id="42" name="Group 41"/>
          <p:cNvGrpSpPr/>
          <p:nvPr/>
        </p:nvGrpSpPr>
        <p:grpSpPr>
          <a:xfrm>
            <a:off x="3070641" y="1174675"/>
            <a:ext cx="1783154" cy="617300"/>
            <a:chOff x="3070641" y="1335606"/>
            <a:chExt cx="1783154" cy="617300"/>
          </a:xfrm>
        </p:grpSpPr>
        <p:grpSp>
          <p:nvGrpSpPr>
            <p:cNvPr id="26" name="Group 25"/>
            <p:cNvGrpSpPr/>
            <p:nvPr/>
          </p:nvGrpSpPr>
          <p:grpSpPr>
            <a:xfrm>
              <a:off x="4513385" y="1335606"/>
              <a:ext cx="340410" cy="617300"/>
              <a:chOff x="4513385" y="1335606"/>
              <a:chExt cx="340410" cy="617300"/>
            </a:xfrm>
          </p:grpSpPr>
          <p:sp>
            <p:nvSpPr>
              <p:cNvPr id="10" name="Rectangle 9"/>
              <p:cNvSpPr/>
              <p:nvPr/>
            </p:nvSpPr>
            <p:spPr>
              <a:xfrm>
                <a:off x="4513385" y="133560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194"/>
              <p:cNvSpPr/>
              <p:nvPr/>
            </p:nvSpPr>
            <p:spPr>
              <a:xfrm>
                <a:off x="4580175" y="1737188"/>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3792013" y="1335606"/>
              <a:ext cx="340410" cy="617300"/>
              <a:chOff x="4513385" y="1335606"/>
              <a:chExt cx="340410" cy="617300"/>
            </a:xfrm>
          </p:grpSpPr>
          <p:sp>
            <p:nvSpPr>
              <p:cNvPr id="28" name="Rectangle 27"/>
              <p:cNvSpPr/>
              <p:nvPr/>
            </p:nvSpPr>
            <p:spPr>
              <a:xfrm>
                <a:off x="4513385" y="133560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194"/>
              <p:cNvSpPr/>
              <p:nvPr/>
            </p:nvSpPr>
            <p:spPr>
              <a:xfrm>
                <a:off x="4580175" y="1737188"/>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3070641" y="1335606"/>
              <a:ext cx="340410" cy="617300"/>
              <a:chOff x="4513385" y="1335606"/>
              <a:chExt cx="340410" cy="617300"/>
            </a:xfrm>
          </p:grpSpPr>
          <p:sp>
            <p:nvSpPr>
              <p:cNvPr id="31" name="Rectangle 30"/>
              <p:cNvSpPr/>
              <p:nvPr/>
            </p:nvSpPr>
            <p:spPr>
              <a:xfrm>
                <a:off x="4513385" y="133560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194"/>
              <p:cNvSpPr/>
              <p:nvPr/>
            </p:nvSpPr>
            <p:spPr>
              <a:xfrm>
                <a:off x="4580175" y="1737188"/>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Connector 38"/>
            <p:cNvCxnSpPr>
              <a:stCxn id="31" idx="3"/>
            </p:cNvCxnSpPr>
            <p:nvPr/>
          </p:nvCxnSpPr>
          <p:spPr>
            <a:xfrm flipV="1">
              <a:off x="3411051" y="1480472"/>
              <a:ext cx="380962" cy="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8" idx="3"/>
            </p:cNvCxnSpPr>
            <p:nvPr/>
          </p:nvCxnSpPr>
          <p:spPr>
            <a:xfrm>
              <a:off x="4132423" y="1480473"/>
              <a:ext cx="38096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 name="Rounded Rectangle 4"/>
          <p:cNvSpPr/>
          <p:nvPr/>
        </p:nvSpPr>
        <p:spPr>
          <a:xfrm>
            <a:off x="363540" y="1948462"/>
            <a:ext cx="4695479" cy="777176"/>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Configurable</a:t>
            </a:r>
          </a:p>
          <a:p>
            <a:r>
              <a:rPr lang="en-US" dirty="0" smtClean="0"/>
              <a:t>consistency</a:t>
            </a:r>
            <a:endParaRPr lang="en-US" dirty="0"/>
          </a:p>
        </p:txBody>
      </p:sp>
      <p:grpSp>
        <p:nvGrpSpPr>
          <p:cNvPr id="104" name="Group 103"/>
          <p:cNvGrpSpPr/>
          <p:nvPr/>
        </p:nvGrpSpPr>
        <p:grpSpPr>
          <a:xfrm>
            <a:off x="2430693" y="2089032"/>
            <a:ext cx="2660196" cy="527231"/>
            <a:chOff x="2430693" y="2089032"/>
            <a:chExt cx="2660196" cy="527231"/>
          </a:xfrm>
        </p:grpSpPr>
        <p:sp>
          <p:nvSpPr>
            <p:cNvPr id="43" name="TextBox 42"/>
            <p:cNvSpPr txBox="1"/>
            <p:nvPr/>
          </p:nvSpPr>
          <p:spPr>
            <a:xfrm>
              <a:off x="2430693" y="2361221"/>
              <a:ext cx="864472" cy="253916"/>
            </a:xfrm>
            <a:prstGeom prst="rect">
              <a:avLst/>
            </a:prstGeom>
            <a:noFill/>
          </p:spPr>
          <p:txBody>
            <a:bodyPr wrap="square" rtlCol="0">
              <a:spAutoFit/>
            </a:bodyPr>
            <a:lstStyle/>
            <a:p>
              <a:pPr algn="ctr"/>
              <a:r>
                <a:rPr lang="en-US" sz="1050" dirty="0" smtClean="0">
                  <a:solidFill>
                    <a:schemeClr val="bg1"/>
                  </a:solidFill>
                </a:rPr>
                <a:t>Partitioned</a:t>
              </a:r>
            </a:p>
          </p:txBody>
        </p:sp>
        <p:sp>
          <p:nvSpPr>
            <p:cNvPr id="44" name="TextBox 43"/>
            <p:cNvSpPr txBox="1"/>
            <p:nvPr/>
          </p:nvSpPr>
          <p:spPr>
            <a:xfrm>
              <a:off x="3314750" y="2361785"/>
              <a:ext cx="864472" cy="253916"/>
            </a:xfrm>
            <a:prstGeom prst="rect">
              <a:avLst/>
            </a:prstGeom>
            <a:noFill/>
          </p:spPr>
          <p:txBody>
            <a:bodyPr wrap="square" rtlCol="0">
              <a:spAutoFit/>
            </a:bodyPr>
            <a:lstStyle/>
            <a:p>
              <a:pPr algn="ctr"/>
              <a:r>
                <a:rPr lang="en-US" sz="1050" dirty="0" smtClean="0">
                  <a:solidFill>
                    <a:schemeClr val="bg1"/>
                  </a:solidFill>
                </a:rPr>
                <a:t>Replicated</a:t>
              </a:r>
            </a:p>
          </p:txBody>
        </p:sp>
        <p:sp>
          <p:nvSpPr>
            <p:cNvPr id="45" name="TextBox 44"/>
            <p:cNvSpPr txBox="1"/>
            <p:nvPr/>
          </p:nvSpPr>
          <p:spPr>
            <a:xfrm>
              <a:off x="4226417" y="2362347"/>
              <a:ext cx="864472" cy="253916"/>
            </a:xfrm>
            <a:prstGeom prst="rect">
              <a:avLst/>
            </a:prstGeom>
            <a:noFill/>
          </p:spPr>
          <p:txBody>
            <a:bodyPr wrap="square" rtlCol="0">
              <a:spAutoFit/>
            </a:bodyPr>
            <a:lstStyle/>
            <a:p>
              <a:pPr algn="ctr"/>
              <a:r>
                <a:rPr lang="en-US" sz="1050" dirty="0" smtClean="0">
                  <a:solidFill>
                    <a:schemeClr val="bg1"/>
                  </a:solidFill>
                </a:rPr>
                <a:t>Disabled</a:t>
              </a:r>
            </a:p>
          </p:txBody>
        </p:sp>
        <p:sp>
          <p:nvSpPr>
            <p:cNvPr id="51" name="Oval 50"/>
            <p:cNvSpPr/>
            <p:nvPr/>
          </p:nvSpPr>
          <p:spPr>
            <a:xfrm>
              <a:off x="2758587" y="2089032"/>
              <a:ext cx="208684" cy="20868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642644" y="2089032"/>
              <a:ext cx="208684" cy="20868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554311" y="2089032"/>
              <a:ext cx="208684" cy="20868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a:stCxn id="51" idx="6"/>
            </p:cNvCxnSpPr>
            <p:nvPr/>
          </p:nvCxnSpPr>
          <p:spPr>
            <a:xfrm>
              <a:off x="2967271" y="2193374"/>
              <a:ext cx="67537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2" idx="6"/>
            </p:cNvCxnSpPr>
            <p:nvPr/>
          </p:nvCxnSpPr>
          <p:spPr>
            <a:xfrm>
              <a:off x="3851328" y="2193374"/>
              <a:ext cx="70298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Rounded Rectangle 3"/>
          <p:cNvSpPr/>
          <p:nvPr/>
        </p:nvSpPr>
        <p:spPr>
          <a:xfrm>
            <a:off x="357475" y="2823169"/>
            <a:ext cx="4695479" cy="777176"/>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Distributed </a:t>
            </a:r>
            <a:r>
              <a:rPr lang="en-US" dirty="0" smtClean="0"/>
              <a:t>queries</a:t>
            </a:r>
          </a:p>
          <a:p>
            <a:r>
              <a:rPr lang="en-US" dirty="0" smtClean="0"/>
              <a:t>&amp; function execution</a:t>
            </a:r>
            <a:endParaRPr lang="en-US" dirty="0"/>
          </a:p>
        </p:txBody>
      </p:sp>
      <p:grpSp>
        <p:nvGrpSpPr>
          <p:cNvPr id="102" name="Group 101"/>
          <p:cNvGrpSpPr/>
          <p:nvPr/>
        </p:nvGrpSpPr>
        <p:grpSpPr>
          <a:xfrm>
            <a:off x="3069443" y="2934469"/>
            <a:ext cx="1783154" cy="536367"/>
            <a:chOff x="3069443" y="3011557"/>
            <a:chExt cx="1783154" cy="536367"/>
          </a:xfrm>
        </p:grpSpPr>
        <p:sp>
          <p:nvSpPr>
            <p:cNvPr id="86" name="Rectangle 85"/>
            <p:cNvSpPr/>
            <p:nvPr/>
          </p:nvSpPr>
          <p:spPr>
            <a:xfrm>
              <a:off x="4512187" y="3258191"/>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p:cNvSpPr/>
            <p:nvPr/>
          </p:nvSpPr>
          <p:spPr>
            <a:xfrm>
              <a:off x="3790815" y="3258191"/>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3069443" y="3258191"/>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Connector 79"/>
            <p:cNvCxnSpPr>
              <a:stCxn id="82" idx="3"/>
            </p:cNvCxnSpPr>
            <p:nvPr/>
          </p:nvCxnSpPr>
          <p:spPr>
            <a:xfrm flipV="1">
              <a:off x="3409853" y="3403057"/>
              <a:ext cx="380962" cy="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84" idx="3"/>
            </p:cNvCxnSpPr>
            <p:nvPr/>
          </p:nvCxnSpPr>
          <p:spPr>
            <a:xfrm>
              <a:off x="4131225" y="3403058"/>
              <a:ext cx="38096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8" name="Curved Down Arrow 87"/>
            <p:cNvSpPr/>
            <p:nvPr/>
          </p:nvSpPr>
          <p:spPr>
            <a:xfrm>
              <a:off x="3203154" y="3011557"/>
              <a:ext cx="862478" cy="246634"/>
            </a:xfrm>
            <a:prstGeom prst="curvedDownArrow">
              <a:avLst>
                <a:gd name="adj1" fmla="val 37824"/>
                <a:gd name="adj2" fmla="val 83232"/>
                <a:gd name="adj3" fmla="val 43984"/>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9" name="Oval 88"/>
            <p:cNvSpPr/>
            <p:nvPr/>
          </p:nvSpPr>
          <p:spPr>
            <a:xfrm>
              <a:off x="4580174" y="3299642"/>
              <a:ext cx="206830" cy="206830"/>
            </a:xfrm>
            <a:custGeom>
              <a:avLst/>
              <a:gdLst>
                <a:gd name="connsiteX0" fmla="*/ 114296 w 323695"/>
                <a:gd name="connsiteY0" fmla="*/ 115818 h 232332"/>
                <a:gd name="connsiteX1" fmla="*/ 202427 w 323695"/>
                <a:gd name="connsiteY1" fmla="*/ 192199 h 232332"/>
                <a:gd name="connsiteX2" fmla="*/ 116166 w 323695"/>
                <a:gd name="connsiteY2" fmla="*/ 232332 h 232332"/>
                <a:gd name="connsiteX3" fmla="*/ 0 w 323695"/>
                <a:gd name="connsiteY3" fmla="*/ 116166 h 232332"/>
                <a:gd name="connsiteX4" fmla="*/ 116166 w 323695"/>
                <a:gd name="connsiteY4" fmla="*/ 0 h 232332"/>
                <a:gd name="connsiteX5" fmla="*/ 232332 w 323695"/>
                <a:gd name="connsiteY5" fmla="*/ 116166 h 232332"/>
                <a:gd name="connsiteX6" fmla="*/ 323695 w 323695"/>
                <a:gd name="connsiteY6" fmla="*/ 207989 h 232332"/>
                <a:gd name="connsiteX0" fmla="*/ 114296 w 232332"/>
                <a:gd name="connsiteY0" fmla="*/ 115818 h 232332"/>
                <a:gd name="connsiteX1" fmla="*/ 202427 w 232332"/>
                <a:gd name="connsiteY1" fmla="*/ 192199 h 232332"/>
                <a:gd name="connsiteX2" fmla="*/ 116166 w 232332"/>
                <a:gd name="connsiteY2" fmla="*/ 232332 h 232332"/>
                <a:gd name="connsiteX3" fmla="*/ 0 w 232332"/>
                <a:gd name="connsiteY3" fmla="*/ 116166 h 232332"/>
                <a:gd name="connsiteX4" fmla="*/ 116166 w 232332"/>
                <a:gd name="connsiteY4" fmla="*/ 0 h 232332"/>
                <a:gd name="connsiteX5" fmla="*/ 232332 w 232332"/>
                <a:gd name="connsiteY5" fmla="*/ 116166 h 232332"/>
                <a:gd name="connsiteX0" fmla="*/ 202427 w 232332"/>
                <a:gd name="connsiteY0" fmla="*/ 192199 h 232332"/>
                <a:gd name="connsiteX1" fmla="*/ 116166 w 232332"/>
                <a:gd name="connsiteY1" fmla="*/ 232332 h 232332"/>
                <a:gd name="connsiteX2" fmla="*/ 0 w 232332"/>
                <a:gd name="connsiteY2" fmla="*/ 116166 h 232332"/>
                <a:gd name="connsiteX3" fmla="*/ 116166 w 232332"/>
                <a:gd name="connsiteY3" fmla="*/ 0 h 232332"/>
                <a:gd name="connsiteX4" fmla="*/ 232332 w 232332"/>
                <a:gd name="connsiteY4" fmla="*/ 116166 h 232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32" h="232332">
                  <a:moveTo>
                    <a:pt x="202427" y="192199"/>
                  </a:moveTo>
                  <a:cubicBezTo>
                    <a:pt x="182026" y="217111"/>
                    <a:pt x="150874" y="232332"/>
                    <a:pt x="116166" y="232332"/>
                  </a:cubicBezTo>
                  <a:cubicBezTo>
                    <a:pt x="52009" y="232332"/>
                    <a:pt x="0" y="180323"/>
                    <a:pt x="0" y="116166"/>
                  </a:cubicBezTo>
                  <a:cubicBezTo>
                    <a:pt x="0" y="52009"/>
                    <a:pt x="52009" y="0"/>
                    <a:pt x="116166" y="0"/>
                  </a:cubicBezTo>
                  <a:cubicBezTo>
                    <a:pt x="180323" y="0"/>
                    <a:pt x="232332" y="52009"/>
                    <a:pt x="232332" y="116166"/>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90"/>
            <p:cNvSpPr/>
            <p:nvPr/>
          </p:nvSpPr>
          <p:spPr>
            <a:xfrm flipV="1">
              <a:off x="4748081" y="3379247"/>
              <a:ext cx="73152" cy="54864"/>
            </a:xfrm>
            <a:prstGeom prst="triangl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6" name="Picture 95"/>
          <p:cNvPicPr>
            <a:picLocks noChangeAspect="1"/>
          </p:cNvPicPr>
          <p:nvPr/>
        </p:nvPicPr>
        <p:blipFill>
          <a:blip r:embed="rId3" cstate="print"/>
          <a:stretch>
            <a:fillRect/>
          </a:stretch>
        </p:blipFill>
        <p:spPr>
          <a:xfrm>
            <a:off x="5568130" y="1051725"/>
            <a:ext cx="1076216" cy="855271"/>
          </a:xfrm>
          <a:prstGeom prst="rect">
            <a:avLst/>
          </a:prstGeom>
        </p:spPr>
      </p:pic>
      <p:sp>
        <p:nvSpPr>
          <p:cNvPr id="99" name="TextBox 98"/>
          <p:cNvSpPr txBox="1"/>
          <p:nvPr/>
        </p:nvSpPr>
        <p:spPr>
          <a:xfrm>
            <a:off x="5513388" y="2074946"/>
            <a:ext cx="3268662" cy="1938992"/>
          </a:xfrm>
          <a:prstGeom prst="rect">
            <a:avLst/>
          </a:prstGeom>
          <a:noFill/>
        </p:spPr>
        <p:txBody>
          <a:bodyPr wrap="square" rtlCol="0">
            <a:spAutoFit/>
          </a:bodyPr>
          <a:lstStyle/>
          <a:p>
            <a:r>
              <a:rPr lang="en-US" sz="1200" i="1" dirty="0">
                <a:solidFill>
                  <a:schemeClr val="bg2"/>
                </a:solidFill>
              </a:rPr>
              <a:t>“Our global deployment of Pivotal </a:t>
            </a:r>
            <a:r>
              <a:rPr lang="en-US" sz="1200" i="1" dirty="0" err="1">
                <a:solidFill>
                  <a:schemeClr val="bg2"/>
                </a:solidFill>
              </a:rPr>
              <a:t>GemFire’s</a:t>
            </a:r>
            <a:r>
              <a:rPr lang="en-US" sz="1200" i="1" dirty="0">
                <a:solidFill>
                  <a:schemeClr val="bg2"/>
                </a:solidFill>
              </a:rPr>
              <a:t> distributed cache gives me a single version of the trade – resolving hard-to-test-for synchronization issues that exist within any globally distributed business application architecture”</a:t>
            </a:r>
          </a:p>
          <a:p>
            <a:endParaRPr lang="en-US" sz="1200" i="1" dirty="0">
              <a:solidFill>
                <a:schemeClr val="bg2"/>
              </a:solidFill>
            </a:endParaRPr>
          </a:p>
          <a:p>
            <a:r>
              <a:rPr lang="en-US" sz="1200" b="1" dirty="0">
                <a:solidFill>
                  <a:schemeClr val="bg2"/>
                </a:solidFill>
              </a:rPr>
              <a:t>Michael </a:t>
            </a:r>
            <a:r>
              <a:rPr lang="en-US" sz="1200" b="1" dirty="0" err="1">
                <a:solidFill>
                  <a:schemeClr val="bg2"/>
                </a:solidFill>
              </a:rPr>
              <a:t>Benillouche</a:t>
            </a:r>
            <a:r>
              <a:rPr lang="en-US" sz="1200" b="1" dirty="0">
                <a:solidFill>
                  <a:schemeClr val="bg2"/>
                </a:solidFill>
              </a:rPr>
              <a:t>, Global Head of Data Management</a:t>
            </a:r>
          </a:p>
          <a:p>
            <a:pPr algn="ctr"/>
            <a:endParaRPr lang="en-US" sz="1200" dirty="0" err="1" smtClean="0">
              <a:solidFill>
                <a:schemeClr val="bg2"/>
              </a:solidFill>
            </a:endParaRPr>
          </a:p>
        </p:txBody>
      </p:sp>
    </p:spTree>
    <p:extLst>
      <p:ext uri="{BB962C8B-B14F-4D97-AF65-F5344CB8AC3E}">
        <p14:creationId xmlns:p14="http://schemas.microsoft.com/office/powerpoint/2010/main" val="11655338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5" y="85726"/>
            <a:ext cx="8410575" cy="460375"/>
          </a:xfrm>
        </p:spPr>
        <p:txBody>
          <a:bodyPr/>
          <a:lstStyle/>
          <a:p>
            <a:r>
              <a:rPr lang="en-US" dirty="0" smtClean="0"/>
              <a:t>3. High Availability, Resilience, and </a:t>
            </a:r>
            <a:br>
              <a:rPr lang="en-US" dirty="0" smtClean="0"/>
            </a:br>
            <a:r>
              <a:rPr lang="en-US" dirty="0" smtClean="0"/>
              <a:t>Global Scale</a:t>
            </a:r>
            <a:endParaRPr lang="en-US" dirty="0"/>
          </a:p>
        </p:txBody>
      </p:sp>
      <p:sp>
        <p:nvSpPr>
          <p:cNvPr id="73" name="TextBox 72"/>
          <p:cNvSpPr txBox="1"/>
          <p:nvPr/>
        </p:nvSpPr>
        <p:spPr>
          <a:xfrm>
            <a:off x="5503983" y="1742866"/>
            <a:ext cx="3278069" cy="2677656"/>
          </a:xfrm>
          <a:prstGeom prst="rect">
            <a:avLst/>
          </a:prstGeom>
          <a:noFill/>
        </p:spPr>
        <p:txBody>
          <a:bodyPr wrap="square" rtlCol="0">
            <a:spAutoFit/>
          </a:bodyPr>
          <a:lstStyle/>
          <a:p>
            <a:r>
              <a:rPr lang="en-US" sz="1200" i="1" dirty="0" smtClean="0">
                <a:solidFill>
                  <a:schemeClr val="bg2"/>
                </a:solidFill>
              </a:rPr>
              <a:t>“We can track and collect money at our 4,000+ kiosks and branches – even without a reliable Internet connection. GemFire provides the core data grid and a significant amount of related functionality to help us handle this unreliable network problem”</a:t>
            </a:r>
          </a:p>
          <a:p>
            <a:endParaRPr lang="en-US" sz="1200" i="1" dirty="0" smtClean="0">
              <a:solidFill>
                <a:schemeClr val="bg2"/>
              </a:solidFill>
            </a:endParaRPr>
          </a:p>
          <a:p>
            <a:r>
              <a:rPr lang="en-US" sz="1200" b="1" dirty="0" smtClean="0">
                <a:solidFill>
                  <a:schemeClr val="bg2"/>
                </a:solidFill>
              </a:rPr>
              <a:t>Gustavo Valdez, Chief of Architecture and Development</a:t>
            </a:r>
          </a:p>
          <a:p>
            <a:endParaRPr lang="en-US" sz="1200" b="1" dirty="0" smtClean="0">
              <a:solidFill>
                <a:schemeClr val="bg2"/>
              </a:solidFill>
            </a:endParaRPr>
          </a:p>
          <a:p>
            <a:endParaRPr lang="en-US" sz="1200" b="1" dirty="0">
              <a:solidFill>
                <a:schemeClr val="bg2"/>
              </a:solidFill>
            </a:endParaRPr>
          </a:p>
          <a:p>
            <a:pPr marL="171450" indent="-171450">
              <a:buFont typeface="Arial"/>
              <a:buChar char="•"/>
            </a:pPr>
            <a:r>
              <a:rPr lang="en-US" sz="1200" b="1" dirty="0">
                <a:solidFill>
                  <a:schemeClr val="bg2"/>
                </a:solidFill>
              </a:rPr>
              <a:t>19 million</a:t>
            </a:r>
            <a:r>
              <a:rPr lang="en-US" sz="1200" dirty="0">
                <a:solidFill>
                  <a:schemeClr val="bg2"/>
                </a:solidFill>
              </a:rPr>
              <a:t> payment transactions per month</a:t>
            </a:r>
          </a:p>
          <a:p>
            <a:pPr marL="171450" indent="-171450">
              <a:buFont typeface="Arial"/>
              <a:buChar char="•"/>
            </a:pPr>
            <a:r>
              <a:rPr lang="en-US" sz="1200" b="1" dirty="0">
                <a:solidFill>
                  <a:schemeClr val="bg2"/>
                </a:solidFill>
              </a:rPr>
              <a:t>4000+</a:t>
            </a:r>
            <a:r>
              <a:rPr lang="en-US" sz="1200" dirty="0">
                <a:solidFill>
                  <a:schemeClr val="bg2"/>
                </a:solidFill>
              </a:rPr>
              <a:t> points of sale with intermittent Internet </a:t>
            </a:r>
            <a:r>
              <a:rPr lang="en-US" sz="1200" dirty="0" smtClean="0">
                <a:solidFill>
                  <a:schemeClr val="bg2"/>
                </a:solidFill>
              </a:rPr>
              <a:t>connectivity</a:t>
            </a:r>
            <a:endParaRPr lang="en-US" sz="1200" dirty="0">
              <a:solidFill>
                <a:schemeClr val="bg2"/>
              </a:solidFill>
            </a:endParaRPr>
          </a:p>
        </p:txBody>
      </p:sp>
      <p:sp>
        <p:nvSpPr>
          <p:cNvPr id="55" name="Rounded Rectangle 54"/>
          <p:cNvSpPr/>
          <p:nvPr/>
        </p:nvSpPr>
        <p:spPr>
          <a:xfrm>
            <a:off x="357475" y="2850581"/>
            <a:ext cx="4695479" cy="1648182"/>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Cluster to cluster </a:t>
            </a:r>
            <a:endParaRPr lang="en-US" dirty="0" smtClean="0"/>
          </a:p>
          <a:p>
            <a:r>
              <a:rPr lang="en-US" dirty="0" smtClean="0"/>
              <a:t>WAN </a:t>
            </a:r>
            <a:r>
              <a:rPr lang="en-US" dirty="0"/>
              <a:t>connectivity</a:t>
            </a:r>
          </a:p>
        </p:txBody>
      </p:sp>
      <p:grpSp>
        <p:nvGrpSpPr>
          <p:cNvPr id="7" name="Group 6"/>
          <p:cNvGrpSpPr/>
          <p:nvPr/>
        </p:nvGrpSpPr>
        <p:grpSpPr>
          <a:xfrm>
            <a:off x="3071984" y="3061286"/>
            <a:ext cx="1783154" cy="1258729"/>
            <a:chOff x="3071984" y="2975560"/>
            <a:chExt cx="1783154" cy="1258729"/>
          </a:xfrm>
        </p:grpSpPr>
        <p:grpSp>
          <p:nvGrpSpPr>
            <p:cNvPr id="4" name="Group 3"/>
            <p:cNvGrpSpPr/>
            <p:nvPr/>
          </p:nvGrpSpPr>
          <p:grpSpPr>
            <a:xfrm>
              <a:off x="3071984" y="2975560"/>
              <a:ext cx="1783154" cy="289733"/>
              <a:chOff x="3070641" y="3045896"/>
              <a:chExt cx="1783154" cy="289733"/>
            </a:xfrm>
          </p:grpSpPr>
          <p:sp>
            <p:nvSpPr>
              <p:cNvPr id="78" name="Rectangle 77"/>
              <p:cNvSpPr/>
              <p:nvPr/>
            </p:nvSpPr>
            <p:spPr>
              <a:xfrm>
                <a:off x="4513385"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3792013"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p:nvPr/>
            </p:nvSpPr>
            <p:spPr>
              <a:xfrm>
                <a:off x="3070641"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0" name="Straight Connector 69"/>
              <p:cNvCxnSpPr>
                <a:stCxn id="74" idx="3"/>
              </p:cNvCxnSpPr>
              <p:nvPr/>
            </p:nvCxnSpPr>
            <p:spPr>
              <a:xfrm flipV="1">
                <a:off x="3411051" y="3190762"/>
                <a:ext cx="380962" cy="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76" idx="3"/>
              </p:cNvCxnSpPr>
              <p:nvPr/>
            </p:nvCxnSpPr>
            <p:spPr>
              <a:xfrm>
                <a:off x="4132423" y="3190763"/>
                <a:ext cx="38096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071984" y="3944556"/>
              <a:ext cx="1783154" cy="289733"/>
              <a:chOff x="3070641" y="3045896"/>
              <a:chExt cx="1783154" cy="289733"/>
            </a:xfrm>
          </p:grpSpPr>
          <p:sp>
            <p:nvSpPr>
              <p:cNvPr id="81" name="Rectangle 80"/>
              <p:cNvSpPr/>
              <p:nvPr/>
            </p:nvSpPr>
            <p:spPr>
              <a:xfrm>
                <a:off x="4513385"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3792013"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3070641"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p:cNvCxnSpPr>
                <a:stCxn id="83" idx="3"/>
              </p:cNvCxnSpPr>
              <p:nvPr/>
            </p:nvCxnSpPr>
            <p:spPr>
              <a:xfrm flipV="1">
                <a:off x="3411051" y="3190762"/>
                <a:ext cx="380962" cy="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2" idx="3"/>
              </p:cNvCxnSpPr>
              <p:nvPr/>
            </p:nvCxnSpPr>
            <p:spPr>
              <a:xfrm>
                <a:off x="4132423" y="3190763"/>
                <a:ext cx="38096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 name="Up-Down Arrow 5"/>
            <p:cNvSpPr/>
            <p:nvPr/>
          </p:nvSpPr>
          <p:spPr>
            <a:xfrm>
              <a:off x="3727360" y="3282428"/>
              <a:ext cx="472402" cy="633689"/>
            </a:xfrm>
            <a:prstGeom prst="upDownArrow">
              <a:avLst>
                <a:gd name="adj1" fmla="val 53292"/>
                <a:gd name="adj2" fmla="val 26540"/>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smtClean="0"/>
                <a:t>WAN</a:t>
              </a:r>
              <a:endParaRPr lang="en-US" sz="1400" dirty="0"/>
            </a:p>
          </p:txBody>
        </p:sp>
      </p:grpSp>
      <p:sp>
        <p:nvSpPr>
          <p:cNvPr id="86" name="Rounded Rectangle 85"/>
          <p:cNvSpPr/>
          <p:nvPr/>
        </p:nvSpPr>
        <p:spPr>
          <a:xfrm>
            <a:off x="357474" y="1069992"/>
            <a:ext cx="4695479" cy="1648182"/>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Cluster </a:t>
            </a:r>
            <a:r>
              <a:rPr lang="en-US" dirty="0" smtClean="0"/>
              <a:t>resilience</a:t>
            </a:r>
          </a:p>
          <a:p>
            <a:r>
              <a:rPr lang="en-US" dirty="0" smtClean="0"/>
              <a:t>&amp; </a:t>
            </a:r>
            <a:r>
              <a:rPr lang="en-US" dirty="0"/>
              <a:t>failover</a:t>
            </a:r>
          </a:p>
        </p:txBody>
      </p:sp>
      <p:grpSp>
        <p:nvGrpSpPr>
          <p:cNvPr id="88" name="Group 87"/>
          <p:cNvGrpSpPr/>
          <p:nvPr/>
        </p:nvGrpSpPr>
        <p:grpSpPr>
          <a:xfrm>
            <a:off x="3071984" y="1266925"/>
            <a:ext cx="1783154" cy="289733"/>
            <a:chOff x="3070641" y="3045896"/>
            <a:chExt cx="1783154" cy="289733"/>
          </a:xfrm>
        </p:grpSpPr>
        <p:sp>
          <p:nvSpPr>
            <p:cNvPr id="96" name="Rectangle 95"/>
            <p:cNvSpPr/>
            <p:nvPr/>
          </p:nvSpPr>
          <p:spPr>
            <a:xfrm>
              <a:off x="4513385"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p:cNvSpPr/>
            <p:nvPr/>
          </p:nvSpPr>
          <p:spPr>
            <a:xfrm>
              <a:off x="3792013"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p:cNvSpPr/>
            <p:nvPr/>
          </p:nvSpPr>
          <p:spPr>
            <a:xfrm>
              <a:off x="3070641"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9" name="Straight Connector 98"/>
            <p:cNvCxnSpPr>
              <a:stCxn id="98" idx="3"/>
            </p:cNvCxnSpPr>
            <p:nvPr/>
          </p:nvCxnSpPr>
          <p:spPr>
            <a:xfrm flipV="1">
              <a:off x="3411051" y="3190762"/>
              <a:ext cx="380962" cy="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7" idx="3"/>
            </p:cNvCxnSpPr>
            <p:nvPr/>
          </p:nvCxnSpPr>
          <p:spPr>
            <a:xfrm>
              <a:off x="4132423" y="3190763"/>
              <a:ext cx="38096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 name="Multiply 7"/>
          <p:cNvSpPr/>
          <p:nvPr/>
        </p:nvSpPr>
        <p:spPr>
          <a:xfrm>
            <a:off x="4340510" y="1071564"/>
            <a:ext cx="685028" cy="685028"/>
          </a:xfrm>
          <a:prstGeom prst="mathMultiply">
            <a:avLst>
              <a:gd name="adj1" fmla="val 7918"/>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Multiply 100"/>
          <p:cNvSpPr/>
          <p:nvPr/>
        </p:nvSpPr>
        <p:spPr>
          <a:xfrm>
            <a:off x="3374479" y="1193315"/>
            <a:ext cx="456795" cy="456795"/>
          </a:xfrm>
          <a:prstGeom prst="mathMultiply">
            <a:avLst>
              <a:gd name="adj1" fmla="val 2356"/>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4526898" y="2067747"/>
            <a:ext cx="316073" cy="295492"/>
            <a:chOff x="4436907" y="3761081"/>
            <a:chExt cx="316073" cy="295492"/>
          </a:xfrm>
        </p:grpSpPr>
        <p:sp>
          <p:nvSpPr>
            <p:cNvPr id="102" name="Oval 101"/>
            <p:cNvSpPr/>
            <p:nvPr/>
          </p:nvSpPr>
          <p:spPr>
            <a:xfrm>
              <a:off x="4520547" y="3761081"/>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4604187" y="390778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4436907" y="390778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p:cNvGrpSpPr/>
          <p:nvPr/>
        </p:nvGrpSpPr>
        <p:grpSpPr>
          <a:xfrm>
            <a:off x="3084154" y="2067747"/>
            <a:ext cx="316073" cy="295492"/>
            <a:chOff x="4436907" y="3761081"/>
            <a:chExt cx="316073" cy="295492"/>
          </a:xfrm>
        </p:grpSpPr>
        <p:sp>
          <p:nvSpPr>
            <p:cNvPr id="106" name="Oval 105"/>
            <p:cNvSpPr/>
            <p:nvPr/>
          </p:nvSpPr>
          <p:spPr>
            <a:xfrm>
              <a:off x="4520547" y="3761081"/>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4604187" y="390778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4436907" y="390778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p:cNvGrpSpPr/>
          <p:nvPr/>
        </p:nvGrpSpPr>
        <p:grpSpPr>
          <a:xfrm>
            <a:off x="3805526" y="2067747"/>
            <a:ext cx="316073" cy="295492"/>
            <a:chOff x="4436907" y="3761081"/>
            <a:chExt cx="316073" cy="295492"/>
          </a:xfrm>
        </p:grpSpPr>
        <p:sp>
          <p:nvSpPr>
            <p:cNvPr id="110" name="Oval 109"/>
            <p:cNvSpPr/>
            <p:nvPr/>
          </p:nvSpPr>
          <p:spPr>
            <a:xfrm>
              <a:off x="4520547" y="3761081"/>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4604187" y="390778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4436907" y="390778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2" name="Curved Connector 31"/>
          <p:cNvCxnSpPr/>
          <p:nvPr/>
        </p:nvCxnSpPr>
        <p:spPr>
          <a:xfrm rot="5520000" flipH="1" flipV="1">
            <a:off x="4319168" y="1719271"/>
            <a:ext cx="21790" cy="668766"/>
          </a:xfrm>
          <a:prstGeom prst="curvedConnector3">
            <a:avLst>
              <a:gd name="adj1" fmla="val 1149105"/>
            </a:avLst>
          </a:prstGeom>
          <a:ln w="1270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Curved Connector 113"/>
          <p:cNvCxnSpPr/>
          <p:nvPr/>
        </p:nvCxnSpPr>
        <p:spPr>
          <a:xfrm rot="5520000" flipH="1" flipV="1">
            <a:off x="3583288" y="1719271"/>
            <a:ext cx="21790" cy="668766"/>
          </a:xfrm>
          <a:prstGeom prst="curvedConnector3">
            <a:avLst>
              <a:gd name="adj1" fmla="val 1149105"/>
            </a:avLst>
          </a:prstGeom>
          <a:ln w="1270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rot="10800000">
            <a:off x="3261238" y="2363240"/>
            <a:ext cx="1404646" cy="21790"/>
            <a:chOff x="3412199" y="2195159"/>
            <a:chExt cx="1404646" cy="21790"/>
          </a:xfrm>
        </p:grpSpPr>
        <p:cxnSp>
          <p:nvCxnSpPr>
            <p:cNvPr id="115" name="Curved Connector 114"/>
            <p:cNvCxnSpPr/>
            <p:nvPr/>
          </p:nvCxnSpPr>
          <p:spPr>
            <a:xfrm rot="5520000" flipH="1" flipV="1">
              <a:off x="4471567" y="1871671"/>
              <a:ext cx="21790" cy="668766"/>
            </a:xfrm>
            <a:prstGeom prst="curvedConnector3">
              <a:avLst>
                <a:gd name="adj1" fmla="val 1149105"/>
              </a:avLst>
            </a:prstGeom>
            <a:ln w="1270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Curved Connector 115"/>
            <p:cNvCxnSpPr/>
            <p:nvPr/>
          </p:nvCxnSpPr>
          <p:spPr>
            <a:xfrm rot="5520000" flipH="1" flipV="1">
              <a:off x="3735687" y="1871671"/>
              <a:ext cx="21790" cy="668766"/>
            </a:xfrm>
            <a:prstGeom prst="curvedConnector3">
              <a:avLst>
                <a:gd name="adj1" fmla="val 1149105"/>
              </a:avLst>
            </a:prstGeom>
            <a:ln w="1270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17" name="Straight Connector 116"/>
          <p:cNvCxnSpPr/>
          <p:nvPr/>
        </p:nvCxnSpPr>
        <p:spPr>
          <a:xfrm>
            <a:off x="5513388" y="3607725"/>
            <a:ext cx="3268660"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3981" y="1069993"/>
            <a:ext cx="1169300" cy="580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77225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1426"/>
          <p:cNvSpPr/>
          <p:nvPr/>
        </p:nvSpPr>
        <p:spPr>
          <a:xfrm>
            <a:off x="1416876" y="3505237"/>
            <a:ext cx="594436" cy="269749"/>
          </a:xfrm>
          <a:prstGeom prst="rect">
            <a:avLst/>
          </a:prstGeom>
          <a:ln w="22225" cmpd="sng">
            <a:solidFill>
              <a:schemeClr val="tx2"/>
            </a:solidFill>
            <a:prstDash val="sysDash"/>
            <a:miter lim="400000"/>
          </a:ln>
          <a:extLst>
            <a:ext uri="{C572A759-6A51-4108-AA02-DFA0A04FC94B}">
              <ma14:wrappingTextBoxFlag xmlns:ma14="http://schemas.microsoft.com/office/mac/drawingml/2011/main" val="1"/>
            </a:ext>
          </a:extLst>
        </p:spPr>
        <p:txBody>
          <a:bodyPr lIns="0" tIns="0" rIns="0" bIns="0" anchor="ctr"/>
          <a:lstStyle>
            <a:lvl1pPr algn="ctr">
              <a:defRPr sz="1100">
                <a:solidFill>
                  <a:srgbClr val="29756E"/>
                </a:solidFill>
                <a:uFillTx/>
                <a:latin typeface="Avenir Next Demi Bold"/>
                <a:ea typeface="Avenir Next Demi Bold"/>
                <a:cs typeface="Avenir Next Demi Bold"/>
                <a:sym typeface="Avenir Next Demi Bold"/>
              </a:defRPr>
            </a:lvl1pPr>
          </a:lstStyle>
          <a:p>
            <a:pPr lvl="0">
              <a:defRPr sz="1800">
                <a:solidFill>
                  <a:srgbClr val="000000"/>
                </a:solidFill>
              </a:defRPr>
            </a:pPr>
            <a:r>
              <a:rPr lang="x-none" sz="1200" dirty="0" smtClean="0">
                <a:solidFill>
                  <a:srgbClr val="29756E"/>
                </a:solidFill>
                <a:latin typeface="+mn-lt"/>
              </a:rPr>
              <a:t>Cache</a:t>
            </a:r>
            <a:endParaRPr sz="1200" dirty="0">
              <a:solidFill>
                <a:srgbClr val="29756E"/>
              </a:solidFill>
              <a:latin typeface="+mn-lt"/>
            </a:endParaRPr>
          </a:p>
        </p:txBody>
      </p:sp>
      <p:sp>
        <p:nvSpPr>
          <p:cNvPr id="19" name="Shape 1426"/>
          <p:cNvSpPr/>
          <p:nvPr/>
        </p:nvSpPr>
        <p:spPr>
          <a:xfrm>
            <a:off x="1416874" y="2776791"/>
            <a:ext cx="594436" cy="269749"/>
          </a:xfrm>
          <a:prstGeom prst="rect">
            <a:avLst/>
          </a:prstGeom>
          <a:ln w="22225" cmpd="sng">
            <a:solidFill>
              <a:schemeClr val="tx2"/>
            </a:solidFill>
            <a:prstDash val="sysDash"/>
            <a:miter lim="400000"/>
          </a:ln>
          <a:extLst>
            <a:ext uri="{C572A759-6A51-4108-AA02-DFA0A04FC94B}">
              <ma14:wrappingTextBoxFlag xmlns:ma14="http://schemas.microsoft.com/office/mac/drawingml/2011/main" val="1"/>
            </a:ext>
          </a:extLst>
        </p:spPr>
        <p:txBody>
          <a:bodyPr lIns="0" tIns="0" rIns="0" bIns="0" anchor="ctr"/>
          <a:lstStyle>
            <a:lvl1pPr algn="ctr">
              <a:defRPr sz="1100">
                <a:solidFill>
                  <a:srgbClr val="29756E"/>
                </a:solidFill>
                <a:uFillTx/>
                <a:latin typeface="Avenir Next Demi Bold"/>
                <a:ea typeface="Avenir Next Demi Bold"/>
                <a:cs typeface="Avenir Next Demi Bold"/>
                <a:sym typeface="Avenir Next Demi Bold"/>
              </a:defRPr>
            </a:lvl1pPr>
          </a:lstStyle>
          <a:p>
            <a:pPr lvl="0">
              <a:defRPr sz="1800">
                <a:solidFill>
                  <a:srgbClr val="000000"/>
                </a:solidFill>
              </a:defRPr>
            </a:pPr>
            <a:r>
              <a:rPr lang="x-none" sz="1200" dirty="0" smtClean="0">
                <a:solidFill>
                  <a:srgbClr val="29756E"/>
                </a:solidFill>
                <a:latin typeface="+mn-lt"/>
              </a:rPr>
              <a:t>Cache</a:t>
            </a:r>
            <a:endParaRPr sz="1200" dirty="0">
              <a:solidFill>
                <a:srgbClr val="29756E"/>
              </a:solidFill>
              <a:latin typeface="+mn-lt"/>
            </a:endParaRPr>
          </a:p>
        </p:txBody>
      </p:sp>
      <p:sp>
        <p:nvSpPr>
          <p:cNvPr id="18" name="Shape 1426"/>
          <p:cNvSpPr/>
          <p:nvPr/>
        </p:nvSpPr>
        <p:spPr>
          <a:xfrm>
            <a:off x="1407845" y="2016143"/>
            <a:ext cx="594436" cy="269749"/>
          </a:xfrm>
          <a:prstGeom prst="rect">
            <a:avLst/>
          </a:prstGeom>
          <a:ln w="22225" cmpd="sng">
            <a:solidFill>
              <a:schemeClr val="tx2"/>
            </a:solidFill>
            <a:prstDash val="sysDash"/>
            <a:miter lim="400000"/>
          </a:ln>
          <a:extLst>
            <a:ext uri="{C572A759-6A51-4108-AA02-DFA0A04FC94B}">
              <ma14:wrappingTextBoxFlag xmlns:ma14="http://schemas.microsoft.com/office/mac/drawingml/2011/main" val="1"/>
            </a:ext>
          </a:extLst>
        </p:spPr>
        <p:txBody>
          <a:bodyPr lIns="0" tIns="0" rIns="0" bIns="0" anchor="ctr"/>
          <a:lstStyle>
            <a:lvl1pPr algn="ctr">
              <a:defRPr sz="1100">
                <a:solidFill>
                  <a:srgbClr val="29756E"/>
                </a:solidFill>
                <a:uFillTx/>
                <a:latin typeface="Avenir Next Demi Bold"/>
                <a:ea typeface="Avenir Next Demi Bold"/>
                <a:cs typeface="Avenir Next Demi Bold"/>
                <a:sym typeface="Avenir Next Demi Bold"/>
              </a:defRPr>
            </a:lvl1pPr>
          </a:lstStyle>
          <a:p>
            <a:pPr lvl="0">
              <a:defRPr sz="1800">
                <a:solidFill>
                  <a:srgbClr val="000000"/>
                </a:solidFill>
              </a:defRPr>
            </a:pPr>
            <a:r>
              <a:rPr lang="x-none" sz="1200" dirty="0" smtClean="0">
                <a:solidFill>
                  <a:srgbClr val="29756E"/>
                </a:solidFill>
                <a:latin typeface="+mn-lt"/>
              </a:rPr>
              <a:t>Cache</a:t>
            </a:r>
            <a:endParaRPr sz="1200" dirty="0">
              <a:solidFill>
                <a:srgbClr val="29756E"/>
              </a:solidFill>
              <a:latin typeface="+mn-lt"/>
            </a:endParaRPr>
          </a:p>
        </p:txBody>
      </p:sp>
      <p:sp>
        <p:nvSpPr>
          <p:cNvPr id="2" name="Title 1"/>
          <p:cNvSpPr>
            <a:spLocks noGrp="1"/>
          </p:cNvSpPr>
          <p:nvPr>
            <p:ph type="title"/>
          </p:nvPr>
        </p:nvSpPr>
        <p:spPr>
          <a:xfrm>
            <a:off x="513645" y="304445"/>
            <a:ext cx="8410575" cy="460375"/>
          </a:xfrm>
        </p:spPr>
        <p:txBody>
          <a:bodyPr/>
          <a:lstStyle/>
          <a:p>
            <a:r>
              <a:rPr lang="en-US" sz="2400" dirty="0" smtClean="0"/>
              <a:t>Client and Server Architecture</a:t>
            </a:r>
            <a:endParaRPr lang="en-US" sz="2400" dirty="0"/>
          </a:p>
        </p:txBody>
      </p:sp>
      <p:sp>
        <p:nvSpPr>
          <p:cNvPr id="7" name="Shape 1204"/>
          <p:cNvSpPr/>
          <p:nvPr/>
        </p:nvSpPr>
        <p:spPr>
          <a:xfrm>
            <a:off x="1003838" y="788751"/>
            <a:ext cx="1040129" cy="23420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ctr">
              <a:defRPr sz="1000">
                <a:solidFill>
                  <a:srgbClr val="29756E"/>
                </a:solidFill>
                <a:uFillTx/>
                <a:latin typeface="Avenir Next Demi Bold"/>
                <a:ea typeface="Avenir Next Demi Bold"/>
                <a:cs typeface="Avenir Next Demi Bold"/>
                <a:sym typeface="Avenir Next Demi Bold"/>
              </a:defRPr>
            </a:lvl1pPr>
          </a:lstStyle>
          <a:p>
            <a:pPr lvl="0">
              <a:defRPr sz="1800">
                <a:solidFill>
                  <a:srgbClr val="000000"/>
                </a:solidFill>
              </a:defRPr>
            </a:pPr>
            <a:r>
              <a:rPr lang="x-none" sz="1400" dirty="0" smtClean="0">
                <a:solidFill>
                  <a:srgbClr val="29756E"/>
                </a:solidFill>
              </a:rPr>
              <a:t>Clients</a:t>
            </a:r>
            <a:endParaRPr sz="1400" dirty="0">
              <a:solidFill>
                <a:srgbClr val="29756E"/>
              </a:solidFill>
            </a:endParaRPr>
          </a:p>
        </p:txBody>
      </p:sp>
      <p:sp>
        <p:nvSpPr>
          <p:cNvPr id="8" name="Shape 1426"/>
          <p:cNvSpPr/>
          <p:nvPr/>
        </p:nvSpPr>
        <p:spPr>
          <a:xfrm>
            <a:off x="1374369" y="1241881"/>
            <a:ext cx="594436" cy="269749"/>
          </a:xfrm>
          <a:prstGeom prst="rect">
            <a:avLst/>
          </a:prstGeom>
          <a:ln w="22225" cmpd="sng">
            <a:solidFill>
              <a:schemeClr val="tx2"/>
            </a:solidFill>
            <a:prstDash val="sysDash"/>
            <a:miter lim="400000"/>
          </a:ln>
          <a:extLst>
            <a:ext uri="{C572A759-6A51-4108-AA02-DFA0A04FC94B}">
              <ma14:wrappingTextBoxFlag xmlns:ma14="http://schemas.microsoft.com/office/mac/drawingml/2011/main" val="1"/>
            </a:ext>
          </a:extLst>
        </p:spPr>
        <p:txBody>
          <a:bodyPr lIns="0" tIns="0" rIns="0" bIns="0" anchor="ctr"/>
          <a:lstStyle>
            <a:lvl1pPr algn="ctr">
              <a:defRPr sz="1100">
                <a:solidFill>
                  <a:srgbClr val="29756E"/>
                </a:solidFill>
                <a:uFillTx/>
                <a:latin typeface="Avenir Next Demi Bold"/>
                <a:ea typeface="Avenir Next Demi Bold"/>
                <a:cs typeface="Avenir Next Demi Bold"/>
                <a:sym typeface="Avenir Next Demi Bold"/>
              </a:defRPr>
            </a:lvl1pPr>
          </a:lstStyle>
          <a:p>
            <a:pPr lvl="0">
              <a:defRPr sz="1800">
                <a:solidFill>
                  <a:srgbClr val="000000"/>
                </a:solidFill>
              </a:defRPr>
            </a:pPr>
            <a:r>
              <a:rPr lang="x-none" sz="1200" dirty="0" smtClean="0">
                <a:solidFill>
                  <a:srgbClr val="29756E"/>
                </a:solidFill>
                <a:latin typeface="+mn-lt"/>
              </a:rPr>
              <a:t>Cache</a:t>
            </a:r>
            <a:endParaRPr sz="1200" dirty="0">
              <a:solidFill>
                <a:srgbClr val="29756E"/>
              </a:solidFill>
              <a:latin typeface="+mn-lt"/>
            </a:endParaRPr>
          </a:p>
        </p:txBody>
      </p:sp>
      <p:pic>
        <p:nvPicPr>
          <p:cNvPr id="14" name="Picture 13" descr="computer-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8" y="1480139"/>
            <a:ext cx="552304" cy="414228"/>
          </a:xfrm>
          <a:prstGeom prst="rect">
            <a:avLst/>
          </a:prstGeom>
        </p:spPr>
      </p:pic>
      <p:pic>
        <p:nvPicPr>
          <p:cNvPr id="15" name="Picture 14" descr="computer-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8" y="2201916"/>
            <a:ext cx="552304" cy="414228"/>
          </a:xfrm>
          <a:prstGeom prst="rect">
            <a:avLst/>
          </a:prstGeom>
        </p:spPr>
      </p:pic>
      <p:pic>
        <p:nvPicPr>
          <p:cNvPr id="16" name="Picture 15" descr="computer-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283" y="2943157"/>
            <a:ext cx="552304" cy="414228"/>
          </a:xfrm>
          <a:prstGeom prst="rect">
            <a:avLst/>
          </a:prstGeom>
        </p:spPr>
      </p:pic>
      <p:pic>
        <p:nvPicPr>
          <p:cNvPr id="17" name="Picture 16" descr="computer-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283" y="3710641"/>
            <a:ext cx="552304" cy="414228"/>
          </a:xfrm>
          <a:prstGeom prst="rect">
            <a:avLst/>
          </a:prstGeom>
        </p:spPr>
      </p:pic>
      <p:sp>
        <p:nvSpPr>
          <p:cNvPr id="21" name="Rounded Rectangle 20"/>
          <p:cNvSpPr/>
          <p:nvPr/>
        </p:nvSpPr>
        <p:spPr>
          <a:xfrm>
            <a:off x="671701" y="1128815"/>
            <a:ext cx="1595276" cy="3140367"/>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5310373" y="1070587"/>
            <a:ext cx="1642912" cy="3198596"/>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Right Arrow 22"/>
          <p:cNvSpPr/>
          <p:nvPr/>
        </p:nvSpPr>
        <p:spPr bwMode="auto">
          <a:xfrm>
            <a:off x="2539854" y="2201695"/>
            <a:ext cx="2162025" cy="669569"/>
          </a:xfrm>
          <a:prstGeom prst="leftRightArrow">
            <a:avLst/>
          </a:prstGeom>
          <a:solidFill>
            <a:schemeClr val="tx1">
              <a:lumMod val="40000"/>
              <a:lumOff val="60000"/>
            </a:schemeClr>
          </a:solidFill>
          <a:ln>
            <a:solidFill>
              <a:schemeClr val="tx2">
                <a:lumMod val="75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lIns="0" tIns="0" rIns="0" bIns="0" rtlCol="0" anchor="ctr"/>
          <a:lstStyle/>
          <a:p>
            <a:pPr marL="0" marR="0" indent="0" algn="ctr" defTabSz="914400" eaLnBrk="1" latinLnBrk="0" hangingPunct="1">
              <a:lnSpc>
                <a:spcPct val="100000"/>
              </a:lnSpc>
              <a:buClrTx/>
              <a:buSzTx/>
              <a:buFontTx/>
              <a:buNone/>
              <a:tabLst/>
            </a:pPr>
            <a:r>
              <a:rPr lang="en-US" sz="1400" dirty="0" smtClean="0">
                <a:solidFill>
                  <a:srgbClr val="333333"/>
                </a:solidFill>
              </a:rPr>
              <a:t>TCP/IP</a:t>
            </a:r>
          </a:p>
        </p:txBody>
      </p:sp>
      <p:sp>
        <p:nvSpPr>
          <p:cNvPr id="24" name="Shape 1426"/>
          <p:cNvSpPr/>
          <p:nvPr/>
        </p:nvSpPr>
        <p:spPr>
          <a:xfrm>
            <a:off x="4941624" y="1766473"/>
            <a:ext cx="773219" cy="382737"/>
          </a:xfrm>
          <a:prstGeom prst="rect">
            <a:avLst/>
          </a:prstGeom>
          <a:solidFill>
            <a:schemeClr val="bg1"/>
          </a:solidFill>
          <a:ln w="22225" cmpd="sng">
            <a:solidFill>
              <a:schemeClr val="tx2"/>
            </a:solidFill>
            <a:prstDash val="sysDash"/>
            <a:miter lim="400000"/>
          </a:ln>
          <a:extLst>
            <a:ext uri="{C572A759-6A51-4108-AA02-DFA0A04FC94B}">
              <ma14:wrappingTextBoxFlag xmlns:ma14="http://schemas.microsoft.com/office/mac/drawingml/2011/main" val="1"/>
            </a:ext>
          </a:extLst>
        </p:spPr>
        <p:txBody>
          <a:bodyPr lIns="0" tIns="0" rIns="0" bIns="0" anchor="ctr"/>
          <a:lstStyle>
            <a:lvl1pPr algn="ctr">
              <a:defRPr sz="1100">
                <a:solidFill>
                  <a:srgbClr val="29756E"/>
                </a:solidFill>
                <a:uFillTx/>
                <a:latin typeface="Avenir Next Demi Bold"/>
                <a:ea typeface="Avenir Next Demi Bold"/>
                <a:cs typeface="Avenir Next Demi Bold"/>
                <a:sym typeface="Avenir Next Demi Bold"/>
              </a:defRPr>
            </a:lvl1pPr>
          </a:lstStyle>
          <a:p>
            <a:pPr lvl="0">
              <a:defRPr sz="1800">
                <a:solidFill>
                  <a:srgbClr val="000000"/>
                </a:solidFill>
              </a:defRPr>
            </a:pPr>
            <a:r>
              <a:rPr lang="x-none" sz="1400" dirty="0" smtClean="0">
                <a:solidFill>
                  <a:srgbClr val="29756E"/>
                </a:solidFill>
                <a:latin typeface="+mn-lt"/>
              </a:rPr>
              <a:t>Locator</a:t>
            </a:r>
            <a:endParaRPr sz="1400" dirty="0">
              <a:solidFill>
                <a:srgbClr val="29756E"/>
              </a:solidFill>
              <a:latin typeface="+mn-lt"/>
            </a:endParaRPr>
          </a:p>
        </p:txBody>
      </p:sp>
      <p:sp>
        <p:nvSpPr>
          <p:cNvPr id="25" name="Shape 1426"/>
          <p:cNvSpPr/>
          <p:nvPr/>
        </p:nvSpPr>
        <p:spPr>
          <a:xfrm>
            <a:off x="4941624" y="2430188"/>
            <a:ext cx="773219" cy="382737"/>
          </a:xfrm>
          <a:prstGeom prst="rect">
            <a:avLst/>
          </a:prstGeom>
          <a:solidFill>
            <a:schemeClr val="bg1"/>
          </a:solidFill>
          <a:ln w="22225" cmpd="sng">
            <a:solidFill>
              <a:schemeClr val="tx2"/>
            </a:solidFill>
            <a:prstDash val="sysDash"/>
            <a:miter lim="400000"/>
          </a:ln>
          <a:extLst>
            <a:ext uri="{C572A759-6A51-4108-AA02-DFA0A04FC94B}">
              <ma14:wrappingTextBoxFlag xmlns:ma14="http://schemas.microsoft.com/office/mac/drawingml/2011/main" val="1"/>
            </a:ext>
          </a:extLst>
        </p:spPr>
        <p:txBody>
          <a:bodyPr lIns="0" tIns="0" rIns="0" bIns="0" anchor="ctr"/>
          <a:lstStyle>
            <a:lvl1pPr algn="ctr">
              <a:defRPr sz="1100">
                <a:solidFill>
                  <a:srgbClr val="29756E"/>
                </a:solidFill>
                <a:uFillTx/>
                <a:latin typeface="Avenir Next Demi Bold"/>
                <a:ea typeface="Avenir Next Demi Bold"/>
                <a:cs typeface="Avenir Next Demi Bold"/>
                <a:sym typeface="Avenir Next Demi Bold"/>
              </a:defRPr>
            </a:lvl1pPr>
          </a:lstStyle>
          <a:p>
            <a:pPr lvl="0">
              <a:defRPr sz="1800">
                <a:solidFill>
                  <a:srgbClr val="000000"/>
                </a:solidFill>
              </a:defRPr>
            </a:pPr>
            <a:r>
              <a:rPr lang="x-none" sz="1400" dirty="0" smtClean="0">
                <a:solidFill>
                  <a:srgbClr val="29756E"/>
                </a:solidFill>
                <a:latin typeface="+mn-lt"/>
              </a:rPr>
              <a:t>Locator</a:t>
            </a:r>
            <a:endParaRPr sz="1400" dirty="0">
              <a:solidFill>
                <a:srgbClr val="29756E"/>
              </a:solidFill>
              <a:latin typeface="+mn-lt"/>
            </a:endParaRPr>
          </a:p>
        </p:txBody>
      </p:sp>
      <p:sp>
        <p:nvSpPr>
          <p:cNvPr id="26" name="Shape 1426"/>
          <p:cNvSpPr/>
          <p:nvPr/>
        </p:nvSpPr>
        <p:spPr>
          <a:xfrm>
            <a:off x="4923763" y="3108669"/>
            <a:ext cx="773219" cy="382737"/>
          </a:xfrm>
          <a:prstGeom prst="rect">
            <a:avLst/>
          </a:prstGeom>
          <a:solidFill>
            <a:schemeClr val="bg1"/>
          </a:solidFill>
          <a:ln w="22225" cmpd="sng">
            <a:solidFill>
              <a:schemeClr val="tx2"/>
            </a:solidFill>
            <a:prstDash val="sysDash"/>
            <a:miter lim="400000"/>
          </a:ln>
          <a:extLst>
            <a:ext uri="{C572A759-6A51-4108-AA02-DFA0A04FC94B}">
              <ma14:wrappingTextBoxFlag xmlns:ma14="http://schemas.microsoft.com/office/mac/drawingml/2011/main" val="1"/>
            </a:ext>
          </a:extLst>
        </p:spPr>
        <p:txBody>
          <a:bodyPr lIns="0" tIns="0" rIns="0" bIns="0" anchor="ctr"/>
          <a:lstStyle>
            <a:lvl1pPr algn="ctr">
              <a:defRPr sz="1100">
                <a:solidFill>
                  <a:srgbClr val="29756E"/>
                </a:solidFill>
                <a:uFillTx/>
                <a:latin typeface="Avenir Next Demi Bold"/>
                <a:ea typeface="Avenir Next Demi Bold"/>
                <a:cs typeface="Avenir Next Demi Bold"/>
                <a:sym typeface="Avenir Next Demi Bold"/>
              </a:defRPr>
            </a:lvl1pPr>
          </a:lstStyle>
          <a:p>
            <a:pPr lvl="0">
              <a:defRPr sz="1800">
                <a:solidFill>
                  <a:srgbClr val="000000"/>
                </a:solidFill>
              </a:defRPr>
            </a:pPr>
            <a:r>
              <a:rPr lang="x-none" sz="1400" dirty="0" smtClean="0">
                <a:solidFill>
                  <a:srgbClr val="29756E"/>
                </a:solidFill>
                <a:latin typeface="+mn-lt"/>
              </a:rPr>
              <a:t>Locator</a:t>
            </a:r>
            <a:endParaRPr sz="1400" dirty="0">
              <a:solidFill>
                <a:srgbClr val="29756E"/>
              </a:solidFill>
              <a:latin typeface="+mn-lt"/>
            </a:endParaRPr>
          </a:p>
        </p:txBody>
      </p:sp>
      <p:pic>
        <p:nvPicPr>
          <p:cNvPr id="30" name="Picture 29" descr="Home-Server-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4854" y="1186374"/>
            <a:ext cx="690111" cy="652486"/>
          </a:xfrm>
          <a:prstGeom prst="rect">
            <a:avLst/>
          </a:prstGeom>
        </p:spPr>
      </p:pic>
      <p:pic>
        <p:nvPicPr>
          <p:cNvPr id="32" name="Picture 31" descr="Home-Server-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4854" y="1917661"/>
            <a:ext cx="690111" cy="652486"/>
          </a:xfrm>
          <a:prstGeom prst="rect">
            <a:avLst/>
          </a:prstGeom>
        </p:spPr>
      </p:pic>
      <p:pic>
        <p:nvPicPr>
          <p:cNvPr id="33" name="Picture 32" descr="Home-Server-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4854" y="2709800"/>
            <a:ext cx="690111" cy="652486"/>
          </a:xfrm>
          <a:prstGeom prst="rect">
            <a:avLst/>
          </a:prstGeom>
        </p:spPr>
      </p:pic>
      <p:pic>
        <p:nvPicPr>
          <p:cNvPr id="34" name="Picture 33" descr="Home-Server-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4854" y="3448743"/>
            <a:ext cx="690111" cy="652486"/>
          </a:xfrm>
          <a:prstGeom prst="rect">
            <a:avLst/>
          </a:prstGeom>
        </p:spPr>
      </p:pic>
      <p:sp>
        <p:nvSpPr>
          <p:cNvPr id="35" name="Shape 1204"/>
          <p:cNvSpPr/>
          <p:nvPr/>
        </p:nvSpPr>
        <p:spPr>
          <a:xfrm>
            <a:off x="5600544" y="788751"/>
            <a:ext cx="1040129" cy="23420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ctr">
              <a:defRPr sz="1000">
                <a:solidFill>
                  <a:srgbClr val="29756E"/>
                </a:solidFill>
                <a:uFillTx/>
                <a:latin typeface="Avenir Next Demi Bold"/>
                <a:ea typeface="Avenir Next Demi Bold"/>
                <a:cs typeface="Avenir Next Demi Bold"/>
                <a:sym typeface="Avenir Next Demi Bold"/>
              </a:defRPr>
            </a:lvl1pPr>
          </a:lstStyle>
          <a:p>
            <a:pPr lvl="0">
              <a:defRPr sz="1800">
                <a:solidFill>
                  <a:srgbClr val="000000"/>
                </a:solidFill>
              </a:defRPr>
            </a:pPr>
            <a:r>
              <a:rPr lang="x-none" sz="1400" dirty="0" smtClean="0">
                <a:solidFill>
                  <a:srgbClr val="29756E"/>
                </a:solidFill>
              </a:rPr>
              <a:t>Cluster</a:t>
            </a:r>
            <a:endParaRPr sz="1400" dirty="0">
              <a:solidFill>
                <a:srgbClr val="29756E"/>
              </a:solidFill>
            </a:endParaRPr>
          </a:p>
        </p:txBody>
      </p:sp>
      <p:pic>
        <p:nvPicPr>
          <p:cNvPr id="36" name="Picture 35" descr="Database_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550652" y="1322835"/>
            <a:ext cx="675874" cy="685027"/>
          </a:xfrm>
          <a:prstGeom prst="rect">
            <a:avLst/>
          </a:prstGeom>
        </p:spPr>
      </p:pic>
      <p:pic>
        <p:nvPicPr>
          <p:cNvPr id="37" name="Picture 36" descr="hadoop-elephant.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44816" y="2356914"/>
            <a:ext cx="687131" cy="514350"/>
          </a:xfrm>
          <a:prstGeom prst="rect">
            <a:avLst/>
          </a:prstGeom>
        </p:spPr>
      </p:pic>
      <p:pic>
        <p:nvPicPr>
          <p:cNvPr id="39" name="Picture 38"/>
          <p:cNvPicPr>
            <a:picLocks noChangeAspect="1"/>
          </p:cNvPicPr>
          <p:nvPr/>
        </p:nvPicPr>
        <p:blipFill>
          <a:blip r:embed="rId6"/>
          <a:stretch>
            <a:fillRect/>
          </a:stretch>
        </p:blipFill>
        <p:spPr>
          <a:xfrm>
            <a:off x="6993781" y="3223373"/>
            <a:ext cx="1239792" cy="863722"/>
          </a:xfrm>
          <a:prstGeom prst="rect">
            <a:avLst/>
          </a:prstGeom>
        </p:spPr>
      </p:pic>
      <p:cxnSp>
        <p:nvCxnSpPr>
          <p:cNvPr id="40" name="Straight Arrow Connector 39"/>
          <p:cNvCxnSpPr/>
          <p:nvPr/>
        </p:nvCxnSpPr>
        <p:spPr>
          <a:xfrm>
            <a:off x="7020607" y="1732925"/>
            <a:ext cx="277787" cy="0"/>
          </a:xfrm>
          <a:prstGeom prst="straightConnector1">
            <a:avLst/>
          </a:prstGeom>
          <a:ln w="28575" cmpd="sng">
            <a:solidFill>
              <a:schemeClr val="accent1">
                <a:lumMod val="75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7044630" y="2738099"/>
            <a:ext cx="253764" cy="4010"/>
          </a:xfrm>
          <a:prstGeom prst="straightConnector1">
            <a:avLst/>
          </a:prstGeom>
          <a:ln w="28575" cmpd="sng">
            <a:solidFill>
              <a:schemeClr val="accent1">
                <a:lumMod val="75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sp>
        <p:nvSpPr>
          <p:cNvPr id="45" name="Shape 1204"/>
          <p:cNvSpPr/>
          <p:nvPr/>
        </p:nvSpPr>
        <p:spPr>
          <a:xfrm>
            <a:off x="7363090" y="564887"/>
            <a:ext cx="1040129" cy="23420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ctr">
              <a:defRPr sz="1000">
                <a:solidFill>
                  <a:srgbClr val="29756E"/>
                </a:solidFill>
                <a:uFillTx/>
                <a:latin typeface="Avenir Next Demi Bold"/>
                <a:ea typeface="Avenir Next Demi Bold"/>
                <a:cs typeface="Avenir Next Demi Bold"/>
                <a:sym typeface="Avenir Next Demi Bold"/>
              </a:defRPr>
            </a:lvl1pPr>
          </a:lstStyle>
          <a:p>
            <a:pPr lvl="0">
              <a:defRPr sz="1800">
                <a:solidFill>
                  <a:srgbClr val="000000"/>
                </a:solidFill>
              </a:defRPr>
            </a:pPr>
            <a:r>
              <a:rPr lang="x-none" sz="1300" dirty="0" smtClean="0">
                <a:solidFill>
                  <a:srgbClr val="29756E"/>
                </a:solidFill>
              </a:rPr>
              <a:t>Back-end (optional)</a:t>
            </a:r>
            <a:endParaRPr sz="1300" dirty="0">
              <a:solidFill>
                <a:srgbClr val="29756E"/>
              </a:solidFill>
            </a:endParaRPr>
          </a:p>
        </p:txBody>
      </p:sp>
      <p:cxnSp>
        <p:nvCxnSpPr>
          <p:cNvPr id="54" name="Straight Arrow Connector 53"/>
          <p:cNvCxnSpPr/>
          <p:nvPr/>
        </p:nvCxnSpPr>
        <p:spPr>
          <a:xfrm flipV="1">
            <a:off x="7044630" y="3706631"/>
            <a:ext cx="253764" cy="4010"/>
          </a:xfrm>
          <a:prstGeom prst="straightConnector1">
            <a:avLst/>
          </a:prstGeom>
          <a:ln w="28575" cmpd="sng">
            <a:solidFill>
              <a:schemeClr val="accent1">
                <a:lumMod val="75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7363090" y="1070587"/>
            <a:ext cx="1040129" cy="3198596"/>
          </a:xfrm>
          <a:prstGeom prst="roundRect">
            <a:avLst/>
          </a:prstGeom>
          <a:noFill/>
          <a:ln w="28575">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48476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dissolve">
                                      <p:cBhvr>
                                        <p:cTn id="13" dur="500"/>
                                        <p:tgtEl>
                                          <p:spTgt spid="1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dissolve">
                                      <p:cBhvr>
                                        <p:cTn id="19" dur="500"/>
                                        <p:tgtEl>
                                          <p:spTgt spid="20"/>
                                        </p:tgtEl>
                                      </p:cBhvr>
                                    </p:animEffect>
                                  </p:childTnLst>
                                </p:cTn>
                              </p:par>
                              <p:par>
                                <p:cTn id="20" presetID="2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edge">
                                      <p:cBhvr>
                                        <p:cTn id="22" dur="2000"/>
                                        <p:tgtEl>
                                          <p:spTgt spid="24"/>
                                        </p:tgtEl>
                                      </p:cBhvr>
                                    </p:animEffect>
                                  </p:childTnLst>
                                </p:cTn>
                              </p:par>
                              <p:par>
                                <p:cTn id="23" presetID="2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edge">
                                      <p:cBhvr>
                                        <p:cTn id="25" dur="2000"/>
                                        <p:tgtEl>
                                          <p:spTgt spid="25"/>
                                        </p:tgtEl>
                                      </p:cBhvr>
                                    </p:animEffect>
                                  </p:childTnLst>
                                </p:cTn>
                              </p:par>
                              <p:par>
                                <p:cTn id="26" presetID="2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edge">
                                      <p:cBhvr>
                                        <p:cTn id="28" dur="2000"/>
                                        <p:tgtEl>
                                          <p:spTgt spid="2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dissolve">
                                      <p:cBhvr>
                                        <p:cTn id="31" dur="500"/>
                                        <p:tgtEl>
                                          <p:spTgt spid="35"/>
                                        </p:tgtEl>
                                      </p:cBhvr>
                                    </p:animEffect>
                                  </p:childTnLst>
                                </p:cTn>
                              </p:par>
                              <p:par>
                                <p:cTn id="32" presetID="9" presetClass="entr" presetSubtype="0" fill="hold"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dissolve">
                                      <p:cBhvr>
                                        <p:cTn id="34" dur="500"/>
                                        <p:tgtEl>
                                          <p:spTgt spid="36"/>
                                        </p:tgtEl>
                                      </p:cBhvr>
                                    </p:animEffect>
                                  </p:childTnLst>
                                </p:cTn>
                              </p:par>
                              <p:par>
                                <p:cTn id="35" presetID="9"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dissolve">
                                      <p:cBhvr>
                                        <p:cTn id="37" dur="500"/>
                                        <p:tgtEl>
                                          <p:spTgt spid="3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dissolve">
                                      <p:cBhvr>
                                        <p:cTn id="4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18" grpId="0" animBg="1"/>
      <p:bldP spid="7" grpId="0" animBg="1"/>
      <p:bldP spid="8" grpId="0" animBg="1"/>
      <p:bldP spid="24" grpId="0" animBg="1"/>
      <p:bldP spid="25" grpId="0" animBg="1"/>
      <p:bldP spid="26" grpId="0" animBg="1"/>
      <p:bldP spid="35" grpId="0" animBg="1"/>
      <p:bldP spid="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dirty="0" smtClean="0"/>
              <a:t>Locators and Group Membership</a:t>
            </a:r>
            <a:endParaRPr lang="en-US" dirty="0"/>
          </a:p>
        </p:txBody>
      </p:sp>
      <p:grpSp>
        <p:nvGrpSpPr>
          <p:cNvPr id="2" name="Group 101"/>
          <p:cNvGrpSpPr/>
          <p:nvPr/>
        </p:nvGrpSpPr>
        <p:grpSpPr>
          <a:xfrm>
            <a:off x="929489" y="3268268"/>
            <a:ext cx="2179730" cy="1234679"/>
            <a:chOff x="929489" y="3268267"/>
            <a:chExt cx="2179730" cy="1234679"/>
          </a:xfrm>
        </p:grpSpPr>
        <p:sp>
          <p:nvSpPr>
            <p:cNvPr id="54" name="Rectangle 4"/>
            <p:cNvSpPr>
              <a:spLocks noChangeArrowheads="1"/>
            </p:cNvSpPr>
            <p:nvPr/>
          </p:nvSpPr>
          <p:spPr bwMode="auto">
            <a:xfrm>
              <a:off x="929489"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603160" name="Text Box 24"/>
            <p:cNvSpPr txBox="1">
              <a:spLocks noChangeArrowheads="1"/>
            </p:cNvSpPr>
            <p:nvPr/>
          </p:nvSpPr>
          <p:spPr bwMode="auto">
            <a:xfrm>
              <a:off x="2565174" y="4271965"/>
              <a:ext cx="544045"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Server</a:t>
              </a:r>
              <a:endParaRPr lang="en-US" sz="900" b="1" dirty="0">
                <a:solidFill>
                  <a:schemeClr val="tx1"/>
                </a:solidFill>
              </a:endParaRPr>
            </a:p>
          </p:txBody>
        </p:sp>
      </p:grpSp>
      <p:grpSp>
        <p:nvGrpSpPr>
          <p:cNvPr id="3" name="Group 102"/>
          <p:cNvGrpSpPr/>
          <p:nvPr/>
        </p:nvGrpSpPr>
        <p:grpSpPr>
          <a:xfrm>
            <a:off x="3491714" y="3268268"/>
            <a:ext cx="2179730" cy="1234679"/>
            <a:chOff x="3491714" y="3268267"/>
            <a:chExt cx="2179730" cy="1234679"/>
          </a:xfrm>
        </p:grpSpPr>
        <p:sp>
          <p:nvSpPr>
            <p:cNvPr id="58" name="Rectangle 4"/>
            <p:cNvSpPr>
              <a:spLocks noChangeArrowheads="1"/>
            </p:cNvSpPr>
            <p:nvPr/>
          </p:nvSpPr>
          <p:spPr bwMode="auto">
            <a:xfrm>
              <a:off x="3491714"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61" name="Text Box 24"/>
            <p:cNvSpPr txBox="1">
              <a:spLocks noChangeArrowheads="1"/>
            </p:cNvSpPr>
            <p:nvPr/>
          </p:nvSpPr>
          <p:spPr bwMode="auto">
            <a:xfrm>
              <a:off x="5127399" y="4271965"/>
              <a:ext cx="544045"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Server</a:t>
              </a:r>
              <a:endParaRPr lang="en-US" sz="900" b="1" dirty="0">
                <a:solidFill>
                  <a:schemeClr val="tx1"/>
                </a:solidFill>
              </a:endParaRPr>
            </a:p>
          </p:txBody>
        </p:sp>
      </p:grpSp>
      <p:grpSp>
        <p:nvGrpSpPr>
          <p:cNvPr id="4" name="Group 103"/>
          <p:cNvGrpSpPr/>
          <p:nvPr/>
        </p:nvGrpSpPr>
        <p:grpSpPr>
          <a:xfrm>
            <a:off x="6053939" y="3268268"/>
            <a:ext cx="2179730" cy="1234679"/>
            <a:chOff x="6053939" y="3268267"/>
            <a:chExt cx="2179730" cy="1234679"/>
          </a:xfrm>
        </p:grpSpPr>
        <p:sp>
          <p:nvSpPr>
            <p:cNvPr id="68" name="Rectangle 4"/>
            <p:cNvSpPr>
              <a:spLocks noChangeArrowheads="1"/>
            </p:cNvSpPr>
            <p:nvPr/>
          </p:nvSpPr>
          <p:spPr bwMode="auto">
            <a:xfrm>
              <a:off x="6053939"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71" name="Text Box 24"/>
            <p:cNvSpPr txBox="1">
              <a:spLocks noChangeArrowheads="1"/>
            </p:cNvSpPr>
            <p:nvPr/>
          </p:nvSpPr>
          <p:spPr bwMode="auto">
            <a:xfrm>
              <a:off x="7689624" y="4271965"/>
              <a:ext cx="544045"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Server</a:t>
              </a:r>
              <a:endParaRPr lang="en-US" sz="900" b="1" dirty="0">
                <a:solidFill>
                  <a:schemeClr val="tx1"/>
                </a:solidFill>
              </a:endParaRPr>
            </a:p>
          </p:txBody>
        </p:sp>
      </p:grpSp>
      <p:grpSp>
        <p:nvGrpSpPr>
          <p:cNvPr id="5" name="Group 92"/>
          <p:cNvGrpSpPr/>
          <p:nvPr/>
        </p:nvGrpSpPr>
        <p:grpSpPr>
          <a:xfrm>
            <a:off x="3026571" y="3581400"/>
            <a:ext cx="554831" cy="907258"/>
            <a:chOff x="3026569" y="3581399"/>
            <a:chExt cx="554831" cy="907258"/>
          </a:xfrm>
        </p:grpSpPr>
        <p:sp>
          <p:nvSpPr>
            <p:cNvPr id="80" name="Moon 79"/>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1" name="Moon 80"/>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2" name="Rectangle 81"/>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5" name="Rectangle 84"/>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6" name="Rectangle 85"/>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7" name="Rectangle 86"/>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8" name="Rectangle 87"/>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grpSp>
        <p:nvGrpSpPr>
          <p:cNvPr id="6" name="Group 93"/>
          <p:cNvGrpSpPr/>
          <p:nvPr/>
        </p:nvGrpSpPr>
        <p:grpSpPr>
          <a:xfrm>
            <a:off x="5588796" y="3581400"/>
            <a:ext cx="554831" cy="907258"/>
            <a:chOff x="3026569" y="3581399"/>
            <a:chExt cx="554831" cy="907258"/>
          </a:xfrm>
        </p:grpSpPr>
        <p:sp>
          <p:nvSpPr>
            <p:cNvPr id="95" name="Moon 94"/>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6" name="Moon 95"/>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7" name="Rectangle 96"/>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8" name="Rectangle 97"/>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9" name="Rectangle 98"/>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00" name="Rectangle 99"/>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01" name="Rectangle 100"/>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grpSp>
        <p:nvGrpSpPr>
          <p:cNvPr id="10" name="Group 130"/>
          <p:cNvGrpSpPr/>
          <p:nvPr/>
        </p:nvGrpSpPr>
        <p:grpSpPr>
          <a:xfrm>
            <a:off x="3100573" y="4331200"/>
            <a:ext cx="3131392" cy="528674"/>
            <a:chOff x="3100573" y="4331200"/>
            <a:chExt cx="3131392" cy="528674"/>
          </a:xfrm>
        </p:grpSpPr>
        <p:grpSp>
          <p:nvGrpSpPr>
            <p:cNvPr id="11" name="Group 118"/>
            <p:cNvGrpSpPr/>
            <p:nvPr/>
          </p:nvGrpSpPr>
          <p:grpSpPr>
            <a:xfrm>
              <a:off x="3100573" y="4331200"/>
              <a:ext cx="2978206" cy="528674"/>
              <a:chOff x="3100573" y="4331200"/>
              <a:chExt cx="2978206" cy="528674"/>
            </a:xfrm>
          </p:grpSpPr>
          <p:grpSp>
            <p:nvGrpSpPr>
              <p:cNvPr id="12" name="Group 113"/>
              <p:cNvGrpSpPr/>
              <p:nvPr/>
            </p:nvGrpSpPr>
            <p:grpSpPr>
              <a:xfrm>
                <a:off x="3360006" y="4403001"/>
                <a:ext cx="2368640" cy="456873"/>
                <a:chOff x="3340956" y="4403001"/>
                <a:chExt cx="2368640" cy="456873"/>
              </a:xfrm>
            </p:grpSpPr>
            <p:pic>
              <p:nvPicPr>
                <p:cNvPr id="107" name="Picture 106" descr="chain.jpg"/>
                <p:cNvPicPr>
                  <a:picLocks noChangeAspect="1"/>
                </p:cNvPicPr>
                <p:nvPr/>
              </p:nvPicPr>
              <p:blipFill>
                <a:blip r:embed="rId3" cstate="email">
                  <a:clrChange>
                    <a:clrFrom>
                      <a:srgbClr val="FFFFFF"/>
                    </a:clrFrom>
                    <a:clrTo>
                      <a:srgbClr val="FFFFFF">
                        <a:alpha val="0"/>
                      </a:srgbClr>
                    </a:clrTo>
                  </a:clrChange>
                </a:blip>
                <a:srcRect t="-155" r="-2811"/>
                <a:stretch>
                  <a:fillRect/>
                </a:stretch>
              </p:blipFill>
              <p:spPr>
                <a:xfrm rot="1987598">
                  <a:off x="4582382" y="4403001"/>
                  <a:ext cx="667148" cy="456873"/>
                </a:xfrm>
                <a:prstGeom prst="rect">
                  <a:avLst/>
                </a:prstGeom>
              </p:spPr>
            </p:pic>
            <p:pic>
              <p:nvPicPr>
                <p:cNvPr id="111" name="Picture 110" descr="chain.jpg"/>
                <p:cNvPicPr>
                  <a:picLocks noChangeAspect="1"/>
                </p:cNvPicPr>
                <p:nvPr/>
              </p:nvPicPr>
              <p:blipFill>
                <a:blip r:embed="rId3" cstate="email">
                  <a:clrChange>
                    <a:clrFrom>
                      <a:srgbClr val="FFFFFF"/>
                    </a:clrFrom>
                    <a:clrTo>
                      <a:srgbClr val="FFFFFF">
                        <a:alpha val="0"/>
                      </a:srgbClr>
                    </a:clrTo>
                  </a:clrChange>
                </a:blip>
                <a:srcRect t="-155" r="-2811"/>
                <a:stretch>
                  <a:fillRect/>
                </a:stretch>
              </p:blipFill>
              <p:spPr>
                <a:xfrm rot="1987598">
                  <a:off x="3960082" y="4403001"/>
                  <a:ext cx="667148" cy="456873"/>
                </a:xfrm>
                <a:prstGeom prst="rect">
                  <a:avLst/>
                </a:prstGeom>
              </p:spPr>
            </p:pic>
            <p:pic>
              <p:nvPicPr>
                <p:cNvPr id="112" name="Picture 111" descr="chain.jpg"/>
                <p:cNvPicPr>
                  <a:picLocks noChangeAspect="1"/>
                </p:cNvPicPr>
                <p:nvPr/>
              </p:nvPicPr>
              <p:blipFill>
                <a:blip r:embed="rId4" cstate="email">
                  <a:clrChange>
                    <a:clrFrom>
                      <a:srgbClr val="FFFFFF"/>
                    </a:clrFrom>
                    <a:clrTo>
                      <a:srgbClr val="FFFFFF">
                        <a:alpha val="0"/>
                      </a:srgbClr>
                    </a:clrTo>
                  </a:clrChange>
                </a:blip>
                <a:srcRect/>
                <a:stretch>
                  <a:fillRect/>
                </a:stretch>
              </p:blipFill>
              <p:spPr>
                <a:xfrm rot="1987598">
                  <a:off x="5184344" y="4460706"/>
                  <a:ext cx="525252" cy="351863"/>
                </a:xfrm>
                <a:prstGeom prst="rect">
                  <a:avLst/>
                </a:prstGeom>
              </p:spPr>
            </p:pic>
            <p:pic>
              <p:nvPicPr>
                <p:cNvPr id="113" name="Picture 112" descr="chain.jpg"/>
                <p:cNvPicPr>
                  <a:picLocks noChangeAspect="1"/>
                </p:cNvPicPr>
                <p:nvPr/>
              </p:nvPicPr>
              <p:blipFill>
                <a:blip r:embed="rId3" cstate="email">
                  <a:clrChange>
                    <a:clrFrom>
                      <a:srgbClr val="FFFFFF"/>
                    </a:clrFrom>
                    <a:clrTo>
                      <a:srgbClr val="FFFFFF">
                        <a:alpha val="0"/>
                      </a:srgbClr>
                    </a:clrTo>
                  </a:clrChange>
                </a:blip>
                <a:srcRect t="-155" r="-2811"/>
                <a:stretch>
                  <a:fillRect/>
                </a:stretch>
              </p:blipFill>
              <p:spPr>
                <a:xfrm rot="1987598">
                  <a:off x="3340956" y="4403001"/>
                  <a:ext cx="667148" cy="456873"/>
                </a:xfrm>
                <a:prstGeom prst="rect">
                  <a:avLst/>
                </a:prstGeom>
              </p:spPr>
            </p:pic>
          </p:grpSp>
          <p:pic>
            <p:nvPicPr>
              <p:cNvPr id="115" name="Picture 114" descr="chain.jpg"/>
              <p:cNvPicPr>
                <a:picLocks noChangeAspect="1"/>
              </p:cNvPicPr>
              <p:nvPr/>
            </p:nvPicPr>
            <p:blipFill>
              <a:blip r:embed="rId5" cstate="email">
                <a:clrChange>
                  <a:clrFrom>
                    <a:srgbClr val="FFFFFF"/>
                  </a:clrFrom>
                  <a:clrTo>
                    <a:srgbClr val="FFFFFF">
                      <a:alpha val="0"/>
                    </a:srgbClr>
                  </a:clrTo>
                </a:clrChange>
              </a:blip>
              <a:srcRect/>
              <a:stretch>
                <a:fillRect/>
              </a:stretch>
            </p:blipFill>
            <p:spPr>
              <a:xfrm rot="4484434">
                <a:off x="3044060" y="4387713"/>
                <a:ext cx="355020" cy="241993"/>
              </a:xfrm>
              <a:prstGeom prst="rect">
                <a:avLst/>
              </a:prstGeom>
            </p:spPr>
          </p:pic>
          <p:pic>
            <p:nvPicPr>
              <p:cNvPr id="116" name="Picture 115" descr="chain.jpg"/>
              <p:cNvPicPr>
                <a:picLocks noChangeAspect="1"/>
              </p:cNvPicPr>
              <p:nvPr/>
            </p:nvPicPr>
            <p:blipFill>
              <a:blip r:embed="rId5" cstate="email">
                <a:clrChange>
                  <a:clrFrom>
                    <a:srgbClr val="FFFFFF"/>
                  </a:clrFrom>
                  <a:clrTo>
                    <a:srgbClr val="FFFFFF">
                      <a:alpha val="0"/>
                    </a:srgbClr>
                  </a:clrTo>
                </a:clrChange>
              </a:blip>
              <a:srcRect/>
              <a:stretch>
                <a:fillRect/>
              </a:stretch>
            </p:blipFill>
            <p:spPr>
              <a:xfrm rot="20792322">
                <a:off x="5723759" y="4387713"/>
                <a:ext cx="355020" cy="241993"/>
              </a:xfrm>
              <a:prstGeom prst="rect">
                <a:avLst/>
              </a:prstGeom>
            </p:spPr>
          </p:pic>
        </p:grpSp>
        <p:sp>
          <p:nvSpPr>
            <p:cNvPr id="123" name="TextBox 122"/>
            <p:cNvSpPr txBox="1"/>
            <p:nvPr/>
          </p:nvSpPr>
          <p:spPr>
            <a:xfrm>
              <a:off x="5800725" y="4514850"/>
              <a:ext cx="431240" cy="184666"/>
            </a:xfrm>
            <a:prstGeom prst="rect">
              <a:avLst/>
            </a:prstGeom>
            <a:noFill/>
          </p:spPr>
          <p:txBody>
            <a:bodyPr wrap="none" rtlCol="0">
              <a:spAutoFit/>
            </a:bodyPr>
            <a:lstStyle/>
            <a:p>
              <a:pPr algn="l"/>
              <a:r>
                <a:rPr lang="en-US" sz="600" dirty="0" smtClean="0">
                  <a:solidFill>
                    <a:srgbClr val="333333"/>
                  </a:solidFill>
                  <a:latin typeface="+mn-lt"/>
                  <a:ea typeface="+mn-ea"/>
                </a:rPr>
                <a:t>TCP/IP</a:t>
              </a:r>
            </a:p>
          </p:txBody>
        </p:sp>
      </p:grpSp>
      <p:grpSp>
        <p:nvGrpSpPr>
          <p:cNvPr id="13" name="Group 129"/>
          <p:cNvGrpSpPr/>
          <p:nvPr/>
        </p:nvGrpSpPr>
        <p:grpSpPr>
          <a:xfrm>
            <a:off x="5648325" y="3324225"/>
            <a:ext cx="431240" cy="321232"/>
            <a:chOff x="5648325" y="3324225"/>
            <a:chExt cx="431240" cy="321232"/>
          </a:xfrm>
        </p:grpSpPr>
        <p:pic>
          <p:nvPicPr>
            <p:cNvPr id="106" name="Picture 105" descr="chain.jpg"/>
            <p:cNvPicPr>
              <a:picLocks noChangeAspect="1"/>
            </p:cNvPicPr>
            <p:nvPr/>
          </p:nvPicPr>
          <p:blipFill>
            <a:blip r:embed="rId5" cstate="email">
              <a:clrChange>
                <a:clrFrom>
                  <a:srgbClr val="FFFFFF"/>
                </a:clrFrom>
                <a:clrTo>
                  <a:srgbClr val="FFFFFF">
                    <a:alpha val="0"/>
                  </a:srgbClr>
                </a:clrTo>
              </a:clrChange>
            </a:blip>
            <a:srcRect/>
            <a:stretch>
              <a:fillRect/>
            </a:stretch>
          </p:blipFill>
          <p:spPr>
            <a:xfrm rot="1890256">
              <a:off x="5669785" y="3403464"/>
              <a:ext cx="355020" cy="241993"/>
            </a:xfrm>
            <a:prstGeom prst="rect">
              <a:avLst/>
            </a:prstGeom>
          </p:spPr>
        </p:pic>
        <p:sp>
          <p:nvSpPr>
            <p:cNvPr id="124" name="TextBox 123"/>
            <p:cNvSpPr txBox="1"/>
            <p:nvPr/>
          </p:nvSpPr>
          <p:spPr>
            <a:xfrm>
              <a:off x="5648325" y="3324225"/>
              <a:ext cx="431240" cy="184666"/>
            </a:xfrm>
            <a:prstGeom prst="rect">
              <a:avLst/>
            </a:prstGeom>
            <a:noFill/>
          </p:spPr>
          <p:txBody>
            <a:bodyPr wrap="none" rtlCol="0">
              <a:spAutoFit/>
            </a:bodyPr>
            <a:lstStyle/>
            <a:p>
              <a:pPr algn="l"/>
              <a:r>
                <a:rPr lang="en-US" sz="600" dirty="0" smtClean="0">
                  <a:solidFill>
                    <a:srgbClr val="333333"/>
                  </a:solidFill>
                  <a:latin typeface="+mn-lt"/>
                  <a:ea typeface="+mn-ea"/>
                </a:rPr>
                <a:t>TCP/IP</a:t>
              </a:r>
            </a:p>
          </p:txBody>
        </p:sp>
      </p:grpSp>
      <p:grpSp>
        <p:nvGrpSpPr>
          <p:cNvPr id="14" name="Group 128"/>
          <p:cNvGrpSpPr/>
          <p:nvPr/>
        </p:nvGrpSpPr>
        <p:grpSpPr>
          <a:xfrm>
            <a:off x="3076575" y="3324225"/>
            <a:ext cx="431240" cy="321232"/>
            <a:chOff x="3076575" y="3324225"/>
            <a:chExt cx="431240" cy="321232"/>
          </a:xfrm>
        </p:grpSpPr>
        <p:pic>
          <p:nvPicPr>
            <p:cNvPr id="105" name="Picture 104" descr="chain.jpg"/>
            <p:cNvPicPr>
              <a:picLocks noChangeAspect="1"/>
            </p:cNvPicPr>
            <p:nvPr/>
          </p:nvPicPr>
          <p:blipFill>
            <a:blip r:embed="rId5" cstate="email">
              <a:clrChange>
                <a:clrFrom>
                  <a:srgbClr val="FFFFFF"/>
                </a:clrFrom>
                <a:clrTo>
                  <a:srgbClr val="FFFFFF">
                    <a:alpha val="0"/>
                  </a:srgbClr>
                </a:clrTo>
              </a:clrChange>
            </a:blip>
            <a:srcRect/>
            <a:stretch>
              <a:fillRect/>
            </a:stretch>
          </p:blipFill>
          <p:spPr>
            <a:xfrm rot="1890256">
              <a:off x="3104385" y="3403464"/>
              <a:ext cx="355020" cy="241993"/>
            </a:xfrm>
            <a:prstGeom prst="rect">
              <a:avLst/>
            </a:prstGeom>
          </p:spPr>
        </p:pic>
        <p:sp>
          <p:nvSpPr>
            <p:cNvPr id="125" name="TextBox 124"/>
            <p:cNvSpPr txBox="1"/>
            <p:nvPr/>
          </p:nvSpPr>
          <p:spPr>
            <a:xfrm>
              <a:off x="3076575" y="3324225"/>
              <a:ext cx="431240" cy="184666"/>
            </a:xfrm>
            <a:prstGeom prst="rect">
              <a:avLst/>
            </a:prstGeom>
            <a:noFill/>
          </p:spPr>
          <p:txBody>
            <a:bodyPr wrap="none" rtlCol="0">
              <a:spAutoFit/>
            </a:bodyPr>
            <a:lstStyle/>
            <a:p>
              <a:pPr algn="l"/>
              <a:r>
                <a:rPr lang="en-US" sz="600" dirty="0" smtClean="0">
                  <a:solidFill>
                    <a:srgbClr val="333333"/>
                  </a:solidFill>
                  <a:latin typeface="+mn-lt"/>
                  <a:ea typeface="+mn-ea"/>
                </a:rPr>
                <a:t>TCP/IP</a:t>
              </a:r>
            </a:p>
          </p:txBody>
        </p:sp>
      </p:grpSp>
      <p:grpSp>
        <p:nvGrpSpPr>
          <p:cNvPr id="15" name="Group 171"/>
          <p:cNvGrpSpPr/>
          <p:nvPr/>
        </p:nvGrpSpPr>
        <p:grpSpPr>
          <a:xfrm>
            <a:off x="2748042" y="2571750"/>
            <a:ext cx="1118314" cy="800099"/>
            <a:chOff x="2748042" y="2571750"/>
            <a:chExt cx="1118314" cy="800099"/>
          </a:xfrm>
        </p:grpSpPr>
        <p:pic>
          <p:nvPicPr>
            <p:cNvPr id="133" name="Picture 132" descr="dish antenna.jpg"/>
            <p:cNvPicPr>
              <a:picLocks noChangeAspect="1"/>
            </p:cNvPicPr>
            <p:nvPr/>
          </p:nvPicPr>
          <p:blipFill>
            <a:blip r:embed="rId6" cstate="email">
              <a:clrChange>
                <a:clrFrom>
                  <a:srgbClr val="FFFFFF"/>
                </a:clrFrom>
                <a:clrTo>
                  <a:srgbClr val="FFFFFF">
                    <a:alpha val="0"/>
                  </a:srgbClr>
                </a:clrTo>
              </a:clrChange>
            </a:blip>
            <a:stretch>
              <a:fillRect/>
            </a:stretch>
          </p:blipFill>
          <p:spPr>
            <a:xfrm flipH="1">
              <a:off x="2748042" y="2790824"/>
              <a:ext cx="527764" cy="581025"/>
            </a:xfrm>
            <a:prstGeom prst="rect">
              <a:avLst/>
            </a:prstGeom>
          </p:spPr>
        </p:pic>
        <p:pic>
          <p:nvPicPr>
            <p:cNvPr id="148" name="Picture 147" descr="dish antenna.jpg"/>
            <p:cNvPicPr>
              <a:picLocks noChangeAspect="1"/>
            </p:cNvPicPr>
            <p:nvPr/>
          </p:nvPicPr>
          <p:blipFill>
            <a:blip r:embed="rId6" cstate="email">
              <a:clrChange>
                <a:clrFrom>
                  <a:srgbClr val="FFFFFF"/>
                </a:clrFrom>
                <a:clrTo>
                  <a:srgbClr val="FFFFFF">
                    <a:alpha val="0"/>
                  </a:srgbClr>
                </a:clrTo>
              </a:clrChange>
            </a:blip>
            <a:stretch>
              <a:fillRect/>
            </a:stretch>
          </p:blipFill>
          <p:spPr>
            <a:xfrm>
              <a:off x="3338592" y="2790824"/>
              <a:ext cx="527764" cy="581025"/>
            </a:xfrm>
            <a:prstGeom prst="rect">
              <a:avLst/>
            </a:prstGeom>
          </p:spPr>
        </p:pic>
        <p:sp>
          <p:nvSpPr>
            <p:cNvPr id="161" name="Freeform 160"/>
            <p:cNvSpPr/>
            <p:nvPr/>
          </p:nvSpPr>
          <p:spPr bwMode="auto">
            <a:xfrm>
              <a:off x="3127375" y="2812521"/>
              <a:ext cx="365125" cy="89429"/>
            </a:xfrm>
            <a:custGeom>
              <a:avLst/>
              <a:gdLst>
                <a:gd name="connsiteX0" fmla="*/ 0 w 365125"/>
                <a:gd name="connsiteY0" fmla="*/ 89429 h 89429"/>
                <a:gd name="connsiteX1" fmla="*/ 165100 w 365125"/>
                <a:gd name="connsiteY1" fmla="*/ 529 h 89429"/>
                <a:gd name="connsiteX2" fmla="*/ 365125 w 365125"/>
                <a:gd name="connsiteY2" fmla="*/ 86254 h 89429"/>
              </a:gdLst>
              <a:ahLst/>
              <a:cxnLst>
                <a:cxn ang="0">
                  <a:pos x="connsiteX0" y="connsiteY0"/>
                </a:cxn>
                <a:cxn ang="0">
                  <a:pos x="connsiteX1" y="connsiteY1"/>
                </a:cxn>
                <a:cxn ang="0">
                  <a:pos x="connsiteX2" y="connsiteY2"/>
                </a:cxn>
              </a:cxnLst>
              <a:rect l="l" t="t" r="r" b="b"/>
              <a:pathLst>
                <a:path w="365125" h="89429">
                  <a:moveTo>
                    <a:pt x="0" y="89429"/>
                  </a:moveTo>
                  <a:cubicBezTo>
                    <a:pt x="52123" y="45243"/>
                    <a:pt x="104246" y="1058"/>
                    <a:pt x="165100" y="529"/>
                  </a:cubicBezTo>
                  <a:cubicBezTo>
                    <a:pt x="225954" y="0"/>
                    <a:pt x="295539" y="43127"/>
                    <a:pt x="365125" y="86254"/>
                  </a:cubicBezTo>
                </a:path>
              </a:pathLst>
            </a:custGeom>
            <a:noFill/>
            <a:ln w="9525" cap="flat" cmpd="sng" algn="ctr">
              <a:solidFill>
                <a:schemeClr val="tx1"/>
              </a:solidFill>
              <a:prstDash val="solid"/>
              <a:round/>
              <a:headEnd type="none" w="med" len="med"/>
              <a:tailEnd type="triangle" w="med" len="med"/>
            </a:ln>
            <a:effectLst/>
          </p:spPr>
          <p:txBody>
            <a:bodyPr rtlCol="0" anchor="ctr"/>
            <a:lstStyle/>
            <a:p>
              <a:pPr algn="ctr"/>
              <a:endParaRPr lang="en-US"/>
            </a:p>
          </p:txBody>
        </p:sp>
        <p:sp>
          <p:nvSpPr>
            <p:cNvPr id="164" name="TextBox 163"/>
            <p:cNvSpPr txBox="1"/>
            <p:nvPr/>
          </p:nvSpPr>
          <p:spPr>
            <a:xfrm>
              <a:off x="3020226" y="2571750"/>
              <a:ext cx="595035" cy="184666"/>
            </a:xfrm>
            <a:prstGeom prst="rect">
              <a:avLst/>
            </a:prstGeom>
            <a:noFill/>
          </p:spPr>
          <p:txBody>
            <a:bodyPr wrap="none" rtlCol="0">
              <a:spAutoFit/>
            </a:bodyPr>
            <a:lstStyle/>
            <a:p>
              <a:pPr algn="ctr"/>
              <a:r>
                <a:rPr lang="en-US" sz="500" dirty="0" smtClean="0">
                  <a:solidFill>
                    <a:srgbClr val="333333"/>
                  </a:solidFill>
                  <a:latin typeface="+mn-lt"/>
                  <a:ea typeface="+mn-ea"/>
                </a:rPr>
                <a:t>UDP </a:t>
              </a:r>
              <a:r>
                <a:rPr lang="en-US" sz="600" dirty="0" err="1" smtClean="0">
                  <a:solidFill>
                    <a:srgbClr val="333333"/>
                  </a:solidFill>
                  <a:latin typeface="+mn-lt"/>
                  <a:ea typeface="+mn-ea"/>
                </a:rPr>
                <a:t>Unicast</a:t>
              </a:r>
              <a:endParaRPr lang="en-US" sz="500" dirty="0" smtClean="0">
                <a:solidFill>
                  <a:srgbClr val="333333"/>
                </a:solidFill>
                <a:latin typeface="+mn-lt"/>
                <a:ea typeface="+mn-ea"/>
              </a:endParaRPr>
            </a:p>
          </p:txBody>
        </p:sp>
        <p:sp>
          <p:nvSpPr>
            <p:cNvPr id="165" name="TextBox 164"/>
            <p:cNvSpPr txBox="1"/>
            <p:nvPr/>
          </p:nvSpPr>
          <p:spPr>
            <a:xfrm>
              <a:off x="3182657" y="2708275"/>
              <a:ext cx="270176" cy="153888"/>
            </a:xfrm>
            <a:prstGeom prst="rect">
              <a:avLst/>
            </a:prstGeom>
            <a:noFill/>
          </p:spPr>
          <p:txBody>
            <a:bodyPr wrap="none" rtlCol="0">
              <a:spAutoFit/>
            </a:bodyPr>
            <a:lstStyle/>
            <a:p>
              <a:pPr algn="ctr"/>
              <a:r>
                <a:rPr lang="en-US" sz="400" dirty="0" err="1" smtClean="0">
                  <a:solidFill>
                    <a:srgbClr val="333333"/>
                  </a:solidFill>
                  <a:latin typeface="+mn-lt"/>
                  <a:ea typeface="+mn-ea"/>
                </a:rPr>
                <a:t>Ack</a:t>
              </a:r>
              <a:endParaRPr lang="en-US" sz="400" dirty="0" smtClean="0">
                <a:solidFill>
                  <a:srgbClr val="333333"/>
                </a:solidFill>
                <a:latin typeface="+mn-lt"/>
                <a:ea typeface="+mn-ea"/>
              </a:endParaRPr>
            </a:p>
          </p:txBody>
        </p:sp>
        <p:cxnSp>
          <p:nvCxnSpPr>
            <p:cNvPr id="167" name="Straight Arrow Connector 166"/>
            <p:cNvCxnSpPr/>
            <p:nvPr/>
          </p:nvCxnSpPr>
          <p:spPr bwMode="auto">
            <a:xfrm rot="10800000">
              <a:off x="3194051" y="2994025"/>
              <a:ext cx="219077" cy="2"/>
            </a:xfrm>
            <a:prstGeom prst="straightConnector1">
              <a:avLst/>
            </a:prstGeom>
            <a:solidFill>
              <a:srgbClr val="0095D3"/>
            </a:solidFill>
            <a:ln w="9525" cap="flat" cmpd="sng" algn="ctr">
              <a:solidFill>
                <a:schemeClr val="tx1"/>
              </a:solidFill>
              <a:prstDash val="solid"/>
              <a:round/>
              <a:headEnd type="none" w="med" len="med"/>
              <a:tailEnd type="triangle" w="med" len="med"/>
            </a:ln>
            <a:effectLst/>
          </p:spPr>
        </p:cxnSp>
        <p:sp>
          <p:nvSpPr>
            <p:cNvPr id="171" name="TextBox 170"/>
            <p:cNvSpPr txBox="1"/>
            <p:nvPr/>
          </p:nvSpPr>
          <p:spPr>
            <a:xfrm>
              <a:off x="3166976" y="2978150"/>
              <a:ext cx="301535" cy="153888"/>
            </a:xfrm>
            <a:prstGeom prst="rect">
              <a:avLst/>
            </a:prstGeom>
            <a:noFill/>
          </p:spPr>
          <p:txBody>
            <a:bodyPr wrap="none" rtlCol="0">
              <a:spAutoFit/>
            </a:bodyPr>
            <a:lstStyle/>
            <a:p>
              <a:pPr algn="ctr"/>
              <a:r>
                <a:rPr lang="en-US" sz="400" dirty="0" err="1" smtClean="0">
                  <a:solidFill>
                    <a:srgbClr val="333333"/>
                  </a:solidFill>
                  <a:latin typeface="+mn-lt"/>
                  <a:ea typeface="+mn-ea"/>
                </a:rPr>
                <a:t>Nack</a:t>
              </a:r>
              <a:endParaRPr lang="en-US" sz="400" dirty="0" smtClean="0">
                <a:solidFill>
                  <a:srgbClr val="333333"/>
                </a:solidFill>
                <a:latin typeface="+mn-lt"/>
                <a:ea typeface="+mn-ea"/>
              </a:endParaRPr>
            </a:p>
          </p:txBody>
        </p:sp>
      </p:grpSp>
      <p:grpSp>
        <p:nvGrpSpPr>
          <p:cNvPr id="16" name="Group 172"/>
          <p:cNvGrpSpPr/>
          <p:nvPr/>
        </p:nvGrpSpPr>
        <p:grpSpPr>
          <a:xfrm>
            <a:off x="5256292" y="2571750"/>
            <a:ext cx="1118314" cy="800099"/>
            <a:chOff x="2748042" y="2571750"/>
            <a:chExt cx="1118314" cy="800099"/>
          </a:xfrm>
        </p:grpSpPr>
        <p:pic>
          <p:nvPicPr>
            <p:cNvPr id="174" name="Picture 173" descr="dish antenna.jpg"/>
            <p:cNvPicPr>
              <a:picLocks noChangeAspect="1"/>
            </p:cNvPicPr>
            <p:nvPr/>
          </p:nvPicPr>
          <p:blipFill>
            <a:blip r:embed="rId6" cstate="email">
              <a:clrChange>
                <a:clrFrom>
                  <a:srgbClr val="FFFFFF"/>
                </a:clrFrom>
                <a:clrTo>
                  <a:srgbClr val="FFFFFF">
                    <a:alpha val="0"/>
                  </a:srgbClr>
                </a:clrTo>
              </a:clrChange>
            </a:blip>
            <a:stretch>
              <a:fillRect/>
            </a:stretch>
          </p:blipFill>
          <p:spPr>
            <a:xfrm flipH="1">
              <a:off x="2748042" y="2790824"/>
              <a:ext cx="527764" cy="581025"/>
            </a:xfrm>
            <a:prstGeom prst="rect">
              <a:avLst/>
            </a:prstGeom>
          </p:spPr>
        </p:pic>
        <p:pic>
          <p:nvPicPr>
            <p:cNvPr id="175" name="Picture 174" descr="dish antenna.jpg"/>
            <p:cNvPicPr>
              <a:picLocks noChangeAspect="1"/>
            </p:cNvPicPr>
            <p:nvPr/>
          </p:nvPicPr>
          <p:blipFill>
            <a:blip r:embed="rId6" cstate="email">
              <a:clrChange>
                <a:clrFrom>
                  <a:srgbClr val="FFFFFF"/>
                </a:clrFrom>
                <a:clrTo>
                  <a:srgbClr val="FFFFFF">
                    <a:alpha val="0"/>
                  </a:srgbClr>
                </a:clrTo>
              </a:clrChange>
            </a:blip>
            <a:stretch>
              <a:fillRect/>
            </a:stretch>
          </p:blipFill>
          <p:spPr>
            <a:xfrm>
              <a:off x="3338592" y="2790824"/>
              <a:ext cx="527764" cy="581025"/>
            </a:xfrm>
            <a:prstGeom prst="rect">
              <a:avLst/>
            </a:prstGeom>
          </p:spPr>
        </p:pic>
        <p:sp>
          <p:nvSpPr>
            <p:cNvPr id="176" name="Freeform 175"/>
            <p:cNvSpPr/>
            <p:nvPr/>
          </p:nvSpPr>
          <p:spPr bwMode="auto">
            <a:xfrm>
              <a:off x="3127375" y="2812521"/>
              <a:ext cx="365125" cy="89429"/>
            </a:xfrm>
            <a:custGeom>
              <a:avLst/>
              <a:gdLst>
                <a:gd name="connsiteX0" fmla="*/ 0 w 365125"/>
                <a:gd name="connsiteY0" fmla="*/ 89429 h 89429"/>
                <a:gd name="connsiteX1" fmla="*/ 165100 w 365125"/>
                <a:gd name="connsiteY1" fmla="*/ 529 h 89429"/>
                <a:gd name="connsiteX2" fmla="*/ 365125 w 365125"/>
                <a:gd name="connsiteY2" fmla="*/ 86254 h 89429"/>
              </a:gdLst>
              <a:ahLst/>
              <a:cxnLst>
                <a:cxn ang="0">
                  <a:pos x="connsiteX0" y="connsiteY0"/>
                </a:cxn>
                <a:cxn ang="0">
                  <a:pos x="connsiteX1" y="connsiteY1"/>
                </a:cxn>
                <a:cxn ang="0">
                  <a:pos x="connsiteX2" y="connsiteY2"/>
                </a:cxn>
              </a:cxnLst>
              <a:rect l="l" t="t" r="r" b="b"/>
              <a:pathLst>
                <a:path w="365125" h="89429">
                  <a:moveTo>
                    <a:pt x="0" y="89429"/>
                  </a:moveTo>
                  <a:cubicBezTo>
                    <a:pt x="52123" y="45243"/>
                    <a:pt x="104246" y="1058"/>
                    <a:pt x="165100" y="529"/>
                  </a:cubicBezTo>
                  <a:cubicBezTo>
                    <a:pt x="225954" y="0"/>
                    <a:pt x="295539" y="43127"/>
                    <a:pt x="365125" y="86254"/>
                  </a:cubicBezTo>
                </a:path>
              </a:pathLst>
            </a:custGeom>
            <a:noFill/>
            <a:ln w="9525" cap="flat" cmpd="sng" algn="ctr">
              <a:solidFill>
                <a:schemeClr val="tx1"/>
              </a:solidFill>
              <a:prstDash val="solid"/>
              <a:round/>
              <a:headEnd type="none" w="med" len="med"/>
              <a:tailEnd type="triangle" w="med" len="med"/>
            </a:ln>
            <a:effectLst/>
          </p:spPr>
          <p:txBody>
            <a:bodyPr rtlCol="0" anchor="ctr"/>
            <a:lstStyle/>
            <a:p>
              <a:pPr algn="ctr"/>
              <a:endParaRPr lang="en-US"/>
            </a:p>
          </p:txBody>
        </p:sp>
        <p:sp>
          <p:nvSpPr>
            <p:cNvPr id="177" name="TextBox 176"/>
            <p:cNvSpPr txBox="1"/>
            <p:nvPr/>
          </p:nvSpPr>
          <p:spPr>
            <a:xfrm>
              <a:off x="3020226" y="2571750"/>
              <a:ext cx="595035" cy="184666"/>
            </a:xfrm>
            <a:prstGeom prst="rect">
              <a:avLst/>
            </a:prstGeom>
            <a:noFill/>
          </p:spPr>
          <p:txBody>
            <a:bodyPr wrap="none" rtlCol="0">
              <a:spAutoFit/>
            </a:bodyPr>
            <a:lstStyle/>
            <a:p>
              <a:pPr algn="ctr"/>
              <a:r>
                <a:rPr lang="en-US" sz="500" dirty="0" smtClean="0">
                  <a:solidFill>
                    <a:srgbClr val="333333"/>
                  </a:solidFill>
                  <a:latin typeface="+mn-lt"/>
                  <a:ea typeface="+mn-ea"/>
                </a:rPr>
                <a:t>UDP </a:t>
              </a:r>
              <a:r>
                <a:rPr lang="en-US" sz="600" dirty="0" err="1" smtClean="0">
                  <a:solidFill>
                    <a:srgbClr val="333333"/>
                  </a:solidFill>
                  <a:latin typeface="+mn-lt"/>
                  <a:ea typeface="+mn-ea"/>
                </a:rPr>
                <a:t>Unicast</a:t>
              </a:r>
              <a:endParaRPr lang="en-US" sz="500" dirty="0" smtClean="0">
                <a:solidFill>
                  <a:srgbClr val="333333"/>
                </a:solidFill>
                <a:latin typeface="+mn-lt"/>
                <a:ea typeface="+mn-ea"/>
              </a:endParaRPr>
            </a:p>
          </p:txBody>
        </p:sp>
        <p:sp>
          <p:nvSpPr>
            <p:cNvPr id="178" name="TextBox 177"/>
            <p:cNvSpPr txBox="1"/>
            <p:nvPr/>
          </p:nvSpPr>
          <p:spPr>
            <a:xfrm>
              <a:off x="3182657" y="2708275"/>
              <a:ext cx="270176" cy="153888"/>
            </a:xfrm>
            <a:prstGeom prst="rect">
              <a:avLst/>
            </a:prstGeom>
            <a:noFill/>
          </p:spPr>
          <p:txBody>
            <a:bodyPr wrap="none" rtlCol="0">
              <a:spAutoFit/>
            </a:bodyPr>
            <a:lstStyle/>
            <a:p>
              <a:pPr algn="ctr"/>
              <a:r>
                <a:rPr lang="en-US" sz="400" dirty="0" err="1" smtClean="0">
                  <a:solidFill>
                    <a:srgbClr val="333333"/>
                  </a:solidFill>
                  <a:latin typeface="+mn-lt"/>
                  <a:ea typeface="+mn-ea"/>
                </a:rPr>
                <a:t>Ack</a:t>
              </a:r>
              <a:endParaRPr lang="en-US" sz="400" dirty="0" smtClean="0">
                <a:solidFill>
                  <a:srgbClr val="333333"/>
                </a:solidFill>
                <a:latin typeface="+mn-lt"/>
                <a:ea typeface="+mn-ea"/>
              </a:endParaRPr>
            </a:p>
          </p:txBody>
        </p:sp>
        <p:cxnSp>
          <p:nvCxnSpPr>
            <p:cNvPr id="179" name="Straight Arrow Connector 178"/>
            <p:cNvCxnSpPr/>
            <p:nvPr/>
          </p:nvCxnSpPr>
          <p:spPr bwMode="auto">
            <a:xfrm rot="10800000">
              <a:off x="3194051" y="2994025"/>
              <a:ext cx="219077" cy="2"/>
            </a:xfrm>
            <a:prstGeom prst="straightConnector1">
              <a:avLst/>
            </a:prstGeom>
            <a:solidFill>
              <a:srgbClr val="0095D3"/>
            </a:solidFill>
            <a:ln w="9525" cap="flat" cmpd="sng" algn="ctr">
              <a:solidFill>
                <a:schemeClr val="tx1"/>
              </a:solidFill>
              <a:prstDash val="solid"/>
              <a:round/>
              <a:headEnd type="none" w="med" len="med"/>
              <a:tailEnd type="triangle" w="med" len="med"/>
            </a:ln>
            <a:effectLst/>
          </p:spPr>
        </p:cxnSp>
        <p:sp>
          <p:nvSpPr>
            <p:cNvPr id="180" name="TextBox 179"/>
            <p:cNvSpPr txBox="1"/>
            <p:nvPr/>
          </p:nvSpPr>
          <p:spPr>
            <a:xfrm>
              <a:off x="3166976" y="2978150"/>
              <a:ext cx="301535" cy="153888"/>
            </a:xfrm>
            <a:prstGeom prst="rect">
              <a:avLst/>
            </a:prstGeom>
            <a:noFill/>
          </p:spPr>
          <p:txBody>
            <a:bodyPr wrap="none" rtlCol="0">
              <a:spAutoFit/>
            </a:bodyPr>
            <a:lstStyle/>
            <a:p>
              <a:pPr algn="ctr"/>
              <a:r>
                <a:rPr lang="en-US" sz="400" dirty="0" err="1" smtClean="0">
                  <a:solidFill>
                    <a:srgbClr val="333333"/>
                  </a:solidFill>
                  <a:latin typeface="+mn-lt"/>
                  <a:ea typeface="+mn-ea"/>
                </a:rPr>
                <a:t>Nack</a:t>
              </a:r>
              <a:endParaRPr lang="en-US" sz="400" dirty="0" smtClean="0">
                <a:solidFill>
                  <a:srgbClr val="333333"/>
                </a:solidFill>
                <a:latin typeface="+mn-lt"/>
                <a:ea typeface="+mn-ea"/>
              </a:endParaRPr>
            </a:p>
          </p:txBody>
        </p:sp>
      </p:grpSp>
      <p:sp>
        <p:nvSpPr>
          <p:cNvPr id="78" name="TextBox 77"/>
          <p:cNvSpPr txBox="1"/>
          <p:nvPr/>
        </p:nvSpPr>
        <p:spPr>
          <a:xfrm>
            <a:off x="3990974" y="991792"/>
            <a:ext cx="4857751" cy="531018"/>
          </a:xfrm>
          <a:prstGeom prst="rect">
            <a:avLst/>
          </a:prstGeom>
          <a:noFill/>
          <a:ln>
            <a:solidFill>
              <a:srgbClr val="002060"/>
            </a:solidFill>
          </a:ln>
          <a:effectLst/>
        </p:spPr>
        <p:txBody>
          <a:bodyPr wrap="none" rtlCol="0">
            <a:noAutofit/>
          </a:bodyPr>
          <a:lstStyle/>
          <a:p>
            <a:pPr fontAlgn="t"/>
            <a:r>
              <a:rPr lang="en-US" sz="800" dirty="0" err="1" smtClean="0">
                <a:solidFill>
                  <a:srgbClr val="000000"/>
                </a:solidFill>
              </a:rPr>
              <a:t>gemfire.properties</a:t>
            </a:r>
            <a:endParaRPr lang="en-US" sz="800" dirty="0" smtClean="0">
              <a:solidFill>
                <a:srgbClr val="000000"/>
              </a:solidFill>
            </a:endParaRPr>
          </a:p>
          <a:p>
            <a:pPr fontAlgn="t"/>
            <a:r>
              <a:rPr lang="en-US" sz="800" b="1" dirty="0" err="1" smtClean="0"/>
              <a:t>mcast</a:t>
            </a:r>
            <a:r>
              <a:rPr lang="en-US" sz="800" b="1" dirty="0" smtClean="0"/>
              <a:t>-port= 0</a:t>
            </a:r>
          </a:p>
          <a:p>
            <a:pPr fontAlgn="t"/>
            <a:r>
              <a:rPr lang="en-US" sz="800" b="1" dirty="0" smtClean="0"/>
              <a:t>locators=</a:t>
            </a:r>
            <a:r>
              <a:rPr lang="en-US" sz="800" b="1" dirty="0" err="1" smtClean="0"/>
              <a:t>ServerA</a:t>
            </a:r>
            <a:r>
              <a:rPr lang="en-US" sz="800" b="1" dirty="0" smtClean="0"/>
              <a:t>[40404],</a:t>
            </a:r>
            <a:r>
              <a:rPr lang="en-US" sz="800" b="1" dirty="0" err="1" smtClean="0"/>
              <a:t>ServerB</a:t>
            </a:r>
            <a:r>
              <a:rPr lang="en-US" sz="800" b="1" dirty="0" smtClean="0"/>
              <a:t>[40404]</a:t>
            </a:r>
          </a:p>
          <a:p>
            <a:pPr fontAlgn="t"/>
            <a:endParaRPr lang="en-US" sz="800" dirty="0" smtClean="0"/>
          </a:p>
        </p:txBody>
      </p:sp>
      <p:sp>
        <p:nvSpPr>
          <p:cNvPr id="166" name="Freeform 165"/>
          <p:cNvSpPr/>
          <p:nvPr/>
        </p:nvSpPr>
        <p:spPr bwMode="auto">
          <a:xfrm>
            <a:off x="1009650" y="1844676"/>
            <a:ext cx="3524250" cy="1412875"/>
          </a:xfrm>
          <a:custGeom>
            <a:avLst/>
            <a:gdLst>
              <a:gd name="connsiteX0" fmla="*/ 3524250 w 3524250"/>
              <a:gd name="connsiteY0" fmla="*/ 1412875 h 1412875"/>
              <a:gd name="connsiteX1" fmla="*/ 2085975 w 3524250"/>
              <a:gd name="connsiteY1" fmla="*/ 193675 h 1412875"/>
              <a:gd name="connsiteX2" fmla="*/ 0 w 3524250"/>
              <a:gd name="connsiteY2" fmla="*/ 250825 h 1412875"/>
            </a:gdLst>
            <a:ahLst/>
            <a:cxnLst>
              <a:cxn ang="0">
                <a:pos x="connsiteX0" y="connsiteY0"/>
              </a:cxn>
              <a:cxn ang="0">
                <a:pos x="connsiteX1" y="connsiteY1"/>
              </a:cxn>
              <a:cxn ang="0">
                <a:pos x="connsiteX2" y="connsiteY2"/>
              </a:cxn>
            </a:cxnLst>
            <a:rect l="l" t="t" r="r" b="b"/>
            <a:pathLst>
              <a:path w="3524250" h="1412875">
                <a:moveTo>
                  <a:pt x="3524250" y="1412875"/>
                </a:moveTo>
                <a:cubicBezTo>
                  <a:pt x="3098800" y="900112"/>
                  <a:pt x="2673350" y="387350"/>
                  <a:pt x="2085975" y="193675"/>
                </a:cubicBezTo>
                <a:cubicBezTo>
                  <a:pt x="1498600" y="0"/>
                  <a:pt x="749300" y="125412"/>
                  <a:pt x="0" y="250825"/>
                </a:cubicBezTo>
              </a:path>
            </a:pathLst>
          </a:custGeom>
          <a:noFill/>
          <a:ln w="19050" cap="flat" cmpd="sng" algn="ctr">
            <a:solidFill>
              <a:schemeClr val="tx1"/>
            </a:solidFill>
            <a:prstDash val="solid"/>
            <a:round/>
            <a:headEnd type="none" w="med" len="med"/>
            <a:tailEnd type="triangle" w="med" len="med"/>
          </a:ln>
          <a:effectLst/>
        </p:spPr>
        <p:txBody>
          <a:bodyPr rtlCol="0" anchor="ctr"/>
          <a:lstStyle/>
          <a:p>
            <a:pPr algn="ctr"/>
            <a:endParaRPr lang="en-US"/>
          </a:p>
        </p:txBody>
      </p:sp>
      <p:grpSp>
        <p:nvGrpSpPr>
          <p:cNvPr id="187" name="Group 186"/>
          <p:cNvGrpSpPr/>
          <p:nvPr/>
        </p:nvGrpSpPr>
        <p:grpSpPr>
          <a:xfrm>
            <a:off x="7979352" y="1878807"/>
            <a:ext cx="728880" cy="601385"/>
            <a:chOff x="7979351" y="1878806"/>
            <a:chExt cx="728880" cy="601385"/>
          </a:xfrm>
        </p:grpSpPr>
        <p:grpSp>
          <p:nvGrpSpPr>
            <p:cNvPr id="79" name="Group 78"/>
            <p:cNvGrpSpPr/>
            <p:nvPr/>
          </p:nvGrpSpPr>
          <p:grpSpPr>
            <a:xfrm>
              <a:off x="8141495" y="1878806"/>
              <a:ext cx="566736" cy="428626"/>
              <a:chOff x="8167689" y="2755106"/>
              <a:chExt cx="566736" cy="428626"/>
            </a:xfrm>
          </p:grpSpPr>
          <p:pic>
            <p:nvPicPr>
              <p:cNvPr id="83" name="Picture 35" descr="USB1_1_Mini_4_Port_Hub"/>
              <p:cNvPicPr>
                <a:picLocks noChangeAspect="1" noChangeArrowheads="1"/>
              </p:cNvPicPr>
              <p:nvPr/>
            </p:nvPicPr>
            <p:blipFill>
              <a:blip r:embed="rId7" cstate="email">
                <a:clrChange>
                  <a:clrFrom>
                    <a:srgbClr val="FFFFFF"/>
                  </a:clrFrom>
                  <a:clrTo>
                    <a:srgbClr val="FFFFFF">
                      <a:alpha val="0"/>
                    </a:srgbClr>
                  </a:clrTo>
                </a:clrChange>
              </a:blip>
              <a:srcRect/>
              <a:stretch>
                <a:fillRect/>
              </a:stretch>
            </p:blipFill>
            <p:spPr bwMode="auto">
              <a:xfrm>
                <a:off x="8258176" y="2755106"/>
                <a:ext cx="476249" cy="428626"/>
              </a:xfrm>
              <a:prstGeom prst="rect">
                <a:avLst/>
              </a:prstGeom>
              <a:noFill/>
            </p:spPr>
          </p:pic>
          <p:pic>
            <p:nvPicPr>
              <p:cNvPr id="84" name="Picture 36" descr="BD21298_"/>
              <p:cNvPicPr>
                <a:picLocks noChangeAspect="1" noChangeArrowheads="1"/>
              </p:cNvPicPr>
              <p:nvPr/>
            </p:nvPicPr>
            <p:blipFill>
              <a:blip r:embed="rId8" cstate="email"/>
              <a:srcRect/>
              <a:stretch>
                <a:fillRect/>
              </a:stretch>
            </p:blipFill>
            <p:spPr bwMode="auto">
              <a:xfrm>
                <a:off x="8167689" y="2898775"/>
                <a:ext cx="123825" cy="130175"/>
              </a:xfrm>
              <a:prstGeom prst="rect">
                <a:avLst/>
              </a:prstGeom>
              <a:noFill/>
            </p:spPr>
          </p:pic>
        </p:grpSp>
        <p:sp>
          <p:nvSpPr>
            <p:cNvPr id="154" name="TextBox 153"/>
            <p:cNvSpPr txBox="1"/>
            <p:nvPr/>
          </p:nvSpPr>
          <p:spPr>
            <a:xfrm>
              <a:off x="8240543" y="2295525"/>
              <a:ext cx="466794" cy="184666"/>
            </a:xfrm>
            <a:prstGeom prst="rect">
              <a:avLst/>
            </a:prstGeom>
            <a:noFill/>
          </p:spPr>
          <p:txBody>
            <a:bodyPr wrap="none" rtlCol="0">
              <a:spAutoFit/>
            </a:bodyPr>
            <a:lstStyle/>
            <a:p>
              <a:pPr algn="ctr"/>
              <a:r>
                <a:rPr lang="en-US" sz="600" dirty="0" err="1" smtClean="0">
                  <a:solidFill>
                    <a:srgbClr val="333333"/>
                  </a:solidFill>
                  <a:latin typeface="+mn-lt"/>
                  <a:ea typeface="+mn-ea"/>
                </a:rPr>
                <a:t>ServerB</a:t>
              </a:r>
              <a:endParaRPr lang="en-US" sz="600" dirty="0" smtClean="0">
                <a:solidFill>
                  <a:srgbClr val="333333"/>
                </a:solidFill>
                <a:latin typeface="+mn-lt"/>
                <a:ea typeface="+mn-ea"/>
              </a:endParaRPr>
            </a:p>
          </p:txBody>
        </p:sp>
        <p:sp>
          <p:nvSpPr>
            <p:cNvPr id="168" name="TextBox 167"/>
            <p:cNvSpPr txBox="1"/>
            <p:nvPr/>
          </p:nvSpPr>
          <p:spPr>
            <a:xfrm>
              <a:off x="7979351" y="1885950"/>
              <a:ext cx="398629" cy="184666"/>
            </a:xfrm>
            <a:prstGeom prst="rect">
              <a:avLst/>
            </a:prstGeom>
            <a:noFill/>
          </p:spPr>
          <p:txBody>
            <a:bodyPr wrap="none" rtlCol="0">
              <a:spAutoFit/>
            </a:bodyPr>
            <a:lstStyle/>
            <a:p>
              <a:pPr algn="ctr"/>
              <a:r>
                <a:rPr lang="en-US" sz="600" dirty="0" smtClean="0">
                  <a:solidFill>
                    <a:srgbClr val="333333"/>
                  </a:solidFill>
                  <a:latin typeface="+mn-lt"/>
                  <a:ea typeface="+mn-ea"/>
                </a:rPr>
                <a:t>40404</a:t>
              </a:r>
            </a:p>
          </p:txBody>
        </p:sp>
      </p:grpSp>
      <p:grpSp>
        <p:nvGrpSpPr>
          <p:cNvPr id="184" name="Group 183"/>
          <p:cNvGrpSpPr/>
          <p:nvPr/>
        </p:nvGrpSpPr>
        <p:grpSpPr>
          <a:xfrm>
            <a:off x="449095" y="1878807"/>
            <a:ext cx="727987" cy="601385"/>
            <a:chOff x="449093" y="1878806"/>
            <a:chExt cx="727987" cy="601385"/>
          </a:xfrm>
        </p:grpSpPr>
        <p:grpSp>
          <p:nvGrpSpPr>
            <p:cNvPr id="89" name="Group 88"/>
            <p:cNvGrpSpPr/>
            <p:nvPr/>
          </p:nvGrpSpPr>
          <p:grpSpPr>
            <a:xfrm flipH="1">
              <a:off x="454820" y="1878806"/>
              <a:ext cx="566736" cy="428626"/>
              <a:chOff x="8167689" y="2755106"/>
              <a:chExt cx="566736" cy="428626"/>
            </a:xfrm>
          </p:grpSpPr>
          <p:pic>
            <p:nvPicPr>
              <p:cNvPr id="90" name="Picture 35" descr="USB1_1_Mini_4_Port_Hub"/>
              <p:cNvPicPr>
                <a:picLocks noChangeAspect="1" noChangeArrowheads="1"/>
              </p:cNvPicPr>
              <p:nvPr/>
            </p:nvPicPr>
            <p:blipFill>
              <a:blip r:embed="rId7" cstate="email">
                <a:clrChange>
                  <a:clrFrom>
                    <a:srgbClr val="FFFFFF"/>
                  </a:clrFrom>
                  <a:clrTo>
                    <a:srgbClr val="FFFFFF">
                      <a:alpha val="0"/>
                    </a:srgbClr>
                  </a:clrTo>
                </a:clrChange>
              </a:blip>
              <a:srcRect/>
              <a:stretch>
                <a:fillRect/>
              </a:stretch>
            </p:blipFill>
            <p:spPr bwMode="auto">
              <a:xfrm>
                <a:off x="8258176" y="2755106"/>
                <a:ext cx="476249" cy="428626"/>
              </a:xfrm>
              <a:prstGeom prst="rect">
                <a:avLst/>
              </a:prstGeom>
              <a:noFill/>
            </p:spPr>
          </p:pic>
          <p:pic>
            <p:nvPicPr>
              <p:cNvPr id="91" name="Picture 36" descr="BD21298_"/>
              <p:cNvPicPr>
                <a:picLocks noChangeAspect="1" noChangeArrowheads="1"/>
              </p:cNvPicPr>
              <p:nvPr/>
            </p:nvPicPr>
            <p:blipFill>
              <a:blip r:embed="rId8" cstate="email"/>
              <a:srcRect/>
              <a:stretch>
                <a:fillRect/>
              </a:stretch>
            </p:blipFill>
            <p:spPr bwMode="auto">
              <a:xfrm>
                <a:off x="8167689" y="2898775"/>
                <a:ext cx="123825" cy="130175"/>
              </a:xfrm>
              <a:prstGeom prst="rect">
                <a:avLst/>
              </a:prstGeom>
              <a:noFill/>
            </p:spPr>
          </p:pic>
        </p:grpSp>
        <p:sp>
          <p:nvSpPr>
            <p:cNvPr id="163" name="TextBox 162"/>
            <p:cNvSpPr txBox="1"/>
            <p:nvPr/>
          </p:nvSpPr>
          <p:spPr>
            <a:xfrm>
              <a:off x="449093" y="2295525"/>
              <a:ext cx="466794" cy="184666"/>
            </a:xfrm>
            <a:prstGeom prst="rect">
              <a:avLst/>
            </a:prstGeom>
            <a:noFill/>
          </p:spPr>
          <p:txBody>
            <a:bodyPr wrap="none" rtlCol="0">
              <a:spAutoFit/>
            </a:bodyPr>
            <a:lstStyle/>
            <a:p>
              <a:pPr algn="ctr"/>
              <a:r>
                <a:rPr lang="en-US" sz="600" dirty="0" err="1" smtClean="0">
                  <a:solidFill>
                    <a:srgbClr val="333333"/>
                  </a:solidFill>
                  <a:latin typeface="+mn-lt"/>
                  <a:ea typeface="+mn-ea"/>
                </a:rPr>
                <a:t>ServerA</a:t>
              </a:r>
              <a:endParaRPr lang="en-US" sz="600" dirty="0" smtClean="0">
                <a:solidFill>
                  <a:srgbClr val="333333"/>
                </a:solidFill>
                <a:latin typeface="+mn-lt"/>
                <a:ea typeface="+mn-ea"/>
              </a:endParaRPr>
            </a:p>
          </p:txBody>
        </p:sp>
        <p:sp>
          <p:nvSpPr>
            <p:cNvPr id="169" name="TextBox 168"/>
            <p:cNvSpPr txBox="1"/>
            <p:nvPr/>
          </p:nvSpPr>
          <p:spPr>
            <a:xfrm>
              <a:off x="778451" y="1885950"/>
              <a:ext cx="398629" cy="184666"/>
            </a:xfrm>
            <a:prstGeom prst="rect">
              <a:avLst/>
            </a:prstGeom>
            <a:noFill/>
          </p:spPr>
          <p:txBody>
            <a:bodyPr wrap="none" rtlCol="0">
              <a:spAutoFit/>
            </a:bodyPr>
            <a:lstStyle/>
            <a:p>
              <a:pPr algn="ctr"/>
              <a:r>
                <a:rPr lang="en-US" sz="600" dirty="0" smtClean="0">
                  <a:solidFill>
                    <a:srgbClr val="333333"/>
                  </a:solidFill>
                  <a:latin typeface="+mn-lt"/>
                  <a:ea typeface="+mn-ea"/>
                </a:rPr>
                <a:t>40404</a:t>
              </a:r>
            </a:p>
          </p:txBody>
        </p:sp>
      </p:grpSp>
      <p:sp>
        <p:nvSpPr>
          <p:cNvPr id="170" name="Freeform 169"/>
          <p:cNvSpPr/>
          <p:nvPr/>
        </p:nvSpPr>
        <p:spPr bwMode="auto">
          <a:xfrm flipH="1">
            <a:off x="4629150" y="1844676"/>
            <a:ext cx="3524250" cy="1412875"/>
          </a:xfrm>
          <a:custGeom>
            <a:avLst/>
            <a:gdLst>
              <a:gd name="connsiteX0" fmla="*/ 3524250 w 3524250"/>
              <a:gd name="connsiteY0" fmla="*/ 1412875 h 1412875"/>
              <a:gd name="connsiteX1" fmla="*/ 2085975 w 3524250"/>
              <a:gd name="connsiteY1" fmla="*/ 193675 h 1412875"/>
              <a:gd name="connsiteX2" fmla="*/ 0 w 3524250"/>
              <a:gd name="connsiteY2" fmla="*/ 250825 h 1412875"/>
            </a:gdLst>
            <a:ahLst/>
            <a:cxnLst>
              <a:cxn ang="0">
                <a:pos x="connsiteX0" y="connsiteY0"/>
              </a:cxn>
              <a:cxn ang="0">
                <a:pos x="connsiteX1" y="connsiteY1"/>
              </a:cxn>
              <a:cxn ang="0">
                <a:pos x="connsiteX2" y="connsiteY2"/>
              </a:cxn>
            </a:cxnLst>
            <a:rect l="l" t="t" r="r" b="b"/>
            <a:pathLst>
              <a:path w="3524250" h="1412875">
                <a:moveTo>
                  <a:pt x="3524250" y="1412875"/>
                </a:moveTo>
                <a:cubicBezTo>
                  <a:pt x="3098800" y="900112"/>
                  <a:pt x="2673350" y="387350"/>
                  <a:pt x="2085975" y="193675"/>
                </a:cubicBezTo>
                <a:cubicBezTo>
                  <a:pt x="1498600" y="0"/>
                  <a:pt x="749300" y="125412"/>
                  <a:pt x="0" y="250825"/>
                </a:cubicBezTo>
              </a:path>
            </a:pathLst>
          </a:custGeom>
          <a:noFill/>
          <a:ln w="19050" cap="flat" cmpd="sng" algn="ctr">
            <a:solidFill>
              <a:schemeClr val="tx1"/>
            </a:solidFill>
            <a:prstDash val="solid"/>
            <a:round/>
            <a:headEnd type="none" w="med" len="med"/>
            <a:tailEnd type="triangle" w="med" len="med"/>
          </a:ln>
          <a:effectLst/>
        </p:spPr>
        <p:txBody>
          <a:bodyPr rtlCol="0" anchor="ctr"/>
          <a:lstStyle/>
          <a:p>
            <a:pPr algn="ctr"/>
            <a:endParaRPr lang="en-US"/>
          </a:p>
        </p:txBody>
      </p:sp>
      <p:sp>
        <p:nvSpPr>
          <p:cNvPr id="172" name="Freeform 171"/>
          <p:cNvSpPr/>
          <p:nvPr/>
        </p:nvSpPr>
        <p:spPr bwMode="auto">
          <a:xfrm>
            <a:off x="1019176" y="1760538"/>
            <a:ext cx="7143750" cy="315912"/>
          </a:xfrm>
          <a:custGeom>
            <a:avLst/>
            <a:gdLst>
              <a:gd name="connsiteX0" fmla="*/ 0 w 7800975"/>
              <a:gd name="connsiteY0" fmla="*/ 306387 h 315912"/>
              <a:gd name="connsiteX1" fmla="*/ 3867150 w 7800975"/>
              <a:gd name="connsiteY1" fmla="*/ 1587 h 315912"/>
              <a:gd name="connsiteX2" fmla="*/ 7800975 w 7800975"/>
              <a:gd name="connsiteY2" fmla="*/ 315912 h 315912"/>
            </a:gdLst>
            <a:ahLst/>
            <a:cxnLst>
              <a:cxn ang="0">
                <a:pos x="connsiteX0" y="connsiteY0"/>
              </a:cxn>
              <a:cxn ang="0">
                <a:pos x="connsiteX1" y="connsiteY1"/>
              </a:cxn>
              <a:cxn ang="0">
                <a:pos x="connsiteX2" y="connsiteY2"/>
              </a:cxn>
            </a:cxnLst>
            <a:rect l="l" t="t" r="r" b="b"/>
            <a:pathLst>
              <a:path w="7800975" h="315912">
                <a:moveTo>
                  <a:pt x="0" y="306387"/>
                </a:moveTo>
                <a:cubicBezTo>
                  <a:pt x="1283494" y="153193"/>
                  <a:pt x="2566988" y="0"/>
                  <a:pt x="3867150" y="1587"/>
                </a:cubicBezTo>
                <a:cubicBezTo>
                  <a:pt x="5167313" y="3175"/>
                  <a:pt x="6484144" y="159543"/>
                  <a:pt x="7800975" y="315912"/>
                </a:cubicBezTo>
              </a:path>
            </a:pathLst>
          </a:custGeom>
          <a:noFill/>
          <a:ln w="19050" cap="flat" cmpd="sng" algn="ctr">
            <a:solidFill>
              <a:schemeClr val="tx1"/>
            </a:solidFill>
            <a:prstDash val="solid"/>
            <a:round/>
            <a:headEnd type="triangle" w="med" len="med"/>
            <a:tailEnd type="triangle" w="med" len="med"/>
          </a:ln>
          <a:effectLst/>
        </p:spPr>
        <p:txBody>
          <a:bodyPr rtlCol="0" anchor="ctr"/>
          <a:lstStyle/>
          <a:p>
            <a:pPr algn="ctr"/>
            <a:endParaRPr lang="en-US"/>
          </a:p>
        </p:txBody>
      </p:sp>
      <p:sp>
        <p:nvSpPr>
          <p:cNvPr id="173" name="Freeform 172"/>
          <p:cNvSpPr/>
          <p:nvPr/>
        </p:nvSpPr>
        <p:spPr bwMode="auto">
          <a:xfrm>
            <a:off x="1057277" y="2095501"/>
            <a:ext cx="771525" cy="1171575"/>
          </a:xfrm>
          <a:custGeom>
            <a:avLst/>
            <a:gdLst>
              <a:gd name="connsiteX0" fmla="*/ 771525 w 771525"/>
              <a:gd name="connsiteY0" fmla="*/ 1171575 h 1171575"/>
              <a:gd name="connsiteX1" fmla="*/ 628650 w 771525"/>
              <a:gd name="connsiteY1" fmla="*/ 200025 h 1171575"/>
              <a:gd name="connsiteX2" fmla="*/ 0 w 771525"/>
              <a:gd name="connsiteY2" fmla="*/ 0 h 1171575"/>
            </a:gdLst>
            <a:ahLst/>
            <a:cxnLst>
              <a:cxn ang="0">
                <a:pos x="connsiteX0" y="connsiteY0"/>
              </a:cxn>
              <a:cxn ang="0">
                <a:pos x="connsiteX1" y="connsiteY1"/>
              </a:cxn>
              <a:cxn ang="0">
                <a:pos x="connsiteX2" y="connsiteY2"/>
              </a:cxn>
            </a:cxnLst>
            <a:rect l="l" t="t" r="r" b="b"/>
            <a:pathLst>
              <a:path w="771525" h="1171575">
                <a:moveTo>
                  <a:pt x="771525" y="1171575"/>
                </a:moveTo>
                <a:cubicBezTo>
                  <a:pt x="764381" y="783431"/>
                  <a:pt x="757238" y="395288"/>
                  <a:pt x="628650" y="200025"/>
                </a:cubicBezTo>
                <a:cubicBezTo>
                  <a:pt x="500063" y="4763"/>
                  <a:pt x="250031" y="2381"/>
                  <a:pt x="0" y="0"/>
                </a:cubicBezTo>
              </a:path>
            </a:pathLst>
          </a:custGeom>
          <a:noFill/>
          <a:ln w="19050" cap="flat" cmpd="sng" algn="ctr">
            <a:solidFill>
              <a:schemeClr val="tx1"/>
            </a:solidFill>
            <a:prstDash val="solid"/>
            <a:round/>
            <a:headEnd type="none" w="med" len="med"/>
            <a:tailEnd type="triangle" w="med" len="med"/>
          </a:ln>
          <a:effectLst/>
        </p:spPr>
        <p:txBody>
          <a:bodyPr rtlCol="0" anchor="ctr"/>
          <a:lstStyle/>
          <a:p>
            <a:pPr algn="ctr"/>
            <a:endParaRPr lang="en-US"/>
          </a:p>
        </p:txBody>
      </p:sp>
      <p:sp>
        <p:nvSpPr>
          <p:cNvPr id="181" name="Freeform 180"/>
          <p:cNvSpPr/>
          <p:nvPr/>
        </p:nvSpPr>
        <p:spPr bwMode="auto">
          <a:xfrm>
            <a:off x="1924050" y="1878013"/>
            <a:ext cx="6191250" cy="1389062"/>
          </a:xfrm>
          <a:custGeom>
            <a:avLst/>
            <a:gdLst>
              <a:gd name="connsiteX0" fmla="*/ 0 w 6191250"/>
              <a:gd name="connsiteY0" fmla="*/ 1389062 h 1389062"/>
              <a:gd name="connsiteX1" fmla="*/ 152400 w 6191250"/>
              <a:gd name="connsiteY1" fmla="*/ 379412 h 1389062"/>
              <a:gd name="connsiteX2" fmla="*/ 628650 w 6191250"/>
              <a:gd name="connsiteY2" fmla="*/ 150812 h 1389062"/>
              <a:gd name="connsiteX3" fmla="*/ 1790700 w 6191250"/>
              <a:gd name="connsiteY3" fmla="*/ 46037 h 1389062"/>
              <a:gd name="connsiteX4" fmla="*/ 3457575 w 6191250"/>
              <a:gd name="connsiteY4" fmla="*/ 26987 h 1389062"/>
              <a:gd name="connsiteX5" fmla="*/ 6191250 w 6191250"/>
              <a:gd name="connsiteY5" fmla="*/ 207962 h 138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1250" h="1389062">
                <a:moveTo>
                  <a:pt x="0" y="1389062"/>
                </a:moveTo>
                <a:cubicBezTo>
                  <a:pt x="23812" y="987424"/>
                  <a:pt x="47625" y="585787"/>
                  <a:pt x="152400" y="379412"/>
                </a:cubicBezTo>
                <a:cubicBezTo>
                  <a:pt x="257175" y="173037"/>
                  <a:pt x="355600" y="206374"/>
                  <a:pt x="628650" y="150812"/>
                </a:cubicBezTo>
                <a:cubicBezTo>
                  <a:pt x="901700" y="95250"/>
                  <a:pt x="1319213" y="66674"/>
                  <a:pt x="1790700" y="46037"/>
                </a:cubicBezTo>
                <a:cubicBezTo>
                  <a:pt x="2262187" y="25400"/>
                  <a:pt x="2724150" y="0"/>
                  <a:pt x="3457575" y="26987"/>
                </a:cubicBezTo>
                <a:cubicBezTo>
                  <a:pt x="4191000" y="53974"/>
                  <a:pt x="5191125" y="130968"/>
                  <a:pt x="6191250" y="207962"/>
                </a:cubicBezTo>
              </a:path>
            </a:pathLst>
          </a:custGeom>
          <a:noFill/>
          <a:ln w="19050" cap="flat" cmpd="sng" algn="ctr">
            <a:solidFill>
              <a:schemeClr val="tx1"/>
            </a:solidFill>
            <a:prstDash val="solid"/>
            <a:round/>
            <a:headEnd type="none" w="med" len="med"/>
            <a:tailEnd type="triangle" w="med" len="med"/>
          </a:ln>
          <a:effectLst/>
        </p:spPr>
        <p:txBody>
          <a:bodyPr rtlCol="0" anchor="ctr"/>
          <a:lstStyle/>
          <a:p>
            <a:pPr algn="ctr"/>
            <a:endParaRPr lang="en-US"/>
          </a:p>
        </p:txBody>
      </p:sp>
      <p:pic>
        <p:nvPicPr>
          <p:cNvPr id="191" name="Picture 190"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1880383"/>
            <a:ext cx="695324" cy="521493"/>
          </a:xfrm>
          <a:prstGeom prst="rect">
            <a:avLst/>
          </a:prstGeom>
        </p:spPr>
      </p:pic>
      <p:pic>
        <p:nvPicPr>
          <p:cNvPr id="192" name="Picture 191"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1881982"/>
            <a:ext cx="695324" cy="521493"/>
          </a:xfrm>
          <a:prstGeom prst="rect">
            <a:avLst/>
          </a:prstGeom>
        </p:spPr>
      </p:pic>
      <p:pic>
        <p:nvPicPr>
          <p:cNvPr id="193" name="Picture 192"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1884350"/>
            <a:ext cx="695324" cy="521493"/>
          </a:xfrm>
          <a:prstGeom prst="rect">
            <a:avLst/>
          </a:prstGeom>
        </p:spPr>
      </p:pic>
      <p:sp>
        <p:nvSpPr>
          <p:cNvPr id="194" name="Freeform 193"/>
          <p:cNvSpPr/>
          <p:nvPr/>
        </p:nvSpPr>
        <p:spPr bwMode="auto">
          <a:xfrm>
            <a:off x="1066802" y="1830389"/>
            <a:ext cx="5895975" cy="1436687"/>
          </a:xfrm>
          <a:custGeom>
            <a:avLst/>
            <a:gdLst>
              <a:gd name="connsiteX0" fmla="*/ 5895975 w 5895975"/>
              <a:gd name="connsiteY0" fmla="*/ 1436687 h 1436687"/>
              <a:gd name="connsiteX1" fmla="*/ 4810125 w 5895975"/>
              <a:gd name="connsiteY1" fmla="*/ 198437 h 1436687"/>
              <a:gd name="connsiteX2" fmla="*/ 0 w 5895975"/>
              <a:gd name="connsiteY2" fmla="*/ 246062 h 1436687"/>
            </a:gdLst>
            <a:ahLst/>
            <a:cxnLst>
              <a:cxn ang="0">
                <a:pos x="connsiteX0" y="connsiteY0"/>
              </a:cxn>
              <a:cxn ang="0">
                <a:pos x="connsiteX1" y="connsiteY1"/>
              </a:cxn>
              <a:cxn ang="0">
                <a:pos x="connsiteX2" y="connsiteY2"/>
              </a:cxn>
            </a:cxnLst>
            <a:rect l="l" t="t" r="r" b="b"/>
            <a:pathLst>
              <a:path w="5895975" h="1436687">
                <a:moveTo>
                  <a:pt x="5895975" y="1436687"/>
                </a:moveTo>
                <a:cubicBezTo>
                  <a:pt x="5844381" y="916781"/>
                  <a:pt x="5792788" y="396875"/>
                  <a:pt x="4810125" y="198437"/>
                </a:cubicBezTo>
                <a:cubicBezTo>
                  <a:pt x="3827463" y="0"/>
                  <a:pt x="1913731" y="123031"/>
                  <a:pt x="0" y="246062"/>
                </a:cubicBezTo>
              </a:path>
            </a:pathLst>
          </a:custGeom>
          <a:noFill/>
          <a:ln w="19050" cap="flat" cmpd="sng" algn="ctr">
            <a:solidFill>
              <a:schemeClr val="tx1"/>
            </a:solidFill>
            <a:prstDash val="solid"/>
            <a:round/>
            <a:headEnd type="none" w="med" len="med"/>
            <a:tailEnd type="triangle" w="med" len="med"/>
          </a:ln>
          <a:effectLst/>
        </p:spPr>
        <p:txBody>
          <a:bodyPr rtlCol="0" anchor="ctr"/>
          <a:lstStyle/>
          <a:p>
            <a:pPr algn="ctr"/>
            <a:endParaRPr lang="en-US"/>
          </a:p>
        </p:txBody>
      </p:sp>
      <p:sp>
        <p:nvSpPr>
          <p:cNvPr id="197" name="Freeform 196"/>
          <p:cNvSpPr/>
          <p:nvPr/>
        </p:nvSpPr>
        <p:spPr bwMode="auto">
          <a:xfrm>
            <a:off x="7089775" y="2052639"/>
            <a:ext cx="1035050" cy="1214437"/>
          </a:xfrm>
          <a:custGeom>
            <a:avLst/>
            <a:gdLst>
              <a:gd name="connsiteX0" fmla="*/ 25400 w 1035050"/>
              <a:gd name="connsiteY0" fmla="*/ 1214437 h 1214437"/>
              <a:gd name="connsiteX1" fmla="*/ 168275 w 1035050"/>
              <a:gd name="connsiteY1" fmla="*/ 195262 h 1214437"/>
              <a:gd name="connsiteX2" fmla="*/ 1035050 w 1035050"/>
              <a:gd name="connsiteY2" fmla="*/ 42862 h 1214437"/>
            </a:gdLst>
            <a:ahLst/>
            <a:cxnLst>
              <a:cxn ang="0">
                <a:pos x="connsiteX0" y="connsiteY0"/>
              </a:cxn>
              <a:cxn ang="0">
                <a:pos x="connsiteX1" y="connsiteY1"/>
              </a:cxn>
              <a:cxn ang="0">
                <a:pos x="connsiteX2" y="connsiteY2"/>
              </a:cxn>
            </a:cxnLst>
            <a:rect l="l" t="t" r="r" b="b"/>
            <a:pathLst>
              <a:path w="1035050" h="1214437">
                <a:moveTo>
                  <a:pt x="25400" y="1214437"/>
                </a:moveTo>
                <a:cubicBezTo>
                  <a:pt x="12700" y="802480"/>
                  <a:pt x="0" y="390524"/>
                  <a:pt x="168275" y="195262"/>
                </a:cubicBezTo>
                <a:cubicBezTo>
                  <a:pt x="336550" y="0"/>
                  <a:pt x="685800" y="21431"/>
                  <a:pt x="1035050" y="42862"/>
                </a:cubicBezTo>
              </a:path>
            </a:pathLst>
          </a:custGeom>
          <a:noFill/>
          <a:ln w="19050" cap="flat" cmpd="sng" algn="ctr">
            <a:solidFill>
              <a:schemeClr val="tx1"/>
            </a:solidFill>
            <a:prstDash val="solid"/>
            <a:round/>
            <a:headEnd type="none" w="med" len="med"/>
            <a:tailEnd type="triangle" w="med" len="med"/>
          </a:ln>
          <a:effectLst/>
        </p:spPr>
        <p:txBody>
          <a:bodyPr rtlCol="0" anchor="ctr"/>
          <a:lstStyle/>
          <a:p>
            <a:pPr algn="ctr"/>
            <a:endParaRPr lang="en-US"/>
          </a:p>
        </p:txBody>
      </p:sp>
      <p:pic>
        <p:nvPicPr>
          <p:cNvPr id="198" name="Picture 197"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1881982"/>
            <a:ext cx="695324" cy="521493"/>
          </a:xfrm>
          <a:prstGeom prst="rect">
            <a:avLst/>
          </a:prstGeom>
        </p:spPr>
      </p:pic>
      <p:grpSp>
        <p:nvGrpSpPr>
          <p:cNvPr id="199" name="Group 198"/>
          <p:cNvGrpSpPr/>
          <p:nvPr/>
        </p:nvGrpSpPr>
        <p:grpSpPr>
          <a:xfrm>
            <a:off x="846219" y="2790824"/>
            <a:ext cx="714119" cy="581025"/>
            <a:chOff x="846217" y="2790824"/>
            <a:chExt cx="714119" cy="581025"/>
          </a:xfrm>
        </p:grpSpPr>
        <p:pic>
          <p:nvPicPr>
            <p:cNvPr id="200" name="Picture 199" descr="dish antenna.jpg"/>
            <p:cNvPicPr>
              <a:picLocks noChangeAspect="1"/>
            </p:cNvPicPr>
            <p:nvPr/>
          </p:nvPicPr>
          <p:blipFill>
            <a:blip r:embed="rId6" cstate="email">
              <a:clrChange>
                <a:clrFrom>
                  <a:srgbClr val="FFFFFF"/>
                </a:clrFrom>
                <a:clrTo>
                  <a:srgbClr val="FFFFFF">
                    <a:alpha val="0"/>
                  </a:srgbClr>
                </a:clrTo>
              </a:clrChange>
            </a:blip>
            <a:stretch>
              <a:fillRect/>
            </a:stretch>
          </p:blipFill>
          <p:spPr>
            <a:xfrm flipH="1">
              <a:off x="846217" y="2790824"/>
              <a:ext cx="527764" cy="581025"/>
            </a:xfrm>
            <a:prstGeom prst="rect">
              <a:avLst/>
            </a:prstGeom>
          </p:spPr>
        </p:pic>
        <p:sp>
          <p:nvSpPr>
            <p:cNvPr id="201" name="TextBox 200"/>
            <p:cNvSpPr txBox="1"/>
            <p:nvPr/>
          </p:nvSpPr>
          <p:spPr>
            <a:xfrm>
              <a:off x="1258801" y="2905125"/>
              <a:ext cx="301535" cy="153888"/>
            </a:xfrm>
            <a:prstGeom prst="rect">
              <a:avLst/>
            </a:prstGeom>
            <a:noFill/>
          </p:spPr>
          <p:txBody>
            <a:bodyPr wrap="none" rtlCol="0">
              <a:spAutoFit/>
            </a:bodyPr>
            <a:lstStyle/>
            <a:p>
              <a:pPr algn="ctr"/>
              <a:r>
                <a:rPr lang="en-US" sz="400" dirty="0" err="1" smtClean="0">
                  <a:solidFill>
                    <a:srgbClr val="333333"/>
                  </a:solidFill>
                  <a:latin typeface="+mn-lt"/>
                  <a:ea typeface="+mn-ea"/>
                </a:rPr>
                <a:t>Nack</a:t>
              </a:r>
              <a:endParaRPr lang="en-US" sz="400" dirty="0" smtClean="0">
                <a:solidFill>
                  <a:srgbClr val="333333"/>
                </a:solidFill>
                <a:latin typeface="+mn-lt"/>
                <a:ea typeface="+mn-ea"/>
              </a:endParaRPr>
            </a:p>
          </p:txBody>
        </p:sp>
      </p:grpSp>
      <p:grpSp>
        <p:nvGrpSpPr>
          <p:cNvPr id="202" name="Group 201"/>
          <p:cNvGrpSpPr/>
          <p:nvPr/>
        </p:nvGrpSpPr>
        <p:grpSpPr>
          <a:xfrm>
            <a:off x="1257302" y="2244725"/>
            <a:ext cx="4402931" cy="1089024"/>
            <a:chOff x="1257300" y="2244725"/>
            <a:chExt cx="4402931" cy="1089024"/>
          </a:xfrm>
        </p:grpSpPr>
        <p:grpSp>
          <p:nvGrpSpPr>
            <p:cNvPr id="203" name="Group 198"/>
            <p:cNvGrpSpPr/>
            <p:nvPr/>
          </p:nvGrpSpPr>
          <p:grpSpPr>
            <a:xfrm>
              <a:off x="4814101" y="2533650"/>
              <a:ext cx="846130" cy="800099"/>
              <a:chOff x="7452526" y="1095375"/>
              <a:chExt cx="846130" cy="800099"/>
            </a:xfrm>
          </p:grpSpPr>
          <p:pic>
            <p:nvPicPr>
              <p:cNvPr id="206" name="Picture 205" descr="dish antenna.jpg"/>
              <p:cNvPicPr>
                <a:picLocks noChangeAspect="1"/>
              </p:cNvPicPr>
              <p:nvPr/>
            </p:nvPicPr>
            <p:blipFill>
              <a:blip r:embed="rId6" cstate="email">
                <a:clrChange>
                  <a:clrFrom>
                    <a:srgbClr val="FFFFFF"/>
                  </a:clrFrom>
                  <a:clrTo>
                    <a:srgbClr val="FFFFFF">
                      <a:alpha val="0"/>
                    </a:srgbClr>
                  </a:clrTo>
                </a:clrChange>
              </a:blip>
              <a:stretch>
                <a:fillRect/>
              </a:stretch>
            </p:blipFill>
            <p:spPr>
              <a:xfrm>
                <a:off x="7770892" y="1314449"/>
                <a:ext cx="527764" cy="581025"/>
              </a:xfrm>
              <a:prstGeom prst="rect">
                <a:avLst/>
              </a:prstGeom>
            </p:spPr>
          </p:pic>
          <p:sp>
            <p:nvSpPr>
              <p:cNvPr id="207" name="TextBox 206"/>
              <p:cNvSpPr txBox="1"/>
              <p:nvPr/>
            </p:nvSpPr>
            <p:spPr>
              <a:xfrm>
                <a:off x="7452526" y="1095375"/>
                <a:ext cx="595035" cy="184666"/>
              </a:xfrm>
              <a:prstGeom prst="rect">
                <a:avLst/>
              </a:prstGeom>
              <a:noFill/>
            </p:spPr>
            <p:txBody>
              <a:bodyPr wrap="none" rtlCol="0">
                <a:spAutoFit/>
              </a:bodyPr>
              <a:lstStyle/>
              <a:p>
                <a:pPr algn="ctr"/>
                <a:r>
                  <a:rPr lang="en-US" sz="500" dirty="0" smtClean="0">
                    <a:solidFill>
                      <a:srgbClr val="333333"/>
                    </a:solidFill>
                    <a:latin typeface="+mn-lt"/>
                    <a:ea typeface="+mn-ea"/>
                  </a:rPr>
                  <a:t>UDP </a:t>
                </a:r>
                <a:r>
                  <a:rPr lang="en-US" sz="600" dirty="0" err="1" smtClean="0">
                    <a:solidFill>
                      <a:srgbClr val="333333"/>
                    </a:solidFill>
                    <a:latin typeface="+mn-lt"/>
                    <a:ea typeface="+mn-ea"/>
                  </a:rPr>
                  <a:t>Unicast</a:t>
                </a:r>
                <a:endParaRPr lang="en-US" sz="500" dirty="0" smtClean="0">
                  <a:solidFill>
                    <a:srgbClr val="333333"/>
                  </a:solidFill>
                  <a:latin typeface="+mn-lt"/>
                  <a:ea typeface="+mn-ea"/>
                </a:endParaRPr>
              </a:p>
            </p:txBody>
          </p:sp>
          <p:sp>
            <p:nvSpPr>
              <p:cNvPr id="208" name="TextBox 207"/>
              <p:cNvSpPr txBox="1"/>
              <p:nvPr/>
            </p:nvSpPr>
            <p:spPr>
              <a:xfrm>
                <a:off x="7614957" y="1231900"/>
                <a:ext cx="270176" cy="153888"/>
              </a:xfrm>
              <a:prstGeom prst="rect">
                <a:avLst/>
              </a:prstGeom>
              <a:noFill/>
            </p:spPr>
            <p:txBody>
              <a:bodyPr wrap="none" rtlCol="0">
                <a:spAutoFit/>
              </a:bodyPr>
              <a:lstStyle/>
              <a:p>
                <a:pPr algn="ctr"/>
                <a:r>
                  <a:rPr lang="en-US" sz="400" dirty="0" err="1" smtClean="0">
                    <a:solidFill>
                      <a:srgbClr val="333333"/>
                    </a:solidFill>
                    <a:latin typeface="+mn-lt"/>
                    <a:ea typeface="+mn-ea"/>
                  </a:rPr>
                  <a:t>Ack</a:t>
                </a:r>
                <a:endParaRPr lang="en-US" sz="400" dirty="0" smtClean="0">
                  <a:solidFill>
                    <a:srgbClr val="333333"/>
                  </a:solidFill>
                  <a:latin typeface="+mn-lt"/>
                  <a:ea typeface="+mn-ea"/>
                </a:endParaRPr>
              </a:p>
            </p:txBody>
          </p:sp>
        </p:grpSp>
        <p:sp>
          <p:nvSpPr>
            <p:cNvPr id="204" name="Freeform 203"/>
            <p:cNvSpPr/>
            <p:nvPr/>
          </p:nvSpPr>
          <p:spPr bwMode="auto">
            <a:xfrm>
              <a:off x="1257300" y="2320925"/>
              <a:ext cx="3924300" cy="679450"/>
            </a:xfrm>
            <a:custGeom>
              <a:avLst/>
              <a:gdLst>
                <a:gd name="connsiteX0" fmla="*/ 3924300 w 3924300"/>
                <a:gd name="connsiteY0" fmla="*/ 660400 h 679450"/>
                <a:gd name="connsiteX1" fmla="*/ 2162175 w 3924300"/>
                <a:gd name="connsiteY1" fmla="*/ 3175 h 679450"/>
                <a:gd name="connsiteX2" fmla="*/ 0 w 3924300"/>
                <a:gd name="connsiteY2" fmla="*/ 679450 h 679450"/>
              </a:gdLst>
              <a:ahLst/>
              <a:cxnLst>
                <a:cxn ang="0">
                  <a:pos x="connsiteX0" y="connsiteY0"/>
                </a:cxn>
                <a:cxn ang="0">
                  <a:pos x="connsiteX1" y="connsiteY1"/>
                </a:cxn>
                <a:cxn ang="0">
                  <a:pos x="connsiteX2" y="connsiteY2"/>
                </a:cxn>
              </a:cxnLst>
              <a:rect l="l" t="t" r="r" b="b"/>
              <a:pathLst>
                <a:path w="3924300" h="679450">
                  <a:moveTo>
                    <a:pt x="3924300" y="660400"/>
                  </a:moveTo>
                  <a:cubicBezTo>
                    <a:pt x="3370262" y="330200"/>
                    <a:pt x="2816225" y="0"/>
                    <a:pt x="2162175" y="3175"/>
                  </a:cubicBezTo>
                  <a:cubicBezTo>
                    <a:pt x="1508125" y="6350"/>
                    <a:pt x="754062" y="342900"/>
                    <a:pt x="0" y="679450"/>
                  </a:cubicBezTo>
                </a:path>
              </a:pathLst>
            </a:custGeom>
            <a:noFill/>
            <a:ln w="9525" cap="flat" cmpd="sng" algn="ctr">
              <a:solidFill>
                <a:schemeClr val="tx1"/>
              </a:solidFill>
              <a:prstDash val="solid"/>
              <a:round/>
              <a:headEnd type="triangle" w="med" len="med"/>
              <a:tailEnd type="none" w="med" len="med"/>
            </a:ln>
            <a:effectLst/>
          </p:spPr>
          <p:txBody>
            <a:bodyPr rtlCol="0" anchor="ctr"/>
            <a:lstStyle/>
            <a:p>
              <a:pPr algn="ctr"/>
              <a:endParaRPr lang="en-US"/>
            </a:p>
          </p:txBody>
        </p:sp>
        <p:sp>
          <p:nvSpPr>
            <p:cNvPr id="205" name="Freeform 204"/>
            <p:cNvSpPr/>
            <p:nvPr/>
          </p:nvSpPr>
          <p:spPr bwMode="auto">
            <a:xfrm>
              <a:off x="1257300" y="2244725"/>
              <a:ext cx="3924300" cy="679450"/>
            </a:xfrm>
            <a:custGeom>
              <a:avLst/>
              <a:gdLst>
                <a:gd name="connsiteX0" fmla="*/ 3924300 w 3924300"/>
                <a:gd name="connsiteY0" fmla="*/ 660400 h 679450"/>
                <a:gd name="connsiteX1" fmla="*/ 2162175 w 3924300"/>
                <a:gd name="connsiteY1" fmla="*/ 3175 h 679450"/>
                <a:gd name="connsiteX2" fmla="*/ 0 w 3924300"/>
                <a:gd name="connsiteY2" fmla="*/ 679450 h 679450"/>
              </a:gdLst>
              <a:ahLst/>
              <a:cxnLst>
                <a:cxn ang="0">
                  <a:pos x="connsiteX0" y="connsiteY0"/>
                </a:cxn>
                <a:cxn ang="0">
                  <a:pos x="connsiteX1" y="connsiteY1"/>
                </a:cxn>
                <a:cxn ang="0">
                  <a:pos x="connsiteX2" y="connsiteY2"/>
                </a:cxn>
              </a:cxnLst>
              <a:rect l="l" t="t" r="r" b="b"/>
              <a:pathLst>
                <a:path w="3924300" h="679450">
                  <a:moveTo>
                    <a:pt x="3924300" y="660400"/>
                  </a:moveTo>
                  <a:cubicBezTo>
                    <a:pt x="3370262" y="330200"/>
                    <a:pt x="2816225" y="0"/>
                    <a:pt x="2162175" y="3175"/>
                  </a:cubicBezTo>
                  <a:cubicBezTo>
                    <a:pt x="1508125" y="6350"/>
                    <a:pt x="754062" y="342900"/>
                    <a:pt x="0" y="679450"/>
                  </a:cubicBezTo>
                </a:path>
              </a:pathLst>
            </a:custGeom>
            <a:noFill/>
            <a:ln w="9525" cap="flat" cmpd="sng" algn="ctr">
              <a:solidFill>
                <a:schemeClr val="tx1"/>
              </a:solidFill>
              <a:prstDash val="solid"/>
              <a:round/>
              <a:headEnd type="none" w="med" len="med"/>
              <a:tailEnd type="triangle" w="med" len="med"/>
            </a:ln>
            <a:effectLst/>
          </p:spPr>
          <p:txBody>
            <a:bodyPr rtlCol="0" anchor="ctr"/>
            <a:lstStyle/>
            <a:p>
              <a:pPr algn="ctr"/>
              <a:endParaRPr lang="en-US"/>
            </a:p>
          </p:txBody>
        </p:sp>
      </p:grpSp>
      <p:grpSp>
        <p:nvGrpSpPr>
          <p:cNvPr id="209" name="Group 208"/>
          <p:cNvGrpSpPr/>
          <p:nvPr/>
        </p:nvGrpSpPr>
        <p:grpSpPr>
          <a:xfrm>
            <a:off x="1228727" y="2065339"/>
            <a:ext cx="7069931" cy="1306511"/>
            <a:chOff x="1228725" y="2065338"/>
            <a:chExt cx="7069931" cy="1306511"/>
          </a:xfrm>
        </p:grpSpPr>
        <p:pic>
          <p:nvPicPr>
            <p:cNvPr id="210" name="Picture 209" descr="dish antenna.jpg"/>
            <p:cNvPicPr>
              <a:picLocks noChangeAspect="1"/>
            </p:cNvPicPr>
            <p:nvPr/>
          </p:nvPicPr>
          <p:blipFill>
            <a:blip r:embed="rId6" cstate="email">
              <a:clrChange>
                <a:clrFrom>
                  <a:srgbClr val="FFFFFF"/>
                </a:clrFrom>
                <a:clrTo>
                  <a:srgbClr val="FFFFFF">
                    <a:alpha val="0"/>
                  </a:srgbClr>
                </a:clrTo>
              </a:clrChange>
            </a:blip>
            <a:stretch>
              <a:fillRect/>
            </a:stretch>
          </p:blipFill>
          <p:spPr>
            <a:xfrm>
              <a:off x="7770892" y="2790824"/>
              <a:ext cx="527764" cy="581025"/>
            </a:xfrm>
            <a:prstGeom prst="rect">
              <a:avLst/>
            </a:prstGeom>
          </p:spPr>
        </p:pic>
        <p:sp>
          <p:nvSpPr>
            <p:cNvPr id="211" name="TextBox 210"/>
            <p:cNvSpPr txBox="1"/>
            <p:nvPr/>
          </p:nvSpPr>
          <p:spPr>
            <a:xfrm>
              <a:off x="7452526" y="2571750"/>
              <a:ext cx="595035" cy="184666"/>
            </a:xfrm>
            <a:prstGeom prst="rect">
              <a:avLst/>
            </a:prstGeom>
            <a:noFill/>
          </p:spPr>
          <p:txBody>
            <a:bodyPr wrap="none" rtlCol="0">
              <a:spAutoFit/>
            </a:bodyPr>
            <a:lstStyle/>
            <a:p>
              <a:pPr algn="ctr"/>
              <a:r>
                <a:rPr lang="en-US" sz="500" dirty="0" smtClean="0">
                  <a:solidFill>
                    <a:srgbClr val="333333"/>
                  </a:solidFill>
                  <a:latin typeface="+mn-lt"/>
                  <a:ea typeface="+mn-ea"/>
                </a:rPr>
                <a:t>UDP </a:t>
              </a:r>
              <a:r>
                <a:rPr lang="en-US" sz="600" dirty="0" err="1" smtClean="0">
                  <a:solidFill>
                    <a:srgbClr val="333333"/>
                  </a:solidFill>
                  <a:latin typeface="+mn-lt"/>
                  <a:ea typeface="+mn-ea"/>
                </a:rPr>
                <a:t>Unicast</a:t>
              </a:r>
              <a:endParaRPr lang="en-US" sz="500" dirty="0" smtClean="0">
                <a:solidFill>
                  <a:srgbClr val="333333"/>
                </a:solidFill>
                <a:latin typeface="+mn-lt"/>
                <a:ea typeface="+mn-ea"/>
              </a:endParaRPr>
            </a:p>
          </p:txBody>
        </p:sp>
        <p:sp>
          <p:nvSpPr>
            <p:cNvPr id="212" name="TextBox 211"/>
            <p:cNvSpPr txBox="1"/>
            <p:nvPr/>
          </p:nvSpPr>
          <p:spPr>
            <a:xfrm>
              <a:off x="7614957" y="2708275"/>
              <a:ext cx="270176" cy="153888"/>
            </a:xfrm>
            <a:prstGeom prst="rect">
              <a:avLst/>
            </a:prstGeom>
            <a:noFill/>
          </p:spPr>
          <p:txBody>
            <a:bodyPr wrap="none" rtlCol="0">
              <a:spAutoFit/>
            </a:bodyPr>
            <a:lstStyle/>
            <a:p>
              <a:pPr algn="ctr"/>
              <a:r>
                <a:rPr lang="en-US" sz="400" dirty="0" err="1" smtClean="0">
                  <a:solidFill>
                    <a:srgbClr val="333333"/>
                  </a:solidFill>
                  <a:latin typeface="+mn-lt"/>
                  <a:ea typeface="+mn-ea"/>
                </a:rPr>
                <a:t>Ack</a:t>
              </a:r>
              <a:endParaRPr lang="en-US" sz="400" dirty="0" smtClean="0">
                <a:solidFill>
                  <a:srgbClr val="333333"/>
                </a:solidFill>
                <a:latin typeface="+mn-lt"/>
                <a:ea typeface="+mn-ea"/>
              </a:endParaRPr>
            </a:p>
          </p:txBody>
        </p:sp>
        <p:sp>
          <p:nvSpPr>
            <p:cNvPr id="213" name="Freeform 212"/>
            <p:cNvSpPr/>
            <p:nvPr/>
          </p:nvSpPr>
          <p:spPr bwMode="auto">
            <a:xfrm>
              <a:off x="1228725" y="2065338"/>
              <a:ext cx="6657975" cy="849312"/>
            </a:xfrm>
            <a:custGeom>
              <a:avLst/>
              <a:gdLst>
                <a:gd name="connsiteX0" fmla="*/ 6657975 w 6657975"/>
                <a:gd name="connsiteY0" fmla="*/ 849312 h 849312"/>
                <a:gd name="connsiteX1" fmla="*/ 3305175 w 6657975"/>
                <a:gd name="connsiteY1" fmla="*/ 1587 h 849312"/>
                <a:gd name="connsiteX2" fmla="*/ 0 w 6657975"/>
                <a:gd name="connsiteY2" fmla="*/ 839787 h 849312"/>
              </a:gdLst>
              <a:ahLst/>
              <a:cxnLst>
                <a:cxn ang="0">
                  <a:pos x="connsiteX0" y="connsiteY0"/>
                </a:cxn>
                <a:cxn ang="0">
                  <a:pos x="connsiteX1" y="connsiteY1"/>
                </a:cxn>
                <a:cxn ang="0">
                  <a:pos x="connsiteX2" y="connsiteY2"/>
                </a:cxn>
              </a:cxnLst>
              <a:rect l="l" t="t" r="r" b="b"/>
              <a:pathLst>
                <a:path w="6657975" h="849312">
                  <a:moveTo>
                    <a:pt x="6657975" y="849312"/>
                  </a:moveTo>
                  <a:cubicBezTo>
                    <a:pt x="5536406" y="426243"/>
                    <a:pt x="4414838" y="3175"/>
                    <a:pt x="3305175" y="1587"/>
                  </a:cubicBezTo>
                  <a:cubicBezTo>
                    <a:pt x="2195513" y="0"/>
                    <a:pt x="1097756" y="419893"/>
                    <a:pt x="0" y="839787"/>
                  </a:cubicBezTo>
                </a:path>
              </a:pathLst>
            </a:custGeom>
            <a:noFill/>
            <a:ln w="9525" cap="flat" cmpd="sng" algn="ctr">
              <a:solidFill>
                <a:schemeClr val="tx1"/>
              </a:solidFill>
              <a:prstDash val="solid"/>
              <a:round/>
              <a:headEnd type="none" w="med" len="med"/>
              <a:tailEnd type="triangle" w="med" len="med"/>
            </a:ln>
            <a:effectLst/>
          </p:spPr>
          <p:txBody>
            <a:bodyPr rtlCol="0" anchor="ctr"/>
            <a:lstStyle/>
            <a:p>
              <a:pPr algn="ctr"/>
              <a:endParaRPr lang="en-US"/>
            </a:p>
          </p:txBody>
        </p:sp>
        <p:sp>
          <p:nvSpPr>
            <p:cNvPr id="214" name="Freeform 213"/>
            <p:cNvSpPr/>
            <p:nvPr/>
          </p:nvSpPr>
          <p:spPr bwMode="auto">
            <a:xfrm>
              <a:off x="1228725" y="2151063"/>
              <a:ext cx="6657975" cy="849312"/>
            </a:xfrm>
            <a:custGeom>
              <a:avLst/>
              <a:gdLst>
                <a:gd name="connsiteX0" fmla="*/ 6657975 w 6657975"/>
                <a:gd name="connsiteY0" fmla="*/ 849312 h 849312"/>
                <a:gd name="connsiteX1" fmla="*/ 3305175 w 6657975"/>
                <a:gd name="connsiteY1" fmla="*/ 1587 h 849312"/>
                <a:gd name="connsiteX2" fmla="*/ 0 w 6657975"/>
                <a:gd name="connsiteY2" fmla="*/ 839787 h 849312"/>
              </a:gdLst>
              <a:ahLst/>
              <a:cxnLst>
                <a:cxn ang="0">
                  <a:pos x="connsiteX0" y="connsiteY0"/>
                </a:cxn>
                <a:cxn ang="0">
                  <a:pos x="connsiteX1" y="connsiteY1"/>
                </a:cxn>
                <a:cxn ang="0">
                  <a:pos x="connsiteX2" y="connsiteY2"/>
                </a:cxn>
              </a:cxnLst>
              <a:rect l="l" t="t" r="r" b="b"/>
              <a:pathLst>
                <a:path w="6657975" h="849312">
                  <a:moveTo>
                    <a:pt x="6657975" y="849312"/>
                  </a:moveTo>
                  <a:cubicBezTo>
                    <a:pt x="5536406" y="426243"/>
                    <a:pt x="4414838" y="3175"/>
                    <a:pt x="3305175" y="1587"/>
                  </a:cubicBezTo>
                  <a:cubicBezTo>
                    <a:pt x="2195513" y="0"/>
                    <a:pt x="1097756" y="419893"/>
                    <a:pt x="0" y="839787"/>
                  </a:cubicBezTo>
                </a:path>
              </a:pathLst>
            </a:custGeom>
            <a:noFill/>
            <a:ln w="9525" cap="flat" cmpd="sng" algn="ctr">
              <a:solidFill>
                <a:schemeClr val="tx1"/>
              </a:solidFill>
              <a:prstDash val="solid"/>
              <a:round/>
              <a:headEnd type="triangle" w="med" len="med"/>
              <a:tailEnd type="none" w="med" len="med"/>
            </a:ln>
            <a:effectLst/>
          </p:spPr>
          <p:txBody>
            <a:bodyPr rtlCol="0" anchor="ctr"/>
            <a:lstStyle/>
            <a:p>
              <a:pPr algn="ctr"/>
              <a:endParaRPr lang="en-US"/>
            </a:p>
          </p:txBody>
        </p:sp>
      </p:grpSp>
      <p:grpSp>
        <p:nvGrpSpPr>
          <p:cNvPr id="215" name="Group 214"/>
          <p:cNvGrpSpPr/>
          <p:nvPr/>
        </p:nvGrpSpPr>
        <p:grpSpPr>
          <a:xfrm>
            <a:off x="39630" y="2162175"/>
            <a:ext cx="608009" cy="660915"/>
            <a:chOff x="3497203" y="3438526"/>
            <a:chExt cx="608009" cy="660915"/>
          </a:xfrm>
        </p:grpSpPr>
        <p:sp>
          <p:nvSpPr>
            <p:cNvPr id="216" name="5-Point Star 215"/>
            <p:cNvSpPr/>
            <p:nvPr/>
          </p:nvSpPr>
          <p:spPr bwMode="auto">
            <a:xfrm>
              <a:off x="3629026" y="3438526"/>
              <a:ext cx="361950" cy="361950"/>
            </a:xfrm>
            <a:prstGeom prst="star5">
              <a:avLst/>
            </a:prstGeom>
            <a:solidFill>
              <a:srgbClr val="FFFF00"/>
            </a:solidFill>
            <a:ln w="19050">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17" name="TextBox 216"/>
            <p:cNvSpPr txBox="1"/>
            <p:nvPr/>
          </p:nvSpPr>
          <p:spPr>
            <a:xfrm>
              <a:off x="3497203" y="3800475"/>
              <a:ext cx="608009" cy="184666"/>
            </a:xfrm>
            <a:prstGeom prst="rect">
              <a:avLst/>
            </a:prstGeom>
            <a:noFill/>
          </p:spPr>
          <p:txBody>
            <a:bodyPr wrap="none" rtlCol="0">
              <a:spAutoFit/>
            </a:bodyPr>
            <a:lstStyle/>
            <a:p>
              <a:pPr algn="ctr"/>
              <a:r>
                <a:rPr lang="en-US" sz="600" dirty="0" smtClean="0">
                  <a:solidFill>
                    <a:srgbClr val="333333"/>
                  </a:solidFill>
                  <a:latin typeface="+mn-lt"/>
                  <a:ea typeface="+mn-ea"/>
                </a:rPr>
                <a:t>Membership</a:t>
              </a:r>
            </a:p>
          </p:txBody>
        </p:sp>
        <p:sp>
          <p:nvSpPr>
            <p:cNvPr id="218" name="TextBox 217"/>
            <p:cNvSpPr txBox="1"/>
            <p:nvPr/>
          </p:nvSpPr>
          <p:spPr>
            <a:xfrm>
              <a:off x="3507854" y="3914775"/>
              <a:ext cx="586707" cy="184666"/>
            </a:xfrm>
            <a:prstGeom prst="rect">
              <a:avLst/>
            </a:prstGeom>
            <a:noFill/>
          </p:spPr>
          <p:txBody>
            <a:bodyPr wrap="none" rtlCol="0">
              <a:spAutoFit/>
            </a:bodyPr>
            <a:lstStyle/>
            <a:p>
              <a:pPr algn="ctr"/>
              <a:r>
                <a:rPr lang="en-US" sz="600" dirty="0" smtClean="0">
                  <a:solidFill>
                    <a:srgbClr val="333333"/>
                  </a:solidFill>
                  <a:latin typeface="+mn-lt"/>
                  <a:ea typeface="+mn-ea"/>
                </a:rPr>
                <a:t>Coordinator</a:t>
              </a:r>
            </a:p>
          </p:txBody>
        </p:sp>
      </p:grpSp>
      <p:pic>
        <p:nvPicPr>
          <p:cNvPr id="104" name="Picture 103"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1886732"/>
            <a:ext cx="695324" cy="521493"/>
          </a:xfrm>
          <a:prstGeom prst="rect">
            <a:avLst/>
          </a:prstGeom>
        </p:spPr>
      </p:pic>
      <p:pic>
        <p:nvPicPr>
          <p:cNvPr id="108" name="Picture 107"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1889114"/>
            <a:ext cx="695324" cy="521493"/>
          </a:xfrm>
          <a:prstGeom prst="rect">
            <a:avLst/>
          </a:prstGeom>
        </p:spPr>
      </p:pic>
      <p:pic>
        <p:nvPicPr>
          <p:cNvPr id="109" name="Picture 108"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1889114"/>
            <a:ext cx="695324" cy="521493"/>
          </a:xfrm>
          <a:prstGeom prst="rect">
            <a:avLst/>
          </a:prstGeom>
        </p:spPr>
      </p:pic>
      <p:pic>
        <p:nvPicPr>
          <p:cNvPr id="110" name="Picture 109"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1890701"/>
            <a:ext cx="695324" cy="521493"/>
          </a:xfrm>
          <a:prstGeom prst="rect">
            <a:avLst/>
          </a:prstGeom>
        </p:spPr>
      </p:pic>
      <p:pic>
        <p:nvPicPr>
          <p:cNvPr id="114" name="Picture 113"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1890701"/>
            <a:ext cx="695324" cy="521493"/>
          </a:xfrm>
          <a:prstGeom prst="rect">
            <a:avLst/>
          </a:prstGeom>
        </p:spPr>
      </p:pic>
      <p:pic>
        <p:nvPicPr>
          <p:cNvPr id="117" name="Picture 116"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1881982"/>
            <a:ext cx="695324" cy="521493"/>
          </a:xfrm>
          <a:prstGeom prst="rect">
            <a:avLst/>
          </a:prstGeom>
        </p:spPr>
      </p:pic>
    </p:spTree>
    <p:extLst>
      <p:ext uri="{BB962C8B-B14F-4D97-AF65-F5344CB8AC3E}">
        <p14:creationId xmlns:p14="http://schemas.microsoft.com/office/powerpoint/2010/main" val="34045741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84"/>
                                        </p:tgtEl>
                                        <p:attrNameLst>
                                          <p:attrName>style.visibility</p:attrName>
                                        </p:attrNameLst>
                                      </p:cBhvr>
                                      <p:to>
                                        <p:strVal val="visible"/>
                                      </p:to>
                                    </p:set>
                                    <p:animEffect transition="in" filter="fade">
                                      <p:cBhvr>
                                        <p:cTn id="11" dur="1000"/>
                                        <p:tgtEl>
                                          <p:spTgt spid="184"/>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15"/>
                                        </p:tgtEl>
                                        <p:attrNameLst>
                                          <p:attrName>style.visibility</p:attrName>
                                        </p:attrNameLst>
                                      </p:cBhvr>
                                      <p:to>
                                        <p:strVal val="visible"/>
                                      </p:to>
                                    </p:set>
                                    <p:animEffect transition="in" filter="fade">
                                      <p:cBhvr>
                                        <p:cTn id="15" dur="1000"/>
                                        <p:tgtEl>
                                          <p:spTgt spid="2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7"/>
                                        </p:tgtEl>
                                        <p:attrNameLst>
                                          <p:attrName>style.visibility</p:attrName>
                                        </p:attrNameLst>
                                      </p:cBhvr>
                                      <p:to>
                                        <p:strVal val="visible"/>
                                      </p:to>
                                    </p:set>
                                    <p:animEffect transition="in" filter="fade">
                                      <p:cBhvr>
                                        <p:cTn id="20" dur="1000"/>
                                        <p:tgtEl>
                                          <p:spTgt spid="187"/>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72"/>
                                        </p:tgtEl>
                                        <p:attrNameLst>
                                          <p:attrName>style.visibility</p:attrName>
                                        </p:attrNameLst>
                                      </p:cBhvr>
                                      <p:to>
                                        <p:strVal val="visible"/>
                                      </p:to>
                                    </p:set>
                                    <p:animEffect transition="in" filter="fade">
                                      <p:cBhvr>
                                        <p:cTn id="24" dur="1000"/>
                                        <p:tgtEl>
                                          <p:spTgt spid="172"/>
                                        </p:tgtEl>
                                      </p:cBhvr>
                                    </p:animEffect>
                                  </p:childTnLst>
                                  <p:subTnLst>
                                    <p:animClr clrSpc="rgb" dir="cw">
                                      <p:cBhvr override="childStyle">
                                        <p:cTn dur="1" fill="hold" display="0" masterRel="nextClick" afterEffect="1"/>
                                        <p:tgtEl>
                                          <p:spTgt spid="172"/>
                                        </p:tgtEl>
                                        <p:attrNameLst>
                                          <p:attrName>ppt_c</p:attrName>
                                        </p:attrNameLst>
                                      </p:cBhvr>
                                      <p:to>
                                        <a:schemeClr val="bg2"/>
                                      </p:to>
                                    </p:animClr>
                                  </p:sub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191"/>
                                        </p:tgtEl>
                                        <p:attrNameLst>
                                          <p:attrName>style.visibility</p:attrName>
                                        </p:attrNameLst>
                                      </p:cBhvr>
                                      <p:to>
                                        <p:strVal val="visible"/>
                                      </p:to>
                                    </p:set>
                                    <p:animEffect transition="in" filter="fade">
                                      <p:cBhvr>
                                        <p:cTn id="28" dur="500"/>
                                        <p:tgtEl>
                                          <p:spTgt spid="191"/>
                                        </p:tgtEl>
                                      </p:cBhvr>
                                    </p:animEffect>
                                  </p:childTnLst>
                                </p:cTn>
                              </p:par>
                            </p:childTnLst>
                          </p:cTn>
                        </p:par>
                        <p:par>
                          <p:cTn id="29" fill="hold">
                            <p:stCondLst>
                              <p:cond delay="2500"/>
                            </p:stCondLst>
                            <p:childTnLst>
                              <p:par>
                                <p:cTn id="30" presetID="0" presetClass="path" presetSubtype="0" accel="50000" decel="50000" fill="hold" nodeType="afterEffect">
                                  <p:stCondLst>
                                    <p:cond delay="0"/>
                                  </p:stCondLst>
                                  <p:childTnLst>
                                    <p:animMotion origin="layout" path="M 5.83333E-6 -6.93889E-18 C -0.01423 0.00432 -0.02829 0.00864 0.03855 -0.00186 C 0.10539 -0.01235 0.26772 -0.06482 0.40105 -0.06297 C 0.53438 -0.06111 0.68647 -0.02593 0.83855 0.00926 " pathEditMode="relative" ptsTypes="aaaA">
                                      <p:cBhvr>
                                        <p:cTn id="31" dur="2000" fill="hold"/>
                                        <p:tgtEl>
                                          <p:spTgt spid="191"/>
                                        </p:tgtEl>
                                        <p:attrNameLst>
                                          <p:attrName>ppt_x</p:attrName>
                                          <p:attrName>ppt_y</p:attrName>
                                        </p:attrNameLst>
                                      </p:cBhvr>
                                    </p:animMotion>
                                  </p:childTnLst>
                                </p:cTn>
                              </p:par>
                            </p:childTnLst>
                          </p:cTn>
                        </p:par>
                        <p:par>
                          <p:cTn id="32" fill="hold">
                            <p:stCondLst>
                              <p:cond delay="4500"/>
                            </p:stCondLst>
                            <p:childTnLst>
                              <p:par>
                                <p:cTn id="33" presetID="10" presetClass="exit" presetSubtype="0" fill="hold" nodeType="afterEffect">
                                  <p:stCondLst>
                                    <p:cond delay="0"/>
                                  </p:stCondLst>
                                  <p:childTnLst>
                                    <p:animEffect transition="out" filter="fade">
                                      <p:cBhvr>
                                        <p:cTn id="34" dur="1000"/>
                                        <p:tgtEl>
                                          <p:spTgt spid="191"/>
                                        </p:tgtEl>
                                      </p:cBhvr>
                                    </p:animEffect>
                                    <p:set>
                                      <p:cBhvr>
                                        <p:cTn id="35" dur="1" fill="hold">
                                          <p:stCondLst>
                                            <p:cond delay="999"/>
                                          </p:stCondLst>
                                        </p:cTn>
                                        <p:tgtEl>
                                          <p:spTgt spid="191"/>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1000"/>
                                        <p:tgtEl>
                                          <p:spTgt spid="3"/>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166"/>
                                        </p:tgtEl>
                                        <p:attrNameLst>
                                          <p:attrName>style.visibility</p:attrName>
                                        </p:attrNameLst>
                                      </p:cBhvr>
                                      <p:to>
                                        <p:strVal val="visible"/>
                                      </p:to>
                                    </p:set>
                                    <p:animEffect transition="in" filter="fade">
                                      <p:cBhvr>
                                        <p:cTn id="44" dur="1000"/>
                                        <p:tgtEl>
                                          <p:spTgt spid="166"/>
                                        </p:tgtEl>
                                      </p:cBhvr>
                                    </p:animEffect>
                                  </p:childTnLst>
                                  <p:subTnLst>
                                    <p:animClr clrSpc="rgb" dir="cw">
                                      <p:cBhvr override="childStyle">
                                        <p:cTn dur="1" fill="hold" display="0" masterRel="nextClick" afterEffect="1"/>
                                        <p:tgtEl>
                                          <p:spTgt spid="166"/>
                                        </p:tgtEl>
                                        <p:attrNameLst>
                                          <p:attrName>ppt_c</p:attrName>
                                        </p:attrNameLst>
                                      </p:cBhvr>
                                      <p:to>
                                        <a:schemeClr val="bg2"/>
                                      </p:to>
                                    </p:animClr>
                                  </p:subTnLst>
                                </p:cTn>
                              </p:par>
                              <p:par>
                                <p:cTn id="45" presetID="10" presetClass="entr" presetSubtype="0" fill="hold" grpId="0" nodeType="withEffect">
                                  <p:stCondLst>
                                    <p:cond delay="0"/>
                                  </p:stCondLst>
                                  <p:childTnLst>
                                    <p:set>
                                      <p:cBhvr>
                                        <p:cTn id="46" dur="1" fill="hold">
                                          <p:stCondLst>
                                            <p:cond delay="0"/>
                                          </p:stCondLst>
                                        </p:cTn>
                                        <p:tgtEl>
                                          <p:spTgt spid="170"/>
                                        </p:tgtEl>
                                        <p:attrNameLst>
                                          <p:attrName>style.visibility</p:attrName>
                                        </p:attrNameLst>
                                      </p:cBhvr>
                                      <p:to>
                                        <p:strVal val="visible"/>
                                      </p:to>
                                    </p:set>
                                    <p:animEffect transition="in" filter="fade">
                                      <p:cBhvr>
                                        <p:cTn id="47" dur="1000"/>
                                        <p:tgtEl>
                                          <p:spTgt spid="170"/>
                                        </p:tgtEl>
                                      </p:cBhvr>
                                    </p:animEffect>
                                  </p:childTnLst>
                                  <p:subTnLst>
                                    <p:animClr clrSpc="rgb" dir="cw">
                                      <p:cBhvr override="childStyle">
                                        <p:cTn dur="1" fill="hold" display="0" masterRel="nextClick" afterEffect="1"/>
                                        <p:tgtEl>
                                          <p:spTgt spid="170"/>
                                        </p:tgtEl>
                                        <p:attrNameLst>
                                          <p:attrName>ppt_c</p:attrName>
                                        </p:attrNameLst>
                                      </p:cBhvr>
                                      <p:to>
                                        <a:schemeClr val="bg2"/>
                                      </p:to>
                                    </p:animClr>
                                  </p:subTnLst>
                                </p:cTn>
                              </p:par>
                            </p:childTnLst>
                          </p:cTn>
                        </p:par>
                        <p:par>
                          <p:cTn id="48" fill="hold">
                            <p:stCondLst>
                              <p:cond delay="2000"/>
                            </p:stCondLst>
                            <p:childTnLst>
                              <p:par>
                                <p:cTn id="49" presetID="10" presetClass="entr" presetSubtype="0" fill="hold" nodeType="afterEffect">
                                  <p:stCondLst>
                                    <p:cond delay="0"/>
                                  </p:stCondLst>
                                  <p:childTnLst>
                                    <p:set>
                                      <p:cBhvr>
                                        <p:cTn id="50" dur="1" fill="hold">
                                          <p:stCondLst>
                                            <p:cond delay="0"/>
                                          </p:stCondLst>
                                        </p:cTn>
                                        <p:tgtEl>
                                          <p:spTgt spid="193"/>
                                        </p:tgtEl>
                                        <p:attrNameLst>
                                          <p:attrName>style.visibility</p:attrName>
                                        </p:attrNameLst>
                                      </p:cBhvr>
                                      <p:to>
                                        <p:strVal val="visible"/>
                                      </p:to>
                                    </p:set>
                                    <p:animEffect transition="in" filter="fade">
                                      <p:cBhvr>
                                        <p:cTn id="51" dur="500"/>
                                        <p:tgtEl>
                                          <p:spTgt spid="193"/>
                                        </p:tgtEl>
                                      </p:cBhvr>
                                    </p:animEffect>
                                  </p:childTnLst>
                                </p:cTn>
                              </p:par>
                              <p:par>
                                <p:cTn id="52" presetID="10" presetClass="entr" presetSubtype="0" fill="hold" nodeType="withEffect">
                                  <p:stCondLst>
                                    <p:cond delay="0"/>
                                  </p:stCondLst>
                                  <p:childTnLst>
                                    <p:set>
                                      <p:cBhvr>
                                        <p:cTn id="53" dur="1" fill="hold">
                                          <p:stCondLst>
                                            <p:cond delay="0"/>
                                          </p:stCondLst>
                                        </p:cTn>
                                        <p:tgtEl>
                                          <p:spTgt spid="104"/>
                                        </p:tgtEl>
                                        <p:attrNameLst>
                                          <p:attrName>style.visibility</p:attrName>
                                        </p:attrNameLst>
                                      </p:cBhvr>
                                      <p:to>
                                        <p:strVal val="visible"/>
                                      </p:to>
                                    </p:set>
                                    <p:animEffect transition="in" filter="fade">
                                      <p:cBhvr>
                                        <p:cTn id="54" dur="500"/>
                                        <p:tgtEl>
                                          <p:spTgt spid="104"/>
                                        </p:tgtEl>
                                      </p:cBhvr>
                                    </p:animEffect>
                                  </p:childTnLst>
                                </p:cTn>
                              </p:par>
                            </p:childTnLst>
                          </p:cTn>
                        </p:par>
                        <p:par>
                          <p:cTn id="55" fill="hold">
                            <p:stCondLst>
                              <p:cond delay="2500"/>
                            </p:stCondLst>
                            <p:childTnLst>
                              <p:par>
                                <p:cTn id="56" presetID="0" presetClass="path" presetSubtype="0" accel="50000" decel="50000" fill="hold" nodeType="afterEffect">
                                  <p:stCondLst>
                                    <p:cond delay="0"/>
                                  </p:stCondLst>
                                  <p:childTnLst>
                                    <p:animMotion origin="layout" path="M -4.16667E-6 -0.02037 C 0.05973 -0.03148 0.11962 -0.04259 0.1625 -0.04259 C 0.20539 -0.04259 0.22587 -0.04197 0.2573 -0.02037 C 0.28872 0.00124 0.32188 0.0392 0.35105 0.08704 C 0.38021 0.13488 0.40625 0.20062 0.4323 0.26667 " pathEditMode="relative" rAng="0" ptsTypes="aaaaA">
                                      <p:cBhvr>
                                        <p:cTn id="57" dur="1000" fill="hold"/>
                                        <p:tgtEl>
                                          <p:spTgt spid="193"/>
                                        </p:tgtEl>
                                        <p:attrNameLst>
                                          <p:attrName>ppt_x</p:attrName>
                                          <p:attrName>ppt_y</p:attrName>
                                        </p:attrNameLst>
                                      </p:cBhvr>
                                      <p:rCtr x="21600" y="13200"/>
                                    </p:animMotion>
                                  </p:childTnLst>
                                </p:cTn>
                              </p:par>
                              <p:par>
                                <p:cTn id="58" presetID="0" presetClass="path" presetSubtype="0" accel="50000" decel="50000" fill="hold" nodeType="withEffect">
                                  <p:stCondLst>
                                    <p:cond delay="0"/>
                                  </p:stCondLst>
                                  <p:childTnLst>
                                    <p:animMotion origin="layout" path="M -4.16667E-6 -2.34568E-6 C -0.01423 0.00432 -0.02829 0.00864 0.03855 -0.00185 C 0.10539 -0.01234 0.26771 -0.06481 0.40105 -0.06296 C 0.53438 -0.06111 0.68646 -0.02592 0.83855 0.00926 " pathEditMode="relative" rAng="0" ptsTypes="aaaA">
                                      <p:cBhvr>
                                        <p:cTn id="59" dur="2000" fill="hold"/>
                                        <p:tgtEl>
                                          <p:spTgt spid="104"/>
                                        </p:tgtEl>
                                        <p:attrNameLst>
                                          <p:attrName>ppt_x</p:attrName>
                                          <p:attrName>ppt_y</p:attrName>
                                        </p:attrNameLst>
                                      </p:cBhvr>
                                      <p:rCtr x="40500" y="-2800"/>
                                    </p:animMotion>
                                  </p:childTnLst>
                                </p:cTn>
                              </p:par>
                            </p:childTnLst>
                          </p:cTn>
                        </p:par>
                        <p:par>
                          <p:cTn id="60" fill="hold">
                            <p:stCondLst>
                              <p:cond delay="4500"/>
                            </p:stCondLst>
                            <p:childTnLst>
                              <p:par>
                                <p:cTn id="61" presetID="10" presetClass="exit" presetSubtype="0" fill="hold" nodeType="afterEffect">
                                  <p:stCondLst>
                                    <p:cond delay="0"/>
                                  </p:stCondLst>
                                  <p:childTnLst>
                                    <p:animEffect transition="out" filter="fade">
                                      <p:cBhvr>
                                        <p:cTn id="62" dur="1000"/>
                                        <p:tgtEl>
                                          <p:spTgt spid="193"/>
                                        </p:tgtEl>
                                      </p:cBhvr>
                                    </p:animEffect>
                                    <p:set>
                                      <p:cBhvr>
                                        <p:cTn id="63" dur="1" fill="hold">
                                          <p:stCondLst>
                                            <p:cond delay="999"/>
                                          </p:stCondLst>
                                        </p:cTn>
                                        <p:tgtEl>
                                          <p:spTgt spid="193"/>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1000"/>
                                        <p:tgtEl>
                                          <p:spTgt spid="104"/>
                                        </p:tgtEl>
                                      </p:cBhvr>
                                    </p:animEffect>
                                    <p:set>
                                      <p:cBhvr>
                                        <p:cTn id="66" dur="1" fill="hold">
                                          <p:stCondLst>
                                            <p:cond delay="999"/>
                                          </p:stCondLst>
                                        </p:cTn>
                                        <p:tgtEl>
                                          <p:spTgt spid="10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1000"/>
                                        <p:tgtEl>
                                          <p:spTgt spid="2"/>
                                        </p:tgtEl>
                                      </p:cBhvr>
                                    </p:animEffect>
                                  </p:childTnLst>
                                </p:cTn>
                              </p:par>
                            </p:childTnLst>
                          </p:cTn>
                        </p:par>
                        <p:par>
                          <p:cTn id="72" fill="hold">
                            <p:stCondLst>
                              <p:cond delay="1000"/>
                            </p:stCondLst>
                            <p:childTnLst>
                              <p:par>
                                <p:cTn id="73" presetID="10" presetClass="entr" presetSubtype="0" fill="hold" grpId="0" nodeType="afterEffect">
                                  <p:stCondLst>
                                    <p:cond delay="0"/>
                                  </p:stCondLst>
                                  <p:childTnLst>
                                    <p:set>
                                      <p:cBhvr>
                                        <p:cTn id="74" dur="1" fill="hold">
                                          <p:stCondLst>
                                            <p:cond delay="0"/>
                                          </p:stCondLst>
                                        </p:cTn>
                                        <p:tgtEl>
                                          <p:spTgt spid="173"/>
                                        </p:tgtEl>
                                        <p:attrNameLst>
                                          <p:attrName>style.visibility</p:attrName>
                                        </p:attrNameLst>
                                      </p:cBhvr>
                                      <p:to>
                                        <p:strVal val="visible"/>
                                      </p:to>
                                    </p:set>
                                    <p:animEffect transition="in" filter="fade">
                                      <p:cBhvr>
                                        <p:cTn id="75" dur="1000"/>
                                        <p:tgtEl>
                                          <p:spTgt spid="173"/>
                                        </p:tgtEl>
                                      </p:cBhvr>
                                    </p:animEffect>
                                  </p:childTnLst>
                                  <p:subTnLst>
                                    <p:animClr clrSpc="rgb" dir="cw">
                                      <p:cBhvr override="childStyle">
                                        <p:cTn dur="1" fill="hold" display="0" masterRel="nextClick" afterEffect="1"/>
                                        <p:tgtEl>
                                          <p:spTgt spid="173"/>
                                        </p:tgtEl>
                                        <p:attrNameLst>
                                          <p:attrName>ppt_c</p:attrName>
                                        </p:attrNameLst>
                                      </p:cBhvr>
                                      <p:to>
                                        <a:schemeClr val="bg2"/>
                                      </p:to>
                                    </p:animClr>
                                  </p:subTnLst>
                                </p:cTn>
                              </p:par>
                              <p:par>
                                <p:cTn id="76" presetID="10" presetClass="entr" presetSubtype="0" fill="hold" grpId="0" nodeType="withEffect">
                                  <p:stCondLst>
                                    <p:cond delay="0"/>
                                  </p:stCondLst>
                                  <p:childTnLst>
                                    <p:set>
                                      <p:cBhvr>
                                        <p:cTn id="77" dur="1" fill="hold">
                                          <p:stCondLst>
                                            <p:cond delay="0"/>
                                          </p:stCondLst>
                                        </p:cTn>
                                        <p:tgtEl>
                                          <p:spTgt spid="181"/>
                                        </p:tgtEl>
                                        <p:attrNameLst>
                                          <p:attrName>style.visibility</p:attrName>
                                        </p:attrNameLst>
                                      </p:cBhvr>
                                      <p:to>
                                        <p:strVal val="visible"/>
                                      </p:to>
                                    </p:set>
                                    <p:animEffect transition="in" filter="fade">
                                      <p:cBhvr>
                                        <p:cTn id="78" dur="1000"/>
                                        <p:tgtEl>
                                          <p:spTgt spid="181"/>
                                        </p:tgtEl>
                                      </p:cBhvr>
                                    </p:animEffect>
                                  </p:childTnLst>
                                  <p:subTnLst>
                                    <p:animClr clrSpc="rgb" dir="cw">
                                      <p:cBhvr override="childStyle">
                                        <p:cTn dur="1" fill="hold" display="0" masterRel="nextClick" afterEffect="1"/>
                                        <p:tgtEl>
                                          <p:spTgt spid="181"/>
                                        </p:tgtEl>
                                        <p:attrNameLst>
                                          <p:attrName>ppt_c</p:attrName>
                                        </p:attrNameLst>
                                      </p:cBhvr>
                                      <p:to>
                                        <a:schemeClr val="bg2"/>
                                      </p:to>
                                    </p:animClr>
                                  </p:subTnLst>
                                </p:cTn>
                              </p:par>
                            </p:childTnLst>
                          </p:cTn>
                        </p:par>
                        <p:par>
                          <p:cTn id="79" fill="hold">
                            <p:stCondLst>
                              <p:cond delay="2000"/>
                            </p:stCondLst>
                            <p:childTnLst>
                              <p:par>
                                <p:cTn id="80" presetID="10" presetClass="entr" presetSubtype="0" fill="hold" nodeType="afterEffect">
                                  <p:stCondLst>
                                    <p:cond delay="0"/>
                                  </p:stCondLst>
                                  <p:childTnLst>
                                    <p:set>
                                      <p:cBhvr>
                                        <p:cTn id="81" dur="1" fill="hold">
                                          <p:stCondLst>
                                            <p:cond delay="0"/>
                                          </p:stCondLst>
                                        </p:cTn>
                                        <p:tgtEl>
                                          <p:spTgt spid="192"/>
                                        </p:tgtEl>
                                        <p:attrNameLst>
                                          <p:attrName>style.visibility</p:attrName>
                                        </p:attrNameLst>
                                      </p:cBhvr>
                                      <p:to>
                                        <p:strVal val="visible"/>
                                      </p:to>
                                    </p:set>
                                    <p:animEffect transition="in" filter="fade">
                                      <p:cBhvr>
                                        <p:cTn id="82" dur="500"/>
                                        <p:tgtEl>
                                          <p:spTgt spid="192"/>
                                        </p:tgtEl>
                                      </p:cBhvr>
                                    </p:animEffect>
                                  </p:childTnLst>
                                </p:cTn>
                              </p:par>
                              <p:par>
                                <p:cTn id="83" presetID="10" presetClass="entr" presetSubtype="0" fill="hold" nodeType="withEffect">
                                  <p:stCondLst>
                                    <p:cond delay="0"/>
                                  </p:stCondLst>
                                  <p:childTnLst>
                                    <p:set>
                                      <p:cBhvr>
                                        <p:cTn id="84" dur="1" fill="hold">
                                          <p:stCondLst>
                                            <p:cond delay="0"/>
                                          </p:stCondLst>
                                        </p:cTn>
                                        <p:tgtEl>
                                          <p:spTgt spid="108"/>
                                        </p:tgtEl>
                                        <p:attrNameLst>
                                          <p:attrName>style.visibility</p:attrName>
                                        </p:attrNameLst>
                                      </p:cBhvr>
                                      <p:to>
                                        <p:strVal val="visible"/>
                                      </p:to>
                                    </p:set>
                                    <p:animEffect transition="in" filter="fade">
                                      <p:cBhvr>
                                        <p:cTn id="85" dur="500"/>
                                        <p:tgtEl>
                                          <p:spTgt spid="108"/>
                                        </p:tgtEl>
                                      </p:cBhvr>
                                    </p:animEffect>
                                  </p:childTnLst>
                                </p:cTn>
                              </p:par>
                              <p:par>
                                <p:cTn id="86" presetID="10" presetClass="entr" presetSubtype="0" fill="hold" nodeType="withEffect">
                                  <p:stCondLst>
                                    <p:cond delay="0"/>
                                  </p:stCondLst>
                                  <p:childTnLst>
                                    <p:set>
                                      <p:cBhvr>
                                        <p:cTn id="87" dur="1" fill="hold">
                                          <p:stCondLst>
                                            <p:cond delay="0"/>
                                          </p:stCondLst>
                                        </p:cTn>
                                        <p:tgtEl>
                                          <p:spTgt spid="110"/>
                                        </p:tgtEl>
                                        <p:attrNameLst>
                                          <p:attrName>style.visibility</p:attrName>
                                        </p:attrNameLst>
                                      </p:cBhvr>
                                      <p:to>
                                        <p:strVal val="visible"/>
                                      </p:to>
                                    </p:set>
                                    <p:animEffect transition="in" filter="fade">
                                      <p:cBhvr>
                                        <p:cTn id="88" dur="500"/>
                                        <p:tgtEl>
                                          <p:spTgt spid="110"/>
                                        </p:tgtEl>
                                      </p:cBhvr>
                                    </p:animEffect>
                                  </p:childTnLst>
                                </p:cTn>
                              </p:par>
                            </p:childTnLst>
                          </p:cTn>
                        </p:par>
                        <p:par>
                          <p:cTn id="89" fill="hold">
                            <p:stCondLst>
                              <p:cond delay="2500"/>
                            </p:stCondLst>
                            <p:childTnLst>
                              <p:par>
                                <p:cTn id="90" presetID="0" presetClass="path" presetSubtype="0" accel="50000" decel="50000" fill="hold" nodeType="afterEffect">
                                  <p:stCondLst>
                                    <p:cond delay="0"/>
                                  </p:stCondLst>
                                  <p:childTnLst>
                                    <p:animMotion origin="layout" path="M -4.16667E-6 3.7037E-6 C 0.04254 -0.0105 0.08542 -0.02099 0.10348 0.01851 C 0.12171 0.05802 0.11493 0.14753 0.10834 0.23703 " pathEditMode="relative" rAng="0" ptsTypes="aaA">
                                      <p:cBhvr>
                                        <p:cTn id="91" dur="2000" fill="hold"/>
                                        <p:tgtEl>
                                          <p:spTgt spid="192"/>
                                        </p:tgtEl>
                                        <p:attrNameLst>
                                          <p:attrName>ppt_x</p:attrName>
                                          <p:attrName>ppt_y</p:attrName>
                                        </p:attrNameLst>
                                      </p:cBhvr>
                                      <p:rCtr x="6100" y="10800"/>
                                    </p:animMotion>
                                  </p:childTnLst>
                                </p:cTn>
                              </p:par>
                              <p:par>
                                <p:cTn id="92" presetID="0" presetClass="path" presetSubtype="0" accel="50000" decel="50000" fill="hold" nodeType="withEffect">
                                  <p:stCondLst>
                                    <p:cond delay="0"/>
                                  </p:stCondLst>
                                  <p:childTnLst>
                                    <p:animMotion origin="layout" path="M -4.16667E-6 -2.34568E-6 C -0.01423 0.00432 -0.02829 0.00864 0.03855 -0.00185 C 0.10539 -0.01234 0.26771 -0.06481 0.40105 -0.06296 C 0.53438 -0.06111 0.68646 -0.02592 0.83855 0.00926 " pathEditMode="relative" rAng="0" ptsTypes="aaaA">
                                      <p:cBhvr>
                                        <p:cTn id="93" dur="2000" fill="hold"/>
                                        <p:tgtEl>
                                          <p:spTgt spid="108"/>
                                        </p:tgtEl>
                                        <p:attrNameLst>
                                          <p:attrName>ppt_x</p:attrName>
                                          <p:attrName>ppt_y</p:attrName>
                                        </p:attrNameLst>
                                      </p:cBhvr>
                                      <p:rCtr x="40500" y="-2800"/>
                                    </p:animMotion>
                                  </p:childTnLst>
                                </p:cTn>
                              </p:par>
                              <p:par>
                                <p:cTn id="94" presetID="0" presetClass="path" presetSubtype="0" accel="50000" decel="50000" fill="hold" nodeType="withEffect">
                                  <p:stCondLst>
                                    <p:cond delay="0"/>
                                  </p:stCondLst>
                                  <p:childTnLst>
                                    <p:animMotion origin="layout" path="M -4.16667E-6 -0.02037 C 0.05973 -0.03148 0.11962 -0.04259 0.1625 -0.04259 C 0.20539 -0.04259 0.22587 -0.04197 0.2573 -0.02037 C 0.28872 0.00124 0.32188 0.0392 0.35105 0.08704 C 0.38021 0.13488 0.40625 0.20062 0.4323 0.26667 " pathEditMode="relative" rAng="0" ptsTypes="aaaaA">
                                      <p:cBhvr>
                                        <p:cTn id="95" dur="1000" fill="hold"/>
                                        <p:tgtEl>
                                          <p:spTgt spid="110"/>
                                        </p:tgtEl>
                                        <p:attrNameLst>
                                          <p:attrName>ppt_x</p:attrName>
                                          <p:attrName>ppt_y</p:attrName>
                                        </p:attrNameLst>
                                      </p:cBhvr>
                                      <p:rCtr x="21600" y="13200"/>
                                    </p:animMotion>
                                  </p:childTnLst>
                                </p:cTn>
                              </p:par>
                            </p:childTnLst>
                          </p:cTn>
                        </p:par>
                        <p:par>
                          <p:cTn id="96" fill="hold">
                            <p:stCondLst>
                              <p:cond delay="4500"/>
                            </p:stCondLst>
                            <p:childTnLst>
                              <p:par>
                                <p:cTn id="97" presetID="10" presetClass="exit" presetSubtype="0" fill="hold" nodeType="afterEffect">
                                  <p:stCondLst>
                                    <p:cond delay="0"/>
                                  </p:stCondLst>
                                  <p:childTnLst>
                                    <p:animEffect transition="out" filter="fade">
                                      <p:cBhvr>
                                        <p:cTn id="98" dur="1000"/>
                                        <p:tgtEl>
                                          <p:spTgt spid="192"/>
                                        </p:tgtEl>
                                      </p:cBhvr>
                                    </p:animEffect>
                                    <p:set>
                                      <p:cBhvr>
                                        <p:cTn id="99" dur="1" fill="hold">
                                          <p:stCondLst>
                                            <p:cond delay="999"/>
                                          </p:stCondLst>
                                        </p:cTn>
                                        <p:tgtEl>
                                          <p:spTgt spid="192"/>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1000"/>
                                        <p:tgtEl>
                                          <p:spTgt spid="108"/>
                                        </p:tgtEl>
                                      </p:cBhvr>
                                    </p:animEffect>
                                    <p:set>
                                      <p:cBhvr>
                                        <p:cTn id="102" dur="1" fill="hold">
                                          <p:stCondLst>
                                            <p:cond delay="999"/>
                                          </p:stCondLst>
                                        </p:cTn>
                                        <p:tgtEl>
                                          <p:spTgt spid="108"/>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1000"/>
                                        <p:tgtEl>
                                          <p:spTgt spid="110"/>
                                        </p:tgtEl>
                                      </p:cBhvr>
                                    </p:animEffect>
                                    <p:set>
                                      <p:cBhvr>
                                        <p:cTn id="105" dur="1" fill="hold">
                                          <p:stCondLst>
                                            <p:cond delay="999"/>
                                          </p:stCondLst>
                                        </p:cTn>
                                        <p:tgtEl>
                                          <p:spTgt spid="110"/>
                                        </p:tgtEl>
                                        <p:attrNameLst>
                                          <p:attrName>style.visibility</p:attrName>
                                        </p:attrNameLst>
                                      </p:cBhvr>
                                      <p:to>
                                        <p:strVal val="hidden"/>
                                      </p:to>
                                    </p:set>
                                  </p:childTnLst>
                                </p:cTn>
                              </p:par>
                            </p:childTnLst>
                          </p:cTn>
                        </p:par>
                        <p:par>
                          <p:cTn id="106" fill="hold">
                            <p:stCondLst>
                              <p:cond delay="5500"/>
                            </p:stCondLst>
                            <p:childTnLst>
                              <p:par>
                                <p:cTn id="107" presetID="10" presetClass="entr" presetSubtype="0" fill="hold" nodeType="afterEffect">
                                  <p:stCondLst>
                                    <p:cond delay="0"/>
                                  </p:stCondLst>
                                  <p:childTnLst>
                                    <p:set>
                                      <p:cBhvr>
                                        <p:cTn id="108" dur="1" fill="hold">
                                          <p:stCondLst>
                                            <p:cond delay="0"/>
                                          </p:stCondLst>
                                        </p:cTn>
                                        <p:tgtEl>
                                          <p:spTgt spid="14"/>
                                        </p:tgtEl>
                                        <p:attrNameLst>
                                          <p:attrName>style.visibility</p:attrName>
                                        </p:attrNameLst>
                                      </p:cBhvr>
                                      <p:to>
                                        <p:strVal val="visible"/>
                                      </p:to>
                                    </p:set>
                                    <p:animEffect transition="in" filter="fade">
                                      <p:cBhvr>
                                        <p:cTn id="109" dur="1000"/>
                                        <p:tgtEl>
                                          <p:spTgt spid="14"/>
                                        </p:tgtEl>
                                      </p:cBhvr>
                                    </p:animEffect>
                                  </p:childTnLst>
                                </p:cTn>
                              </p:par>
                            </p:childTnLst>
                          </p:cTn>
                        </p:par>
                        <p:par>
                          <p:cTn id="110" fill="hold">
                            <p:stCondLst>
                              <p:cond delay="6500"/>
                            </p:stCondLst>
                            <p:childTnLst>
                              <p:par>
                                <p:cTn id="111" presetID="10" presetClass="entr" presetSubtype="0" fill="hold" nodeType="afterEffect">
                                  <p:stCondLst>
                                    <p:cond delay="0"/>
                                  </p:stCondLst>
                                  <p:childTnLst>
                                    <p:set>
                                      <p:cBhvr>
                                        <p:cTn id="112" dur="1" fill="hold">
                                          <p:stCondLst>
                                            <p:cond delay="0"/>
                                          </p:stCondLst>
                                        </p:cTn>
                                        <p:tgtEl>
                                          <p:spTgt spid="5"/>
                                        </p:tgtEl>
                                        <p:attrNameLst>
                                          <p:attrName>style.visibility</p:attrName>
                                        </p:attrNameLst>
                                      </p:cBhvr>
                                      <p:to>
                                        <p:strVal val="visible"/>
                                      </p:to>
                                    </p:set>
                                    <p:animEffect transition="in" filter="fade">
                                      <p:cBhvr>
                                        <p:cTn id="113" dur="1000"/>
                                        <p:tgtEl>
                                          <p:spTgt spid="5"/>
                                        </p:tgtEl>
                                      </p:cBhvr>
                                    </p:animEffect>
                                  </p:childTnLst>
                                </p:cTn>
                              </p:par>
                              <p:par>
                                <p:cTn id="114" presetID="10" presetClass="entr" presetSubtype="0" fill="hold" nodeType="withEffect">
                                  <p:stCondLst>
                                    <p:cond delay="0"/>
                                  </p:stCondLst>
                                  <p:childTnLst>
                                    <p:set>
                                      <p:cBhvr>
                                        <p:cTn id="115" dur="1" fill="hold">
                                          <p:stCondLst>
                                            <p:cond delay="0"/>
                                          </p:stCondLst>
                                        </p:cTn>
                                        <p:tgtEl>
                                          <p:spTgt spid="15"/>
                                        </p:tgtEl>
                                        <p:attrNameLst>
                                          <p:attrName>style.visibility</p:attrName>
                                        </p:attrNameLst>
                                      </p:cBhvr>
                                      <p:to>
                                        <p:strVal val="visible"/>
                                      </p:to>
                                    </p:set>
                                    <p:animEffect transition="in" filter="fade">
                                      <p:cBhvr>
                                        <p:cTn id="116" dur="1000"/>
                                        <p:tgtEl>
                                          <p:spTgt spid="15"/>
                                        </p:tgtEl>
                                      </p:cBhvr>
                                    </p:animEffect>
                                  </p:childTnLst>
                                </p:cTn>
                              </p:par>
                              <p:par>
                                <p:cTn id="117" presetID="10" presetClass="entr" presetSubtype="0" fill="hold" nodeType="withEffect">
                                  <p:stCondLst>
                                    <p:cond delay="0"/>
                                  </p:stCondLst>
                                  <p:childTnLst>
                                    <p:set>
                                      <p:cBhvr>
                                        <p:cTn id="118" dur="1" fill="hold">
                                          <p:stCondLst>
                                            <p:cond delay="0"/>
                                          </p:stCondLst>
                                        </p:cTn>
                                        <p:tgtEl>
                                          <p:spTgt spid="199"/>
                                        </p:tgtEl>
                                        <p:attrNameLst>
                                          <p:attrName>style.visibility</p:attrName>
                                        </p:attrNameLst>
                                      </p:cBhvr>
                                      <p:to>
                                        <p:strVal val="visible"/>
                                      </p:to>
                                    </p:set>
                                    <p:animEffect transition="in" filter="fade">
                                      <p:cBhvr>
                                        <p:cTn id="119" dur="1000"/>
                                        <p:tgtEl>
                                          <p:spTgt spid="199"/>
                                        </p:tgtEl>
                                      </p:cBhvr>
                                    </p:animEffect>
                                  </p:childTnLst>
                                </p:cTn>
                              </p:par>
                              <p:par>
                                <p:cTn id="120" presetID="10" presetClass="entr" presetSubtype="0" fill="hold" nodeType="withEffect">
                                  <p:stCondLst>
                                    <p:cond delay="0"/>
                                  </p:stCondLst>
                                  <p:childTnLst>
                                    <p:set>
                                      <p:cBhvr>
                                        <p:cTn id="121" dur="1" fill="hold">
                                          <p:stCondLst>
                                            <p:cond delay="0"/>
                                          </p:stCondLst>
                                        </p:cTn>
                                        <p:tgtEl>
                                          <p:spTgt spid="202"/>
                                        </p:tgtEl>
                                        <p:attrNameLst>
                                          <p:attrName>style.visibility</p:attrName>
                                        </p:attrNameLst>
                                      </p:cBhvr>
                                      <p:to>
                                        <p:strVal val="visible"/>
                                      </p:to>
                                    </p:set>
                                    <p:animEffect transition="in" filter="fade">
                                      <p:cBhvr>
                                        <p:cTn id="122" dur="1000"/>
                                        <p:tgtEl>
                                          <p:spTgt spid="202"/>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4"/>
                                        </p:tgtEl>
                                        <p:attrNameLst>
                                          <p:attrName>style.visibility</p:attrName>
                                        </p:attrNameLst>
                                      </p:cBhvr>
                                      <p:to>
                                        <p:strVal val="visible"/>
                                      </p:to>
                                    </p:set>
                                    <p:animEffect transition="in" filter="fade">
                                      <p:cBhvr>
                                        <p:cTn id="127" dur="1000"/>
                                        <p:tgtEl>
                                          <p:spTgt spid="4"/>
                                        </p:tgtEl>
                                      </p:cBhvr>
                                    </p:animEffect>
                                  </p:childTnLst>
                                </p:cTn>
                              </p:par>
                            </p:childTnLst>
                          </p:cTn>
                        </p:par>
                        <p:par>
                          <p:cTn id="128" fill="hold">
                            <p:stCondLst>
                              <p:cond delay="1000"/>
                            </p:stCondLst>
                            <p:childTnLst>
                              <p:par>
                                <p:cTn id="129" presetID="10" presetClass="entr" presetSubtype="0" fill="hold" grpId="0" nodeType="afterEffect">
                                  <p:stCondLst>
                                    <p:cond delay="0"/>
                                  </p:stCondLst>
                                  <p:childTnLst>
                                    <p:set>
                                      <p:cBhvr>
                                        <p:cTn id="130" dur="1" fill="hold">
                                          <p:stCondLst>
                                            <p:cond delay="0"/>
                                          </p:stCondLst>
                                        </p:cTn>
                                        <p:tgtEl>
                                          <p:spTgt spid="194"/>
                                        </p:tgtEl>
                                        <p:attrNameLst>
                                          <p:attrName>style.visibility</p:attrName>
                                        </p:attrNameLst>
                                      </p:cBhvr>
                                      <p:to>
                                        <p:strVal val="visible"/>
                                      </p:to>
                                    </p:set>
                                    <p:animEffect transition="in" filter="fade">
                                      <p:cBhvr>
                                        <p:cTn id="131" dur="1000"/>
                                        <p:tgtEl>
                                          <p:spTgt spid="194"/>
                                        </p:tgtEl>
                                      </p:cBhvr>
                                    </p:animEffect>
                                  </p:childTnLst>
                                  <p:subTnLst>
                                    <p:animClr clrSpc="rgb" dir="cw">
                                      <p:cBhvr override="childStyle">
                                        <p:cTn dur="1" fill="hold" display="0" masterRel="nextClick" afterEffect="1"/>
                                        <p:tgtEl>
                                          <p:spTgt spid="194"/>
                                        </p:tgtEl>
                                        <p:attrNameLst>
                                          <p:attrName>ppt_c</p:attrName>
                                        </p:attrNameLst>
                                      </p:cBhvr>
                                      <p:to>
                                        <a:schemeClr val="bg2"/>
                                      </p:to>
                                    </p:animClr>
                                  </p:subTnLst>
                                </p:cTn>
                              </p:par>
                              <p:par>
                                <p:cTn id="132" presetID="10" presetClass="entr" presetSubtype="0" fill="hold" grpId="0" nodeType="withEffect">
                                  <p:stCondLst>
                                    <p:cond delay="0"/>
                                  </p:stCondLst>
                                  <p:childTnLst>
                                    <p:set>
                                      <p:cBhvr>
                                        <p:cTn id="133" dur="1" fill="hold">
                                          <p:stCondLst>
                                            <p:cond delay="0"/>
                                          </p:stCondLst>
                                        </p:cTn>
                                        <p:tgtEl>
                                          <p:spTgt spid="197"/>
                                        </p:tgtEl>
                                        <p:attrNameLst>
                                          <p:attrName>style.visibility</p:attrName>
                                        </p:attrNameLst>
                                      </p:cBhvr>
                                      <p:to>
                                        <p:strVal val="visible"/>
                                      </p:to>
                                    </p:set>
                                    <p:animEffect transition="in" filter="fade">
                                      <p:cBhvr>
                                        <p:cTn id="134" dur="1000"/>
                                        <p:tgtEl>
                                          <p:spTgt spid="197"/>
                                        </p:tgtEl>
                                      </p:cBhvr>
                                    </p:animEffect>
                                  </p:childTnLst>
                                  <p:subTnLst>
                                    <p:animClr clrSpc="rgb" dir="cw">
                                      <p:cBhvr override="childStyle">
                                        <p:cTn dur="1" fill="hold" display="0" masterRel="nextClick" afterEffect="1"/>
                                        <p:tgtEl>
                                          <p:spTgt spid="197"/>
                                        </p:tgtEl>
                                        <p:attrNameLst>
                                          <p:attrName>ppt_c</p:attrName>
                                        </p:attrNameLst>
                                      </p:cBhvr>
                                      <p:to>
                                        <a:schemeClr val="bg2"/>
                                      </p:to>
                                    </p:animClr>
                                  </p:subTnLst>
                                </p:cTn>
                              </p:par>
                            </p:childTnLst>
                          </p:cTn>
                        </p:par>
                        <p:par>
                          <p:cTn id="135" fill="hold">
                            <p:stCondLst>
                              <p:cond delay="2000"/>
                            </p:stCondLst>
                            <p:childTnLst>
                              <p:par>
                                <p:cTn id="136" presetID="10" presetClass="entr" presetSubtype="0" fill="hold" nodeType="afterEffect">
                                  <p:stCondLst>
                                    <p:cond delay="0"/>
                                  </p:stCondLst>
                                  <p:childTnLst>
                                    <p:set>
                                      <p:cBhvr>
                                        <p:cTn id="137" dur="1" fill="hold">
                                          <p:stCondLst>
                                            <p:cond delay="0"/>
                                          </p:stCondLst>
                                        </p:cTn>
                                        <p:tgtEl>
                                          <p:spTgt spid="198"/>
                                        </p:tgtEl>
                                        <p:attrNameLst>
                                          <p:attrName>style.visibility</p:attrName>
                                        </p:attrNameLst>
                                      </p:cBhvr>
                                      <p:to>
                                        <p:strVal val="visible"/>
                                      </p:to>
                                    </p:set>
                                    <p:animEffect transition="in" filter="fade">
                                      <p:cBhvr>
                                        <p:cTn id="138" dur="500"/>
                                        <p:tgtEl>
                                          <p:spTgt spid="198"/>
                                        </p:tgtEl>
                                      </p:cBhvr>
                                    </p:animEffect>
                                  </p:childTnLst>
                                </p:cTn>
                              </p:par>
                              <p:par>
                                <p:cTn id="139" presetID="10" presetClass="entr" presetSubtype="0" fill="hold" nodeType="withEffect">
                                  <p:stCondLst>
                                    <p:cond delay="0"/>
                                  </p:stCondLst>
                                  <p:childTnLst>
                                    <p:set>
                                      <p:cBhvr>
                                        <p:cTn id="140" dur="1" fill="hold">
                                          <p:stCondLst>
                                            <p:cond delay="0"/>
                                          </p:stCondLst>
                                        </p:cTn>
                                        <p:tgtEl>
                                          <p:spTgt spid="109"/>
                                        </p:tgtEl>
                                        <p:attrNameLst>
                                          <p:attrName>style.visibility</p:attrName>
                                        </p:attrNameLst>
                                      </p:cBhvr>
                                      <p:to>
                                        <p:strVal val="visible"/>
                                      </p:to>
                                    </p:set>
                                    <p:animEffect transition="in" filter="fade">
                                      <p:cBhvr>
                                        <p:cTn id="141" dur="500"/>
                                        <p:tgtEl>
                                          <p:spTgt spid="109"/>
                                        </p:tgtEl>
                                      </p:cBhvr>
                                    </p:animEffect>
                                  </p:childTnLst>
                                </p:cTn>
                              </p:par>
                              <p:par>
                                <p:cTn id="142" presetID="10" presetClass="entr" presetSubtype="0" fill="hold" nodeType="withEffect">
                                  <p:stCondLst>
                                    <p:cond delay="0"/>
                                  </p:stCondLst>
                                  <p:childTnLst>
                                    <p:set>
                                      <p:cBhvr>
                                        <p:cTn id="143" dur="1" fill="hold">
                                          <p:stCondLst>
                                            <p:cond delay="0"/>
                                          </p:stCondLst>
                                        </p:cTn>
                                        <p:tgtEl>
                                          <p:spTgt spid="114"/>
                                        </p:tgtEl>
                                        <p:attrNameLst>
                                          <p:attrName>style.visibility</p:attrName>
                                        </p:attrNameLst>
                                      </p:cBhvr>
                                      <p:to>
                                        <p:strVal val="visible"/>
                                      </p:to>
                                    </p:set>
                                    <p:animEffect transition="in" filter="fade">
                                      <p:cBhvr>
                                        <p:cTn id="144" dur="500"/>
                                        <p:tgtEl>
                                          <p:spTgt spid="114"/>
                                        </p:tgtEl>
                                      </p:cBhvr>
                                    </p:animEffect>
                                  </p:childTnLst>
                                </p:cTn>
                              </p:par>
                              <p:par>
                                <p:cTn id="145" presetID="10" presetClass="entr" presetSubtype="0" fill="hold" nodeType="withEffect">
                                  <p:stCondLst>
                                    <p:cond delay="0"/>
                                  </p:stCondLst>
                                  <p:childTnLst>
                                    <p:set>
                                      <p:cBhvr>
                                        <p:cTn id="146" dur="1" fill="hold">
                                          <p:stCondLst>
                                            <p:cond delay="0"/>
                                          </p:stCondLst>
                                        </p:cTn>
                                        <p:tgtEl>
                                          <p:spTgt spid="117"/>
                                        </p:tgtEl>
                                        <p:attrNameLst>
                                          <p:attrName>style.visibility</p:attrName>
                                        </p:attrNameLst>
                                      </p:cBhvr>
                                      <p:to>
                                        <p:strVal val="visible"/>
                                      </p:to>
                                    </p:set>
                                    <p:animEffect transition="in" filter="fade">
                                      <p:cBhvr>
                                        <p:cTn id="147" dur="500"/>
                                        <p:tgtEl>
                                          <p:spTgt spid="117"/>
                                        </p:tgtEl>
                                      </p:cBhvr>
                                    </p:animEffect>
                                  </p:childTnLst>
                                </p:cTn>
                              </p:par>
                            </p:childTnLst>
                          </p:cTn>
                        </p:par>
                        <p:par>
                          <p:cTn id="148" fill="hold">
                            <p:stCondLst>
                              <p:cond delay="2500"/>
                            </p:stCondLst>
                            <p:childTnLst>
                              <p:par>
                                <p:cTn id="149" presetID="0" presetClass="path" presetSubtype="0" accel="50000" decel="50000" fill="hold" nodeType="afterEffect">
                                  <p:stCondLst>
                                    <p:cond delay="0"/>
                                  </p:stCondLst>
                                  <p:childTnLst>
                                    <p:animMotion origin="layout" path="M 2.5E-6 4.44444E-6 C 0.18125 -0.01543 0.3625 -0.03056 0.46875 -0.02222 C 0.575 -0.01389 0.60191 -0.00278 0.6375 0.05 C 0.67309 0.10278 0.67761 0.19845 0.68229 0.29444 " pathEditMode="relative" ptsTypes="aaaA">
                                      <p:cBhvr>
                                        <p:cTn id="150" dur="2000" fill="hold"/>
                                        <p:tgtEl>
                                          <p:spTgt spid="198"/>
                                        </p:tgtEl>
                                        <p:attrNameLst>
                                          <p:attrName>ppt_x</p:attrName>
                                          <p:attrName>ppt_y</p:attrName>
                                        </p:attrNameLst>
                                      </p:cBhvr>
                                    </p:animMotion>
                                  </p:childTnLst>
                                </p:cTn>
                              </p:par>
                              <p:par>
                                <p:cTn id="151" presetID="0" presetClass="path" presetSubtype="0" accel="50000" decel="50000" fill="hold" nodeType="withEffect">
                                  <p:stCondLst>
                                    <p:cond delay="0"/>
                                  </p:stCondLst>
                                  <p:childTnLst>
                                    <p:animMotion origin="layout" path="M -4.16667E-6 -2.34568E-6 C -0.01423 0.00432 -0.02829 0.00864 0.03855 -0.00185 C 0.10539 -0.01234 0.26771 -0.06481 0.40105 -0.06296 C 0.53438 -0.06111 0.68646 -0.02592 0.83855 0.00926 " pathEditMode="relative" rAng="0" ptsTypes="aaaA">
                                      <p:cBhvr>
                                        <p:cTn id="152" dur="2000" fill="hold"/>
                                        <p:tgtEl>
                                          <p:spTgt spid="109"/>
                                        </p:tgtEl>
                                        <p:attrNameLst>
                                          <p:attrName>ppt_x</p:attrName>
                                          <p:attrName>ppt_y</p:attrName>
                                        </p:attrNameLst>
                                      </p:cBhvr>
                                      <p:rCtr x="40500" y="-2800"/>
                                    </p:animMotion>
                                  </p:childTnLst>
                                </p:cTn>
                              </p:par>
                              <p:par>
                                <p:cTn id="153" presetID="0" presetClass="path" presetSubtype="0" accel="50000" decel="50000" fill="hold" nodeType="withEffect">
                                  <p:stCondLst>
                                    <p:cond delay="0"/>
                                  </p:stCondLst>
                                  <p:childTnLst>
                                    <p:animMotion origin="layout" path="M -4.16667E-6 -0.02037 C 0.05973 -0.03148 0.11962 -0.04259 0.1625 -0.04259 C 0.20539 -0.04259 0.22587 -0.04197 0.2573 -0.02037 C 0.28872 0.00124 0.32188 0.0392 0.35105 0.08704 C 0.38021 0.13488 0.40625 0.20062 0.4323 0.26667 " pathEditMode="relative" rAng="0" ptsTypes="aaaaA">
                                      <p:cBhvr>
                                        <p:cTn id="154" dur="1000" fill="hold"/>
                                        <p:tgtEl>
                                          <p:spTgt spid="114"/>
                                        </p:tgtEl>
                                        <p:attrNameLst>
                                          <p:attrName>ppt_x</p:attrName>
                                          <p:attrName>ppt_y</p:attrName>
                                        </p:attrNameLst>
                                      </p:cBhvr>
                                      <p:rCtr x="21600" y="13200"/>
                                    </p:animMotion>
                                  </p:childTnLst>
                                </p:cTn>
                              </p:par>
                              <p:par>
                                <p:cTn id="155" presetID="0" presetClass="path" presetSubtype="0" accel="50000" decel="50000" fill="hold" nodeType="withEffect">
                                  <p:stCondLst>
                                    <p:cond delay="0"/>
                                  </p:stCondLst>
                                  <p:childTnLst>
                                    <p:animMotion origin="layout" path="M -4.16667E-6 3.7037E-6 C 0.04254 -0.0105 0.08542 -0.02099 0.10348 0.01851 C 0.12171 0.05802 0.11493 0.14753 0.10834 0.23703 " pathEditMode="relative" rAng="0" ptsTypes="aaA">
                                      <p:cBhvr>
                                        <p:cTn id="156" dur="2000" fill="hold"/>
                                        <p:tgtEl>
                                          <p:spTgt spid="117"/>
                                        </p:tgtEl>
                                        <p:attrNameLst>
                                          <p:attrName>ppt_x</p:attrName>
                                          <p:attrName>ppt_y</p:attrName>
                                        </p:attrNameLst>
                                      </p:cBhvr>
                                      <p:rCtr x="6100" y="10800"/>
                                    </p:animMotion>
                                  </p:childTnLst>
                                </p:cTn>
                              </p:par>
                            </p:childTnLst>
                          </p:cTn>
                        </p:par>
                        <p:par>
                          <p:cTn id="157" fill="hold">
                            <p:stCondLst>
                              <p:cond delay="4500"/>
                            </p:stCondLst>
                            <p:childTnLst>
                              <p:par>
                                <p:cTn id="158" presetID="10" presetClass="exit" presetSubtype="0" fill="hold" nodeType="afterEffect">
                                  <p:stCondLst>
                                    <p:cond delay="0"/>
                                  </p:stCondLst>
                                  <p:childTnLst>
                                    <p:animEffect transition="out" filter="fade">
                                      <p:cBhvr>
                                        <p:cTn id="159" dur="1000"/>
                                        <p:tgtEl>
                                          <p:spTgt spid="198"/>
                                        </p:tgtEl>
                                      </p:cBhvr>
                                    </p:animEffect>
                                    <p:set>
                                      <p:cBhvr>
                                        <p:cTn id="160" dur="1" fill="hold">
                                          <p:stCondLst>
                                            <p:cond delay="999"/>
                                          </p:stCondLst>
                                        </p:cTn>
                                        <p:tgtEl>
                                          <p:spTgt spid="198"/>
                                        </p:tgtEl>
                                        <p:attrNameLst>
                                          <p:attrName>style.visibility</p:attrName>
                                        </p:attrNameLst>
                                      </p:cBhvr>
                                      <p:to>
                                        <p:strVal val="hidden"/>
                                      </p:to>
                                    </p:set>
                                  </p:childTnLst>
                                </p:cTn>
                              </p:par>
                              <p:par>
                                <p:cTn id="161" presetID="10" presetClass="exit" presetSubtype="0" fill="hold" nodeType="withEffect">
                                  <p:stCondLst>
                                    <p:cond delay="0"/>
                                  </p:stCondLst>
                                  <p:childTnLst>
                                    <p:animEffect transition="out" filter="fade">
                                      <p:cBhvr>
                                        <p:cTn id="162" dur="1000"/>
                                        <p:tgtEl>
                                          <p:spTgt spid="109"/>
                                        </p:tgtEl>
                                      </p:cBhvr>
                                    </p:animEffect>
                                    <p:set>
                                      <p:cBhvr>
                                        <p:cTn id="163" dur="1" fill="hold">
                                          <p:stCondLst>
                                            <p:cond delay="999"/>
                                          </p:stCondLst>
                                        </p:cTn>
                                        <p:tgtEl>
                                          <p:spTgt spid="109"/>
                                        </p:tgtEl>
                                        <p:attrNameLst>
                                          <p:attrName>style.visibility</p:attrName>
                                        </p:attrNameLst>
                                      </p:cBhvr>
                                      <p:to>
                                        <p:strVal val="hidden"/>
                                      </p:to>
                                    </p:set>
                                  </p:childTnLst>
                                </p:cTn>
                              </p:par>
                              <p:par>
                                <p:cTn id="164" presetID="10" presetClass="exit" presetSubtype="0" fill="hold" nodeType="withEffect">
                                  <p:stCondLst>
                                    <p:cond delay="0"/>
                                  </p:stCondLst>
                                  <p:childTnLst>
                                    <p:animEffect transition="out" filter="fade">
                                      <p:cBhvr>
                                        <p:cTn id="165" dur="1000"/>
                                        <p:tgtEl>
                                          <p:spTgt spid="114"/>
                                        </p:tgtEl>
                                      </p:cBhvr>
                                    </p:animEffect>
                                    <p:set>
                                      <p:cBhvr>
                                        <p:cTn id="166" dur="1" fill="hold">
                                          <p:stCondLst>
                                            <p:cond delay="999"/>
                                          </p:stCondLst>
                                        </p:cTn>
                                        <p:tgtEl>
                                          <p:spTgt spid="114"/>
                                        </p:tgtEl>
                                        <p:attrNameLst>
                                          <p:attrName>style.visibility</p:attrName>
                                        </p:attrNameLst>
                                      </p:cBhvr>
                                      <p:to>
                                        <p:strVal val="hidden"/>
                                      </p:to>
                                    </p:set>
                                  </p:childTnLst>
                                </p:cTn>
                              </p:par>
                              <p:par>
                                <p:cTn id="167" presetID="10" presetClass="exit" presetSubtype="0" fill="hold" nodeType="withEffect">
                                  <p:stCondLst>
                                    <p:cond delay="0"/>
                                  </p:stCondLst>
                                  <p:childTnLst>
                                    <p:animEffect transition="out" filter="fade">
                                      <p:cBhvr>
                                        <p:cTn id="168" dur="1000"/>
                                        <p:tgtEl>
                                          <p:spTgt spid="117"/>
                                        </p:tgtEl>
                                      </p:cBhvr>
                                    </p:animEffect>
                                    <p:set>
                                      <p:cBhvr>
                                        <p:cTn id="169" dur="1" fill="hold">
                                          <p:stCondLst>
                                            <p:cond delay="999"/>
                                          </p:stCondLst>
                                        </p:cTn>
                                        <p:tgtEl>
                                          <p:spTgt spid="117"/>
                                        </p:tgtEl>
                                        <p:attrNameLst>
                                          <p:attrName>style.visibility</p:attrName>
                                        </p:attrNameLst>
                                      </p:cBhvr>
                                      <p:to>
                                        <p:strVal val="hidden"/>
                                      </p:to>
                                    </p:set>
                                  </p:childTnLst>
                                </p:cTn>
                              </p:par>
                            </p:childTnLst>
                          </p:cTn>
                        </p:par>
                        <p:par>
                          <p:cTn id="170" fill="hold">
                            <p:stCondLst>
                              <p:cond delay="5500"/>
                            </p:stCondLst>
                            <p:childTnLst>
                              <p:par>
                                <p:cTn id="171" presetID="10" presetClass="entr" presetSubtype="0" fill="hold" nodeType="afterEffect">
                                  <p:stCondLst>
                                    <p:cond delay="0"/>
                                  </p:stCondLst>
                                  <p:childTnLst>
                                    <p:set>
                                      <p:cBhvr>
                                        <p:cTn id="172" dur="1" fill="hold">
                                          <p:stCondLst>
                                            <p:cond delay="0"/>
                                          </p:stCondLst>
                                        </p:cTn>
                                        <p:tgtEl>
                                          <p:spTgt spid="13"/>
                                        </p:tgtEl>
                                        <p:attrNameLst>
                                          <p:attrName>style.visibility</p:attrName>
                                        </p:attrNameLst>
                                      </p:cBhvr>
                                      <p:to>
                                        <p:strVal val="visible"/>
                                      </p:to>
                                    </p:set>
                                    <p:animEffect transition="in" filter="fade">
                                      <p:cBhvr>
                                        <p:cTn id="173" dur="1000"/>
                                        <p:tgtEl>
                                          <p:spTgt spid="13"/>
                                        </p:tgtEl>
                                      </p:cBhvr>
                                    </p:animEffect>
                                  </p:childTnLst>
                                </p:cTn>
                              </p:par>
                              <p:par>
                                <p:cTn id="174" presetID="10" presetClass="entr" presetSubtype="0" fill="hold" nodeType="withEffect">
                                  <p:stCondLst>
                                    <p:cond delay="0"/>
                                  </p:stCondLst>
                                  <p:childTnLst>
                                    <p:set>
                                      <p:cBhvr>
                                        <p:cTn id="175" dur="1" fill="hold">
                                          <p:stCondLst>
                                            <p:cond delay="0"/>
                                          </p:stCondLst>
                                        </p:cTn>
                                        <p:tgtEl>
                                          <p:spTgt spid="10"/>
                                        </p:tgtEl>
                                        <p:attrNameLst>
                                          <p:attrName>style.visibility</p:attrName>
                                        </p:attrNameLst>
                                      </p:cBhvr>
                                      <p:to>
                                        <p:strVal val="visible"/>
                                      </p:to>
                                    </p:set>
                                    <p:animEffect transition="in" filter="fade">
                                      <p:cBhvr>
                                        <p:cTn id="176" dur="1000"/>
                                        <p:tgtEl>
                                          <p:spTgt spid="10"/>
                                        </p:tgtEl>
                                      </p:cBhvr>
                                    </p:animEffect>
                                  </p:childTnLst>
                                </p:cTn>
                              </p:par>
                            </p:childTnLst>
                          </p:cTn>
                        </p:par>
                        <p:par>
                          <p:cTn id="177" fill="hold">
                            <p:stCondLst>
                              <p:cond delay="6500"/>
                            </p:stCondLst>
                            <p:childTnLst>
                              <p:par>
                                <p:cTn id="178" presetID="10" presetClass="entr" presetSubtype="0" fill="hold" nodeType="afterEffect">
                                  <p:stCondLst>
                                    <p:cond delay="0"/>
                                  </p:stCondLst>
                                  <p:childTnLst>
                                    <p:set>
                                      <p:cBhvr>
                                        <p:cTn id="179" dur="1" fill="hold">
                                          <p:stCondLst>
                                            <p:cond delay="0"/>
                                          </p:stCondLst>
                                        </p:cTn>
                                        <p:tgtEl>
                                          <p:spTgt spid="6"/>
                                        </p:tgtEl>
                                        <p:attrNameLst>
                                          <p:attrName>style.visibility</p:attrName>
                                        </p:attrNameLst>
                                      </p:cBhvr>
                                      <p:to>
                                        <p:strVal val="visible"/>
                                      </p:to>
                                    </p:set>
                                    <p:animEffect transition="in" filter="fade">
                                      <p:cBhvr>
                                        <p:cTn id="180" dur="1000"/>
                                        <p:tgtEl>
                                          <p:spTgt spid="6"/>
                                        </p:tgtEl>
                                      </p:cBhvr>
                                    </p:animEffect>
                                  </p:childTnLst>
                                </p:cTn>
                              </p:par>
                              <p:par>
                                <p:cTn id="181" presetID="10" presetClass="entr" presetSubtype="0" fill="hold" nodeType="withEffect">
                                  <p:stCondLst>
                                    <p:cond delay="0"/>
                                  </p:stCondLst>
                                  <p:childTnLst>
                                    <p:set>
                                      <p:cBhvr>
                                        <p:cTn id="182" dur="1" fill="hold">
                                          <p:stCondLst>
                                            <p:cond delay="0"/>
                                          </p:stCondLst>
                                        </p:cTn>
                                        <p:tgtEl>
                                          <p:spTgt spid="16"/>
                                        </p:tgtEl>
                                        <p:attrNameLst>
                                          <p:attrName>style.visibility</p:attrName>
                                        </p:attrNameLst>
                                      </p:cBhvr>
                                      <p:to>
                                        <p:strVal val="visible"/>
                                      </p:to>
                                    </p:set>
                                    <p:animEffect transition="in" filter="fade">
                                      <p:cBhvr>
                                        <p:cTn id="183" dur="1000"/>
                                        <p:tgtEl>
                                          <p:spTgt spid="16"/>
                                        </p:tgtEl>
                                      </p:cBhvr>
                                    </p:animEffect>
                                  </p:childTnLst>
                                </p:cTn>
                              </p:par>
                              <p:par>
                                <p:cTn id="184" presetID="10" presetClass="entr" presetSubtype="0" fill="hold" nodeType="withEffect">
                                  <p:stCondLst>
                                    <p:cond delay="0"/>
                                  </p:stCondLst>
                                  <p:childTnLst>
                                    <p:set>
                                      <p:cBhvr>
                                        <p:cTn id="185" dur="1" fill="hold">
                                          <p:stCondLst>
                                            <p:cond delay="0"/>
                                          </p:stCondLst>
                                        </p:cTn>
                                        <p:tgtEl>
                                          <p:spTgt spid="209"/>
                                        </p:tgtEl>
                                        <p:attrNameLst>
                                          <p:attrName>style.visibility</p:attrName>
                                        </p:attrNameLst>
                                      </p:cBhvr>
                                      <p:to>
                                        <p:strVal val="visible"/>
                                      </p:to>
                                    </p:set>
                                    <p:animEffect transition="in" filter="fade">
                                      <p:cBhvr>
                                        <p:cTn id="186" dur="1000"/>
                                        <p:tgtEl>
                                          <p:spTgt spid="209"/>
                                        </p:tgtEl>
                                      </p:cBhvr>
                                    </p:animEffect>
                                  </p:childTnLst>
                                </p:cTn>
                              </p:par>
                              <p:par>
                                <p:cTn id="187" presetID="10" presetClass="exit" presetSubtype="0" fill="hold" nodeType="withEffect">
                                  <p:stCondLst>
                                    <p:cond delay="0"/>
                                  </p:stCondLst>
                                  <p:childTnLst>
                                    <p:animEffect transition="out" filter="fade">
                                      <p:cBhvr>
                                        <p:cTn id="188" dur="1000"/>
                                        <p:tgtEl>
                                          <p:spTgt spid="202"/>
                                        </p:tgtEl>
                                      </p:cBhvr>
                                    </p:animEffect>
                                    <p:set>
                                      <p:cBhvr>
                                        <p:cTn id="189" dur="1" fill="hold">
                                          <p:stCondLst>
                                            <p:cond delay="999"/>
                                          </p:stCondLst>
                                        </p:cTn>
                                        <p:tgtEl>
                                          <p:spTgt spid="2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166" grpId="0" animBg="1"/>
      <p:bldP spid="170" grpId="0" animBg="1"/>
      <p:bldP spid="172" grpId="0" animBg="1"/>
      <p:bldP spid="173" grpId="0" animBg="1"/>
      <p:bldP spid="181" grpId="0" animBg="1"/>
      <p:bldP spid="194" grpId="0" animBg="1"/>
      <p:bldP spid="197" grpId="0" animBg="1"/>
    </p:bldLst>
  </p:timing>
</p:sld>
</file>

<file path=ppt/theme/theme1.xml><?xml version="1.0" encoding="utf-8"?>
<a:theme xmlns:a="http://schemas.openxmlformats.org/drawingml/2006/main" name="Pivotal">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Pivotal.thmx</Template>
  <TotalTime>1227</TotalTime>
  <Words>2699</Words>
  <Application>Microsoft Macintosh PowerPoint</Application>
  <PresentationFormat>On-screen Show (16:9)</PresentationFormat>
  <Paragraphs>245</Paragraphs>
  <Slides>16</Slides>
  <Notes>10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Pivotal</vt:lpstr>
      <vt:lpstr>Pivotal GemFire</vt:lpstr>
      <vt:lpstr>PowerPoint Presentation</vt:lpstr>
      <vt:lpstr>Who Is Using Gemfire?</vt:lpstr>
      <vt:lpstr>Big Data Apps at Scale Have Unique Needs</vt:lpstr>
      <vt:lpstr>1. Scale-Out Performance</vt:lpstr>
      <vt:lpstr>2. Consistent Database Operations Across Distributed Nodes</vt:lpstr>
      <vt:lpstr>3. High Availability, Resilience, and  Global Scale</vt:lpstr>
      <vt:lpstr>Client and Server Architecture</vt:lpstr>
      <vt:lpstr>Locators and Group Membership</vt:lpstr>
      <vt:lpstr>Connecting a Client to the Cluster</vt:lpstr>
      <vt:lpstr>Replicated Regions Overview</vt:lpstr>
      <vt:lpstr>Partitioned Regions Overview</vt:lpstr>
      <vt:lpstr>Continuous Queries Overview</vt:lpstr>
      <vt:lpstr>CQ Driven Dashboard Demo</vt:lpstr>
      <vt:lpstr>Lab</vt:lpstr>
      <vt:lpstr>QUESTIONS</vt:lpstr>
    </vt:vector>
  </TitlesOfParts>
  <Company>VMWare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Gemfire Field Demo</dc:title>
  <dc:creator>User</dc:creator>
  <cp:lastModifiedBy>Frederico Melo</cp:lastModifiedBy>
  <cp:revision>39</cp:revision>
  <dcterms:created xsi:type="dcterms:W3CDTF">2015-01-19T18:06:02Z</dcterms:created>
  <dcterms:modified xsi:type="dcterms:W3CDTF">2015-03-24T13:11:14Z</dcterms:modified>
</cp:coreProperties>
</file>