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450" r:id="rId4"/>
    <p:sldId id="453" r:id="rId5"/>
    <p:sldId id="435" r:id="rId6"/>
    <p:sldId id="452" r:id="rId7"/>
    <p:sldId id="442" r:id="rId8"/>
    <p:sldId id="451" r:id="rId9"/>
    <p:sldId id="429" r:id="rId10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6872" autoAdjust="0"/>
  </p:normalViewPr>
  <p:slideViewPr>
    <p:cSldViewPr snapToGrid="0" snapToObjects="1">
      <p:cViewPr varScale="1">
        <p:scale>
          <a:sx n="119" d="100"/>
          <a:sy n="119" d="100"/>
        </p:scale>
        <p:origin x="-60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Query data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High Availability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Monitoring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Accessing HDFS</a:t>
            </a: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Creating Tables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  <a:r>
              <a:rPr lang="en-US" sz="1500" dirty="0" smtClean="0">
                <a:solidFill>
                  <a:schemeClr val="tx1"/>
                </a:solidFill>
                <a:uFillTx/>
              </a:rPr>
              <a:t> 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Leveraging 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transformation and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5" descr="C:\Users\sdunn\Documents\Pivotal Corporate\presentation\Misc Assets\icon-x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63" y="1445188"/>
            <a:ext cx="681943" cy="6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498" y="3105422"/>
            <a:ext cx="611390" cy="488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140"/>
          <p:cNvSpPr/>
          <p:nvPr/>
        </p:nvSpPr>
        <p:spPr>
          <a:xfrm>
            <a:off x="1576158" y="1582125"/>
            <a:ext cx="4998701" cy="7746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59070" y="1672941"/>
            <a:ext cx="4998703" cy="7746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1426"/>
          <p:cNvSpPr/>
          <p:nvPr/>
        </p:nvSpPr>
        <p:spPr>
          <a:xfrm>
            <a:off x="2179616" y="1879761"/>
            <a:ext cx="59443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Ingest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8537" y="2021132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043" y="1781812"/>
            <a:ext cx="410798" cy="3765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1204"/>
          <p:cNvSpPr/>
          <p:nvPr/>
        </p:nvSpPr>
        <p:spPr>
          <a:xfrm>
            <a:off x="1411741" y="2220759"/>
            <a:ext cx="912340" cy="23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0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29756E"/>
                </a:solidFill>
              </a:rPr>
              <a:t>SpringXD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3382" y="1916738"/>
            <a:ext cx="856635" cy="0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66612" y="2875482"/>
            <a:ext cx="1131532" cy="82675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28622" y="2204125"/>
            <a:ext cx="0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62804" y="794206"/>
            <a:ext cx="1319452" cy="3911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426"/>
          <p:cNvSpPr/>
          <p:nvPr/>
        </p:nvSpPr>
        <p:spPr>
          <a:xfrm>
            <a:off x="4536979" y="891780"/>
            <a:ext cx="1149730" cy="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chemeClr val="accent1">
                    <a:lumMod val="75000"/>
                  </a:schemeClr>
                </a:solidFill>
              </a:rPr>
              <a:t>Groovy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Shape 356"/>
          <p:cNvSpPr/>
          <p:nvPr/>
        </p:nvSpPr>
        <p:spPr>
          <a:xfrm>
            <a:off x="299355" y="3190762"/>
            <a:ext cx="261084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 b="1">
                <a:uFillTx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Fast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b="1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Extensible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Open-Source</a:t>
            </a:r>
          </a:p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Fault-Tolerant</a:t>
            </a:r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x-none" sz="1600" i="1" dirty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Horizontally </a:t>
            </a:r>
            <a:r>
              <a:rPr lang="x-none" sz="1600" i="1" dirty="0" smtClean="0">
                <a:solidFill>
                  <a:schemeClr val="accent1">
                    <a:lumMod val="75000"/>
                  </a:schemeClr>
                </a:solidFill>
                <a:latin typeface="Avenir Next Demi Bold"/>
                <a:cs typeface="Avenir Next Demi Bold"/>
              </a:rPr>
              <a:t>Scalable</a:t>
            </a:r>
            <a:endParaRPr lang="x-none" sz="1600" i="1" dirty="0">
              <a:solidFill>
                <a:schemeClr val="accent1">
                  <a:lumMod val="75000"/>
                </a:schemeClr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13382" y="2073912"/>
            <a:ext cx="856635" cy="460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041672" y="2204125"/>
            <a:ext cx="10078" cy="613041"/>
          </a:xfrm>
          <a:prstGeom prst="straightConnector1">
            <a:avLst/>
          </a:prstGeom>
          <a:ln w="28575" cmpd="sng">
            <a:solidFill>
              <a:schemeClr val="accent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027877" y="1229227"/>
            <a:ext cx="6814" cy="615448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8201" y="1229227"/>
            <a:ext cx="0" cy="615447"/>
          </a:xfrm>
          <a:prstGeom prst="straightConnector1">
            <a:avLst/>
          </a:prstGeom>
          <a:ln w="28575" cmpd="sng"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27317" y="2102571"/>
            <a:ext cx="605022" cy="3036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27317" y="1950590"/>
            <a:ext cx="605022" cy="11252"/>
          </a:xfrm>
          <a:prstGeom prst="straightConnector1">
            <a:avLst/>
          </a:prstGeom>
          <a:ln w="28575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177" y="2998513"/>
            <a:ext cx="376097" cy="35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1426"/>
          <p:cNvSpPr/>
          <p:nvPr/>
        </p:nvSpPr>
        <p:spPr>
          <a:xfrm>
            <a:off x="3751993" y="3426591"/>
            <a:ext cx="798971" cy="20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  <a:latin typeface="+mn-lt"/>
              </a:rPr>
              <a:t>GemFire</a:t>
            </a:r>
          </a:p>
        </p:txBody>
      </p:sp>
      <p:sp>
        <p:nvSpPr>
          <p:cNvPr id="47" name="Shape 1350"/>
          <p:cNvSpPr/>
          <p:nvPr/>
        </p:nvSpPr>
        <p:spPr>
          <a:xfrm>
            <a:off x="7736987" y="3533608"/>
            <a:ext cx="497504" cy="19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050" dirty="0">
                <a:solidFill>
                  <a:srgbClr val="29756E"/>
                </a:solidFill>
              </a:rPr>
              <a:t>HAWQ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23190" y="1594657"/>
            <a:ext cx="1300593" cy="9916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589456" y="2064904"/>
            <a:ext cx="814712" cy="273378"/>
          </a:xfrm>
          <a:prstGeom prst="roundRect">
            <a:avLst>
              <a:gd name="adj" fmla="val 384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4D4D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Verdana" charset="0"/>
                <a:ea typeface="+mn-ea"/>
                <a:cs typeface="+mn-cs"/>
              </a:rPr>
              <a:t>HDFS</a:t>
            </a:r>
          </a:p>
        </p:txBody>
      </p:sp>
      <p:sp>
        <p:nvSpPr>
          <p:cNvPr id="50" name="Shape 1426"/>
          <p:cNvSpPr/>
          <p:nvPr/>
        </p:nvSpPr>
        <p:spPr>
          <a:xfrm>
            <a:off x="7352921" y="1691320"/>
            <a:ext cx="1270862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Data Lake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51" name="Shape 1066"/>
          <p:cNvSpPr/>
          <p:nvPr/>
        </p:nvSpPr>
        <p:spPr>
          <a:xfrm>
            <a:off x="373596" y="1603665"/>
            <a:ext cx="1050463" cy="38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3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29756E"/>
                </a:solidFill>
              </a:rPr>
              <a:t>Ingestion</a:t>
            </a:r>
          </a:p>
        </p:txBody>
      </p:sp>
      <p:sp>
        <p:nvSpPr>
          <p:cNvPr id="52" name="Shape 1068"/>
          <p:cNvSpPr/>
          <p:nvPr/>
        </p:nvSpPr>
        <p:spPr>
          <a:xfrm>
            <a:off x="326740" y="2204125"/>
            <a:ext cx="1115333" cy="251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1100" dirty="0">
                <a:solidFill>
                  <a:srgbClr val="94949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JSON / HTTP</a:t>
            </a:r>
          </a:p>
        </p:txBody>
      </p:sp>
      <p:sp>
        <p:nvSpPr>
          <p:cNvPr id="57" name="Shape 1426"/>
          <p:cNvSpPr/>
          <p:nvPr/>
        </p:nvSpPr>
        <p:spPr>
          <a:xfrm>
            <a:off x="4318874" y="2515250"/>
            <a:ext cx="83324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50" dirty="0" smtClean="0">
                <a:solidFill>
                  <a:srgbClr val="29756E"/>
                </a:solidFill>
                <a:latin typeface="+mn-lt"/>
              </a:rPr>
              <a:t>Tap</a:t>
            </a:r>
            <a:endParaRPr sz="105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58" name="Shape 1426"/>
          <p:cNvSpPr/>
          <p:nvPr/>
        </p:nvSpPr>
        <p:spPr>
          <a:xfrm>
            <a:off x="4336947" y="1283275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Shape 1426"/>
          <p:cNvSpPr/>
          <p:nvPr/>
        </p:nvSpPr>
        <p:spPr>
          <a:xfrm>
            <a:off x="5337437" y="1273772"/>
            <a:ext cx="547367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CSV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Shape 1426"/>
          <p:cNvSpPr/>
          <p:nvPr/>
        </p:nvSpPr>
        <p:spPr>
          <a:xfrm>
            <a:off x="7429856" y="2739532"/>
            <a:ext cx="1016195" cy="413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</a:rPr>
              <a:t>Advanced Analytics</a:t>
            </a:r>
            <a:endParaRPr sz="1200" dirty="0">
              <a:solidFill>
                <a:srgbClr val="29756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23190" y="2631436"/>
            <a:ext cx="1300593" cy="11066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D4D4D"/>
              </a:solidFill>
              <a:effectLst/>
              <a:uFill>
                <a:solidFill>
                  <a:srgbClr val="4D4D4D"/>
                </a:solidFill>
              </a:u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148"/>
          <p:cNvSpPr>
            <a:spLocks noGrp="1"/>
          </p:cNvSpPr>
          <p:nvPr>
            <p:ph type="title" idx="4294967295"/>
          </p:nvPr>
        </p:nvSpPr>
        <p:spPr>
          <a:xfrm>
            <a:off x="268373" y="170497"/>
            <a:ext cx="8410576" cy="460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>
                <a:solidFill>
                  <a:srgbClr val="00685D"/>
                </a:solidFill>
                <a:uFillTx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300" dirty="0" smtClean="0">
                <a:solidFill>
                  <a:srgbClr val="00685D"/>
                </a:solidFill>
              </a:rPr>
              <a:t>What </a:t>
            </a:r>
            <a:r>
              <a:rPr lang="x-none" sz="2300" dirty="0" smtClean="0">
                <a:solidFill>
                  <a:srgbClr val="00685D"/>
                </a:solidFill>
              </a:rPr>
              <a:t>you’re going to build</a:t>
            </a:r>
            <a:endParaRPr sz="2300" dirty="0">
              <a:solidFill>
                <a:srgbClr val="00685D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71504" y="3793303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213814" y="3811319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913688" y="3829336"/>
            <a:ext cx="0" cy="34131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055998" y="3856360"/>
            <a:ext cx="0" cy="34131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ape 1426"/>
          <p:cNvSpPr/>
          <p:nvPr/>
        </p:nvSpPr>
        <p:spPr>
          <a:xfrm>
            <a:off x="4306367" y="3820328"/>
            <a:ext cx="800712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JSON / Rest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9" name="Shape 1426"/>
          <p:cNvSpPr/>
          <p:nvPr/>
        </p:nvSpPr>
        <p:spPr>
          <a:xfrm>
            <a:off x="8169720" y="3833467"/>
            <a:ext cx="716390" cy="22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SQL</a:t>
            </a:r>
            <a:endParaRPr sz="100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0" name="Shape 1426"/>
          <p:cNvSpPr/>
          <p:nvPr/>
        </p:nvSpPr>
        <p:spPr>
          <a:xfrm>
            <a:off x="3468614" y="4220823"/>
            <a:ext cx="1506374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Transactional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1" name="Shape 1426"/>
          <p:cNvSpPr/>
          <p:nvPr/>
        </p:nvSpPr>
        <p:spPr>
          <a:xfrm>
            <a:off x="7492904" y="4274357"/>
            <a:ext cx="1433371" cy="23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1300" dirty="0" smtClean="0">
                <a:solidFill>
                  <a:srgbClr val="29756E"/>
                </a:solidFill>
                <a:latin typeface="+mn-lt"/>
              </a:rPr>
              <a:t>Analytics App</a:t>
            </a:r>
            <a:endParaRPr sz="1300" dirty="0">
              <a:solidFill>
                <a:srgbClr val="29756E"/>
              </a:solidFill>
              <a:latin typeface="+mn-lt"/>
            </a:endParaRPr>
          </a:p>
        </p:txBody>
      </p:sp>
      <p:sp>
        <p:nvSpPr>
          <p:cNvPr id="83" name="Shape 1426"/>
          <p:cNvSpPr/>
          <p:nvPr/>
        </p:nvSpPr>
        <p:spPr>
          <a:xfrm>
            <a:off x="3037268" y="1870576"/>
            <a:ext cx="502323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Split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03140" y="2011947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1426"/>
          <p:cNvSpPr/>
          <p:nvPr/>
        </p:nvSpPr>
        <p:spPr>
          <a:xfrm>
            <a:off x="3858055" y="1868975"/>
            <a:ext cx="555188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Filter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77969" y="2010346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hape 1426"/>
          <p:cNvSpPr/>
          <p:nvPr/>
        </p:nvSpPr>
        <p:spPr>
          <a:xfrm>
            <a:off x="4722883" y="1862690"/>
            <a:ext cx="798186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Transform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566902" y="2013548"/>
            <a:ext cx="193154" cy="73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hape 1426"/>
          <p:cNvSpPr/>
          <p:nvPr/>
        </p:nvSpPr>
        <p:spPr>
          <a:xfrm>
            <a:off x="5821817" y="1870576"/>
            <a:ext cx="473830" cy="269749"/>
          </a:xfrm>
          <a:prstGeom prst="rect">
            <a:avLst/>
          </a:prstGeom>
          <a:ln w="22225" cmpd="sng">
            <a:solidFill>
              <a:schemeClr val="tx2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>
                <a:solidFill>
                  <a:srgbClr val="29756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1200" dirty="0" smtClean="0">
                <a:solidFill>
                  <a:srgbClr val="29756E"/>
                </a:solidFill>
                <a:latin typeface="+mn-lt"/>
              </a:rPr>
              <a:t>Sink</a:t>
            </a:r>
            <a:endParaRPr sz="1200" dirty="0">
              <a:solidFill>
                <a:srgbClr val="29756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1" y="1172314"/>
            <a:ext cx="3958922" cy="2217615"/>
          </a:xfrm>
          <a:prstGeom prst="rect">
            <a:avLst/>
          </a:prstGeom>
          <a:effectLst>
            <a:outerShdw blurRad="50800" dist="762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1689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684" y="4584928"/>
            <a:ext cx="83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Hebrew"/>
                <a:cs typeface="Arial Hebrew"/>
              </a:rPr>
              <a:t>Access:  http://</a:t>
            </a:r>
            <a:r>
              <a:rPr lang="en-US" sz="2400" dirty="0" err="1" smtClean="0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sz="2400" dirty="0" smtClean="0">
                <a:solidFill>
                  <a:schemeClr val="bg1"/>
                </a:solidFill>
                <a:latin typeface="Arial Hebrew"/>
                <a:cs typeface="Arial Hebrew"/>
              </a:rPr>
              <a:t>/pivotal-data-roadshow-labs</a:t>
            </a:r>
            <a:endParaRPr lang="en-US" sz="2400" dirty="0">
              <a:solidFill>
                <a:schemeClr val="bg1"/>
              </a:solidFill>
              <a:latin typeface="Arial Hebrew"/>
              <a:cs typeface="Arial Hebrew"/>
            </a:endParaRP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37407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Data Streaming with Spring XD Lab – 60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Building a Data Stream Pipeline. Using transformations, sinking to HDFS and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</a:rPr>
              <a:t>.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Pivotal HD + </a:t>
            </a:r>
            <a:r>
              <a:rPr lang="en-US" sz="1600" dirty="0" err="1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(40')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Accessing HDFS, loading data, performing SQL </a:t>
            </a:r>
            <a:r>
              <a:rPr lang="en-US" sz="1600" dirty="0" smtClean="0">
                <a:solidFill>
                  <a:srgbClr val="5E5E5E"/>
                </a:solidFill>
              </a:rPr>
              <a:t>queries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err="1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(40')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First steps with Pivotal </a:t>
            </a:r>
            <a:r>
              <a:rPr lang="en-US" sz="1600" dirty="0" err="1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Data load, query, scale-out, HA, monitoring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600" dirty="0" smtClean="0">
              <a:solidFill>
                <a:srgbClr val="5E5E5E"/>
              </a:solidFill>
            </a:endParaRP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11816</TotalTime>
  <Words>256</Words>
  <Application>Microsoft Macintosh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PowerPoint Presentation</vt:lpstr>
      <vt:lpstr>Labs we’re going to do</vt:lpstr>
      <vt:lpstr>What you’re going to build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153</cp:revision>
  <dcterms:modified xsi:type="dcterms:W3CDTF">2015-03-26T00:10:39Z</dcterms:modified>
</cp:coreProperties>
</file>