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1" r:id="rId5"/>
    <p:sldId id="258" r:id="rId6"/>
    <p:sldId id="259" r:id="rId7"/>
    <p:sldId id="265" r:id="rId8"/>
    <p:sldId id="263" r:id="rId9"/>
    <p:sldId id="262" r:id="rId10"/>
    <p:sldId id="264" r:id="rId11"/>
    <p:sldId id="266" r:id="rId12"/>
    <p:sldId id="275" r:id="rId13"/>
    <p:sldId id="267" r:id="rId14"/>
    <p:sldId id="272" r:id="rId15"/>
    <p:sldId id="270" r:id="rId16"/>
    <p:sldId id="269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6" autoAdjust="0"/>
    <p:restoredTop sz="94660"/>
  </p:normalViewPr>
  <p:slideViewPr>
    <p:cSldViewPr snapToGrid="0">
      <p:cViewPr>
        <p:scale>
          <a:sx n="80" d="100"/>
          <a:sy n="80" d="100"/>
        </p:scale>
        <p:origin x="67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94B0C-4137-43F2-B6EE-FAE97BEE3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FC6073-F169-4037-8983-C754EEBCB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24EF8-91CF-400C-9FE9-9EFA3C3C8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97216-F799-40BF-88F8-3646A0BEABC3}" type="datetimeFigureOut">
              <a:rPr lang="en-SG" smtClean="0"/>
              <a:t>02/05/2019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FCDD5-E441-46C6-A0D0-D40BDBF01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E1B3F-F05D-486F-A2AE-E1D7A1475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DF8CD-9F5F-4F87-802E-2CDEAE2B48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0073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8EFCC-6E6F-401E-98A4-A96D7754D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FCE5D9-5D54-4126-B0C0-867662A0AA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5EF8E2-00BB-4D42-A73C-8347852ED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42D82-32DE-4668-A4C5-D3686FCA8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97216-F799-40BF-88F8-3646A0BEABC3}" type="datetimeFigureOut">
              <a:rPr lang="en-SG" smtClean="0"/>
              <a:t>02/05/2019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9E119-54F3-44D0-AA9C-D63CACECF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872FD-8804-4C34-BCB8-185AEC132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DF8CD-9F5F-4F87-802E-2CDEAE2B48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6800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81D7F-1A81-4A22-ADE0-701FCD6E9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636A4-80D8-4AA1-B923-2A0BA7EF4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10294-1578-40CE-98D0-676DE223E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97216-F799-40BF-88F8-3646A0BEABC3}" type="datetimeFigureOut">
              <a:rPr lang="en-SG" smtClean="0"/>
              <a:t>02/05/2019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31164-85DF-4005-9059-9E92646F0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AB4A7-D2DA-4777-91BE-AAE071F1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DF8CD-9F5F-4F87-802E-2CDEAE2B48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8759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FA1683-5BD5-4865-9FE0-937AFA642B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405453-1A52-4414-8E1C-39EF1001F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AFFE1-E4B0-4875-8E42-C298AA867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97216-F799-40BF-88F8-3646A0BEABC3}" type="datetimeFigureOut">
              <a:rPr lang="en-SG" smtClean="0"/>
              <a:t>02/05/2019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8A1FD-7242-49A7-8D74-674A1D882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D732B-1299-449F-A6F4-1243C88A7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DF8CD-9F5F-4F87-802E-2CDEAE2B48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453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DF216-F440-4A9C-A76E-327A855D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A8E77-AE7C-4B6B-B135-F0CE6B18F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3BB46-8ADE-4ACC-A4B1-D561412F5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97216-F799-40BF-88F8-3646A0BEABC3}" type="datetimeFigureOut">
              <a:rPr lang="en-SG" smtClean="0"/>
              <a:t>02/05/2019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55986-F500-45F8-8BEC-3D63E91E4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D82CE-9749-41E2-8537-0945B9069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DF8CD-9F5F-4F87-802E-2CDEAE2B48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5500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C3A7B-8813-4A69-80FE-B64B36551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C6E76-392F-4F0C-A95C-3559E88C6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E7B94-E9BC-412A-AE90-EAC06ACC3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97216-F799-40BF-88F8-3646A0BEABC3}" type="datetimeFigureOut">
              <a:rPr lang="en-SG" smtClean="0"/>
              <a:t>02/05/2019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38F02-1981-4CE5-98B9-BC1FF14DE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3B321-AC33-4694-85ED-AFFDF3894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DF8CD-9F5F-4F87-802E-2CDEAE2B48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0244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ABE14-CCE5-4A12-814A-0DFF41DC4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5183"/>
            <a:ext cx="10515600" cy="1325563"/>
          </a:xfrm>
        </p:spPr>
        <p:txBody>
          <a:bodyPr/>
          <a:lstStyle>
            <a:lvl1pPr algn="ctr">
              <a:lnSpc>
                <a:spcPct val="150000"/>
              </a:lnSpc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A5006-07B2-4A3E-AA88-AB3854BB0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97216-F799-40BF-88F8-3646A0BEABC3}" type="datetimeFigureOut">
              <a:rPr lang="en-SG" smtClean="0"/>
              <a:t>02/05/2019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F5ACD8-8485-46C1-A9FE-3BF88E13F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D1E680-D915-4B4A-B532-F1C94E02F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DF8CD-9F5F-4F87-802E-2CDEAE2B48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743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C915B-2097-4D0A-AF93-922DE7D06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23DB0-A3BC-4225-AC92-261DA9B913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268F4-C559-4AF9-92B5-51716A955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49A05-B9C1-4BDB-94D9-58515B79B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97216-F799-40BF-88F8-3646A0BEABC3}" type="datetimeFigureOut">
              <a:rPr lang="en-SG" smtClean="0"/>
              <a:t>02/05/2019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7E84E-A923-4FDA-81EC-91126AEA5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EA3EE-1C51-4323-B200-5EE70F9CE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DF8CD-9F5F-4F87-802E-2CDEAE2B48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153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EC6AC-6B2D-4000-BA8B-88660DBFB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0ECB2-68CB-442B-ABF1-202F31579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769660-6703-4A43-94D4-C5922E241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CBC84D-6CD0-463A-8F43-A71F787879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9C08F5-3B07-4CCC-86BE-69CC3D94B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AF410F-9546-41B2-8941-E298BAE01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97216-F799-40BF-88F8-3646A0BEABC3}" type="datetimeFigureOut">
              <a:rPr lang="en-SG" smtClean="0"/>
              <a:t>02/05/2019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01D9FC-B466-4A28-83F3-ED5F2D844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C2388E-391E-4C78-ACE3-B8C42D4A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DF8CD-9F5F-4F87-802E-2CDEAE2B48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5984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ABE14-CCE5-4A12-814A-0DFF41DC4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A5006-07B2-4A3E-AA88-AB3854BB0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97216-F799-40BF-88F8-3646A0BEABC3}" type="datetimeFigureOut">
              <a:rPr lang="en-SG" smtClean="0"/>
              <a:t>02/05/2019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F5ACD8-8485-46C1-A9FE-3BF88E13F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D1E680-D915-4B4A-B532-F1C94E02F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DF8CD-9F5F-4F87-802E-2CDEAE2B48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8904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D9DF99-A68F-41FF-941B-9D3756E5E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97216-F799-40BF-88F8-3646A0BEABC3}" type="datetimeFigureOut">
              <a:rPr lang="en-SG" smtClean="0"/>
              <a:t>02/05/2019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E81367-9175-494E-8E8D-6734255AD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DB0B5-4DAC-4885-95AC-81DBA07B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DF8CD-9F5F-4F87-802E-2CDEAE2B48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631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A942E-4676-416E-B78B-182C436AC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FD22A-73F7-407E-B857-F1CECD958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A0F0A7-20DE-4C36-88DA-1B4D05DAB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F2FDE-D31E-43A7-B313-691F38ADA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97216-F799-40BF-88F8-3646A0BEABC3}" type="datetimeFigureOut">
              <a:rPr lang="en-SG" smtClean="0"/>
              <a:t>02/05/2019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731FE-31CC-4197-948D-1FE588140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A8855-86A5-453C-BE15-6291B281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DF8CD-9F5F-4F87-802E-2CDEAE2B48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954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C2759A-D9EF-40C3-8E5B-3D24E0B11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E40E6-F10D-4535-A0B8-FD4AC546B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F14DA-51BD-4FAE-A1F0-832EDC268C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97216-F799-40BF-88F8-3646A0BEABC3}" type="datetimeFigureOut">
              <a:rPr lang="en-SG" smtClean="0"/>
              <a:t>02/05/2019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970B4-D14E-49BE-B8F6-C4A3EA5036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934C3-9627-4887-B1C2-5E54D295A2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DF8CD-9F5F-4F87-802E-2CDEAE2B48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2227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322D4-F68D-404C-A0BB-1C1C10A946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Rethink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56A8D8-DF72-43BC-B17A-5C24CE851B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8367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9D66E-5746-4293-AE97-9D7A95A20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Too many events to replay?</a:t>
            </a:r>
          </a:p>
        </p:txBody>
      </p:sp>
      <p:pic>
        <p:nvPicPr>
          <p:cNvPr id="4098" name="Picture 2" descr="https://media.licdn.com/dms/image/C4E12AQFsWLBnSScqNQ/article-inline_image-shrink_400_744/0?e=1562198400&amp;v=beta&amp;t=g-07ZIJt68V753pvgDpkN4rTH1rMI_CWq9rbTJFTJNY">
            <a:extLst>
              <a:ext uri="{FF2B5EF4-FFF2-40B4-BE49-F238E27FC236}">
                <a16:creationId xmlns:a16="http://schemas.microsoft.com/office/drawing/2014/main" id="{EB9B6A43-46DE-4FFE-B6AC-B77F0378D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577" y="2427837"/>
            <a:ext cx="3951496" cy="1496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419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8423AA7-5394-4264-9471-9DC1C6CCF8E6}"/>
              </a:ext>
            </a:extLst>
          </p:cNvPr>
          <p:cNvSpPr/>
          <p:nvPr/>
        </p:nvSpPr>
        <p:spPr>
          <a:xfrm>
            <a:off x="3493416" y="2231921"/>
            <a:ext cx="1547446" cy="10199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BCDEB99-9D20-43FC-AA87-E3C1DFF2D869}"/>
              </a:ext>
            </a:extLst>
          </p:cNvPr>
          <p:cNvSpPr/>
          <p:nvPr/>
        </p:nvSpPr>
        <p:spPr>
          <a:xfrm>
            <a:off x="6632331" y="2286000"/>
            <a:ext cx="1547446" cy="10199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B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5050A81-15E7-46E2-8F56-EABE676E4DD0}"/>
              </a:ext>
            </a:extLst>
          </p:cNvPr>
          <p:cNvSpPr/>
          <p:nvPr/>
        </p:nvSpPr>
        <p:spPr>
          <a:xfrm rot="18527999">
            <a:off x="2448013" y="3967109"/>
            <a:ext cx="2037808" cy="42203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F553ADE-5405-49D2-8FDA-D5BB5CAC0160}"/>
              </a:ext>
            </a:extLst>
          </p:cNvPr>
          <p:cNvSpPr/>
          <p:nvPr/>
        </p:nvSpPr>
        <p:spPr>
          <a:xfrm rot="18527999">
            <a:off x="5680837" y="3990890"/>
            <a:ext cx="2098839" cy="422031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1067CC6C-329F-4D84-A44B-10692C386399}"/>
              </a:ext>
            </a:extLst>
          </p:cNvPr>
          <p:cNvCxnSpPr>
            <a:cxnSpLocks/>
            <a:stCxn id="5" idx="0"/>
          </p:cNvCxnSpPr>
          <p:nvPr/>
        </p:nvCxnSpPr>
        <p:spPr>
          <a:xfrm rot="16200000" flipH="1" flipV="1">
            <a:off x="3332889" y="1502883"/>
            <a:ext cx="3290048" cy="4856282"/>
          </a:xfrm>
          <a:prstGeom prst="curvedConnector4">
            <a:avLst>
              <a:gd name="adj1" fmla="val -14186"/>
              <a:gd name="adj2" fmla="val 1281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AFD63416-E93E-45E2-8E81-090A9122C6E6}"/>
              </a:ext>
            </a:extLst>
          </p:cNvPr>
          <p:cNvCxnSpPr>
            <a:stCxn id="4" idx="1"/>
            <a:endCxn id="3" idx="1"/>
          </p:cNvCxnSpPr>
          <p:nvPr/>
        </p:nvCxnSpPr>
        <p:spPr>
          <a:xfrm rot="10800000" flipV="1">
            <a:off x="2549770" y="2741875"/>
            <a:ext cx="943646" cy="2603848"/>
          </a:xfrm>
          <a:prstGeom prst="curvedConnector3">
            <a:avLst>
              <a:gd name="adj1" fmla="val 1688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row: Right 2">
            <a:extLst>
              <a:ext uri="{FF2B5EF4-FFF2-40B4-BE49-F238E27FC236}">
                <a16:creationId xmlns:a16="http://schemas.microsoft.com/office/drawing/2014/main" id="{126AA2DA-5BC7-4F06-90DD-6DABA17D65BD}"/>
              </a:ext>
            </a:extLst>
          </p:cNvPr>
          <p:cNvSpPr/>
          <p:nvPr/>
        </p:nvSpPr>
        <p:spPr>
          <a:xfrm>
            <a:off x="2549770" y="4409342"/>
            <a:ext cx="7658100" cy="18727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Event Stream</a:t>
            </a:r>
          </a:p>
        </p:txBody>
      </p:sp>
      <p:sp>
        <p:nvSpPr>
          <p:cNvPr id="30" name="Title 29">
            <a:extLst>
              <a:ext uri="{FF2B5EF4-FFF2-40B4-BE49-F238E27FC236}">
                <a16:creationId xmlns:a16="http://schemas.microsoft.com/office/drawing/2014/main" id="{A87BDF58-2B7F-4DE7-AFD8-36CA847C5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What will it look like</a:t>
            </a:r>
          </a:p>
        </p:txBody>
      </p:sp>
    </p:spTree>
    <p:extLst>
      <p:ext uri="{BB962C8B-B14F-4D97-AF65-F5344CB8AC3E}">
        <p14:creationId xmlns:p14="http://schemas.microsoft.com/office/powerpoint/2010/main" val="1124698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679D4-9115-40DB-8820-602530907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Logical Contract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16988-6A2A-4C32-A8F7-33458B2D2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File system</a:t>
            </a:r>
          </a:p>
          <a:p>
            <a:r>
              <a:rPr lang="en-SG" dirty="0"/>
              <a:t>S3 </a:t>
            </a:r>
          </a:p>
          <a:p>
            <a:r>
              <a:rPr lang="en-SG" dirty="0"/>
              <a:t>RDBMS</a:t>
            </a:r>
          </a:p>
        </p:txBody>
      </p:sp>
    </p:spTree>
    <p:extLst>
      <p:ext uri="{BB962C8B-B14F-4D97-AF65-F5344CB8AC3E}">
        <p14:creationId xmlns:p14="http://schemas.microsoft.com/office/powerpoint/2010/main" val="2436019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9C39918-712F-4F88-B0C9-814CE65BA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Science vs Engineering</a:t>
            </a:r>
          </a:p>
        </p:txBody>
      </p:sp>
    </p:spTree>
    <p:extLst>
      <p:ext uri="{BB962C8B-B14F-4D97-AF65-F5344CB8AC3E}">
        <p14:creationId xmlns:p14="http://schemas.microsoft.com/office/powerpoint/2010/main" val="2993914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A6D83-3564-40E3-B14E-5DD38737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Stay focused</a:t>
            </a:r>
            <a:br>
              <a:rPr lang="en-SG" dirty="0"/>
            </a:br>
            <a:r>
              <a:rPr lang="en-SG" sz="2700" dirty="0"/>
              <a:t>Some people, when confronted with a problem, think "I know, I'll use regular expressions." Now they have two problems</a:t>
            </a:r>
          </a:p>
        </p:txBody>
      </p:sp>
    </p:spTree>
    <p:extLst>
      <p:ext uri="{BB962C8B-B14F-4D97-AF65-F5344CB8AC3E}">
        <p14:creationId xmlns:p14="http://schemas.microsoft.com/office/powerpoint/2010/main" val="1533040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39509-471F-4A25-9412-65E294EC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Operational Complexity</a:t>
            </a:r>
          </a:p>
        </p:txBody>
      </p:sp>
    </p:spTree>
    <p:extLst>
      <p:ext uri="{BB962C8B-B14F-4D97-AF65-F5344CB8AC3E}">
        <p14:creationId xmlns:p14="http://schemas.microsoft.com/office/powerpoint/2010/main" val="2420484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39509-471F-4A25-9412-65E294EC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Your company probably grows slower than Moore’s Law</a:t>
            </a:r>
          </a:p>
        </p:txBody>
      </p:sp>
    </p:spTree>
    <p:extLst>
      <p:ext uri="{BB962C8B-B14F-4D97-AF65-F5344CB8AC3E}">
        <p14:creationId xmlns:p14="http://schemas.microsoft.com/office/powerpoint/2010/main" val="3913508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A6D83-3564-40E3-B14E-5DD38737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Distributed </a:t>
            </a:r>
            <a:r>
              <a:rPr lang="en-SG" dirty="0" err="1"/>
              <a:t>tx</a:t>
            </a:r>
            <a:r>
              <a:rPr lang="en-SG" dirty="0"/>
              <a:t>? Think twice!</a:t>
            </a:r>
          </a:p>
        </p:txBody>
      </p:sp>
    </p:spTree>
    <p:extLst>
      <p:ext uri="{BB962C8B-B14F-4D97-AF65-F5344CB8AC3E}">
        <p14:creationId xmlns:p14="http://schemas.microsoft.com/office/powerpoint/2010/main" val="733392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93EC2-55F2-4BAA-A724-24607543B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2062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F4952-9444-40D6-8F7B-555D3D6E9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3544522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F4952-9444-40D6-8F7B-555D3D6E9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Databases are global variables</a:t>
            </a:r>
          </a:p>
        </p:txBody>
      </p:sp>
    </p:spTree>
    <p:extLst>
      <p:ext uri="{BB962C8B-B14F-4D97-AF65-F5344CB8AC3E}">
        <p14:creationId xmlns:p14="http://schemas.microsoft.com/office/powerpoint/2010/main" val="4070535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9853C-1A17-4D2D-B204-7D210CB26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SG" sz="3600" dirty="0"/>
              <a:t>In computer programming, a global variable is a variable with global scope, meaning that it is visible (hence accessible) throughout the program</a:t>
            </a:r>
          </a:p>
        </p:txBody>
      </p:sp>
    </p:spTree>
    <p:extLst>
      <p:ext uri="{BB962C8B-B14F-4D97-AF65-F5344CB8AC3E}">
        <p14:creationId xmlns:p14="http://schemas.microsoft.com/office/powerpoint/2010/main" val="3611096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B9FE3-9297-4EC0-9BE8-BA898CFFD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select name from employee where id = 1</a:t>
            </a:r>
          </a:p>
        </p:txBody>
      </p:sp>
    </p:spTree>
    <p:extLst>
      <p:ext uri="{BB962C8B-B14F-4D97-AF65-F5344CB8AC3E}">
        <p14:creationId xmlns:p14="http://schemas.microsoft.com/office/powerpoint/2010/main" val="4168302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B9FE3-9297-4EC0-9BE8-BA898CFFD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update employee set name = “</a:t>
            </a:r>
            <a:r>
              <a:rPr lang="en-SG" dirty="0" err="1"/>
              <a:t>dapeng</a:t>
            </a:r>
            <a:r>
              <a:rPr lang="en-SG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9151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A7323-62CF-4CA1-9C0E-EDAEB0823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Global variables are real bad</a:t>
            </a:r>
          </a:p>
        </p:txBody>
      </p:sp>
    </p:spTree>
    <p:extLst>
      <p:ext uri="{BB962C8B-B14F-4D97-AF65-F5344CB8AC3E}">
        <p14:creationId xmlns:p14="http://schemas.microsoft.com/office/powerpoint/2010/main" val="770977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6E738-77AC-4679-9AF0-F35CA4F19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The Math of the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E6FC8-55D5-416F-B269-431C35483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4000" dirty="0">
                <a:latin typeface="Consolas" panose="020B0609020204030204" pitchFamily="49" charset="0"/>
              </a:rPr>
              <a:t>S</a:t>
            </a:r>
            <a:r>
              <a:rPr lang="en-SG" sz="4000" baseline="-25000" dirty="0">
                <a:latin typeface="Consolas" panose="020B0609020204030204" pitchFamily="49" charset="0"/>
              </a:rPr>
              <a:t>n</a:t>
            </a:r>
            <a:r>
              <a:rPr lang="en-SG" sz="4000" dirty="0">
                <a:latin typeface="Consolas" panose="020B0609020204030204" pitchFamily="49" charset="0"/>
              </a:rPr>
              <a:t> = S</a:t>
            </a:r>
            <a:r>
              <a:rPr lang="en-SG" sz="4000" baseline="-25000" dirty="0">
                <a:latin typeface="Consolas" panose="020B0609020204030204" pitchFamily="49" charset="0"/>
              </a:rPr>
              <a:t>n-1 </a:t>
            </a:r>
            <a:r>
              <a:rPr lang="en-SG" sz="4000" dirty="0">
                <a:latin typeface="Consolas" panose="020B0609020204030204" pitchFamily="49" charset="0"/>
              </a:rPr>
              <a:t>+ </a:t>
            </a:r>
            <a:r>
              <a:rPr lang="en-SG" sz="4000" dirty="0" err="1">
                <a:latin typeface="Consolas" panose="020B0609020204030204" pitchFamily="49" charset="0"/>
              </a:rPr>
              <a:t>E</a:t>
            </a:r>
            <a:r>
              <a:rPr lang="en-SG" sz="4000" baseline="-25000" dirty="0" err="1">
                <a:latin typeface="Consolas" panose="020B0609020204030204" pitchFamily="49" charset="0"/>
              </a:rPr>
              <a:t>n</a:t>
            </a:r>
            <a:endParaRPr lang="en-SG" sz="4000" dirty="0">
              <a:latin typeface="Consolas" panose="020B0609020204030204" pitchFamily="49" charset="0"/>
            </a:endParaRPr>
          </a:p>
          <a:p>
            <a:r>
              <a:rPr lang="en-SG" sz="4000" dirty="0">
                <a:latin typeface="Consolas" panose="020B0609020204030204" pitchFamily="49" charset="0"/>
              </a:rPr>
              <a:t>S</a:t>
            </a:r>
            <a:r>
              <a:rPr lang="en-SG" sz="4000" baseline="-25000" dirty="0">
                <a:latin typeface="Consolas" panose="020B0609020204030204" pitchFamily="49" charset="0"/>
              </a:rPr>
              <a:t>n</a:t>
            </a:r>
            <a:r>
              <a:rPr lang="en-SG" sz="4000" dirty="0">
                <a:latin typeface="Consolas" panose="020B0609020204030204" pitchFamily="49" charset="0"/>
              </a:rPr>
              <a:t> = S</a:t>
            </a:r>
            <a:r>
              <a:rPr lang="en-SG" sz="4000" baseline="-25000" dirty="0">
                <a:latin typeface="Consolas" panose="020B0609020204030204" pitchFamily="49" charset="0"/>
              </a:rPr>
              <a:t>n-2 </a:t>
            </a:r>
            <a:r>
              <a:rPr lang="en-SG" sz="4000" dirty="0">
                <a:latin typeface="Consolas" panose="020B0609020204030204" pitchFamily="49" charset="0"/>
              </a:rPr>
              <a:t>+ E</a:t>
            </a:r>
            <a:r>
              <a:rPr lang="en-SG" sz="4000" baseline="-25000" dirty="0">
                <a:latin typeface="Consolas" panose="020B0609020204030204" pitchFamily="49" charset="0"/>
              </a:rPr>
              <a:t>n-1</a:t>
            </a:r>
            <a:r>
              <a:rPr lang="en-SG" sz="4000" dirty="0">
                <a:latin typeface="Consolas" panose="020B0609020204030204" pitchFamily="49" charset="0"/>
              </a:rPr>
              <a:t> + </a:t>
            </a:r>
            <a:r>
              <a:rPr lang="en-SG" sz="4000" dirty="0" err="1">
                <a:latin typeface="Consolas" panose="020B0609020204030204" pitchFamily="49" charset="0"/>
              </a:rPr>
              <a:t>E</a:t>
            </a:r>
            <a:r>
              <a:rPr lang="en-SG" sz="4000" baseline="-25000" dirty="0" err="1">
                <a:latin typeface="Consolas" panose="020B0609020204030204" pitchFamily="49" charset="0"/>
              </a:rPr>
              <a:t>n</a:t>
            </a:r>
            <a:endParaRPr lang="en-SG" sz="4000" dirty="0">
              <a:latin typeface="Consolas" panose="020B0609020204030204" pitchFamily="49" charset="0"/>
            </a:endParaRPr>
          </a:p>
          <a:p>
            <a:r>
              <a:rPr lang="en-SG" sz="4000" dirty="0">
                <a:latin typeface="Consolas" panose="020B0609020204030204" pitchFamily="49" charset="0"/>
              </a:rPr>
              <a:t>S</a:t>
            </a:r>
            <a:r>
              <a:rPr lang="en-SG" sz="4000" baseline="-25000" dirty="0">
                <a:latin typeface="Consolas" panose="020B0609020204030204" pitchFamily="49" charset="0"/>
              </a:rPr>
              <a:t>n</a:t>
            </a:r>
            <a:r>
              <a:rPr lang="en-SG" sz="4000" dirty="0">
                <a:latin typeface="Consolas" panose="020B0609020204030204" pitchFamily="49" charset="0"/>
              </a:rPr>
              <a:t> = S</a:t>
            </a:r>
            <a:r>
              <a:rPr lang="en-SG" sz="4000" baseline="-25000" dirty="0">
                <a:latin typeface="Consolas" panose="020B0609020204030204" pitchFamily="49" charset="0"/>
              </a:rPr>
              <a:t>n-3 </a:t>
            </a:r>
            <a:r>
              <a:rPr lang="en-SG" sz="4000" dirty="0">
                <a:latin typeface="Consolas" panose="020B0609020204030204" pitchFamily="49" charset="0"/>
              </a:rPr>
              <a:t>+ E</a:t>
            </a:r>
            <a:r>
              <a:rPr lang="en-SG" sz="4000" baseline="-25000" dirty="0">
                <a:latin typeface="Consolas" panose="020B0609020204030204" pitchFamily="49" charset="0"/>
              </a:rPr>
              <a:t>n-2</a:t>
            </a:r>
            <a:r>
              <a:rPr lang="en-SG" sz="4000" dirty="0">
                <a:latin typeface="Consolas" panose="020B0609020204030204" pitchFamily="49" charset="0"/>
              </a:rPr>
              <a:t> + E</a:t>
            </a:r>
            <a:r>
              <a:rPr lang="en-SG" sz="4000" baseline="-25000" dirty="0">
                <a:latin typeface="Consolas" panose="020B0609020204030204" pitchFamily="49" charset="0"/>
              </a:rPr>
              <a:t>n-1</a:t>
            </a:r>
            <a:r>
              <a:rPr lang="en-SG" sz="4000" dirty="0">
                <a:latin typeface="Consolas" panose="020B0609020204030204" pitchFamily="49" charset="0"/>
              </a:rPr>
              <a:t> + </a:t>
            </a:r>
            <a:r>
              <a:rPr lang="en-SG" sz="4000" dirty="0" err="1">
                <a:latin typeface="Consolas" panose="020B0609020204030204" pitchFamily="49" charset="0"/>
              </a:rPr>
              <a:t>E</a:t>
            </a:r>
            <a:r>
              <a:rPr lang="en-SG" sz="4000" baseline="-25000" dirty="0" err="1">
                <a:latin typeface="Consolas" panose="020B0609020204030204" pitchFamily="49" charset="0"/>
              </a:rPr>
              <a:t>n</a:t>
            </a:r>
            <a:endParaRPr lang="en-SG" sz="4000" dirty="0">
              <a:latin typeface="Consolas" panose="020B0609020204030204" pitchFamily="49" charset="0"/>
            </a:endParaRPr>
          </a:p>
          <a:p>
            <a:r>
              <a:rPr lang="en-SG" sz="4000" dirty="0">
                <a:latin typeface="Consolas" panose="020B0609020204030204" pitchFamily="49" charset="0"/>
              </a:rPr>
              <a:t>...</a:t>
            </a:r>
          </a:p>
          <a:p>
            <a:r>
              <a:rPr lang="en-SG" sz="4000" dirty="0">
                <a:latin typeface="Consolas" panose="020B0609020204030204" pitchFamily="49" charset="0"/>
              </a:rPr>
              <a:t>S</a:t>
            </a:r>
            <a:r>
              <a:rPr lang="en-SG" sz="4000" baseline="-25000" dirty="0">
                <a:latin typeface="Consolas" panose="020B0609020204030204" pitchFamily="49" charset="0"/>
              </a:rPr>
              <a:t>n</a:t>
            </a:r>
            <a:r>
              <a:rPr lang="en-SG" sz="4000" dirty="0">
                <a:latin typeface="Consolas" panose="020B0609020204030204" pitchFamily="49" charset="0"/>
              </a:rPr>
              <a:t> = S</a:t>
            </a:r>
            <a:r>
              <a:rPr lang="en-SG" sz="4000" baseline="-25000" dirty="0">
                <a:latin typeface="Consolas" panose="020B0609020204030204" pitchFamily="49" charset="0"/>
              </a:rPr>
              <a:t>0</a:t>
            </a:r>
            <a:r>
              <a:rPr lang="en-SG" sz="4000" dirty="0">
                <a:latin typeface="Consolas" panose="020B0609020204030204" pitchFamily="49" charset="0"/>
              </a:rPr>
              <a:t>  + E</a:t>
            </a:r>
            <a:r>
              <a:rPr lang="en-SG" sz="4000" baseline="-25000" dirty="0">
                <a:latin typeface="Consolas" panose="020B0609020204030204" pitchFamily="49" charset="0"/>
              </a:rPr>
              <a:t>1 </a:t>
            </a:r>
            <a:r>
              <a:rPr lang="en-SG" sz="4000" dirty="0">
                <a:latin typeface="Consolas" panose="020B0609020204030204" pitchFamily="49" charset="0"/>
              </a:rPr>
              <a:t>+ E</a:t>
            </a:r>
            <a:r>
              <a:rPr lang="en-SG" sz="4000" baseline="-25000" dirty="0">
                <a:latin typeface="Consolas" panose="020B0609020204030204" pitchFamily="49" charset="0"/>
              </a:rPr>
              <a:t>2</a:t>
            </a:r>
            <a:r>
              <a:rPr lang="en-SG" sz="4000" dirty="0">
                <a:latin typeface="Consolas" panose="020B0609020204030204" pitchFamily="49" charset="0"/>
              </a:rPr>
              <a:t> ... + </a:t>
            </a:r>
            <a:r>
              <a:rPr lang="en-SG" sz="4000" dirty="0" err="1">
                <a:latin typeface="Consolas" panose="020B0609020204030204" pitchFamily="49" charset="0"/>
              </a:rPr>
              <a:t>E</a:t>
            </a:r>
            <a:r>
              <a:rPr lang="en-SG" sz="4000" baseline="-25000" dirty="0" err="1">
                <a:latin typeface="Consolas" panose="020B0609020204030204" pitchFamily="49" charset="0"/>
              </a:rPr>
              <a:t>n</a:t>
            </a:r>
            <a:endParaRPr lang="en-SG" sz="4000" dirty="0">
              <a:latin typeface="Consolas" panose="020B0609020204030204" pitchFamily="49" charset="0"/>
            </a:endParaRPr>
          </a:p>
          <a:p>
            <a:endParaRPr lang="en-SG" sz="3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68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3BED0-08FD-4E62-B3C9-16BF3EC32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Event Sourcing</a:t>
            </a:r>
          </a:p>
        </p:txBody>
      </p:sp>
      <p:pic>
        <p:nvPicPr>
          <p:cNvPr id="2050" name="Picture 2" descr="https://media.licdn.com/dms/image/C4E12AQEdqmXM_al9mg/article-inline_image-shrink_1500_2232/0?e=1562198400&amp;v=beta&amp;t=THRz3-Yq_14F8s_pOXaDKdU1JMeFval18SvmT_sG8I4">
            <a:extLst>
              <a:ext uri="{FF2B5EF4-FFF2-40B4-BE49-F238E27FC236}">
                <a16:creationId xmlns:a16="http://schemas.microsoft.com/office/drawing/2014/main" id="{47A69CB7-ADCE-4B14-9C51-0A9451602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098" y="2100263"/>
            <a:ext cx="3025287" cy="1709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054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135</Words>
  <Application>Microsoft Office PowerPoint</Application>
  <PresentationFormat>Widescreen</PresentationFormat>
  <Paragraphs>28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Office Theme</vt:lpstr>
      <vt:lpstr>Rethink</vt:lpstr>
      <vt:lpstr>About me</vt:lpstr>
      <vt:lpstr>Databases are global variables</vt:lpstr>
      <vt:lpstr>In computer programming, a global variable is a variable with global scope, meaning that it is visible (hence accessible) throughout the program</vt:lpstr>
      <vt:lpstr>select name from employee where id = 1</vt:lpstr>
      <vt:lpstr>update employee set name = “dapeng”</vt:lpstr>
      <vt:lpstr>Global variables are real bad</vt:lpstr>
      <vt:lpstr>The Math of the Databases</vt:lpstr>
      <vt:lpstr>Event Sourcing</vt:lpstr>
      <vt:lpstr>Too many events to replay?</vt:lpstr>
      <vt:lpstr>What will it look like</vt:lpstr>
      <vt:lpstr>Logical Contract</vt:lpstr>
      <vt:lpstr>Science vs Engineering</vt:lpstr>
      <vt:lpstr>Stay focused Some people, when confronted with a problem, think "I know, I'll use regular expressions." Now they have two problems</vt:lpstr>
      <vt:lpstr>Operational Complexity</vt:lpstr>
      <vt:lpstr>Your company probably grows slower than Moore’s Law</vt:lpstr>
      <vt:lpstr>Distributed tx? Think twice!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Dapeng</dc:creator>
  <cp:lastModifiedBy>Dapeng</cp:lastModifiedBy>
  <cp:revision>38</cp:revision>
  <dcterms:created xsi:type="dcterms:W3CDTF">2019-05-02T05:09:17Z</dcterms:created>
  <dcterms:modified xsi:type="dcterms:W3CDTF">2019-05-02T08:07:51Z</dcterms:modified>
</cp:coreProperties>
</file>