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9" r:id="rId9"/>
    <p:sldId id="270" r:id="rId10"/>
    <p:sldId id="263" r:id="rId11"/>
    <p:sldId id="264" r:id="rId12"/>
    <p:sldId id="265" r:id="rId13"/>
    <p:sldId id="266" r:id="rId14"/>
    <p:sldId id="267"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641" autoAdjust="0"/>
  </p:normalViewPr>
  <p:slideViewPr>
    <p:cSldViewPr>
      <p:cViewPr varScale="1">
        <p:scale>
          <a:sx n="86" d="100"/>
          <a:sy n="86" d="100"/>
        </p:scale>
        <p:origin x="-68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6E4B15-9759-424F-9681-6EFA11F79795}" type="datetimeFigureOut">
              <a:rPr lang="en-US" smtClean="0"/>
              <a:pPr/>
              <a:t>8/30/2009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7F0812-C478-4387-99D0-56DC9868DDA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37F0812-C478-4387-99D0-56DC9868DDAA}"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This data access layer is used in turn by other program modules to access and manipulate the data within the data store without having to deal   with the complexities inherent in this access.</a:t>
            </a:r>
            <a:endParaRPr lang="en-NZ" dirty="0" smtClean="0"/>
          </a:p>
          <a:p>
            <a:pPr>
              <a:buFontTx/>
              <a:buChar char="-"/>
            </a:pPr>
            <a:r>
              <a:rPr lang="en-NZ" baseline="0" dirty="0" smtClean="0"/>
              <a:t>Keeps track of instances present through a dictionary.</a:t>
            </a:r>
          </a:p>
          <a:p>
            <a:pPr>
              <a:buFontTx/>
              <a:buChar char="-"/>
            </a:pPr>
            <a:r>
              <a:rPr lang="en-NZ" baseline="0" dirty="0" smtClean="0"/>
              <a:t>Object relational </a:t>
            </a:r>
            <a:r>
              <a:rPr lang="en-NZ" baseline="0" dirty="0" err="1" smtClean="0"/>
              <a:t>impedence</a:t>
            </a:r>
            <a:r>
              <a:rPr lang="en-NZ" baseline="0" dirty="0" smtClean="0"/>
              <a:t> mismatch.</a:t>
            </a:r>
            <a:endParaRPr lang="en-US" dirty="0"/>
          </a:p>
        </p:txBody>
      </p:sp>
      <p:sp>
        <p:nvSpPr>
          <p:cNvPr id="4" name="Slide Number Placeholder 3"/>
          <p:cNvSpPr>
            <a:spLocks noGrp="1"/>
          </p:cNvSpPr>
          <p:nvPr>
            <p:ph type="sldNum" sz="quarter" idx="10"/>
          </p:nvPr>
        </p:nvSpPr>
        <p:spPr/>
        <p:txBody>
          <a:bodyPr/>
          <a:lstStyle/>
          <a:p>
            <a:fld id="{037F0812-C478-4387-99D0-56DC9868DDAA}"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 </a:t>
            </a:r>
            <a:r>
              <a:rPr lang="en-US" dirty="0" smtClean="0"/>
              <a:t>Everything is an object. If you need only a portion of data (say, for a search), you would still have to retrieve the object. However, this is true for any ORM strategy.</a:t>
            </a:r>
            <a:endParaRPr lang="en-US" dirty="0"/>
          </a:p>
        </p:txBody>
      </p:sp>
      <p:sp>
        <p:nvSpPr>
          <p:cNvPr id="4" name="Slide Number Placeholder 3"/>
          <p:cNvSpPr>
            <a:spLocks noGrp="1"/>
          </p:cNvSpPr>
          <p:nvPr>
            <p:ph type="sldNum" sz="quarter" idx="10"/>
          </p:nvPr>
        </p:nvSpPr>
        <p:spPr/>
        <p:txBody>
          <a:bodyPr/>
          <a:lstStyle/>
          <a:p>
            <a:fld id="{037F0812-C478-4387-99D0-56DC9868DDAA}"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2435E69C-F57F-402B-8A4C-C4EEFDDEEE08}" type="datetimeFigureOut">
              <a:rPr lang="en-US" smtClean="0"/>
              <a:pPr/>
              <a:t>8/30/2009</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144FE446-E7C2-4A12-9031-0D2FDD067E44}"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35E69C-F57F-402B-8A4C-C4EEFDDEEE08}" type="datetimeFigureOut">
              <a:rPr lang="en-US" smtClean="0"/>
              <a:pPr/>
              <a:t>8/30/2009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4FE446-E7C2-4A12-9031-0D2FDD067E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35E69C-F57F-402B-8A4C-C4EEFDDEEE08}" type="datetimeFigureOut">
              <a:rPr lang="en-US" smtClean="0"/>
              <a:pPr/>
              <a:t>8/30/2009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4FE446-E7C2-4A12-9031-0D2FDD067E44}"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435E69C-F57F-402B-8A4C-C4EEFDDEEE08}" type="datetimeFigureOut">
              <a:rPr lang="en-US" smtClean="0"/>
              <a:pPr/>
              <a:t>8/30/2009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4FE446-E7C2-4A12-9031-0D2FDD067E44}"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2435E69C-F57F-402B-8A4C-C4EEFDDEEE08}" type="datetimeFigureOut">
              <a:rPr lang="en-US" smtClean="0"/>
              <a:pPr/>
              <a:t>8/30/2009</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144FE446-E7C2-4A12-9031-0D2FDD067E44}"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435E69C-F57F-402B-8A4C-C4EEFDDEEE08}" type="datetimeFigureOut">
              <a:rPr lang="en-US" smtClean="0"/>
              <a:pPr/>
              <a:t>8/30/2009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4FE446-E7C2-4A12-9031-0D2FDD067E44}"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435E69C-F57F-402B-8A4C-C4EEFDDEEE08}" type="datetimeFigureOut">
              <a:rPr lang="en-US" smtClean="0"/>
              <a:pPr/>
              <a:t>8/30/2009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4FE446-E7C2-4A12-9031-0D2FDD067E44}"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435E69C-F57F-402B-8A4C-C4EEFDDEEE08}" type="datetimeFigureOut">
              <a:rPr lang="en-US" smtClean="0"/>
              <a:pPr/>
              <a:t>8/30/2009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4FE446-E7C2-4A12-9031-0D2FDD067E44}"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35E69C-F57F-402B-8A4C-C4EEFDDEEE08}" type="datetimeFigureOut">
              <a:rPr lang="en-US" smtClean="0"/>
              <a:pPr/>
              <a:t>8/30/2009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4FE446-E7C2-4A12-9031-0D2FDD067E44}"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435E69C-F57F-402B-8A4C-C4EEFDDEEE08}" type="datetimeFigureOut">
              <a:rPr lang="en-US" smtClean="0"/>
              <a:pPr/>
              <a:t>8/30/2009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4FE446-E7C2-4A12-9031-0D2FDD067E44}"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435E69C-F57F-402B-8A4C-C4EEFDDEEE08}" type="datetimeFigureOut">
              <a:rPr lang="en-US" smtClean="0"/>
              <a:pPr/>
              <a:t>8/30/2009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4FE446-E7C2-4A12-9031-0D2FDD067E44}"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2435E69C-F57F-402B-8A4C-C4EEFDDEEE08}" type="datetimeFigureOut">
              <a:rPr lang="en-US" smtClean="0"/>
              <a:pPr/>
              <a:t>8/30/2009</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144FE446-E7C2-4A12-9031-0D2FDD067E44}"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Data Access Layer and GUI Frontend for </a:t>
            </a:r>
            <a:r>
              <a:rPr lang="en-US" b="1" dirty="0" err="1"/>
              <a:t>PDStore</a:t>
            </a:r>
            <a:r>
              <a:rPr lang="en-US" b="1" dirty="0"/>
              <a:t> </a:t>
            </a:r>
            <a:endParaRPr lang="en-US" dirty="0"/>
          </a:p>
        </p:txBody>
      </p:sp>
      <p:sp>
        <p:nvSpPr>
          <p:cNvPr id="3" name="Subtitle 2"/>
          <p:cNvSpPr>
            <a:spLocks noGrp="1"/>
          </p:cNvSpPr>
          <p:nvPr>
            <p:ph type="subTitle" idx="1"/>
          </p:nvPr>
        </p:nvSpPr>
        <p:spPr/>
        <p:txBody>
          <a:bodyPr/>
          <a:lstStyle/>
          <a:p>
            <a:r>
              <a:rPr lang="en-NZ" dirty="0" smtClean="0"/>
              <a:t>Abhinandan Rampal &amp; </a:t>
            </a:r>
            <a:r>
              <a:rPr lang="en-NZ" dirty="0" err="1" smtClean="0"/>
              <a:t>Ramy</a:t>
            </a:r>
            <a:r>
              <a:rPr lang="en-NZ" dirty="0" smtClean="0"/>
              <a:t> Hassan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PDEdit</a:t>
            </a:r>
            <a:endParaRPr lang="en-US" dirty="0"/>
          </a:p>
        </p:txBody>
      </p:sp>
      <p:sp>
        <p:nvSpPr>
          <p:cNvPr id="3" name="Content Placeholder 2"/>
          <p:cNvSpPr>
            <a:spLocks noGrp="1"/>
          </p:cNvSpPr>
          <p:nvPr>
            <p:ph sz="quarter" idx="1"/>
          </p:nvPr>
        </p:nvSpPr>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Results</a:t>
            </a:r>
            <a:endParaRPr lang="en-US" dirty="0"/>
          </a:p>
        </p:txBody>
      </p:sp>
      <p:sp>
        <p:nvSpPr>
          <p:cNvPr id="3" name="Content Placeholder 2"/>
          <p:cNvSpPr>
            <a:spLocks noGrp="1"/>
          </p:cNvSpPr>
          <p:nvPr>
            <p:ph sz="quarter" idx="1"/>
          </p:nvPr>
        </p:nvSpPr>
        <p:spPr/>
        <p:txBody>
          <a:bodyPr/>
          <a:lstStyle/>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Conclusion</a:t>
            </a:r>
            <a:endParaRPr lang="en-US" dirty="0"/>
          </a:p>
        </p:txBody>
      </p:sp>
      <p:sp>
        <p:nvSpPr>
          <p:cNvPr id="3" name="Content Placeholder 2"/>
          <p:cNvSpPr>
            <a:spLocks noGrp="1"/>
          </p:cNvSpPr>
          <p:nvPr>
            <p:ph sz="quarter" idx="1"/>
          </p:nvPr>
        </p:nvSpPr>
        <p:spPr/>
        <p:txBody>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Future Work</a:t>
            </a:r>
            <a:endParaRPr lang="en-US" dirty="0"/>
          </a:p>
        </p:txBody>
      </p:sp>
      <p:sp>
        <p:nvSpPr>
          <p:cNvPr id="3" name="Content Placeholder 2"/>
          <p:cNvSpPr>
            <a:spLocks noGrp="1"/>
          </p:cNvSpPr>
          <p:nvPr>
            <p:ph sz="quarter" idx="1"/>
          </p:nvPr>
        </p:nvSpPr>
        <p:spPr/>
        <p:txBody>
          <a:bodyP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 </a:t>
            </a:r>
            <a:r>
              <a:rPr lang="en-US" b="1" dirty="0"/>
              <a:t>Acknowledgements </a:t>
            </a:r>
            <a:endParaRPr lang="en-US" dirty="0"/>
          </a:p>
        </p:txBody>
      </p:sp>
      <p:sp>
        <p:nvSpPr>
          <p:cNvPr id="3" name="Content Placeholder 2"/>
          <p:cNvSpPr>
            <a:spLocks noGrp="1"/>
          </p:cNvSpPr>
          <p:nvPr>
            <p:ph sz="quarter" idx="1"/>
          </p:nvPr>
        </p:nvSpPr>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Questions?</a:t>
            </a:r>
            <a:endParaRPr lang="en-US" dirty="0"/>
          </a:p>
        </p:txBody>
      </p:sp>
      <p:sp>
        <p:nvSpPr>
          <p:cNvPr id="3" name="Content Placeholder 2"/>
          <p:cNvSpPr>
            <a:spLocks noGrp="1"/>
          </p:cNvSpPr>
          <p:nvPr>
            <p:ph sz="quarter"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Outline</a:t>
            </a:r>
            <a:endParaRPr lang="en-US" dirty="0"/>
          </a:p>
        </p:txBody>
      </p:sp>
      <p:sp>
        <p:nvSpPr>
          <p:cNvPr id="3" name="Content Placeholder 2"/>
          <p:cNvSpPr>
            <a:spLocks noGrp="1"/>
          </p:cNvSpPr>
          <p:nvPr>
            <p:ph sz="quarter" idx="1"/>
          </p:nvPr>
        </p:nvSpPr>
        <p:spPr/>
        <p:txBody>
          <a:bodyPr>
            <a:normAutofit fontScale="92500" lnSpcReduction="10000"/>
          </a:bodyPr>
          <a:lstStyle/>
          <a:p>
            <a:r>
              <a:rPr lang="en-NZ" dirty="0" smtClean="0"/>
              <a:t>Background</a:t>
            </a:r>
          </a:p>
          <a:p>
            <a:r>
              <a:rPr lang="en-NZ" dirty="0" smtClean="0"/>
              <a:t>Related Work</a:t>
            </a:r>
          </a:p>
          <a:p>
            <a:r>
              <a:rPr lang="en-NZ" dirty="0" smtClean="0"/>
              <a:t>Design</a:t>
            </a:r>
          </a:p>
          <a:p>
            <a:pPr lvl="1"/>
            <a:r>
              <a:rPr lang="en-NZ" dirty="0" err="1" smtClean="0"/>
              <a:t>PDModel</a:t>
            </a:r>
            <a:endParaRPr lang="en-NZ" dirty="0" smtClean="0"/>
          </a:p>
          <a:p>
            <a:pPr lvl="1"/>
            <a:r>
              <a:rPr lang="en-NZ" dirty="0" err="1" smtClean="0"/>
              <a:t>PDStore</a:t>
            </a:r>
            <a:endParaRPr lang="en-NZ" dirty="0" smtClean="0"/>
          </a:p>
          <a:p>
            <a:pPr lvl="1"/>
            <a:r>
              <a:rPr lang="en-NZ" dirty="0" smtClean="0"/>
              <a:t>Data Access Layer/</a:t>
            </a:r>
            <a:r>
              <a:rPr lang="en-NZ" dirty="0" err="1" smtClean="0"/>
              <a:t>PDGen</a:t>
            </a:r>
            <a:endParaRPr lang="en-NZ" dirty="0" smtClean="0"/>
          </a:p>
          <a:p>
            <a:pPr lvl="1"/>
            <a:r>
              <a:rPr lang="en-NZ" dirty="0" err="1" smtClean="0"/>
              <a:t>PDEdit</a:t>
            </a:r>
            <a:endParaRPr lang="en-NZ" dirty="0" smtClean="0"/>
          </a:p>
          <a:p>
            <a:r>
              <a:rPr lang="en-NZ" dirty="0" smtClean="0"/>
              <a:t>Results</a:t>
            </a:r>
          </a:p>
          <a:p>
            <a:r>
              <a:rPr lang="en-NZ" dirty="0" smtClean="0"/>
              <a:t>Conclusion</a:t>
            </a:r>
          </a:p>
          <a:p>
            <a:r>
              <a:rPr lang="en-NZ" dirty="0" smtClean="0"/>
              <a:t>Future Work</a:t>
            </a:r>
          </a:p>
          <a:p>
            <a:r>
              <a:rPr lang="en-NZ" dirty="0" smtClean="0"/>
              <a:t>Acknowledgements</a:t>
            </a:r>
          </a:p>
          <a:p>
            <a:r>
              <a:rPr lang="en-NZ" dirty="0" smtClean="0"/>
              <a:t>Questions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Background</a:t>
            </a:r>
            <a:endParaRPr lang="en-US" dirty="0"/>
          </a:p>
        </p:txBody>
      </p:sp>
      <p:sp>
        <p:nvSpPr>
          <p:cNvPr id="3" name="Content Placeholder 2"/>
          <p:cNvSpPr>
            <a:spLocks noGrp="1"/>
          </p:cNvSpPr>
          <p:nvPr>
            <p:ph sz="quarter" idx="1"/>
          </p:nvPr>
        </p:nvSpPr>
        <p:spPr/>
        <p:txBody>
          <a:bodyPr/>
          <a:lstStyle/>
          <a:p>
            <a:r>
              <a:rPr lang="en-NZ" dirty="0" err="1" smtClean="0"/>
              <a:t>PDStore</a:t>
            </a:r>
            <a:endParaRPr lang="en-NZ" dirty="0" smtClean="0"/>
          </a:p>
          <a:p>
            <a:pPr lvl="1"/>
            <a:r>
              <a:rPr lang="en-NZ" sz="2400" dirty="0" smtClean="0"/>
              <a:t>Need for ability to track changes over time in databases.</a:t>
            </a:r>
          </a:p>
          <a:p>
            <a:pPr lvl="2"/>
            <a:r>
              <a:rPr lang="en-NZ" sz="2100" dirty="0" smtClean="0"/>
              <a:t>To prevent data loss</a:t>
            </a:r>
          </a:p>
          <a:p>
            <a:pPr lvl="2"/>
            <a:r>
              <a:rPr lang="en-NZ" sz="2100" dirty="0" smtClean="0"/>
              <a:t>Need traceability for security reasons</a:t>
            </a:r>
          </a:p>
          <a:p>
            <a:pPr lvl="2"/>
            <a:r>
              <a:rPr lang="en-NZ" sz="2100" dirty="0" smtClean="0"/>
              <a:t>To analyse changes in the data stored over time</a:t>
            </a:r>
          </a:p>
          <a:p>
            <a:pPr lvl="1"/>
            <a:r>
              <a:rPr lang="en-NZ" sz="2400" dirty="0" smtClean="0"/>
              <a:t>Need for ability to undo or redo changes in database.</a:t>
            </a:r>
          </a:p>
          <a:p>
            <a:pPr lvl="1"/>
            <a:r>
              <a:rPr lang="en-NZ" sz="2400" dirty="0" smtClean="0"/>
              <a:t>Need for ability to uniquely identify individual data element changes in databases.</a:t>
            </a:r>
          </a:p>
          <a:p>
            <a:pPr lvl="1"/>
            <a:endParaRPr lang="en-NZ"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Background</a:t>
            </a:r>
            <a:endParaRPr lang="en-US" dirty="0"/>
          </a:p>
        </p:txBody>
      </p:sp>
      <p:sp>
        <p:nvSpPr>
          <p:cNvPr id="3" name="Content Placeholder 2"/>
          <p:cNvSpPr>
            <a:spLocks noGrp="1"/>
          </p:cNvSpPr>
          <p:nvPr>
            <p:ph sz="quarter" idx="1"/>
          </p:nvPr>
        </p:nvSpPr>
        <p:spPr/>
        <p:txBody>
          <a:bodyPr/>
          <a:lstStyle/>
          <a:p>
            <a:r>
              <a:rPr lang="en-NZ" dirty="0" err="1" smtClean="0"/>
              <a:t>PDGen</a:t>
            </a:r>
            <a:endParaRPr lang="en-NZ" dirty="0" smtClean="0"/>
          </a:p>
          <a:p>
            <a:pPr lvl="1"/>
            <a:r>
              <a:rPr lang="en-NZ" sz="2400" dirty="0" smtClean="0"/>
              <a:t>For convenient database access using java Objects.</a:t>
            </a:r>
          </a:p>
          <a:p>
            <a:pPr lvl="1"/>
            <a:r>
              <a:rPr lang="en-NZ" sz="2400" dirty="0" smtClean="0"/>
              <a:t>For more automaticity than offered by currently available object relational mapping software.</a:t>
            </a:r>
          </a:p>
          <a:p>
            <a:r>
              <a:rPr lang="en-NZ" dirty="0" err="1" smtClean="0"/>
              <a:t>PDEdit</a:t>
            </a:r>
            <a:endParaRPr lang="en-NZ" dirty="0" smtClean="0"/>
          </a:p>
          <a:p>
            <a:pPr lvl="1"/>
            <a:r>
              <a:rPr lang="en-NZ" sz="2400" dirty="0" smtClean="0"/>
              <a:t>Cater for the lack of editors which help in schema design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Design</a:t>
            </a:r>
            <a:endParaRPr lang="en-US" dirty="0"/>
          </a:p>
        </p:txBody>
      </p:sp>
      <p:sp>
        <p:nvSpPr>
          <p:cNvPr id="3" name="Content Placeholder 2"/>
          <p:cNvSpPr>
            <a:spLocks noGrp="1"/>
          </p:cNvSpPr>
          <p:nvPr>
            <p:ph sz="quarter" idx="1"/>
          </p:nvPr>
        </p:nvSpPr>
        <p:spPr/>
        <p:txBody>
          <a:bodyPr/>
          <a:lstStyle/>
          <a:p>
            <a:r>
              <a:rPr lang="en-NZ" dirty="0" smtClean="0"/>
              <a:t>Parsimonious Data Model</a:t>
            </a:r>
          </a:p>
          <a:p>
            <a:pPr lvl="1"/>
            <a:r>
              <a:rPr lang="en-NZ" dirty="0" err="1" smtClean="0"/>
              <a:t>PDStore</a:t>
            </a:r>
            <a:r>
              <a:rPr lang="en-NZ" dirty="0" smtClean="0"/>
              <a:t> is based on Parsimonious Data Model (</a:t>
            </a:r>
            <a:r>
              <a:rPr lang="en-NZ" dirty="0" err="1" smtClean="0"/>
              <a:t>PDModel</a:t>
            </a:r>
            <a:r>
              <a:rPr lang="en-NZ" dirty="0" smtClean="0"/>
              <a:t>)</a:t>
            </a:r>
          </a:p>
          <a:p>
            <a:pPr lvl="1"/>
            <a:r>
              <a:rPr lang="en-NZ" dirty="0" err="1" smtClean="0"/>
              <a:t>PDModel</a:t>
            </a:r>
            <a:r>
              <a:rPr lang="en-NZ" dirty="0" smtClean="0"/>
              <a:t> consists of three basic concepts</a:t>
            </a:r>
          </a:p>
          <a:p>
            <a:pPr lvl="2"/>
            <a:r>
              <a:rPr lang="en-NZ" dirty="0" smtClean="0"/>
              <a:t>Entity Types</a:t>
            </a:r>
          </a:p>
          <a:p>
            <a:pPr lvl="2"/>
            <a:r>
              <a:rPr lang="en-NZ" dirty="0" smtClean="0"/>
              <a:t>Relation Types</a:t>
            </a:r>
          </a:p>
          <a:p>
            <a:pPr lvl="2"/>
            <a:r>
              <a:rPr lang="en-NZ" dirty="0" smtClean="0"/>
              <a:t>Roles</a:t>
            </a:r>
          </a:p>
          <a:p>
            <a:pPr lvl="2">
              <a:buNone/>
            </a:pPr>
            <a:endParaRPr lang="en-NZ" dirty="0" smtClean="0"/>
          </a:p>
          <a:p>
            <a:endParaRPr lang="en-NZ" dirty="0" smtClean="0"/>
          </a:p>
          <a:p>
            <a:pPr>
              <a:buNone/>
            </a:pPr>
            <a:endParaRPr lang="en-US" dirty="0"/>
          </a:p>
        </p:txBody>
      </p:sp>
      <p:sp>
        <p:nvSpPr>
          <p:cNvPr id="4" name="Oval 22"/>
          <p:cNvSpPr>
            <a:spLocks noChangeArrowheads="1"/>
          </p:cNvSpPr>
          <p:nvPr/>
        </p:nvSpPr>
        <p:spPr bwMode="auto">
          <a:xfrm>
            <a:off x="1357290" y="5429264"/>
            <a:ext cx="234950" cy="211137"/>
          </a:xfrm>
          <a:prstGeom prst="ellipse">
            <a:avLst/>
          </a:prstGeom>
          <a:solidFill>
            <a:schemeClr val="tx1"/>
          </a:solidFill>
          <a:ln w="12700" algn="ctr">
            <a:solidFill>
              <a:schemeClr val="tx1"/>
            </a:solidFill>
            <a:round/>
            <a:headEnd/>
            <a:tailEnd/>
          </a:ln>
        </p:spPr>
        <p:txBody>
          <a:bodyPr wrap="none" anchor="ctr"/>
          <a:lstStyle/>
          <a:p>
            <a:endParaRPr lang="en-NZ"/>
          </a:p>
        </p:txBody>
      </p:sp>
      <p:sp>
        <p:nvSpPr>
          <p:cNvPr id="5" name="Oval 23"/>
          <p:cNvSpPr>
            <a:spLocks noChangeArrowheads="1"/>
          </p:cNvSpPr>
          <p:nvPr/>
        </p:nvSpPr>
        <p:spPr bwMode="auto">
          <a:xfrm>
            <a:off x="3857620" y="5429264"/>
            <a:ext cx="234950" cy="211137"/>
          </a:xfrm>
          <a:prstGeom prst="ellipse">
            <a:avLst/>
          </a:prstGeom>
          <a:solidFill>
            <a:schemeClr val="tx1"/>
          </a:solidFill>
          <a:ln w="12700" algn="ctr">
            <a:solidFill>
              <a:schemeClr val="tx1"/>
            </a:solidFill>
            <a:round/>
            <a:headEnd/>
            <a:tailEnd/>
          </a:ln>
        </p:spPr>
        <p:txBody>
          <a:bodyPr wrap="none" anchor="ctr"/>
          <a:lstStyle/>
          <a:p>
            <a:endParaRPr lang="en-NZ"/>
          </a:p>
        </p:txBody>
      </p:sp>
      <p:cxnSp>
        <p:nvCxnSpPr>
          <p:cNvPr id="6" name="AutoShape 24"/>
          <p:cNvCxnSpPr>
            <a:cxnSpLocks noChangeShapeType="1"/>
            <a:stCxn id="4" idx="6"/>
            <a:endCxn id="5" idx="2"/>
          </p:cNvCxnSpPr>
          <p:nvPr/>
        </p:nvCxnSpPr>
        <p:spPr bwMode="auto">
          <a:xfrm>
            <a:off x="1592240" y="5534833"/>
            <a:ext cx="2265380" cy="1588"/>
          </a:xfrm>
          <a:prstGeom prst="straightConnector1">
            <a:avLst/>
          </a:prstGeom>
          <a:noFill/>
          <a:ln w="53975">
            <a:solidFill>
              <a:schemeClr val="tx1"/>
            </a:solidFill>
            <a:round/>
            <a:headEnd/>
            <a:tailEnd/>
          </a:ln>
        </p:spPr>
      </p:cxnSp>
      <p:sp>
        <p:nvSpPr>
          <p:cNvPr id="7" name="Text Box 25"/>
          <p:cNvSpPr txBox="1">
            <a:spLocks noChangeArrowheads="1"/>
          </p:cNvSpPr>
          <p:nvPr/>
        </p:nvSpPr>
        <p:spPr bwMode="auto">
          <a:xfrm>
            <a:off x="214282" y="5286388"/>
            <a:ext cx="1003300" cy="396875"/>
          </a:xfrm>
          <a:prstGeom prst="rect">
            <a:avLst/>
          </a:prstGeom>
          <a:noFill/>
          <a:ln w="12700" algn="ctr">
            <a:noFill/>
            <a:miter lim="800000"/>
            <a:headEnd/>
            <a:tailEnd/>
          </a:ln>
        </p:spPr>
        <p:txBody>
          <a:bodyPr wrap="none">
            <a:spAutoFit/>
          </a:bodyPr>
          <a:lstStyle/>
          <a:p>
            <a:r>
              <a:rPr lang="en-US" sz="2000" b="0" dirty="0" smtClean="0"/>
              <a:t>Course</a:t>
            </a:r>
            <a:endParaRPr lang="de-DE" sz="2000" b="0" dirty="0"/>
          </a:p>
        </p:txBody>
      </p:sp>
      <p:sp>
        <p:nvSpPr>
          <p:cNvPr id="8" name="Text Box 26"/>
          <p:cNvSpPr txBox="1">
            <a:spLocks noChangeArrowheads="1"/>
          </p:cNvSpPr>
          <p:nvPr/>
        </p:nvSpPr>
        <p:spPr bwMode="auto">
          <a:xfrm>
            <a:off x="3616325" y="5656263"/>
            <a:ext cx="1058862" cy="396875"/>
          </a:xfrm>
          <a:prstGeom prst="rect">
            <a:avLst/>
          </a:prstGeom>
          <a:noFill/>
          <a:ln w="12700" algn="ctr">
            <a:noFill/>
            <a:miter lim="800000"/>
            <a:headEnd/>
            <a:tailEnd/>
          </a:ln>
        </p:spPr>
        <p:txBody>
          <a:bodyPr wrap="none">
            <a:spAutoFit/>
          </a:bodyPr>
          <a:lstStyle/>
          <a:p>
            <a:r>
              <a:rPr lang="en-US" sz="2000" b="0" dirty="0" smtClean="0"/>
              <a:t>Student</a:t>
            </a:r>
            <a:endParaRPr lang="de-DE" sz="2000" b="0" dirty="0"/>
          </a:p>
        </p:txBody>
      </p:sp>
      <p:sp>
        <p:nvSpPr>
          <p:cNvPr id="9" name="Text Box 27"/>
          <p:cNvSpPr txBox="1">
            <a:spLocks noChangeArrowheads="1"/>
          </p:cNvSpPr>
          <p:nvPr/>
        </p:nvSpPr>
        <p:spPr bwMode="auto">
          <a:xfrm>
            <a:off x="2357422" y="5214950"/>
            <a:ext cx="1352550" cy="641350"/>
          </a:xfrm>
          <a:prstGeom prst="rect">
            <a:avLst/>
          </a:prstGeom>
          <a:noFill/>
          <a:ln w="12700" algn="ctr">
            <a:noFill/>
            <a:miter lim="800000"/>
            <a:headEnd/>
            <a:tailEnd/>
          </a:ln>
        </p:spPr>
        <p:txBody>
          <a:bodyPr wrap="none">
            <a:spAutoFit/>
          </a:bodyPr>
          <a:lstStyle/>
          <a:p>
            <a:pPr algn="r"/>
            <a:r>
              <a:rPr lang="en-US" sz="1800" b="0" dirty="0"/>
              <a:t>1..*</a:t>
            </a:r>
            <a:br>
              <a:rPr lang="en-US" sz="1800" b="0" dirty="0"/>
            </a:br>
            <a:r>
              <a:rPr lang="en-US" sz="1800" b="0" dirty="0"/>
              <a:t>participants</a:t>
            </a:r>
            <a:endParaRPr lang="de-DE" sz="1800" b="0" dirty="0"/>
          </a:p>
        </p:txBody>
      </p:sp>
      <p:sp>
        <p:nvSpPr>
          <p:cNvPr id="10" name="Text Box 28"/>
          <p:cNvSpPr txBox="1">
            <a:spLocks noChangeArrowheads="1"/>
          </p:cNvSpPr>
          <p:nvPr/>
        </p:nvSpPr>
        <p:spPr bwMode="auto">
          <a:xfrm>
            <a:off x="5857884" y="4857760"/>
            <a:ext cx="755650" cy="641350"/>
          </a:xfrm>
          <a:prstGeom prst="rect">
            <a:avLst/>
          </a:prstGeom>
          <a:noFill/>
          <a:ln w="12700" algn="ctr">
            <a:noFill/>
            <a:miter lim="800000"/>
            <a:headEnd/>
            <a:tailEnd/>
          </a:ln>
        </p:spPr>
        <p:txBody>
          <a:bodyPr wrap="none">
            <a:spAutoFit/>
          </a:bodyPr>
          <a:lstStyle/>
          <a:p>
            <a:pPr algn="r"/>
            <a:r>
              <a:rPr lang="en-US" sz="1800" b="0" dirty="0"/>
              <a:t>1</a:t>
            </a:r>
            <a:br>
              <a:rPr lang="en-US" sz="1800" b="0" dirty="0"/>
            </a:br>
            <a:r>
              <a:rPr lang="en-US" sz="1800" b="0" dirty="0"/>
              <a:t>name</a:t>
            </a:r>
            <a:endParaRPr lang="de-DE" sz="1800" b="0" dirty="0"/>
          </a:p>
        </p:txBody>
      </p:sp>
      <p:sp>
        <p:nvSpPr>
          <p:cNvPr id="11" name="Oval 29"/>
          <p:cNvSpPr>
            <a:spLocks noChangeArrowheads="1"/>
          </p:cNvSpPr>
          <p:nvPr/>
        </p:nvSpPr>
        <p:spPr bwMode="auto">
          <a:xfrm>
            <a:off x="6715140" y="5072074"/>
            <a:ext cx="234950" cy="211137"/>
          </a:xfrm>
          <a:prstGeom prst="ellipse">
            <a:avLst/>
          </a:prstGeom>
          <a:solidFill>
            <a:schemeClr val="tx1"/>
          </a:solidFill>
          <a:ln w="12700" algn="ctr">
            <a:solidFill>
              <a:schemeClr val="tx1"/>
            </a:solidFill>
            <a:round/>
            <a:headEnd/>
            <a:tailEnd/>
          </a:ln>
        </p:spPr>
        <p:txBody>
          <a:bodyPr wrap="none" anchor="ctr"/>
          <a:lstStyle/>
          <a:p>
            <a:endParaRPr lang="en-NZ"/>
          </a:p>
        </p:txBody>
      </p:sp>
      <p:cxnSp>
        <p:nvCxnSpPr>
          <p:cNvPr id="12" name="AutoShape 30"/>
          <p:cNvCxnSpPr>
            <a:cxnSpLocks noChangeShapeType="1"/>
            <a:stCxn id="5" idx="6"/>
            <a:endCxn id="11" idx="2"/>
          </p:cNvCxnSpPr>
          <p:nvPr/>
        </p:nvCxnSpPr>
        <p:spPr bwMode="auto">
          <a:xfrm flipV="1">
            <a:off x="4092570" y="5177643"/>
            <a:ext cx="2622570" cy="357190"/>
          </a:xfrm>
          <a:prstGeom prst="curvedConnector3">
            <a:avLst>
              <a:gd name="adj1" fmla="val 50000"/>
            </a:avLst>
          </a:prstGeom>
          <a:noFill/>
          <a:ln w="53975">
            <a:solidFill>
              <a:schemeClr val="tx1"/>
            </a:solidFill>
            <a:round/>
            <a:headEnd/>
            <a:tailEnd/>
          </a:ln>
        </p:spPr>
      </p:cxnSp>
      <p:sp>
        <p:nvSpPr>
          <p:cNvPr id="13" name="Text Box 31"/>
          <p:cNvSpPr txBox="1">
            <a:spLocks noChangeArrowheads="1"/>
          </p:cNvSpPr>
          <p:nvPr/>
        </p:nvSpPr>
        <p:spPr bwMode="auto">
          <a:xfrm>
            <a:off x="7072330" y="4929198"/>
            <a:ext cx="847725" cy="396875"/>
          </a:xfrm>
          <a:prstGeom prst="rect">
            <a:avLst/>
          </a:prstGeom>
          <a:noFill/>
          <a:ln w="12700" algn="ctr">
            <a:noFill/>
            <a:miter lim="800000"/>
            <a:headEnd/>
            <a:tailEnd/>
          </a:ln>
        </p:spPr>
        <p:txBody>
          <a:bodyPr wrap="none">
            <a:spAutoFit/>
          </a:bodyPr>
          <a:lstStyle/>
          <a:p>
            <a:r>
              <a:rPr lang="en-US" sz="2000" b="0" dirty="0" smtClean="0"/>
              <a:t>String</a:t>
            </a:r>
            <a:endParaRPr lang="de-DE" sz="2000" b="0" dirty="0"/>
          </a:p>
        </p:txBody>
      </p:sp>
      <p:sp>
        <p:nvSpPr>
          <p:cNvPr id="14" name="Oval 32"/>
          <p:cNvSpPr>
            <a:spLocks noChangeArrowheads="1"/>
          </p:cNvSpPr>
          <p:nvPr/>
        </p:nvSpPr>
        <p:spPr bwMode="auto">
          <a:xfrm>
            <a:off x="6715140" y="5786454"/>
            <a:ext cx="234950" cy="211137"/>
          </a:xfrm>
          <a:prstGeom prst="ellipse">
            <a:avLst/>
          </a:prstGeom>
          <a:solidFill>
            <a:schemeClr val="tx1"/>
          </a:solidFill>
          <a:ln w="12700" algn="ctr">
            <a:solidFill>
              <a:schemeClr val="tx1"/>
            </a:solidFill>
            <a:round/>
            <a:headEnd/>
            <a:tailEnd/>
          </a:ln>
        </p:spPr>
        <p:txBody>
          <a:bodyPr wrap="none" anchor="ctr"/>
          <a:lstStyle/>
          <a:p>
            <a:endParaRPr lang="en-NZ"/>
          </a:p>
        </p:txBody>
      </p:sp>
      <p:sp>
        <p:nvSpPr>
          <p:cNvPr id="15" name="Text Box 33"/>
          <p:cNvSpPr txBox="1">
            <a:spLocks noChangeArrowheads="1"/>
          </p:cNvSpPr>
          <p:nvPr/>
        </p:nvSpPr>
        <p:spPr bwMode="auto">
          <a:xfrm>
            <a:off x="7143768" y="5643578"/>
            <a:ext cx="847725" cy="396875"/>
          </a:xfrm>
          <a:prstGeom prst="rect">
            <a:avLst/>
          </a:prstGeom>
          <a:noFill/>
          <a:ln w="12700" algn="ctr">
            <a:noFill/>
            <a:miter lim="800000"/>
            <a:headEnd/>
            <a:tailEnd/>
          </a:ln>
        </p:spPr>
        <p:txBody>
          <a:bodyPr wrap="none">
            <a:spAutoFit/>
          </a:bodyPr>
          <a:lstStyle/>
          <a:p>
            <a:r>
              <a:rPr lang="en-US" sz="2000" b="0" dirty="0" smtClean="0"/>
              <a:t>String</a:t>
            </a:r>
            <a:endParaRPr lang="de-DE" sz="2000" b="0" dirty="0"/>
          </a:p>
        </p:txBody>
      </p:sp>
      <p:cxnSp>
        <p:nvCxnSpPr>
          <p:cNvPr id="16" name="AutoShape 35"/>
          <p:cNvCxnSpPr>
            <a:cxnSpLocks noChangeShapeType="1"/>
            <a:stCxn id="5" idx="6"/>
            <a:endCxn id="14" idx="2"/>
          </p:cNvCxnSpPr>
          <p:nvPr/>
        </p:nvCxnSpPr>
        <p:spPr bwMode="auto">
          <a:xfrm>
            <a:off x="4092570" y="5534833"/>
            <a:ext cx="2622570" cy="357190"/>
          </a:xfrm>
          <a:prstGeom prst="curvedConnector3">
            <a:avLst>
              <a:gd name="adj1" fmla="val 50000"/>
            </a:avLst>
          </a:prstGeom>
          <a:noFill/>
          <a:ln w="53975">
            <a:solidFill>
              <a:schemeClr val="tx1"/>
            </a:solidFill>
            <a:round/>
            <a:headEnd/>
            <a:tailEnd/>
          </a:ln>
        </p:spPr>
      </p:cxnSp>
      <p:sp>
        <p:nvSpPr>
          <p:cNvPr id="17" name="Text Box 36"/>
          <p:cNvSpPr txBox="1">
            <a:spLocks noChangeArrowheads="1"/>
          </p:cNvSpPr>
          <p:nvPr/>
        </p:nvSpPr>
        <p:spPr bwMode="auto">
          <a:xfrm>
            <a:off x="6143636" y="5572140"/>
            <a:ext cx="488950" cy="641350"/>
          </a:xfrm>
          <a:prstGeom prst="rect">
            <a:avLst/>
          </a:prstGeom>
          <a:noFill/>
          <a:ln w="12700" algn="ctr">
            <a:noFill/>
            <a:miter lim="800000"/>
            <a:headEnd/>
            <a:tailEnd/>
          </a:ln>
        </p:spPr>
        <p:txBody>
          <a:bodyPr wrap="none">
            <a:spAutoFit/>
          </a:bodyPr>
          <a:lstStyle/>
          <a:p>
            <a:pPr algn="r"/>
            <a:r>
              <a:rPr lang="en-US" sz="1800" b="0" dirty="0"/>
              <a:t>1</a:t>
            </a:r>
            <a:br>
              <a:rPr lang="en-US" sz="1800" b="0" dirty="0"/>
            </a:br>
            <a:r>
              <a:rPr lang="en-US" sz="1800" b="0" dirty="0" err="1"/>
              <a:t>upi</a:t>
            </a:r>
            <a:endParaRPr lang="de-DE" sz="1800" b="0" dirty="0"/>
          </a:p>
        </p:txBody>
      </p:sp>
      <p:sp>
        <p:nvSpPr>
          <p:cNvPr id="18" name="TextBox 17"/>
          <p:cNvSpPr txBox="1"/>
          <p:nvPr/>
        </p:nvSpPr>
        <p:spPr>
          <a:xfrm>
            <a:off x="457200" y="4648200"/>
            <a:ext cx="2133600" cy="461665"/>
          </a:xfrm>
          <a:prstGeom prst="rect">
            <a:avLst/>
          </a:prstGeom>
          <a:noFill/>
        </p:spPr>
        <p:txBody>
          <a:bodyPr wrap="square" rtlCol="0">
            <a:spAutoFit/>
          </a:bodyPr>
          <a:lstStyle/>
          <a:p>
            <a:r>
              <a:rPr lang="en-NZ" sz="2400" dirty="0" smtClean="0">
                <a:solidFill>
                  <a:srgbClr val="FF0000"/>
                </a:solidFill>
              </a:rPr>
              <a:t>Entity Types</a:t>
            </a:r>
            <a:endParaRPr lang="en-NZ" sz="2400" dirty="0">
              <a:solidFill>
                <a:srgbClr val="FF0000"/>
              </a:solidFill>
            </a:endParaRPr>
          </a:p>
        </p:txBody>
      </p:sp>
      <p:sp>
        <p:nvSpPr>
          <p:cNvPr id="19" name="TextBox 18"/>
          <p:cNvSpPr txBox="1"/>
          <p:nvPr/>
        </p:nvSpPr>
        <p:spPr>
          <a:xfrm>
            <a:off x="2438400" y="4953000"/>
            <a:ext cx="990600" cy="461665"/>
          </a:xfrm>
          <a:prstGeom prst="rect">
            <a:avLst/>
          </a:prstGeom>
          <a:noFill/>
        </p:spPr>
        <p:txBody>
          <a:bodyPr wrap="square" rtlCol="0">
            <a:spAutoFit/>
          </a:bodyPr>
          <a:lstStyle/>
          <a:p>
            <a:r>
              <a:rPr lang="en-NZ" sz="2400" dirty="0" smtClean="0">
                <a:solidFill>
                  <a:srgbClr val="FF0000"/>
                </a:solidFill>
              </a:rPr>
              <a:t>Role</a:t>
            </a:r>
            <a:endParaRPr lang="en-NZ" sz="2400" dirty="0">
              <a:solidFill>
                <a:srgbClr val="FF0000"/>
              </a:solidFill>
            </a:endParaRPr>
          </a:p>
        </p:txBody>
      </p:sp>
      <p:sp>
        <p:nvSpPr>
          <p:cNvPr id="20" name="TextBox 19"/>
          <p:cNvSpPr txBox="1"/>
          <p:nvPr/>
        </p:nvSpPr>
        <p:spPr>
          <a:xfrm>
            <a:off x="2743200" y="4648200"/>
            <a:ext cx="2362200" cy="461665"/>
          </a:xfrm>
          <a:prstGeom prst="rect">
            <a:avLst/>
          </a:prstGeom>
          <a:noFill/>
        </p:spPr>
        <p:txBody>
          <a:bodyPr wrap="square" rtlCol="0">
            <a:spAutoFit/>
          </a:bodyPr>
          <a:lstStyle/>
          <a:p>
            <a:r>
              <a:rPr lang="en-NZ" sz="2400" dirty="0" smtClean="0">
                <a:solidFill>
                  <a:srgbClr val="FF0000"/>
                </a:solidFill>
              </a:rPr>
              <a:t>Relation Types</a:t>
            </a:r>
            <a:endParaRPr lang="en-NZ"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p:cBhvr override="childStyle">
                                        <p:cTn id="6" dur="500" fill="hold"/>
                                        <p:tgtEl>
                                          <p:spTgt spid="7"/>
                                        </p:tgtEl>
                                        <p:attrNameLst>
                                          <p:attrName>style.color</p:attrName>
                                        </p:attrNameLst>
                                      </p:cBhvr>
                                      <p:to>
                                        <a:srgbClr val="0000CC"/>
                                      </p:to>
                                    </p:animClr>
                                  </p:childTnLst>
                                </p:cTn>
                              </p:par>
                              <p:par>
                                <p:cTn id="7" presetID="3" presetClass="emph" presetSubtype="2" fill="hold" grpId="0" nodeType="withEffect">
                                  <p:stCondLst>
                                    <p:cond delay="0"/>
                                  </p:stCondLst>
                                  <p:childTnLst>
                                    <p:animClr clrSpc="rgb">
                                      <p:cBhvr override="childStyle">
                                        <p:cTn id="8" dur="500" fill="hold"/>
                                        <p:tgtEl>
                                          <p:spTgt spid="8"/>
                                        </p:tgtEl>
                                        <p:attrNameLst>
                                          <p:attrName>style.color</p:attrName>
                                        </p:attrNameLst>
                                      </p:cBhvr>
                                      <p:to>
                                        <a:srgbClr val="0000CC"/>
                                      </p:to>
                                    </p:animClr>
                                  </p:childTnLst>
                                </p:cTn>
                              </p:par>
                              <p:par>
                                <p:cTn id="9" presetID="3" presetClass="emph" presetSubtype="2" fill="hold" nodeType="withEffect">
                                  <p:stCondLst>
                                    <p:cond delay="0"/>
                                  </p:stCondLst>
                                  <p:childTnLst>
                                    <p:animClr clrSpc="rgb">
                                      <p:cBhvr override="childStyle">
                                        <p:cTn id="10" dur="500" fill="hold"/>
                                        <p:tgtEl>
                                          <p:spTgt spid="15"/>
                                        </p:tgtEl>
                                        <p:attrNameLst>
                                          <p:attrName>style.color</p:attrName>
                                        </p:attrNameLst>
                                      </p:cBhvr>
                                      <p:to>
                                        <a:srgbClr val="0000CC"/>
                                      </p:to>
                                    </p:animClr>
                                  </p:childTnLst>
                                </p:cTn>
                              </p:par>
                              <p:par>
                                <p:cTn id="11" presetID="3" presetClass="emph" presetSubtype="2" fill="hold" nodeType="withEffect">
                                  <p:stCondLst>
                                    <p:cond delay="0"/>
                                  </p:stCondLst>
                                  <p:childTnLst>
                                    <p:animClr clrSpc="rgb">
                                      <p:cBhvr override="childStyle">
                                        <p:cTn id="12" dur="500" fill="hold"/>
                                        <p:tgtEl>
                                          <p:spTgt spid="13"/>
                                        </p:tgtEl>
                                        <p:attrNameLst>
                                          <p:attrName>style.color</p:attrName>
                                        </p:attrNameLst>
                                      </p:cBhvr>
                                      <p:to>
                                        <a:srgbClr val="0000CC"/>
                                      </p:to>
                                    </p:animClr>
                                  </p:childTnLst>
                                </p:cTn>
                              </p:par>
                              <p:par>
                                <p:cTn id="13" presetID="6" presetClass="emph" presetSubtype="0" fill="hold" nodeType="withEffect">
                                  <p:stCondLst>
                                    <p:cond delay="0"/>
                                  </p:stCondLst>
                                  <p:childTnLst>
                                    <p:animScale>
                                      <p:cBhvr>
                                        <p:cTn id="14" dur="2000" fill="hold"/>
                                        <p:tgtEl>
                                          <p:spTgt spid="4"/>
                                        </p:tgtEl>
                                      </p:cBhvr>
                                      <p:by x="150000" y="150000"/>
                                    </p:animScale>
                                  </p:childTnLst>
                                </p:cTn>
                              </p:par>
                              <p:par>
                                <p:cTn id="15" presetID="6" presetClass="emph" presetSubtype="0" fill="hold" grpId="0" nodeType="withEffect">
                                  <p:stCondLst>
                                    <p:cond delay="0"/>
                                  </p:stCondLst>
                                  <p:childTnLst>
                                    <p:animScale>
                                      <p:cBhvr>
                                        <p:cTn id="16" dur="2000" fill="hold"/>
                                        <p:tgtEl>
                                          <p:spTgt spid="5"/>
                                        </p:tgtEl>
                                      </p:cBhvr>
                                      <p:by x="150000" y="150000"/>
                                    </p:animScale>
                                  </p:childTnLst>
                                </p:cTn>
                              </p:par>
                            </p:childTnLst>
                          </p:cTn>
                        </p:par>
                        <p:par>
                          <p:cTn id="17" fill="hold">
                            <p:stCondLst>
                              <p:cond delay="2000"/>
                            </p:stCondLst>
                            <p:childTnLst>
                              <p:par>
                                <p:cTn id="18" presetID="6" presetClass="emph" presetSubtype="0" fill="hold" grpId="0" nodeType="afterEffect">
                                  <p:stCondLst>
                                    <p:cond delay="0"/>
                                  </p:stCondLst>
                                  <p:childTnLst>
                                    <p:animScale>
                                      <p:cBhvr>
                                        <p:cTn id="19" dur="2000" fill="hold"/>
                                        <p:tgtEl>
                                          <p:spTgt spid="11"/>
                                        </p:tgtEl>
                                      </p:cBhvr>
                                      <p:by x="150000" y="150000"/>
                                    </p:animScale>
                                  </p:childTnLst>
                                </p:cTn>
                              </p:par>
                              <p:par>
                                <p:cTn id="20" presetID="6" presetClass="emph" presetSubtype="0" fill="hold" grpId="0" nodeType="withEffect">
                                  <p:stCondLst>
                                    <p:cond delay="0"/>
                                  </p:stCondLst>
                                  <p:childTnLst>
                                    <p:animScale>
                                      <p:cBhvr>
                                        <p:cTn id="21" dur="2000" fill="hold"/>
                                        <p:tgtEl>
                                          <p:spTgt spid="14"/>
                                        </p:tgtEl>
                                      </p:cBhvr>
                                      <p:by x="150000" y="150000"/>
                                    </p:animScale>
                                  </p:childTnLst>
                                </p:cTn>
                              </p:par>
                              <p:par>
                                <p:cTn id="22" presetID="1"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3" presetClass="emph" presetSubtype="2" fill="hold" nodeType="clickEffect">
                                  <p:stCondLst>
                                    <p:cond delay="0"/>
                                  </p:stCondLst>
                                  <p:childTnLst>
                                    <p:animClr clrSpc="rgb">
                                      <p:cBhvr override="childStyle">
                                        <p:cTn id="27" dur="500" fill="hold"/>
                                        <p:tgtEl>
                                          <p:spTgt spid="7"/>
                                        </p:tgtEl>
                                        <p:attrNameLst>
                                          <p:attrName>style.color</p:attrName>
                                        </p:attrNameLst>
                                      </p:cBhvr>
                                      <p:to>
                                        <a:srgbClr val="0000CC"/>
                                      </p:to>
                                    </p:animClr>
                                  </p:childTnLst>
                                </p:cTn>
                              </p:par>
                              <p:par>
                                <p:cTn id="28" presetID="3" presetClass="emph" presetSubtype="2" fill="hold" nodeType="withEffect">
                                  <p:stCondLst>
                                    <p:cond delay="0"/>
                                  </p:stCondLst>
                                  <p:childTnLst>
                                    <p:animClr clrSpc="rgb">
                                      <p:cBhvr override="childStyle">
                                        <p:cTn id="29" dur="500" fill="hold"/>
                                        <p:tgtEl>
                                          <p:spTgt spid="8"/>
                                        </p:tgtEl>
                                        <p:attrNameLst>
                                          <p:attrName>style.color</p:attrName>
                                        </p:attrNameLst>
                                      </p:cBhvr>
                                      <p:to>
                                        <a:schemeClr val="tx1"/>
                                      </p:to>
                                    </p:animClr>
                                  </p:childTnLst>
                                </p:cTn>
                              </p:par>
                              <p:par>
                                <p:cTn id="30" presetID="3" presetClass="emph" presetSubtype="2" fill="hold" nodeType="withEffect">
                                  <p:stCondLst>
                                    <p:cond delay="0"/>
                                  </p:stCondLst>
                                  <p:childTnLst>
                                    <p:animClr clrSpc="rgb">
                                      <p:cBhvr override="childStyle">
                                        <p:cTn id="31" dur="500" fill="hold"/>
                                        <p:tgtEl>
                                          <p:spTgt spid="13"/>
                                        </p:tgtEl>
                                        <p:attrNameLst>
                                          <p:attrName>style.color</p:attrName>
                                        </p:attrNameLst>
                                      </p:cBhvr>
                                      <p:to>
                                        <a:schemeClr val="tx1"/>
                                      </p:to>
                                    </p:animClr>
                                  </p:childTnLst>
                                </p:cTn>
                              </p:par>
                              <p:par>
                                <p:cTn id="32" presetID="3" presetClass="emph" presetSubtype="2" fill="hold" nodeType="withEffect">
                                  <p:stCondLst>
                                    <p:cond delay="0"/>
                                  </p:stCondLst>
                                  <p:childTnLst>
                                    <p:animClr clrSpc="rgb">
                                      <p:cBhvr override="childStyle">
                                        <p:cTn id="33" dur="500" fill="hold"/>
                                        <p:tgtEl>
                                          <p:spTgt spid="15"/>
                                        </p:tgtEl>
                                        <p:attrNameLst>
                                          <p:attrName>style.color</p:attrName>
                                        </p:attrNameLst>
                                      </p:cBhvr>
                                      <p:to>
                                        <a:schemeClr val="tx1"/>
                                      </p:to>
                                    </p:animClr>
                                  </p:childTnLst>
                                </p:cTn>
                              </p:par>
                              <p:par>
                                <p:cTn id="34" presetID="1" presetClass="exit" presetSubtype="0" fill="hold" nodeType="withEffect">
                                  <p:stCondLst>
                                    <p:cond delay="0"/>
                                  </p:stCondLst>
                                  <p:childTnLst>
                                    <p:set>
                                      <p:cBhvr>
                                        <p:cTn id="35" dur="1" fill="hold">
                                          <p:stCondLst>
                                            <p:cond delay="0"/>
                                          </p:stCondLst>
                                        </p:cTn>
                                        <p:tgtEl>
                                          <p:spTgt spid="18"/>
                                        </p:tgtEl>
                                        <p:attrNameLst>
                                          <p:attrName>style.visibility</p:attrName>
                                        </p:attrNameLst>
                                      </p:cBhvr>
                                      <p:to>
                                        <p:strVal val="hidden"/>
                                      </p:to>
                                    </p:set>
                                  </p:childTnLst>
                                </p:cTn>
                              </p:par>
                              <p:par>
                                <p:cTn id="36" presetID="7" presetClass="emph" presetSubtype="2" fill="hold" nodeType="withEffect">
                                  <p:stCondLst>
                                    <p:cond delay="0"/>
                                  </p:stCondLst>
                                  <p:childTnLst>
                                    <p:animClr clrSpc="rgb">
                                      <p:cBhvr>
                                        <p:cTn id="37" dur="500" fill="hold"/>
                                        <p:tgtEl>
                                          <p:spTgt spid="6"/>
                                        </p:tgtEl>
                                        <p:attrNameLst>
                                          <p:attrName>stroke.color</p:attrName>
                                        </p:attrNameLst>
                                      </p:cBhvr>
                                      <p:to>
                                        <a:schemeClr val="accent1"/>
                                      </p:to>
                                    </p:animClr>
                                    <p:set>
                                      <p:cBhvr>
                                        <p:cTn id="38" dur="500" fill="hold"/>
                                        <p:tgtEl>
                                          <p:spTgt spid="6"/>
                                        </p:tgtEl>
                                        <p:attrNameLst>
                                          <p:attrName>stroke.on</p:attrName>
                                        </p:attrNameLst>
                                      </p:cBhvr>
                                      <p:to>
                                        <p:strVal val="true"/>
                                      </p:to>
                                    </p:set>
                                  </p:childTnLst>
                                </p:cTn>
                              </p:par>
                              <p:par>
                                <p:cTn id="39" presetID="7" presetClass="emph" presetSubtype="2" fill="hold" nodeType="withEffect">
                                  <p:stCondLst>
                                    <p:cond delay="0"/>
                                  </p:stCondLst>
                                  <p:childTnLst>
                                    <p:animClr clrSpc="rgb">
                                      <p:cBhvr>
                                        <p:cTn id="40" dur="500" fill="hold"/>
                                        <p:tgtEl>
                                          <p:spTgt spid="12"/>
                                        </p:tgtEl>
                                        <p:attrNameLst>
                                          <p:attrName>stroke.color</p:attrName>
                                        </p:attrNameLst>
                                      </p:cBhvr>
                                      <p:to>
                                        <a:schemeClr val="accent1"/>
                                      </p:to>
                                    </p:animClr>
                                    <p:set>
                                      <p:cBhvr>
                                        <p:cTn id="41" dur="500" fill="hold"/>
                                        <p:tgtEl>
                                          <p:spTgt spid="12"/>
                                        </p:tgtEl>
                                        <p:attrNameLst>
                                          <p:attrName>stroke.on</p:attrName>
                                        </p:attrNameLst>
                                      </p:cBhvr>
                                      <p:to>
                                        <p:strVal val="true"/>
                                      </p:to>
                                    </p:set>
                                  </p:childTnLst>
                                </p:cTn>
                              </p:par>
                              <p:par>
                                <p:cTn id="42" presetID="7" presetClass="emph" presetSubtype="2" fill="hold" nodeType="withEffect">
                                  <p:stCondLst>
                                    <p:cond delay="0"/>
                                  </p:stCondLst>
                                  <p:childTnLst>
                                    <p:animClr clrSpc="rgb">
                                      <p:cBhvr>
                                        <p:cTn id="43" dur="500" fill="hold"/>
                                        <p:tgtEl>
                                          <p:spTgt spid="16"/>
                                        </p:tgtEl>
                                        <p:attrNameLst>
                                          <p:attrName>stroke.color</p:attrName>
                                        </p:attrNameLst>
                                      </p:cBhvr>
                                      <p:to>
                                        <a:schemeClr val="accent1"/>
                                      </p:to>
                                    </p:animClr>
                                    <p:set>
                                      <p:cBhvr>
                                        <p:cTn id="44" dur="500" fill="hold"/>
                                        <p:tgtEl>
                                          <p:spTgt spid="16"/>
                                        </p:tgtEl>
                                        <p:attrNameLst>
                                          <p:attrName>stroke.on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7" presetClass="emph" presetSubtype="2" fill="hold" nodeType="clickEffect">
                                  <p:stCondLst>
                                    <p:cond delay="0"/>
                                  </p:stCondLst>
                                  <p:childTnLst>
                                    <p:animClr clrSpc="rgb">
                                      <p:cBhvr>
                                        <p:cTn id="52" dur="2000" fill="hold"/>
                                        <p:tgtEl>
                                          <p:spTgt spid="6"/>
                                        </p:tgtEl>
                                        <p:attrNameLst>
                                          <p:attrName>stroke.color</p:attrName>
                                        </p:attrNameLst>
                                      </p:cBhvr>
                                      <p:to>
                                        <a:schemeClr val="tx1"/>
                                      </p:to>
                                    </p:animClr>
                                    <p:set>
                                      <p:cBhvr>
                                        <p:cTn id="53" dur="2000" fill="hold"/>
                                        <p:tgtEl>
                                          <p:spTgt spid="6"/>
                                        </p:tgtEl>
                                        <p:attrNameLst>
                                          <p:attrName>stroke.on</p:attrName>
                                        </p:attrNameLst>
                                      </p:cBhvr>
                                      <p:to>
                                        <p:strVal val="true"/>
                                      </p:to>
                                    </p:set>
                                  </p:childTnLst>
                                </p:cTn>
                              </p:par>
                              <p:par>
                                <p:cTn id="54" presetID="7" presetClass="emph" presetSubtype="2" fill="hold" nodeType="withEffect">
                                  <p:stCondLst>
                                    <p:cond delay="0"/>
                                  </p:stCondLst>
                                  <p:childTnLst>
                                    <p:animClr clrSpc="rgb">
                                      <p:cBhvr>
                                        <p:cTn id="55" dur="2000" fill="hold"/>
                                        <p:tgtEl>
                                          <p:spTgt spid="12"/>
                                        </p:tgtEl>
                                        <p:attrNameLst>
                                          <p:attrName>stroke.color</p:attrName>
                                        </p:attrNameLst>
                                      </p:cBhvr>
                                      <p:to>
                                        <a:schemeClr val="tx1"/>
                                      </p:to>
                                    </p:animClr>
                                    <p:set>
                                      <p:cBhvr>
                                        <p:cTn id="56" dur="2000" fill="hold"/>
                                        <p:tgtEl>
                                          <p:spTgt spid="12"/>
                                        </p:tgtEl>
                                        <p:attrNameLst>
                                          <p:attrName>stroke.on</p:attrName>
                                        </p:attrNameLst>
                                      </p:cBhvr>
                                      <p:to>
                                        <p:strVal val="true"/>
                                      </p:to>
                                    </p:set>
                                  </p:childTnLst>
                                </p:cTn>
                              </p:par>
                              <p:par>
                                <p:cTn id="57" presetID="7" presetClass="emph" presetSubtype="2" fill="hold" nodeType="withEffect">
                                  <p:stCondLst>
                                    <p:cond delay="0"/>
                                  </p:stCondLst>
                                  <p:childTnLst>
                                    <p:animClr clrSpc="rgb">
                                      <p:cBhvr>
                                        <p:cTn id="58" dur="2000" fill="hold"/>
                                        <p:tgtEl>
                                          <p:spTgt spid="16"/>
                                        </p:tgtEl>
                                        <p:attrNameLst>
                                          <p:attrName>stroke.color</p:attrName>
                                        </p:attrNameLst>
                                      </p:cBhvr>
                                      <p:to>
                                        <a:schemeClr val="tx1"/>
                                      </p:to>
                                    </p:animClr>
                                    <p:set>
                                      <p:cBhvr>
                                        <p:cTn id="59" dur="2000" fill="hold"/>
                                        <p:tgtEl>
                                          <p:spTgt spid="16"/>
                                        </p:tgtEl>
                                        <p:attrNameLst>
                                          <p:attrName>stroke.on</p:attrName>
                                        </p:attrNameLst>
                                      </p:cBhvr>
                                      <p:to>
                                        <p:strVal val="true"/>
                                      </p:to>
                                    </p:set>
                                  </p:childTnLst>
                                </p:cTn>
                              </p:par>
                              <p:par>
                                <p:cTn id="60" presetID="1" presetClass="exit" presetSubtype="0" fill="hold" nodeType="withEffect">
                                  <p:stCondLst>
                                    <p:cond delay="0"/>
                                  </p:stCondLst>
                                  <p:childTnLst>
                                    <p:set>
                                      <p:cBhvr>
                                        <p:cTn id="61" dur="1" fill="hold">
                                          <p:stCondLst>
                                            <p:cond delay="0"/>
                                          </p:stCondLst>
                                        </p:cTn>
                                        <p:tgtEl>
                                          <p:spTgt spid="20"/>
                                        </p:tgtEl>
                                        <p:attrNameLst>
                                          <p:attrName>style.visibility</p:attrName>
                                        </p:attrNameLst>
                                      </p:cBhvr>
                                      <p:to>
                                        <p:strVal val="hidden"/>
                                      </p:to>
                                    </p:set>
                                  </p:childTnLst>
                                </p:cTn>
                              </p:par>
                              <p:par>
                                <p:cTn id="62" presetID="3" presetClass="emph" presetSubtype="2" fill="hold" nodeType="withEffect">
                                  <p:stCondLst>
                                    <p:cond delay="0"/>
                                  </p:stCondLst>
                                  <p:childTnLst>
                                    <p:animClr clrSpc="rgb">
                                      <p:cBhvr override="childStyle">
                                        <p:cTn id="63" dur="500" fill="hold"/>
                                        <p:tgtEl>
                                          <p:spTgt spid="9"/>
                                        </p:tgtEl>
                                        <p:attrNameLst>
                                          <p:attrName>style.color</p:attrName>
                                        </p:attrNameLst>
                                      </p:cBhvr>
                                      <p:to>
                                        <a:schemeClr val="accent1"/>
                                      </p:to>
                                    </p:animClr>
                                  </p:childTnLst>
                                </p:cTn>
                              </p:par>
                              <p:par>
                                <p:cTn id="64" presetID="3" presetClass="emph" presetSubtype="2" fill="hold" nodeType="withEffect">
                                  <p:stCondLst>
                                    <p:cond delay="0"/>
                                  </p:stCondLst>
                                  <p:childTnLst>
                                    <p:animClr clrSpc="rgb">
                                      <p:cBhvr override="childStyle">
                                        <p:cTn id="65" dur="500" fill="hold"/>
                                        <p:tgtEl>
                                          <p:spTgt spid="10"/>
                                        </p:tgtEl>
                                        <p:attrNameLst>
                                          <p:attrName>style.color</p:attrName>
                                        </p:attrNameLst>
                                      </p:cBhvr>
                                      <p:to>
                                        <a:schemeClr val="accent1"/>
                                      </p:to>
                                    </p:animClr>
                                  </p:childTnLst>
                                </p:cTn>
                              </p:par>
                              <p:par>
                                <p:cTn id="66" presetID="3" presetClass="emph" presetSubtype="2" fill="hold" nodeType="withEffect">
                                  <p:stCondLst>
                                    <p:cond delay="0"/>
                                  </p:stCondLst>
                                  <p:childTnLst>
                                    <p:animClr clrSpc="rgb">
                                      <p:cBhvr override="childStyle">
                                        <p:cTn id="67" dur="500" fill="hold"/>
                                        <p:tgtEl>
                                          <p:spTgt spid="17"/>
                                        </p:tgtEl>
                                        <p:attrNameLst>
                                          <p:attrName>style.color</p:attrName>
                                        </p:attrNameLst>
                                      </p:cBhvr>
                                      <p:to>
                                        <a:schemeClr val="accent1"/>
                                      </p:to>
                                    </p:animClr>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P spid="11"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err="1" smtClean="0"/>
              <a:t>PDStore</a:t>
            </a:r>
            <a:r>
              <a:rPr lang="en-NZ" dirty="0" smtClean="0"/>
              <a:t/>
            </a:r>
            <a:br>
              <a:rPr lang="en-NZ" dirty="0" smtClean="0"/>
            </a:br>
            <a:endParaRPr lang="en-US" dirty="0"/>
          </a:p>
        </p:txBody>
      </p:sp>
      <p:sp>
        <p:nvSpPr>
          <p:cNvPr id="3" name="Content Placeholder 2"/>
          <p:cNvSpPr>
            <a:spLocks noGrp="1"/>
          </p:cNvSpPr>
          <p:nvPr>
            <p:ph sz="quarter" idx="1"/>
          </p:nvPr>
        </p:nvSpPr>
        <p:spPr/>
        <p:txBody>
          <a:bodyPr/>
          <a:lstStyle/>
          <a:p>
            <a:r>
              <a:rPr lang="en-NZ" dirty="0" err="1" smtClean="0"/>
              <a:t>PDStore’s</a:t>
            </a:r>
            <a:r>
              <a:rPr lang="en-NZ" dirty="0" smtClean="0"/>
              <a:t> Architecture is based on </a:t>
            </a:r>
            <a:r>
              <a:rPr lang="en-NZ" dirty="0" err="1" smtClean="0"/>
              <a:t>PDModel</a:t>
            </a:r>
            <a:r>
              <a:rPr lang="en-NZ" dirty="0" smtClean="0"/>
              <a:t>.</a:t>
            </a:r>
          </a:p>
          <a:p>
            <a:r>
              <a:rPr lang="en-NZ" dirty="0" smtClean="0"/>
              <a:t>Entity types are represented as Tables.</a:t>
            </a:r>
          </a:p>
          <a:p>
            <a:r>
              <a:rPr lang="en-NZ" dirty="0" smtClean="0"/>
              <a:t>Roles represented as table columns.</a:t>
            </a:r>
          </a:p>
          <a:p>
            <a:r>
              <a:rPr lang="en-NZ" dirty="0" smtClean="0"/>
              <a:t>Contains two meta-tables namely Type and Role which contain information about all the tables in </a:t>
            </a:r>
            <a:r>
              <a:rPr lang="en-NZ" dirty="0" err="1" smtClean="0"/>
              <a:t>PDStore</a:t>
            </a:r>
            <a:r>
              <a:rPr lang="en-NZ" dirty="0" smtClean="0"/>
              <a:t>.</a:t>
            </a:r>
          </a:p>
          <a:p>
            <a:r>
              <a:rPr lang="en-NZ" dirty="0" smtClean="0"/>
              <a:t>Change Log table stores information about all the changes in database.</a:t>
            </a:r>
          </a:p>
          <a:p>
            <a:pPr lvl="1"/>
            <a:r>
              <a:rPr lang="en-NZ" dirty="0" smtClean="0"/>
              <a:t>Use SQL Triggers for this purpose</a:t>
            </a:r>
          </a:p>
          <a:p>
            <a:pPr lvl="1"/>
            <a:r>
              <a:rPr lang="en-NZ" dirty="0" smtClean="0"/>
              <a:t>Information stored in change log can be used to undo or redo a specific change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Data Access Layer</a:t>
            </a:r>
            <a:endParaRPr lang="en-US" dirty="0"/>
          </a:p>
        </p:txBody>
      </p:sp>
      <p:sp>
        <p:nvSpPr>
          <p:cNvPr id="3" name="Content Placeholder 2"/>
          <p:cNvSpPr>
            <a:spLocks noGrp="1"/>
          </p:cNvSpPr>
          <p:nvPr>
            <p:ph sz="quarter" idx="1"/>
          </p:nvPr>
        </p:nvSpPr>
        <p:spPr/>
        <p:txBody>
          <a:bodyPr>
            <a:normAutofit/>
          </a:bodyPr>
          <a:lstStyle/>
          <a:p>
            <a:r>
              <a:rPr lang="en-NZ" dirty="0" smtClean="0"/>
              <a:t>Provides simplified access to data stored in persistent storage in </a:t>
            </a:r>
            <a:r>
              <a:rPr lang="en-NZ" dirty="0" err="1" smtClean="0"/>
              <a:t>PDStore</a:t>
            </a:r>
            <a:r>
              <a:rPr lang="en-NZ" dirty="0" smtClean="0"/>
              <a:t>.</a:t>
            </a:r>
          </a:p>
          <a:p>
            <a:r>
              <a:rPr lang="en-NZ" dirty="0" smtClean="0"/>
              <a:t>Can be used by programs to access and manipulated data.</a:t>
            </a:r>
          </a:p>
          <a:p>
            <a:r>
              <a:rPr lang="en-NZ" dirty="0" smtClean="0"/>
              <a:t>Provides higher Level of Abstraction.</a:t>
            </a:r>
          </a:p>
          <a:p>
            <a:r>
              <a:rPr lang="en-NZ" dirty="0" smtClean="0"/>
              <a:t>Separates the code, making application development much easier.</a:t>
            </a:r>
            <a:endParaRPr lang="en-NZ" dirty="0" smtClean="0"/>
          </a:p>
          <a:p>
            <a:r>
              <a:rPr lang="en-NZ" dirty="0" smtClean="0"/>
              <a:t>Used by </a:t>
            </a:r>
            <a:r>
              <a:rPr lang="en-NZ" dirty="0" err="1" smtClean="0"/>
              <a:t>PDEdit</a:t>
            </a:r>
            <a:r>
              <a:rPr lang="en-NZ" dirty="0" smtClean="0"/>
              <a:t>.</a:t>
            </a:r>
          </a:p>
          <a:p>
            <a:pPr>
              <a:buNone/>
            </a:pPr>
            <a:endParaRPr lang="en-NZ"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Data Access Layer</a:t>
            </a:r>
            <a:endParaRPr lang="en-US" dirty="0"/>
          </a:p>
        </p:txBody>
      </p:sp>
      <p:sp>
        <p:nvSpPr>
          <p:cNvPr id="3" name="Content Placeholder 2"/>
          <p:cNvSpPr>
            <a:spLocks noGrp="1"/>
          </p:cNvSpPr>
          <p:nvPr>
            <p:ph sz="quarter" idx="1"/>
          </p:nvPr>
        </p:nvSpPr>
        <p:spPr/>
        <p:txBody>
          <a:bodyPr>
            <a:normAutofit fontScale="92500" lnSpcReduction="10000"/>
          </a:bodyPr>
          <a:lstStyle/>
          <a:p>
            <a:r>
              <a:rPr lang="en-NZ" dirty="0" err="1" smtClean="0"/>
              <a:t>PDCache</a:t>
            </a:r>
            <a:endParaRPr lang="en-NZ" dirty="0" smtClean="0"/>
          </a:p>
          <a:p>
            <a:pPr lvl="1"/>
            <a:r>
              <a:rPr lang="en-NZ" dirty="0" smtClean="0"/>
              <a:t>Greatly improves the speed at which we can access database.</a:t>
            </a:r>
          </a:p>
          <a:p>
            <a:pPr lvl="1"/>
            <a:r>
              <a:rPr lang="en-NZ" dirty="0" smtClean="0"/>
              <a:t>Helps to maintain database ACID conditions.</a:t>
            </a:r>
          </a:p>
          <a:p>
            <a:pPr lvl="1"/>
            <a:r>
              <a:rPr lang="en-NZ" dirty="0" smtClean="0"/>
              <a:t>Keeps track of instances present.</a:t>
            </a:r>
          </a:p>
          <a:p>
            <a:pPr lvl="1"/>
            <a:r>
              <a:rPr lang="en-NZ" dirty="0" smtClean="0"/>
              <a:t>A link between the </a:t>
            </a:r>
            <a:r>
              <a:rPr lang="en-NZ" dirty="0" err="1" smtClean="0"/>
              <a:t>PDStore</a:t>
            </a:r>
            <a:r>
              <a:rPr lang="en-NZ" dirty="0" smtClean="0"/>
              <a:t> database and </a:t>
            </a:r>
            <a:r>
              <a:rPr lang="en-NZ" dirty="0" err="1" smtClean="0"/>
              <a:t>PDEdit</a:t>
            </a:r>
            <a:r>
              <a:rPr lang="en-NZ" dirty="0" smtClean="0"/>
              <a:t>.</a:t>
            </a:r>
          </a:p>
          <a:p>
            <a:r>
              <a:rPr lang="en-NZ" dirty="0" err="1" smtClean="0"/>
              <a:t>PDType</a:t>
            </a:r>
            <a:endParaRPr lang="en-NZ" dirty="0" smtClean="0"/>
          </a:p>
          <a:p>
            <a:pPr lvl="1"/>
            <a:r>
              <a:rPr lang="en-NZ" dirty="0" smtClean="0"/>
              <a:t>Maps to meta-table Type in </a:t>
            </a:r>
            <a:r>
              <a:rPr lang="en-NZ" dirty="0" err="1" smtClean="0"/>
              <a:t>PDStore</a:t>
            </a:r>
            <a:r>
              <a:rPr lang="en-NZ" dirty="0" smtClean="0"/>
              <a:t>.</a:t>
            </a:r>
            <a:endParaRPr lang="en-NZ" dirty="0" smtClean="0"/>
          </a:p>
          <a:p>
            <a:r>
              <a:rPr lang="en-NZ" dirty="0" err="1" smtClean="0"/>
              <a:t>PDRole</a:t>
            </a:r>
            <a:endParaRPr lang="en-NZ" dirty="0" smtClean="0"/>
          </a:p>
          <a:p>
            <a:pPr lvl="1"/>
            <a:r>
              <a:rPr lang="en-NZ" dirty="0" smtClean="0"/>
              <a:t>Maps to meta-table Role in </a:t>
            </a:r>
            <a:r>
              <a:rPr lang="en-NZ" dirty="0" err="1" smtClean="0"/>
              <a:t>PDStore</a:t>
            </a:r>
            <a:endParaRPr lang="en-NZ" dirty="0" smtClean="0"/>
          </a:p>
          <a:p>
            <a:r>
              <a:rPr lang="en-NZ" dirty="0" err="1" smtClean="0"/>
              <a:t>PDGen</a:t>
            </a:r>
            <a:endParaRPr lang="en-NZ" dirty="0" smtClean="0"/>
          </a:p>
          <a:p>
            <a:pPr lvl="1"/>
            <a:r>
              <a:rPr lang="en-NZ" dirty="0" smtClean="0"/>
              <a:t>Generates wrapper classes for </a:t>
            </a:r>
            <a:r>
              <a:rPr lang="en-NZ" dirty="0" err="1" smtClean="0"/>
              <a:t>PDStore</a:t>
            </a:r>
            <a:r>
              <a:rPr lang="en-NZ" dirty="0" smtClean="0"/>
              <a:t> tables.</a:t>
            </a:r>
            <a:endParaRPr lang="en-US" dirty="0" smtClean="0"/>
          </a:p>
          <a:p>
            <a:pPr lvl="1"/>
            <a:r>
              <a:rPr lang="en-NZ" dirty="0" smtClean="0"/>
              <a:t>The wrapper classes contain getter, setter and remover methods for each column of the table it maps to.</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err="1" smtClean="0"/>
              <a:t>PDGen</a:t>
            </a:r>
            <a:r>
              <a:rPr lang="en-NZ" dirty="0" smtClean="0"/>
              <a:t> Vs other DAL Software</a:t>
            </a:r>
            <a:endParaRPr lang="en-US" dirty="0"/>
          </a:p>
        </p:txBody>
      </p:sp>
      <p:sp>
        <p:nvSpPr>
          <p:cNvPr id="3" name="Content Placeholder 2"/>
          <p:cNvSpPr>
            <a:spLocks noGrp="1"/>
          </p:cNvSpPr>
          <p:nvPr>
            <p:ph sz="quarter" idx="1"/>
          </p:nvPr>
        </p:nvSpPr>
        <p:spPr/>
        <p:txBody>
          <a:bodyPr/>
          <a:lstStyle/>
          <a:p>
            <a:r>
              <a:rPr lang="en-NZ" dirty="0" smtClean="0"/>
              <a:t>Hibernate</a:t>
            </a:r>
          </a:p>
          <a:p>
            <a:pPr lvl="1"/>
            <a:r>
              <a:rPr lang="en-NZ" dirty="0" smtClean="0"/>
              <a:t>Object-Relational mapping (ORM) software in java Language.</a:t>
            </a:r>
          </a:p>
          <a:p>
            <a:pPr lvl="1"/>
            <a:r>
              <a:rPr lang="en-NZ" dirty="0" smtClean="0"/>
              <a:t>Requires the user to create an XML document.</a:t>
            </a:r>
          </a:p>
          <a:p>
            <a:pPr lvl="1"/>
            <a:r>
              <a:rPr lang="en-NZ" dirty="0" smtClean="0"/>
              <a:t>Steep learning curve</a:t>
            </a:r>
          </a:p>
          <a:p>
            <a:pPr lvl="1"/>
            <a:r>
              <a:rPr lang="en-NZ" dirty="0" smtClean="0"/>
              <a:t>Causes unnecessary overhead for simple databases that rarely change.</a:t>
            </a:r>
            <a:endParaRPr lang="en-US" dirty="0"/>
          </a:p>
        </p:txBody>
      </p:sp>
      <p:pic>
        <p:nvPicPr>
          <p:cNvPr id="6" name="Picture 5" descr="Hibernate.png"/>
          <p:cNvPicPr>
            <a:picLocks noChangeAspect="1"/>
          </p:cNvPicPr>
          <p:nvPr/>
        </p:nvPicPr>
        <p:blipFill>
          <a:blip r:embed="rId3"/>
          <a:stretch>
            <a:fillRect/>
          </a:stretch>
        </p:blipFill>
        <p:spPr>
          <a:xfrm>
            <a:off x="2571736" y="1071546"/>
            <a:ext cx="2371725" cy="74295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638</TotalTime>
  <Words>492</Words>
  <Application>Microsoft Office PowerPoint</Application>
  <PresentationFormat>On-screen Show (4:3)</PresentationFormat>
  <Paragraphs>93</Paragraphs>
  <Slides>15</Slides>
  <Notes>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Origin</vt:lpstr>
      <vt:lpstr>Data Access Layer and GUI Frontend for PDStore </vt:lpstr>
      <vt:lpstr>Outline</vt:lpstr>
      <vt:lpstr>Background</vt:lpstr>
      <vt:lpstr>Background</vt:lpstr>
      <vt:lpstr>Design</vt:lpstr>
      <vt:lpstr>PDStore </vt:lpstr>
      <vt:lpstr>Data Access Layer</vt:lpstr>
      <vt:lpstr>Data Access Layer</vt:lpstr>
      <vt:lpstr>PDGen Vs other DAL Software</vt:lpstr>
      <vt:lpstr>PDEdit</vt:lpstr>
      <vt:lpstr>Results</vt:lpstr>
      <vt:lpstr>Conclusion</vt:lpstr>
      <vt:lpstr>Future Work</vt:lpstr>
      <vt:lpstr>  Acknowledgements </vt:lpstr>
      <vt:lpstr>Questions?</vt:lpstr>
    </vt:vector>
  </TitlesOfParts>
  <Company>UoA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rhas027</dc:creator>
  <cp:lastModifiedBy>aram063</cp:lastModifiedBy>
  <cp:revision>69</cp:revision>
  <dcterms:created xsi:type="dcterms:W3CDTF">2009-08-29T01:07:55Z</dcterms:created>
  <dcterms:modified xsi:type="dcterms:W3CDTF">2009-08-30T06:46:51Z</dcterms:modified>
</cp:coreProperties>
</file>