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E043D7-B184-4BAA-815D-4BF99441A8BD}">
  <a:tblStyle styleId="{E8E043D7-B184-4BAA-815D-4BF99441A8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yiqun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06a649c4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06a649c4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434343"/>
                </a:solidFill>
                <a:latin typeface="Georgia"/>
                <a:ea typeface="Georgia"/>
                <a:cs typeface="Georgia"/>
                <a:sym typeface="Georgia"/>
              </a:rPr>
              <a:t>In conclusion, from our analysis</a:t>
            </a:r>
            <a:endParaRPr sz="1200">
              <a:solidFill>
                <a:srgbClr val="434343"/>
              </a:solidFill>
              <a:latin typeface="Georgia"/>
              <a:ea typeface="Georgia"/>
              <a:cs typeface="Georgia"/>
              <a:sym typeface="Georgia"/>
            </a:endParaRPr>
          </a:p>
          <a:p>
            <a:pPr indent="0" lvl="0" marL="0" rtl="0" algn="l">
              <a:lnSpc>
                <a:spcPct val="115000"/>
              </a:lnSpc>
              <a:spcBef>
                <a:spcPts val="1600"/>
              </a:spcBef>
              <a:spcAft>
                <a:spcPts val="0"/>
              </a:spcAft>
              <a:buNone/>
            </a:pPr>
            <a:r>
              <a:rPr lang="en" sz="1200">
                <a:solidFill>
                  <a:srgbClr val="434343"/>
                </a:solidFill>
                <a:latin typeface="Georgia"/>
                <a:ea typeface="Georgia"/>
                <a:cs typeface="Georgia"/>
                <a:sym typeface="Georgia"/>
              </a:rPr>
              <a:t>Some topics (family, fantasy, sci-fi) can have positive effect to the movie performance </a:t>
            </a:r>
            <a:endParaRPr sz="1200">
              <a:solidFill>
                <a:srgbClr val="434343"/>
              </a:solidFill>
              <a:latin typeface="Georgia"/>
              <a:ea typeface="Georgia"/>
              <a:cs typeface="Georgia"/>
              <a:sym typeface="Georgia"/>
            </a:endParaRPr>
          </a:p>
          <a:p>
            <a:pPr indent="0" lvl="0" marL="0" rtl="0" algn="l">
              <a:lnSpc>
                <a:spcPct val="115000"/>
              </a:lnSpc>
              <a:spcBef>
                <a:spcPts val="1600"/>
              </a:spcBef>
              <a:spcAft>
                <a:spcPts val="1600"/>
              </a:spcAft>
              <a:buNone/>
            </a:pPr>
            <a:r>
              <a:rPr lang="en" sz="1200">
                <a:solidFill>
                  <a:srgbClr val="434343"/>
                </a:solidFill>
                <a:latin typeface="Georgia"/>
                <a:ea typeface="Georgia"/>
                <a:cs typeface="Georgia"/>
                <a:sym typeface="Georgia"/>
              </a:rPr>
              <a:t>Some topics (drama, special effect)  may serve as an amplifier to movie performance</a:t>
            </a:r>
            <a:endParaRPr sz="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06a649c4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06a649c4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06a649c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06a649c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endParaRPr/>
          </a:p>
          <a:p>
            <a:pPr indent="0" lvl="0" marL="0" rtl="0" algn="l">
              <a:spcBef>
                <a:spcPts val="0"/>
              </a:spcBef>
              <a:spcAft>
                <a:spcPts val="0"/>
              </a:spcAft>
              <a:buNone/>
            </a:pPr>
            <a:r>
              <a:rPr lang="en"/>
              <a:t>- which data source we use</a:t>
            </a:r>
            <a:endParaRPr/>
          </a:p>
          <a:p>
            <a:pPr indent="0" lvl="0" marL="0" rtl="0" algn="l">
              <a:spcBef>
                <a:spcPts val="0"/>
              </a:spcBef>
              <a:spcAft>
                <a:spcPts val="0"/>
              </a:spcAft>
              <a:buNone/>
            </a:pPr>
            <a:r>
              <a:rPr lang="en"/>
              <a:t>- how we pre-process our data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06a649c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06a649c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The background of our problem is we find it is really important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So we want to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Our goal is to identify the features from user comments that what topics will make action movies succeed or fail</a:t>
            </a:r>
            <a:endParaRPr sz="9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06a649c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06a649c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马</a:t>
            </a:r>
            <a:endParaRPr/>
          </a:p>
          <a:p>
            <a:pPr indent="0" lvl="0" marL="0" rtl="0" algn="l">
              <a:spcBef>
                <a:spcPts val="0"/>
              </a:spcBef>
              <a:spcAft>
                <a:spcPts val="0"/>
              </a:spcAft>
              <a:buNone/>
            </a:pPr>
            <a:r>
              <a:rPr lang="en"/>
              <a:t>Scrape data - from the website, scrape top 30 movies each with 300 reviews. Same for worst movies. Since some of the movies have really reviews that require login(warning), we will delete the reviews that we are not able to get from the website. As well as for the movie that does not have 200 reveiws. And eventually, we will get the best 20 and worst 20, each with 200 reviews, their scores, casting. But for this assignment, the most important thing are the movie names and user comments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1a91083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1a91083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Our dataset contains </a:t>
            </a:r>
            <a:r>
              <a:rPr lang="en" sz="2000"/>
              <a:t>User reviews from IMDB website and they are normally consists many types of users, it could be written by normal movies fans just like me,  or famous critics that have lots of followers on Twitter. So, we need to </a:t>
            </a:r>
            <a:r>
              <a:rPr lang="en" sz="2000"/>
              <a:t>preprocess </a:t>
            </a:r>
            <a:r>
              <a:rPr lang="en" sz="2000"/>
              <a:t>the reviews to reduce the noise of the data. Of course, we started by making all the words in the reviews lower case, and then we use lemmatization to convert the inflected forms of words into the same root.  Then we remove the stops words using the NLTK library and adding few additional frequent words that Yue will talked about later. Last but not least, in order to make the vector of the words for all the reviews so that we could feed into the LDA models easier, we used regular expression to tokenize the words more accurately. </a:t>
            </a:r>
            <a:endParaRPr sz="2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06a649c4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06a649c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After preprocessing the data, we used our topic modeling to try to find out what really makes a movie hits and flops. </a:t>
            </a:r>
            <a:endParaRPr sz="2100"/>
          </a:p>
          <a:p>
            <a:pPr indent="0" lvl="0" marL="0" rtl="0" algn="l">
              <a:spcBef>
                <a:spcPts val="0"/>
              </a:spcBef>
              <a:spcAft>
                <a:spcPts val="0"/>
              </a:spcAft>
              <a:buNone/>
            </a:pPr>
            <a:r>
              <a:rPr lang="en" sz="2100"/>
              <a:t>Specifically, w</a:t>
            </a:r>
            <a:r>
              <a:rPr lang="en" sz="2100"/>
              <a:t>e used vector of words we talked about </a:t>
            </a:r>
            <a:r>
              <a:rPr lang="en" sz="2100"/>
              <a:t>earlier</a:t>
            </a:r>
            <a:r>
              <a:rPr lang="en" sz="2100"/>
              <a:t> and feed that into LDA with the proper parameters for us to get the best </a:t>
            </a:r>
            <a:r>
              <a:rPr lang="en" sz="2100"/>
              <a:t>results</a:t>
            </a:r>
            <a:r>
              <a:rPr lang="en" sz="2100"/>
              <a:t>. </a:t>
            </a:r>
            <a:r>
              <a:rPr lang="en" sz="2100"/>
              <a:t>After</a:t>
            </a:r>
            <a:r>
              <a:rPr lang="en" sz="2100"/>
              <a:t> a few tries, we found out, for both best and worst movies, 5 topics are giving us the </a:t>
            </a:r>
            <a:r>
              <a:rPr lang="en" sz="2100"/>
              <a:t>highest</a:t>
            </a:r>
            <a:r>
              <a:rPr lang="en" sz="2100"/>
              <a:t> log </a:t>
            </a:r>
            <a:r>
              <a:rPr lang="en" sz="2100"/>
              <a:t>likelihood</a:t>
            </a:r>
            <a:r>
              <a:rPr lang="en" sz="2100"/>
              <a:t> and giving us the best result.  Then we export the </a:t>
            </a:r>
            <a:r>
              <a:rPr lang="en" sz="2100"/>
              <a:t>data frame</a:t>
            </a:r>
            <a:r>
              <a:rPr lang="en" sz="2100"/>
              <a:t> into </a:t>
            </a:r>
            <a:r>
              <a:rPr lang="en" sz="2100"/>
              <a:t>excel</a:t>
            </a:r>
            <a:r>
              <a:rPr lang="en" sz="2100"/>
              <a:t> to </a:t>
            </a:r>
            <a:r>
              <a:rPr lang="en" sz="2100"/>
              <a:t>manually</a:t>
            </a:r>
            <a:r>
              <a:rPr lang="en" sz="2100"/>
              <a:t> label the topics based on the descending order of the keywords for each topic. </a:t>
            </a:r>
            <a:endParaRPr sz="2100"/>
          </a:p>
          <a:p>
            <a:pPr indent="0" lvl="0" marL="0" rtl="0" algn="l">
              <a:spcBef>
                <a:spcPts val="0"/>
              </a:spcBef>
              <a:spcAft>
                <a:spcPts val="0"/>
              </a:spcAft>
              <a:buNone/>
            </a:pPr>
            <a:r>
              <a:rPr lang="en" sz="2100"/>
              <a:t>The topic are classified as follows:</a:t>
            </a:r>
            <a:endParaRPr sz="2100"/>
          </a:p>
          <a:p>
            <a:pPr indent="0" lvl="0" marL="0" rtl="0" algn="l">
              <a:spcBef>
                <a:spcPts val="0"/>
              </a:spcBef>
              <a:spcAft>
                <a:spcPts val="0"/>
              </a:spcAft>
              <a:buNone/>
            </a:pPr>
            <a:r>
              <a:rPr b="1" lang="en" sz="2100"/>
              <a:t>The first topic </a:t>
            </a:r>
            <a:r>
              <a:rPr lang="en" sz="2100"/>
              <a:t>would be Science-fiction: Star Wars series, a really famous space opera everyone has heard of</a:t>
            </a:r>
            <a:endParaRPr sz="2100"/>
          </a:p>
          <a:p>
            <a:pPr indent="0" lvl="0" marL="0" rtl="0" algn="l">
              <a:spcBef>
                <a:spcPts val="0"/>
              </a:spcBef>
              <a:spcAft>
                <a:spcPts val="0"/>
              </a:spcAft>
              <a:buNone/>
            </a:pPr>
            <a:r>
              <a:rPr lang="en" sz="2100"/>
              <a:t>Second topic is</a:t>
            </a:r>
            <a:r>
              <a:rPr b="1" lang="en" sz="2100"/>
              <a:t> Family</a:t>
            </a:r>
            <a:r>
              <a:rPr lang="en" sz="2100"/>
              <a:t>: Dangal, an Indian movie that talks about how the young girl in india raised by her father to become one the best wrestlers in the world. By the way I think this is a very popular movie in Asia, probably not that popular in the US.</a:t>
            </a:r>
            <a:endParaRPr sz="2100"/>
          </a:p>
          <a:p>
            <a:pPr indent="0" lvl="0" marL="0" rtl="0" algn="l">
              <a:spcBef>
                <a:spcPts val="0"/>
              </a:spcBef>
              <a:spcAft>
                <a:spcPts val="0"/>
              </a:spcAft>
              <a:buNone/>
            </a:pPr>
            <a:r>
              <a:rPr lang="en" sz="2100">
                <a:solidFill>
                  <a:schemeClr val="dk1"/>
                </a:solidFill>
              </a:rPr>
              <a:t>The third topic is </a:t>
            </a:r>
            <a:r>
              <a:rPr b="1" lang="en" sz="2100">
                <a:solidFill>
                  <a:schemeClr val="dk1"/>
                </a:solidFill>
              </a:rPr>
              <a:t>Fantasy</a:t>
            </a:r>
            <a:r>
              <a:rPr lang="en" sz="2100">
                <a:solidFill>
                  <a:schemeClr val="dk1"/>
                </a:solidFill>
              </a:rPr>
              <a:t>: a movie that fall into this category would be the all time great Lord of the Rings series, which talks about the rivalry between good and evil revolving around one magical ring</a:t>
            </a:r>
            <a:endParaRPr sz="2100">
              <a:solidFill>
                <a:schemeClr val="dk1"/>
              </a:solidFill>
            </a:endParaRPr>
          </a:p>
          <a:p>
            <a:pPr indent="0" lvl="0" marL="0" rtl="0" algn="l">
              <a:spcBef>
                <a:spcPts val="0"/>
              </a:spcBef>
              <a:spcAft>
                <a:spcPts val="0"/>
              </a:spcAft>
              <a:buNone/>
            </a:pPr>
            <a:r>
              <a:rPr lang="en" sz="2100">
                <a:solidFill>
                  <a:schemeClr val="dk1"/>
                </a:solidFill>
              </a:rPr>
              <a:t>Topic four is </a:t>
            </a:r>
            <a:r>
              <a:rPr b="1" lang="en" sz="2100">
                <a:solidFill>
                  <a:schemeClr val="dk1"/>
                </a:solidFill>
              </a:rPr>
              <a:t>Superhero</a:t>
            </a:r>
            <a:r>
              <a:rPr lang="en" sz="2100">
                <a:solidFill>
                  <a:schemeClr val="dk1"/>
                </a:solidFill>
              </a:rPr>
              <a:t>: Probably a more popular one in our time. A terrific of example this would be Terminator in the last century , or Batman, </a:t>
            </a:r>
            <a:r>
              <a:rPr lang="en" sz="2100">
                <a:solidFill>
                  <a:schemeClr val="dk1"/>
                </a:solidFill>
              </a:rPr>
              <a:t>a more contemporary one</a:t>
            </a:r>
            <a:r>
              <a:rPr lang="en" sz="2100">
                <a:solidFill>
                  <a:schemeClr val="dk1"/>
                </a:solidFill>
              </a:rPr>
              <a:t>.  And they all talks about exciting stories about superhero vs villain</a:t>
            </a:r>
            <a:endParaRPr sz="2100">
              <a:solidFill>
                <a:schemeClr val="dk1"/>
              </a:solidFill>
            </a:endParaRPr>
          </a:p>
          <a:p>
            <a:pPr indent="0" lvl="0" marL="0" rtl="0" algn="l">
              <a:spcBef>
                <a:spcPts val="0"/>
              </a:spcBef>
              <a:spcAft>
                <a:spcPts val="0"/>
              </a:spcAft>
              <a:buNone/>
            </a:pPr>
            <a:r>
              <a:rPr lang="en" sz="2100">
                <a:solidFill>
                  <a:schemeClr val="dk1"/>
                </a:solidFill>
              </a:rPr>
              <a:t>The last topic is Drama: I think the drama here means </a:t>
            </a:r>
            <a:r>
              <a:rPr lang="en" sz="2100">
                <a:solidFill>
                  <a:srgbClr val="4285F4"/>
                </a:solidFill>
              </a:rPr>
              <a:t>good </a:t>
            </a:r>
            <a:r>
              <a:rPr lang="en" sz="2100">
                <a:solidFill>
                  <a:srgbClr val="4285F4"/>
                </a:solidFill>
              </a:rPr>
              <a:t>storytelling and vivid plot. This is a really important finding and </a:t>
            </a:r>
            <a:r>
              <a:rPr lang="en" sz="2100">
                <a:solidFill>
                  <a:schemeClr val="dk1"/>
                </a:solidFill>
              </a:rPr>
              <a:t>t</a:t>
            </a:r>
            <a:r>
              <a:rPr lang="en" sz="2100">
                <a:solidFill>
                  <a:schemeClr val="dk1"/>
                </a:solidFill>
              </a:rPr>
              <a:t>here is no example for this topic because based on our results, almost every good movies should have the best-in-class story as well in order to be </a:t>
            </a:r>
            <a:r>
              <a:rPr b="1" lang="en" sz="2100">
                <a:solidFill>
                  <a:schemeClr val="dk1"/>
                </a:solidFill>
              </a:rPr>
              <a:t>hits</a:t>
            </a:r>
            <a:r>
              <a:rPr lang="en" sz="2100">
                <a:solidFill>
                  <a:schemeClr val="dk1"/>
                </a:solidFill>
              </a:rPr>
              <a:t>, which Yue will talk about later. </a:t>
            </a:r>
            <a:endParaRPr sz="2100">
              <a:solidFill>
                <a:schemeClr val="dk1"/>
              </a:solidFill>
            </a:endParaRPr>
          </a:p>
          <a:p>
            <a:pPr indent="0" lvl="0" marL="0" rtl="0" algn="l">
              <a:spcBef>
                <a:spcPts val="0"/>
              </a:spcBef>
              <a:spcAft>
                <a:spcPts val="0"/>
              </a:spcAft>
              <a:buNone/>
            </a:pPr>
            <a:r>
              <a:t/>
            </a:r>
            <a:endParaRPr sz="2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1a91083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1a91083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Using the same method as the Best Action Movies, and sorting the log likelihood score </a:t>
            </a:r>
            <a:endParaRPr>
              <a:solidFill>
                <a:schemeClr val="dk1"/>
              </a:solidFill>
            </a:endParaRPr>
          </a:p>
          <a:p>
            <a:pPr indent="0" lvl="0" marL="0" rtl="0" algn="l">
              <a:spcBef>
                <a:spcPts val="0"/>
              </a:spcBef>
              <a:spcAft>
                <a:spcPts val="0"/>
              </a:spcAft>
              <a:buNone/>
            </a:pPr>
            <a:r>
              <a:rPr lang="en">
                <a:solidFill>
                  <a:schemeClr val="dk1"/>
                </a:solidFill>
              </a:rPr>
              <a:t>We can conclude the following topic - Special Effect; Acting, Superhero Comic, cultural and Drama </a:t>
            </a:r>
            <a:endParaRPr>
              <a:solidFill>
                <a:schemeClr val="dk1"/>
              </a:solidFill>
            </a:endParaRPr>
          </a:p>
          <a:p>
            <a:pPr indent="0" lvl="0" marL="0" rtl="0" algn="l">
              <a:spcBef>
                <a:spcPts val="0"/>
              </a:spcBef>
              <a:spcAft>
                <a:spcPts val="0"/>
              </a:spcAft>
              <a:buNone/>
            </a:pPr>
            <a:r>
              <a:rPr lang="en">
                <a:solidFill>
                  <a:schemeClr val="dk1"/>
                </a:solidFill>
              </a:rPr>
              <a:t>Our interesting finding is that </a:t>
            </a:r>
            <a:endParaRPr>
              <a:solidFill>
                <a:schemeClr val="dk1"/>
              </a:solidFill>
            </a:endParaRPr>
          </a:p>
          <a:p>
            <a:pPr indent="0" lvl="0" marL="0" rtl="0" algn="l">
              <a:spcBef>
                <a:spcPts val="0"/>
              </a:spcBef>
              <a:spcAft>
                <a:spcPts val="0"/>
              </a:spcAft>
              <a:buNone/>
            </a:pPr>
            <a:r>
              <a:rPr lang="en">
                <a:solidFill>
                  <a:schemeClr val="dk1"/>
                </a:solidFill>
              </a:rPr>
              <a:t>- Superhero Comic (copycat from the comic book)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Batman and Robin </a:t>
            </a:r>
            <a:endParaRPr>
              <a:solidFill>
                <a:schemeClr val="dk1"/>
              </a:solidFill>
            </a:endParaRPr>
          </a:p>
          <a:p>
            <a:pPr indent="0" lvl="0" marL="0" rtl="0" algn="l">
              <a:spcBef>
                <a:spcPts val="0"/>
              </a:spcBef>
              <a:spcAft>
                <a:spcPts val="0"/>
              </a:spcAft>
              <a:buNone/>
            </a:pPr>
            <a:r>
              <a:rPr lang="en">
                <a:solidFill>
                  <a:schemeClr val="dk1"/>
                </a:solidFill>
              </a:rPr>
              <a:t>- Avengers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Movie audience pay attention to </a:t>
            </a:r>
            <a:endParaRPr>
              <a:solidFill>
                <a:schemeClr val="dk1"/>
              </a:solidFill>
            </a:endParaRPr>
          </a:p>
          <a:p>
            <a:pPr indent="0" lvl="0" marL="0" rtl="0" algn="l">
              <a:spcBef>
                <a:spcPts val="0"/>
              </a:spcBef>
              <a:spcAft>
                <a:spcPts val="0"/>
              </a:spcAft>
              <a:buNone/>
            </a:pPr>
            <a:r>
              <a:rPr lang="en">
                <a:solidFill>
                  <a:schemeClr val="dk1"/>
                </a:solidFill>
              </a:rPr>
              <a:t>- drama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06a649c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06a649c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1a91083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1a91083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7.jpg"/><Relationship Id="rId6" Type="http://schemas.openxmlformats.org/officeDocument/2006/relationships/image" Target="../media/image3.jpg"/><Relationship Id="rId7"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9.jpg"/><Relationship Id="rId5" Type="http://schemas.openxmlformats.org/officeDocument/2006/relationships/image" Target="../media/image4.jpg"/><Relationship Id="rId6" Type="http://schemas.openxmlformats.org/officeDocument/2006/relationships/image" Target="../media/image8.jpg"/><Relationship Id="rId7"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imdb.com/search/title/?title_type=feature&amp;num_votes=25000,&amp;genres=action&amp;sort=user_rating,desc" TargetMode="External"/><Relationship Id="rId4" Type="http://schemas.openxmlformats.org/officeDocument/2006/relationships/hyperlink" Target="https://www.imdb.com/search/title/?title_type=feature&amp;num_votes=25000,&amp;genres=action&amp;sort=user_rating,desc" TargetMode="External"/><Relationship Id="rId5" Type="http://schemas.openxmlformats.org/officeDocument/2006/relationships/hyperlink" Target="https://www.imdb.com/search/title/?title_type=feature&amp;num_votes=25000,&amp;genres=action&amp;sort=user_rating,desc" TargetMode="External"/><Relationship Id="rId6"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47150" y="27100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300">
                <a:solidFill>
                  <a:srgbClr val="000000"/>
                </a:solidFill>
                <a:latin typeface="Georgia"/>
                <a:ea typeface="Georgia"/>
                <a:cs typeface="Georgia"/>
                <a:sym typeface="Georgia"/>
              </a:rPr>
              <a:t>What makes a hit / flop Action movie?</a:t>
            </a:r>
            <a:endParaRPr b="1" sz="5300">
              <a:solidFill>
                <a:srgbClr val="000000"/>
              </a:solidFill>
              <a:latin typeface="Georgia"/>
              <a:ea typeface="Georgia"/>
              <a:cs typeface="Georgia"/>
              <a:sym typeface="Georgia"/>
            </a:endParaRPr>
          </a:p>
        </p:txBody>
      </p:sp>
      <p:sp>
        <p:nvSpPr>
          <p:cNvPr id="57" name="Google Shape;57;p13"/>
          <p:cNvSpPr txBox="1"/>
          <p:nvPr>
            <p:ph idx="1" type="subTitle"/>
          </p:nvPr>
        </p:nvSpPr>
        <p:spPr>
          <a:xfrm>
            <a:off x="2794800" y="4479175"/>
            <a:ext cx="63492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Georgia"/>
                <a:ea typeface="Georgia"/>
                <a:cs typeface="Georgia"/>
                <a:sym typeface="Georgia"/>
              </a:rPr>
              <a:t>Presented by: </a:t>
            </a:r>
            <a:r>
              <a:rPr b="1" lang="en" sz="1100">
                <a:solidFill>
                  <a:srgbClr val="000000"/>
                </a:solidFill>
                <a:latin typeface="Georgia"/>
                <a:ea typeface="Georgia"/>
                <a:cs typeface="Georgia"/>
                <a:sym typeface="Georgia"/>
              </a:rPr>
              <a:t>Shuheng.Ma, Yikang Wang, Nicole (Yue) Jiang, Rongzhi Xu, Yiqun Tian</a:t>
            </a:r>
            <a:endParaRPr b="1" sz="1100">
              <a:solidFill>
                <a:srgbClr val="000000"/>
              </a:solidFill>
              <a:latin typeface="Georgia"/>
              <a:ea typeface="Georgia"/>
              <a:cs typeface="Georgia"/>
              <a:sym typeface="Georgia"/>
            </a:endParaRPr>
          </a:p>
          <a:p>
            <a:pPr indent="0" lvl="0" marL="0" rtl="0" algn="l">
              <a:spcBef>
                <a:spcPts val="0"/>
              </a:spcBef>
              <a:spcAft>
                <a:spcPts val="0"/>
              </a:spcAft>
              <a:buNone/>
            </a:pPr>
            <a:r>
              <a:rPr b="1" lang="en" sz="1100">
                <a:solidFill>
                  <a:srgbClr val="000000"/>
                </a:solidFill>
                <a:latin typeface="Georgia"/>
                <a:ea typeface="Georgia"/>
                <a:cs typeface="Georgia"/>
                <a:sym typeface="Georgia"/>
              </a:rPr>
              <a:t>Cohort: Section B</a:t>
            </a:r>
            <a:endParaRPr b="1" sz="1100">
              <a:solidFill>
                <a:srgbClr val="000000"/>
              </a:solidFill>
              <a:latin typeface="Georgia"/>
              <a:ea typeface="Georgia"/>
              <a:cs typeface="Georgia"/>
              <a:sym typeface="Georgia"/>
            </a:endParaRPr>
          </a:p>
          <a:p>
            <a:pPr indent="0" lvl="0" marL="0" rtl="0" algn="l">
              <a:spcBef>
                <a:spcPts val="0"/>
              </a:spcBef>
              <a:spcAft>
                <a:spcPts val="0"/>
              </a:spcAft>
              <a:buNone/>
            </a:pPr>
            <a:r>
              <a:t/>
            </a:r>
            <a:endParaRPr b="1" sz="1300">
              <a:latin typeface="Times New Roman"/>
              <a:ea typeface="Times New Roman"/>
              <a:cs typeface="Times New Roman"/>
              <a:sym typeface="Times New Roman"/>
            </a:endParaRPr>
          </a:p>
        </p:txBody>
      </p:sp>
      <p:pic>
        <p:nvPicPr>
          <p:cNvPr id="58" name="Google Shape;58;p13"/>
          <p:cNvPicPr preferRelativeResize="0"/>
          <p:nvPr/>
        </p:nvPicPr>
        <p:blipFill>
          <a:blip r:embed="rId3">
            <a:alphaModFix/>
          </a:blip>
          <a:stretch>
            <a:fillRect/>
          </a:stretch>
        </p:blipFill>
        <p:spPr>
          <a:xfrm>
            <a:off x="243200" y="0"/>
            <a:ext cx="1733550" cy="2552700"/>
          </a:xfrm>
          <a:prstGeom prst="rect">
            <a:avLst/>
          </a:prstGeom>
          <a:noFill/>
          <a:ln>
            <a:noFill/>
          </a:ln>
        </p:spPr>
      </p:pic>
      <p:pic>
        <p:nvPicPr>
          <p:cNvPr id="59" name="Google Shape;59;p13"/>
          <p:cNvPicPr preferRelativeResize="0"/>
          <p:nvPr/>
        </p:nvPicPr>
        <p:blipFill>
          <a:blip r:embed="rId4">
            <a:alphaModFix/>
          </a:blip>
          <a:stretch>
            <a:fillRect/>
          </a:stretch>
        </p:blipFill>
        <p:spPr>
          <a:xfrm>
            <a:off x="3705213" y="0"/>
            <a:ext cx="1733550" cy="2552700"/>
          </a:xfrm>
          <a:prstGeom prst="rect">
            <a:avLst/>
          </a:prstGeom>
          <a:noFill/>
          <a:ln>
            <a:noFill/>
          </a:ln>
        </p:spPr>
      </p:pic>
      <p:pic>
        <p:nvPicPr>
          <p:cNvPr id="60" name="Google Shape;60;p13"/>
          <p:cNvPicPr preferRelativeResize="0"/>
          <p:nvPr/>
        </p:nvPicPr>
        <p:blipFill>
          <a:blip r:embed="rId5">
            <a:alphaModFix/>
          </a:blip>
          <a:stretch>
            <a:fillRect/>
          </a:stretch>
        </p:blipFill>
        <p:spPr>
          <a:xfrm>
            <a:off x="1976750" y="0"/>
            <a:ext cx="1733550" cy="2552700"/>
          </a:xfrm>
          <a:prstGeom prst="rect">
            <a:avLst/>
          </a:prstGeom>
          <a:noFill/>
          <a:ln>
            <a:noFill/>
          </a:ln>
        </p:spPr>
      </p:pic>
      <p:pic>
        <p:nvPicPr>
          <p:cNvPr id="61" name="Google Shape;61;p13"/>
          <p:cNvPicPr preferRelativeResize="0"/>
          <p:nvPr/>
        </p:nvPicPr>
        <p:blipFill>
          <a:blip r:embed="rId6">
            <a:alphaModFix/>
          </a:blip>
          <a:stretch>
            <a:fillRect/>
          </a:stretch>
        </p:blipFill>
        <p:spPr>
          <a:xfrm>
            <a:off x="5438775" y="0"/>
            <a:ext cx="1733550" cy="2552700"/>
          </a:xfrm>
          <a:prstGeom prst="rect">
            <a:avLst/>
          </a:prstGeom>
          <a:noFill/>
          <a:ln>
            <a:noFill/>
          </a:ln>
        </p:spPr>
      </p:pic>
      <p:pic>
        <p:nvPicPr>
          <p:cNvPr id="62" name="Google Shape;62;p13"/>
          <p:cNvPicPr preferRelativeResize="0"/>
          <p:nvPr/>
        </p:nvPicPr>
        <p:blipFill>
          <a:blip r:embed="rId7">
            <a:alphaModFix/>
          </a:blip>
          <a:stretch>
            <a:fillRect/>
          </a:stretch>
        </p:blipFill>
        <p:spPr>
          <a:xfrm>
            <a:off x="7167250" y="0"/>
            <a:ext cx="1733550" cy="255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Conclusion</a:t>
            </a:r>
            <a:endParaRPr b="1">
              <a:solidFill>
                <a:srgbClr val="FF0000"/>
              </a:solidFill>
              <a:latin typeface="Georgia"/>
              <a:ea typeface="Georgia"/>
              <a:cs typeface="Georgia"/>
              <a:sym typeface="Georgia"/>
            </a:endParaRPr>
          </a:p>
          <a:p>
            <a:pPr indent="0" lvl="0" marL="0" rtl="0" algn="l">
              <a:spcBef>
                <a:spcPts val="0"/>
              </a:spcBef>
              <a:spcAft>
                <a:spcPts val="0"/>
              </a:spcAft>
              <a:buNone/>
            </a:pPr>
            <a:r>
              <a:t/>
            </a:r>
            <a:endParaRPr/>
          </a:p>
        </p:txBody>
      </p:sp>
      <p:sp>
        <p:nvSpPr>
          <p:cNvPr id="138" name="Google Shape;138;p22"/>
          <p:cNvSpPr txBox="1"/>
          <p:nvPr>
            <p:ph idx="1" type="body"/>
          </p:nvPr>
        </p:nvSpPr>
        <p:spPr>
          <a:xfrm>
            <a:off x="311700" y="1152475"/>
            <a:ext cx="8520600" cy="343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Georgia"/>
              <a:buChar char="●"/>
            </a:pPr>
            <a:r>
              <a:rPr lang="en">
                <a:solidFill>
                  <a:srgbClr val="434343"/>
                </a:solidFill>
                <a:latin typeface="Georgia"/>
                <a:ea typeface="Georgia"/>
                <a:cs typeface="Georgia"/>
                <a:sym typeface="Georgia"/>
              </a:rPr>
              <a:t>For the top 20 action movies, they shared the common features:</a:t>
            </a:r>
            <a:endParaRPr>
              <a:solidFill>
                <a:srgbClr val="434343"/>
              </a:solidFill>
              <a:latin typeface="Georgia"/>
              <a:ea typeface="Georgia"/>
              <a:cs typeface="Georgia"/>
              <a:sym typeface="Georgia"/>
            </a:endParaRPr>
          </a:p>
          <a:p>
            <a:pPr indent="-317500" lvl="1" marL="914400" rtl="0" algn="l">
              <a:spcBef>
                <a:spcPts val="0"/>
              </a:spcBef>
              <a:spcAft>
                <a:spcPts val="0"/>
              </a:spcAft>
              <a:buClr>
                <a:srgbClr val="434343"/>
              </a:buClr>
              <a:buSzPts val="1400"/>
              <a:buChar char="○"/>
            </a:pPr>
            <a:r>
              <a:rPr b="1" lang="en">
                <a:solidFill>
                  <a:srgbClr val="434343"/>
                </a:solidFill>
                <a:latin typeface="Georgia"/>
                <a:ea typeface="Georgia"/>
                <a:cs typeface="Georgia"/>
                <a:sym typeface="Georgia"/>
              </a:rPr>
              <a:t>F</a:t>
            </a:r>
            <a:r>
              <a:rPr b="1" lang="en">
                <a:solidFill>
                  <a:srgbClr val="434343"/>
                </a:solidFill>
                <a:latin typeface="Georgia"/>
                <a:ea typeface="Georgia"/>
                <a:cs typeface="Georgia"/>
                <a:sym typeface="Georgia"/>
              </a:rPr>
              <a:t>amily</a:t>
            </a:r>
            <a:r>
              <a:rPr lang="en">
                <a:solidFill>
                  <a:srgbClr val="434343"/>
                </a:solidFill>
                <a:latin typeface="Georgia"/>
                <a:ea typeface="Georgia"/>
                <a:cs typeface="Georgia"/>
                <a:sym typeface="Georgia"/>
              </a:rPr>
              <a:t>, </a:t>
            </a:r>
            <a:r>
              <a:rPr b="1" lang="en">
                <a:solidFill>
                  <a:srgbClr val="434343"/>
                </a:solidFill>
                <a:latin typeface="Georgia"/>
                <a:ea typeface="Georgia"/>
                <a:cs typeface="Georgia"/>
                <a:sym typeface="Georgia"/>
              </a:rPr>
              <a:t>fantasy</a:t>
            </a:r>
            <a:r>
              <a:rPr lang="en">
                <a:solidFill>
                  <a:srgbClr val="434343"/>
                </a:solidFill>
                <a:latin typeface="Georgia"/>
                <a:ea typeface="Georgia"/>
                <a:cs typeface="Georgia"/>
                <a:sym typeface="Georgia"/>
              </a:rPr>
              <a:t>, </a:t>
            </a:r>
            <a:r>
              <a:rPr b="1" lang="en">
                <a:solidFill>
                  <a:srgbClr val="434343"/>
                </a:solidFill>
                <a:latin typeface="Georgia"/>
                <a:ea typeface="Georgia"/>
                <a:cs typeface="Georgia"/>
                <a:sym typeface="Georgia"/>
              </a:rPr>
              <a:t>sci-fi</a:t>
            </a:r>
            <a:r>
              <a:rPr lang="en">
                <a:solidFill>
                  <a:srgbClr val="434343"/>
                </a:solidFill>
                <a:latin typeface="Georgia"/>
                <a:ea typeface="Georgia"/>
                <a:cs typeface="Georgia"/>
                <a:sym typeface="Georgia"/>
              </a:rPr>
              <a:t>, </a:t>
            </a:r>
            <a:r>
              <a:rPr b="1" lang="en">
                <a:solidFill>
                  <a:srgbClr val="434343"/>
                </a:solidFill>
                <a:latin typeface="Georgia"/>
                <a:ea typeface="Georgia"/>
                <a:cs typeface="Georgia"/>
                <a:sym typeface="Georgia"/>
              </a:rPr>
              <a:t>drama</a:t>
            </a:r>
            <a:r>
              <a:rPr lang="en">
                <a:solidFill>
                  <a:srgbClr val="434343"/>
                </a:solidFill>
                <a:latin typeface="Georgia"/>
                <a:ea typeface="Georgia"/>
                <a:cs typeface="Georgia"/>
                <a:sym typeface="Georgia"/>
              </a:rPr>
              <a:t>, and </a:t>
            </a:r>
            <a:r>
              <a:rPr b="1" lang="en">
                <a:solidFill>
                  <a:srgbClr val="434343"/>
                </a:solidFill>
                <a:latin typeface="Georgia"/>
                <a:ea typeface="Georgia"/>
                <a:cs typeface="Georgia"/>
                <a:sym typeface="Georgia"/>
              </a:rPr>
              <a:t>superhero</a:t>
            </a:r>
            <a:r>
              <a:rPr lang="en">
                <a:solidFill>
                  <a:srgbClr val="434343"/>
                </a:solidFill>
                <a:latin typeface="Georgia"/>
                <a:ea typeface="Georgia"/>
                <a:cs typeface="Georgia"/>
                <a:sym typeface="Georgia"/>
              </a:rPr>
              <a:t> as the flags of successful movies.</a:t>
            </a:r>
            <a:endParaRPr>
              <a:solidFill>
                <a:srgbClr val="434343"/>
              </a:solidFill>
              <a:latin typeface="Georgia"/>
              <a:ea typeface="Georgia"/>
              <a:cs typeface="Georgia"/>
              <a:sym typeface="Georgia"/>
            </a:endParaRPr>
          </a:p>
          <a:p>
            <a:pPr indent="-342900" lvl="0" marL="457200" rtl="0" algn="l">
              <a:spcBef>
                <a:spcPts val="0"/>
              </a:spcBef>
              <a:spcAft>
                <a:spcPts val="0"/>
              </a:spcAft>
              <a:buClr>
                <a:srgbClr val="434343"/>
              </a:buClr>
              <a:buSzPts val="1800"/>
              <a:buFont typeface="Georgia"/>
              <a:buChar char="●"/>
            </a:pPr>
            <a:r>
              <a:rPr lang="en">
                <a:solidFill>
                  <a:srgbClr val="434343"/>
                </a:solidFill>
                <a:latin typeface="Georgia"/>
                <a:ea typeface="Georgia"/>
                <a:cs typeface="Georgia"/>
                <a:sym typeface="Georgia"/>
              </a:rPr>
              <a:t>For the worst 20 action movies, they are:</a:t>
            </a:r>
            <a:endParaRPr>
              <a:solidFill>
                <a:srgbClr val="434343"/>
              </a:solidFill>
              <a:latin typeface="Georgia"/>
              <a:ea typeface="Georgia"/>
              <a:cs typeface="Georgia"/>
              <a:sym typeface="Georgia"/>
            </a:endParaRPr>
          </a:p>
          <a:p>
            <a:pPr indent="-317500" lvl="1" marL="914400" rtl="0" algn="l">
              <a:spcBef>
                <a:spcPts val="0"/>
              </a:spcBef>
              <a:spcAft>
                <a:spcPts val="0"/>
              </a:spcAft>
              <a:buClr>
                <a:srgbClr val="434343"/>
              </a:buClr>
              <a:buSzPts val="1400"/>
              <a:buChar char="○"/>
            </a:pPr>
            <a:r>
              <a:rPr b="1" lang="en">
                <a:solidFill>
                  <a:srgbClr val="434343"/>
                </a:solidFill>
                <a:latin typeface="Georgia"/>
                <a:ea typeface="Georgia"/>
                <a:cs typeface="Georgia"/>
                <a:sym typeface="Georgia"/>
              </a:rPr>
              <a:t>Special effect</a:t>
            </a:r>
            <a:r>
              <a:rPr lang="en">
                <a:solidFill>
                  <a:srgbClr val="434343"/>
                </a:solidFill>
                <a:latin typeface="Georgia"/>
                <a:ea typeface="Georgia"/>
                <a:cs typeface="Georgia"/>
                <a:sym typeface="Georgia"/>
              </a:rPr>
              <a:t>, </a:t>
            </a:r>
            <a:r>
              <a:rPr b="1" lang="en">
                <a:solidFill>
                  <a:srgbClr val="434343"/>
                </a:solidFill>
                <a:latin typeface="Georgia"/>
                <a:ea typeface="Georgia"/>
                <a:cs typeface="Georgia"/>
                <a:sym typeface="Georgia"/>
              </a:rPr>
              <a:t>acting</a:t>
            </a:r>
            <a:r>
              <a:rPr lang="en">
                <a:solidFill>
                  <a:srgbClr val="434343"/>
                </a:solidFill>
                <a:latin typeface="Georgia"/>
                <a:ea typeface="Georgia"/>
                <a:cs typeface="Georgia"/>
                <a:sym typeface="Georgia"/>
              </a:rPr>
              <a:t>, </a:t>
            </a:r>
            <a:r>
              <a:rPr b="1" lang="en">
                <a:solidFill>
                  <a:srgbClr val="434343"/>
                </a:solidFill>
                <a:latin typeface="Georgia"/>
                <a:ea typeface="Georgia"/>
                <a:cs typeface="Georgia"/>
                <a:sym typeface="Georgia"/>
              </a:rPr>
              <a:t>superhero comic</a:t>
            </a:r>
            <a:r>
              <a:rPr lang="en">
                <a:solidFill>
                  <a:srgbClr val="434343"/>
                </a:solidFill>
                <a:latin typeface="Georgia"/>
                <a:ea typeface="Georgia"/>
                <a:cs typeface="Georgia"/>
                <a:sym typeface="Georgia"/>
              </a:rPr>
              <a:t>, </a:t>
            </a:r>
            <a:r>
              <a:rPr b="1" lang="en">
                <a:solidFill>
                  <a:srgbClr val="434343"/>
                </a:solidFill>
                <a:latin typeface="Georgia"/>
                <a:ea typeface="Georgia"/>
                <a:cs typeface="Georgia"/>
                <a:sym typeface="Georgia"/>
              </a:rPr>
              <a:t>cultural</a:t>
            </a:r>
            <a:r>
              <a:rPr lang="en">
                <a:solidFill>
                  <a:srgbClr val="434343"/>
                </a:solidFill>
                <a:latin typeface="Georgia"/>
                <a:ea typeface="Georgia"/>
                <a:cs typeface="Georgia"/>
                <a:sym typeface="Georgia"/>
              </a:rPr>
              <a:t>, and </a:t>
            </a:r>
            <a:r>
              <a:rPr b="1" lang="en">
                <a:solidFill>
                  <a:srgbClr val="434343"/>
                </a:solidFill>
                <a:latin typeface="Georgia"/>
                <a:ea typeface="Georgia"/>
                <a:cs typeface="Georgia"/>
                <a:sym typeface="Georgia"/>
              </a:rPr>
              <a:t>drama</a:t>
            </a:r>
            <a:endParaRPr>
              <a:solidFill>
                <a:srgbClr val="434343"/>
              </a:solidFill>
              <a:latin typeface="Georgia"/>
              <a:ea typeface="Georgia"/>
              <a:cs typeface="Georgia"/>
              <a:sym typeface="Georgia"/>
            </a:endParaRPr>
          </a:p>
          <a:p>
            <a:pPr indent="-342900" lvl="0" marL="457200" rtl="0" algn="l">
              <a:spcBef>
                <a:spcPts val="0"/>
              </a:spcBef>
              <a:spcAft>
                <a:spcPts val="0"/>
              </a:spcAft>
              <a:buClr>
                <a:srgbClr val="434343"/>
              </a:buClr>
              <a:buSzPts val="1800"/>
              <a:buFont typeface="Georgia"/>
              <a:buChar char="●"/>
            </a:pPr>
            <a:r>
              <a:rPr lang="en">
                <a:solidFill>
                  <a:srgbClr val="434343"/>
                </a:solidFill>
                <a:latin typeface="Georgia"/>
                <a:ea typeface="Georgia"/>
                <a:cs typeface="Georgia"/>
                <a:sym typeface="Georgia"/>
              </a:rPr>
              <a:t>Film companies could use these as indicators to locate potential successful scripts and to avoid highly difficult ones</a:t>
            </a:r>
            <a:endParaRPr>
              <a:solidFill>
                <a:srgbClr val="434343"/>
              </a:solidFill>
              <a:latin typeface="Georgia"/>
              <a:ea typeface="Georgia"/>
              <a:cs typeface="Georgia"/>
              <a:sym typeface="Georgia"/>
            </a:endParaRPr>
          </a:p>
          <a:p>
            <a:pPr indent="-342900" lvl="0" marL="457200" rtl="0" algn="l">
              <a:spcBef>
                <a:spcPts val="0"/>
              </a:spcBef>
              <a:spcAft>
                <a:spcPts val="0"/>
              </a:spcAft>
              <a:buClr>
                <a:srgbClr val="434343"/>
              </a:buClr>
              <a:buSzPts val="1800"/>
              <a:buFont typeface="Georgia"/>
              <a:buChar char="●"/>
            </a:pPr>
            <a:r>
              <a:rPr lang="en">
                <a:solidFill>
                  <a:srgbClr val="434343"/>
                </a:solidFill>
                <a:latin typeface="Georgia"/>
                <a:ea typeface="Georgia"/>
                <a:cs typeface="Georgia"/>
                <a:sym typeface="Georgia"/>
              </a:rPr>
              <a:t>Film companies can also use these indicators as factors to forecast movie sales.</a:t>
            </a:r>
            <a:endParaRPr>
              <a:solidFill>
                <a:srgbClr val="434343"/>
              </a:solidFill>
              <a:latin typeface="Georgia"/>
              <a:ea typeface="Georgia"/>
              <a:cs typeface="Georgia"/>
              <a:sym typeface="Georgia"/>
            </a:endParaRPr>
          </a:p>
          <a:p>
            <a:pPr indent="0" lvl="0" marL="457200" rtl="0" algn="l">
              <a:spcBef>
                <a:spcPts val="1600"/>
              </a:spcBef>
              <a:spcAft>
                <a:spcPts val="0"/>
              </a:spcAft>
              <a:buNone/>
            </a:pPr>
            <a:r>
              <a:t/>
            </a:r>
            <a:endParaRPr b="1">
              <a:solidFill>
                <a:srgbClr val="434343"/>
              </a:solidFill>
              <a:latin typeface="Georgia"/>
              <a:ea typeface="Georgia"/>
              <a:cs typeface="Georgia"/>
              <a:sym typeface="Georgia"/>
            </a:endParaRPr>
          </a:p>
          <a:p>
            <a:pPr indent="0" lvl="0" marL="0" rtl="0" algn="l">
              <a:spcBef>
                <a:spcPts val="1600"/>
              </a:spcBef>
              <a:spcAft>
                <a:spcPts val="0"/>
              </a:spcAft>
              <a:buNone/>
            </a:pPr>
            <a:r>
              <a:t/>
            </a:r>
            <a:endParaRPr b="1" sz="1400">
              <a:solidFill>
                <a:srgbClr val="434343"/>
              </a:solidFill>
              <a:latin typeface="Georgia"/>
              <a:ea typeface="Georgia"/>
              <a:cs typeface="Georgia"/>
              <a:sym typeface="Georgia"/>
            </a:endParaRPr>
          </a:p>
          <a:p>
            <a:pPr indent="0" lvl="0" marL="0" rtl="0" algn="l">
              <a:spcBef>
                <a:spcPts val="1600"/>
              </a:spcBef>
              <a:spcAft>
                <a:spcPts val="1600"/>
              </a:spcAft>
              <a:buNone/>
            </a:pPr>
            <a:r>
              <a:t/>
            </a:r>
            <a:endParaRPr b="1" sz="1400">
              <a:solidFill>
                <a:srgbClr val="434343"/>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Q&amp;A</a:t>
            </a:r>
            <a:endParaRPr b="1">
              <a:solidFill>
                <a:srgbClr val="FF0000"/>
              </a:solidFill>
              <a:latin typeface="Georgia"/>
              <a:ea typeface="Georgia"/>
              <a:cs typeface="Georgia"/>
              <a:sym typeface="Georgia"/>
            </a:endParaRPr>
          </a:p>
        </p:txBody>
      </p:sp>
      <p:pic>
        <p:nvPicPr>
          <p:cNvPr id="144" name="Google Shape;144;p23"/>
          <p:cNvPicPr preferRelativeResize="0"/>
          <p:nvPr/>
        </p:nvPicPr>
        <p:blipFill>
          <a:blip r:embed="rId3">
            <a:alphaModFix/>
          </a:blip>
          <a:stretch>
            <a:fillRect/>
          </a:stretch>
        </p:blipFill>
        <p:spPr>
          <a:xfrm>
            <a:off x="3219963" y="805475"/>
            <a:ext cx="2704074"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Agenda</a:t>
            </a:r>
            <a:endParaRPr b="1">
              <a:solidFill>
                <a:srgbClr val="FF0000"/>
              </a:solidFill>
              <a:latin typeface="Georgia"/>
              <a:ea typeface="Georgia"/>
              <a:cs typeface="Georgia"/>
              <a:sym typeface="Georgia"/>
            </a:endParaRPr>
          </a:p>
        </p:txBody>
      </p:sp>
      <p:sp>
        <p:nvSpPr>
          <p:cNvPr id="68" name="Google Shape;68;p14"/>
          <p:cNvSpPr txBox="1"/>
          <p:nvPr>
            <p:ph idx="1" type="body"/>
          </p:nvPr>
        </p:nvSpPr>
        <p:spPr>
          <a:xfrm>
            <a:off x="1372375" y="2952150"/>
            <a:ext cx="2495700" cy="1136100"/>
          </a:xfrm>
          <a:prstGeom prst="rect">
            <a:avLst/>
          </a:prstGeom>
        </p:spPr>
        <p:txBody>
          <a:bodyPr anchorCtr="0" anchor="t" bIns="91425" lIns="91425" spcFirstLastPara="1" rIns="91425" wrap="square" tIns="91425">
            <a:noAutofit/>
          </a:bodyPr>
          <a:lstStyle/>
          <a:p>
            <a:pPr indent="-323850" lvl="1" marL="914400" rtl="0" algn="l">
              <a:lnSpc>
                <a:spcPct val="150000"/>
              </a:lnSpc>
              <a:spcBef>
                <a:spcPts val="0"/>
              </a:spcBef>
              <a:spcAft>
                <a:spcPts val="0"/>
              </a:spcAft>
              <a:buClr>
                <a:srgbClr val="000000"/>
              </a:buClr>
              <a:buSzPts val="1500"/>
              <a:buChar char="○"/>
            </a:pPr>
            <a:r>
              <a:rPr b="1" lang="en" sz="1500">
                <a:solidFill>
                  <a:srgbClr val="000000"/>
                </a:solidFill>
              </a:rPr>
              <a:t>Data Source</a:t>
            </a:r>
            <a:endParaRPr b="1" sz="1500">
              <a:solidFill>
                <a:srgbClr val="000000"/>
              </a:solidFill>
            </a:endParaRPr>
          </a:p>
          <a:p>
            <a:pPr indent="-323850" lvl="1" marL="914400" rtl="0" algn="l">
              <a:lnSpc>
                <a:spcPct val="150000"/>
              </a:lnSpc>
              <a:spcBef>
                <a:spcPts val="0"/>
              </a:spcBef>
              <a:spcAft>
                <a:spcPts val="0"/>
              </a:spcAft>
              <a:buClr>
                <a:srgbClr val="000000"/>
              </a:buClr>
              <a:buSzPts val="1500"/>
              <a:buChar char="○"/>
            </a:pPr>
            <a:r>
              <a:rPr b="1" lang="en" sz="1500">
                <a:solidFill>
                  <a:srgbClr val="000000"/>
                </a:solidFill>
              </a:rPr>
              <a:t>Pre-processing </a:t>
            </a:r>
            <a:endParaRPr b="1" sz="1500">
              <a:solidFill>
                <a:srgbClr val="000000"/>
              </a:solidFill>
            </a:endParaRPr>
          </a:p>
          <a:p>
            <a:pPr indent="-323850" lvl="1" marL="914400" rtl="0" algn="l">
              <a:lnSpc>
                <a:spcPct val="150000"/>
              </a:lnSpc>
              <a:spcBef>
                <a:spcPts val="0"/>
              </a:spcBef>
              <a:spcAft>
                <a:spcPts val="0"/>
              </a:spcAft>
              <a:buClr>
                <a:srgbClr val="000000"/>
              </a:buClr>
              <a:buSzPts val="1500"/>
              <a:buChar char="○"/>
            </a:pPr>
            <a:r>
              <a:rPr b="1" lang="en" sz="1500">
                <a:solidFill>
                  <a:srgbClr val="000000"/>
                </a:solidFill>
              </a:rPr>
              <a:t>Topic Modeling</a:t>
            </a:r>
            <a:endParaRPr b="1" sz="1500">
              <a:solidFill>
                <a:srgbClr val="000000"/>
              </a:solidFill>
            </a:endParaRPr>
          </a:p>
        </p:txBody>
      </p:sp>
      <p:sp>
        <p:nvSpPr>
          <p:cNvPr id="69" name="Google Shape;69;p14"/>
          <p:cNvSpPr/>
          <p:nvPr/>
        </p:nvSpPr>
        <p:spPr>
          <a:xfrm>
            <a:off x="233325" y="2191350"/>
            <a:ext cx="1663800" cy="7608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Problem Statement</a:t>
            </a:r>
            <a:endParaRPr b="1" sz="1500">
              <a:solidFill>
                <a:srgbClr val="FFFFFF"/>
              </a:solidFill>
            </a:endParaRPr>
          </a:p>
        </p:txBody>
      </p:sp>
      <p:sp>
        <p:nvSpPr>
          <p:cNvPr id="70" name="Google Shape;70;p14"/>
          <p:cNvSpPr/>
          <p:nvPr/>
        </p:nvSpPr>
        <p:spPr>
          <a:xfrm>
            <a:off x="2089738" y="2191350"/>
            <a:ext cx="1531800" cy="7608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Methodology</a:t>
            </a:r>
            <a:endParaRPr b="1" sz="1500">
              <a:solidFill>
                <a:srgbClr val="FFFFFF"/>
              </a:solidFill>
            </a:endParaRPr>
          </a:p>
        </p:txBody>
      </p:sp>
      <p:sp>
        <p:nvSpPr>
          <p:cNvPr id="71" name="Google Shape;71;p14"/>
          <p:cNvSpPr/>
          <p:nvPr/>
        </p:nvSpPr>
        <p:spPr>
          <a:xfrm>
            <a:off x="3814138" y="2191350"/>
            <a:ext cx="1663800" cy="7608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Result &amp; Models</a:t>
            </a:r>
            <a:endParaRPr b="1" sz="1500">
              <a:solidFill>
                <a:srgbClr val="FFFFFF"/>
              </a:solidFill>
            </a:endParaRPr>
          </a:p>
        </p:txBody>
      </p:sp>
      <p:sp>
        <p:nvSpPr>
          <p:cNvPr id="72" name="Google Shape;72;p14"/>
          <p:cNvSpPr/>
          <p:nvPr/>
        </p:nvSpPr>
        <p:spPr>
          <a:xfrm>
            <a:off x="5714288" y="2191350"/>
            <a:ext cx="1552200" cy="7608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Analysis</a:t>
            </a:r>
            <a:endParaRPr b="1" sz="1500">
              <a:solidFill>
                <a:srgbClr val="FFFFFF"/>
              </a:solidFill>
            </a:endParaRPr>
          </a:p>
        </p:txBody>
      </p:sp>
      <p:sp>
        <p:nvSpPr>
          <p:cNvPr id="73" name="Google Shape;73;p14"/>
          <p:cNvSpPr/>
          <p:nvPr/>
        </p:nvSpPr>
        <p:spPr>
          <a:xfrm>
            <a:off x="7502825" y="2191350"/>
            <a:ext cx="1531800" cy="7608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rPr>
              <a:t>Conclusion</a:t>
            </a:r>
            <a:endParaRPr b="1" sz="1500">
              <a:solidFill>
                <a:srgbClr val="FFFFFF"/>
              </a:solidFill>
            </a:endParaRPr>
          </a:p>
        </p:txBody>
      </p:sp>
      <p:pic>
        <p:nvPicPr>
          <p:cNvPr id="74" name="Google Shape;74;p14"/>
          <p:cNvPicPr preferRelativeResize="0"/>
          <p:nvPr/>
        </p:nvPicPr>
        <p:blipFill rotWithShape="1">
          <a:blip r:embed="rId3">
            <a:alphaModFix/>
          </a:blip>
          <a:srcRect b="23119" l="25726" r="25374" t="16657"/>
          <a:stretch/>
        </p:blipFill>
        <p:spPr>
          <a:xfrm>
            <a:off x="714200" y="1349379"/>
            <a:ext cx="702035" cy="760800"/>
          </a:xfrm>
          <a:prstGeom prst="rect">
            <a:avLst/>
          </a:prstGeom>
          <a:noFill/>
          <a:ln>
            <a:noFill/>
          </a:ln>
        </p:spPr>
      </p:pic>
      <p:pic>
        <p:nvPicPr>
          <p:cNvPr id="75" name="Google Shape;75;p14"/>
          <p:cNvPicPr preferRelativeResize="0"/>
          <p:nvPr/>
        </p:nvPicPr>
        <p:blipFill>
          <a:blip r:embed="rId4">
            <a:alphaModFix/>
          </a:blip>
          <a:stretch>
            <a:fillRect/>
          </a:stretch>
        </p:blipFill>
        <p:spPr>
          <a:xfrm>
            <a:off x="2451375" y="1550150"/>
            <a:ext cx="808526" cy="499175"/>
          </a:xfrm>
          <a:prstGeom prst="rect">
            <a:avLst/>
          </a:prstGeom>
          <a:noFill/>
          <a:ln>
            <a:noFill/>
          </a:ln>
        </p:spPr>
      </p:pic>
      <p:pic>
        <p:nvPicPr>
          <p:cNvPr id="76" name="Google Shape;76;p14"/>
          <p:cNvPicPr preferRelativeResize="0"/>
          <p:nvPr/>
        </p:nvPicPr>
        <p:blipFill rotWithShape="1">
          <a:blip r:embed="rId5">
            <a:alphaModFix/>
          </a:blip>
          <a:srcRect b="23647" l="22571" r="22389" t="13972"/>
          <a:stretch/>
        </p:blipFill>
        <p:spPr>
          <a:xfrm>
            <a:off x="4358950" y="1513398"/>
            <a:ext cx="574193" cy="572700"/>
          </a:xfrm>
          <a:prstGeom prst="rect">
            <a:avLst/>
          </a:prstGeom>
          <a:noFill/>
          <a:ln>
            <a:noFill/>
          </a:ln>
        </p:spPr>
      </p:pic>
      <p:pic>
        <p:nvPicPr>
          <p:cNvPr id="77" name="Google Shape;77;p14"/>
          <p:cNvPicPr preferRelativeResize="0"/>
          <p:nvPr/>
        </p:nvPicPr>
        <p:blipFill>
          <a:blip r:embed="rId6">
            <a:alphaModFix/>
          </a:blip>
          <a:stretch>
            <a:fillRect/>
          </a:stretch>
        </p:blipFill>
        <p:spPr>
          <a:xfrm>
            <a:off x="6203300" y="1512638"/>
            <a:ext cx="574200" cy="574200"/>
          </a:xfrm>
          <a:prstGeom prst="rect">
            <a:avLst/>
          </a:prstGeom>
          <a:noFill/>
          <a:ln>
            <a:noFill/>
          </a:ln>
        </p:spPr>
      </p:pic>
      <p:pic>
        <p:nvPicPr>
          <p:cNvPr id="78" name="Google Shape;78;p14"/>
          <p:cNvPicPr preferRelativeResize="0"/>
          <p:nvPr/>
        </p:nvPicPr>
        <p:blipFill>
          <a:blip r:embed="rId7">
            <a:alphaModFix/>
          </a:blip>
          <a:stretch>
            <a:fillRect/>
          </a:stretch>
        </p:blipFill>
        <p:spPr>
          <a:xfrm>
            <a:off x="7851975" y="1550150"/>
            <a:ext cx="833499" cy="499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1" type="body"/>
          </p:nvPr>
        </p:nvSpPr>
        <p:spPr>
          <a:xfrm>
            <a:off x="311700" y="1785525"/>
            <a:ext cx="8520600" cy="278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sz="2000">
                <a:solidFill>
                  <a:srgbClr val="000000"/>
                </a:solidFill>
                <a:latin typeface="Georgia"/>
                <a:ea typeface="Georgia"/>
                <a:cs typeface="Georgia"/>
                <a:sym typeface="Georgia"/>
              </a:rPr>
              <a:t>Background</a:t>
            </a:r>
            <a:r>
              <a:rPr lang="en">
                <a:solidFill>
                  <a:srgbClr val="000000"/>
                </a:solidFill>
                <a:latin typeface="Georgia"/>
                <a:ea typeface="Georgia"/>
                <a:cs typeface="Georgia"/>
                <a:sym typeface="Georgia"/>
              </a:rPr>
              <a:t>: </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For movie companies efficiently select the movie scripts worth their investment</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Help m</a:t>
            </a:r>
            <a:r>
              <a:rPr lang="en">
                <a:solidFill>
                  <a:srgbClr val="000000"/>
                </a:solidFill>
                <a:latin typeface="Georgia"/>
                <a:ea typeface="Georgia"/>
                <a:cs typeface="Georgia"/>
                <a:sym typeface="Georgia"/>
              </a:rPr>
              <a:t>ovie companies to </a:t>
            </a:r>
            <a:r>
              <a:rPr lang="en">
                <a:solidFill>
                  <a:srgbClr val="000000"/>
                </a:solidFill>
                <a:latin typeface="Georgia"/>
                <a:ea typeface="Georgia"/>
                <a:cs typeface="Georgia"/>
                <a:sym typeface="Georgia"/>
              </a:rPr>
              <a:t>find</a:t>
            </a:r>
            <a:r>
              <a:rPr lang="en">
                <a:solidFill>
                  <a:srgbClr val="000000"/>
                </a:solidFill>
                <a:latin typeface="Georgia"/>
                <a:ea typeface="Georgia"/>
                <a:cs typeface="Georgia"/>
                <a:sym typeface="Georgia"/>
              </a:rPr>
              <a:t> what are the </a:t>
            </a:r>
            <a:r>
              <a:rPr lang="en">
                <a:solidFill>
                  <a:srgbClr val="000000"/>
                </a:solidFill>
                <a:latin typeface="Georgia"/>
                <a:ea typeface="Georgia"/>
                <a:cs typeface="Georgia"/>
                <a:sym typeface="Georgia"/>
              </a:rPr>
              <a:t>popular </a:t>
            </a:r>
            <a:r>
              <a:rPr lang="en">
                <a:solidFill>
                  <a:srgbClr val="000000"/>
                </a:solidFill>
                <a:latin typeface="Georgia"/>
                <a:ea typeface="Georgia"/>
                <a:cs typeface="Georgia"/>
                <a:sym typeface="Georgia"/>
              </a:rPr>
              <a:t>topics in current market</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Movie companies to evaluate if a new movie will perform well in the market</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To do better in forecast movie’ sales</a:t>
            </a:r>
            <a:endParaRPr>
              <a:solidFill>
                <a:srgbClr val="000000"/>
              </a:solidFill>
              <a:latin typeface="Georgia"/>
              <a:ea typeface="Georgia"/>
              <a:cs typeface="Georgia"/>
              <a:sym typeface="Georgia"/>
            </a:endParaRPr>
          </a:p>
          <a:p>
            <a:pPr indent="0" lvl="0" marL="0" rtl="0" algn="l">
              <a:spcBef>
                <a:spcPts val="1600"/>
              </a:spcBef>
              <a:spcAft>
                <a:spcPts val="0"/>
              </a:spcAft>
              <a:buNone/>
            </a:pPr>
            <a:r>
              <a:t/>
            </a:r>
            <a:endParaRPr>
              <a:solidFill>
                <a:srgbClr val="000000"/>
              </a:solidFill>
              <a:latin typeface="Georgia"/>
              <a:ea typeface="Georgia"/>
              <a:cs typeface="Georgia"/>
              <a:sym typeface="Georgia"/>
            </a:endParaRPr>
          </a:p>
          <a:p>
            <a:pPr indent="-342900" lvl="0" marL="457200" rtl="0" algn="l">
              <a:spcBef>
                <a:spcPts val="1600"/>
              </a:spcBef>
              <a:spcAft>
                <a:spcPts val="0"/>
              </a:spcAft>
              <a:buClr>
                <a:srgbClr val="000000"/>
              </a:buClr>
              <a:buSzPts val="1800"/>
              <a:buChar char="●"/>
            </a:pPr>
            <a:r>
              <a:rPr b="1" lang="en" sz="2000">
                <a:solidFill>
                  <a:srgbClr val="000000"/>
                </a:solidFill>
                <a:latin typeface="Georgia"/>
                <a:ea typeface="Georgia"/>
                <a:cs typeface="Georgia"/>
                <a:sym typeface="Georgia"/>
              </a:rPr>
              <a:t>Goal</a:t>
            </a:r>
            <a:r>
              <a:rPr lang="en" sz="2000">
                <a:solidFill>
                  <a:srgbClr val="000000"/>
                </a:solidFill>
                <a:latin typeface="Georgia"/>
                <a:ea typeface="Georgia"/>
                <a:cs typeface="Georgia"/>
                <a:sym typeface="Georgia"/>
              </a:rPr>
              <a:t>:</a:t>
            </a:r>
            <a:r>
              <a:rPr lang="en">
                <a:solidFill>
                  <a:srgbClr val="000000"/>
                </a:solidFill>
                <a:latin typeface="Georgia"/>
                <a:ea typeface="Georgia"/>
                <a:cs typeface="Georgia"/>
                <a:sym typeface="Georgia"/>
              </a:rPr>
              <a:t> Identify the features that make Action Movies succeed or fail.</a:t>
            </a:r>
            <a:endParaRPr>
              <a:solidFill>
                <a:srgbClr val="000000"/>
              </a:solidFill>
              <a:latin typeface="Georgia"/>
              <a:ea typeface="Georgia"/>
              <a:cs typeface="Georgia"/>
              <a:sym typeface="Georgia"/>
            </a:endParaRPr>
          </a:p>
        </p:txBody>
      </p:sp>
      <p:pic>
        <p:nvPicPr>
          <p:cNvPr id="84" name="Google Shape;84;p15"/>
          <p:cNvPicPr preferRelativeResize="0"/>
          <p:nvPr/>
        </p:nvPicPr>
        <p:blipFill>
          <a:blip r:embed="rId3">
            <a:alphaModFix/>
          </a:blip>
          <a:stretch>
            <a:fillRect/>
          </a:stretch>
        </p:blipFill>
        <p:spPr>
          <a:xfrm>
            <a:off x="5100200" y="522800"/>
            <a:ext cx="3562949" cy="1051550"/>
          </a:xfrm>
          <a:prstGeom prst="rect">
            <a:avLst/>
          </a:prstGeom>
          <a:noFill/>
          <a:ln>
            <a:noFill/>
          </a:ln>
        </p:spPr>
      </p:pic>
      <p:sp>
        <p:nvSpPr>
          <p:cNvPr id="85" name="Google Shape;85;p15"/>
          <p:cNvSpPr txBox="1"/>
          <p:nvPr>
            <p:ph type="title"/>
          </p:nvPr>
        </p:nvSpPr>
        <p:spPr>
          <a:xfrm>
            <a:off x="311700" y="41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Problem Statement</a:t>
            </a:r>
            <a:endParaRPr b="1">
              <a:solidFill>
                <a:srgbClr val="FF0000"/>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Methodology</a:t>
            </a:r>
            <a:endParaRPr b="1">
              <a:solidFill>
                <a:srgbClr val="FF0000"/>
              </a:solidFill>
              <a:latin typeface="Georgia"/>
              <a:ea typeface="Georgia"/>
              <a:cs typeface="Georgia"/>
              <a:sym typeface="Georgia"/>
            </a:endParaRPr>
          </a:p>
        </p:txBody>
      </p:sp>
      <p:sp>
        <p:nvSpPr>
          <p:cNvPr id="91" name="Google Shape;91;p16"/>
          <p:cNvSpPr txBox="1"/>
          <p:nvPr>
            <p:ph idx="1" type="body"/>
          </p:nvPr>
        </p:nvSpPr>
        <p:spPr>
          <a:xfrm>
            <a:off x="231475" y="1178375"/>
            <a:ext cx="5043900" cy="3390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Georgia"/>
              <a:buChar char="●"/>
            </a:pPr>
            <a:r>
              <a:rPr b="1" lang="en">
                <a:solidFill>
                  <a:srgbClr val="000000"/>
                </a:solidFill>
                <a:latin typeface="Georgia"/>
                <a:ea typeface="Georgia"/>
                <a:cs typeface="Georgia"/>
                <a:sym typeface="Georgia"/>
              </a:rPr>
              <a:t>Data Sources</a:t>
            </a:r>
            <a:r>
              <a:rPr lang="en">
                <a:solidFill>
                  <a:srgbClr val="000000"/>
                </a:solidFill>
                <a:latin typeface="Georgia"/>
                <a:ea typeface="Georgia"/>
                <a:cs typeface="Georgia"/>
                <a:sym typeface="Georgia"/>
              </a:rPr>
              <a:t>: IMDB movie comments</a:t>
            </a:r>
            <a:endParaRPr>
              <a:solidFill>
                <a:srgbClr val="000000"/>
              </a:solidFill>
              <a:latin typeface="Georgia"/>
              <a:ea typeface="Georgia"/>
              <a:cs typeface="Georgia"/>
              <a:sym typeface="Georgia"/>
            </a:endParaRPr>
          </a:p>
          <a:p>
            <a:pPr indent="-317500" lvl="1" marL="914400" rtl="0" algn="l">
              <a:lnSpc>
                <a:spcPct val="15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Website link: </a:t>
            </a:r>
            <a:r>
              <a:rPr lang="en" u="sng">
                <a:solidFill>
                  <a:srgbClr val="000000"/>
                </a:solidFill>
                <a:latin typeface="Georgia"/>
                <a:ea typeface="Georgia"/>
                <a:cs typeface="Georgia"/>
                <a:sym typeface="Georgia"/>
                <a:hlinkClick r:id="rId3">
                  <a:extLst>
                    <a:ext uri="{A12FA001-AC4F-418D-AE19-62706E023703}">
                      <ahyp:hlinkClr val="tx"/>
                    </a:ext>
                  </a:extLst>
                </a:hlinkClick>
              </a:rPr>
              <a:t>https://www.imdb.com/search/title/?title_type=feature&amp;num_votes=25000,&amp;genres=action&amp;sor</a:t>
            </a:r>
            <a:r>
              <a:rPr lang="en" u="sng">
                <a:solidFill>
                  <a:srgbClr val="000000"/>
                </a:solidFill>
                <a:latin typeface="Georgia"/>
                <a:ea typeface="Georgia"/>
                <a:cs typeface="Georgia"/>
                <a:sym typeface="Georgia"/>
                <a:hlinkClick r:id="rId4">
                  <a:extLst>
                    <a:ext uri="{A12FA001-AC4F-418D-AE19-62706E023703}">
                      <ahyp:hlinkClr val="tx"/>
                    </a:ext>
                  </a:extLst>
                </a:hlinkClick>
              </a:rPr>
              <a:t>t</a:t>
            </a:r>
            <a:r>
              <a:rPr lang="en" u="sng">
                <a:solidFill>
                  <a:srgbClr val="000000"/>
                </a:solidFill>
                <a:latin typeface="Georgia"/>
                <a:ea typeface="Georgia"/>
                <a:cs typeface="Georgia"/>
                <a:sym typeface="Georgia"/>
                <a:hlinkClick r:id="rId5">
                  <a:extLst>
                    <a:ext uri="{A12FA001-AC4F-418D-AE19-62706E023703}">
                      <ahyp:hlinkClr val="tx"/>
                    </a:ext>
                  </a:extLst>
                </a:hlinkClick>
              </a:rPr>
              <a:t>=user_rating,desc</a:t>
            </a:r>
            <a:endParaRPr>
              <a:solidFill>
                <a:srgbClr val="000000"/>
              </a:solidFill>
              <a:latin typeface="Georgia"/>
              <a:ea typeface="Georgia"/>
              <a:cs typeface="Georgia"/>
              <a:sym typeface="Georgia"/>
            </a:endParaRPr>
          </a:p>
          <a:p>
            <a:pPr indent="-342900" lvl="0" marL="457200" rtl="0" algn="l">
              <a:lnSpc>
                <a:spcPct val="150000"/>
              </a:lnSpc>
              <a:spcBef>
                <a:spcPts val="0"/>
              </a:spcBef>
              <a:spcAft>
                <a:spcPts val="0"/>
              </a:spcAft>
              <a:buClr>
                <a:srgbClr val="000000"/>
              </a:buClr>
              <a:buSzPts val="1800"/>
              <a:buFont typeface="Georgia"/>
              <a:buChar char="●"/>
            </a:pPr>
            <a:r>
              <a:rPr b="1" lang="en">
                <a:solidFill>
                  <a:srgbClr val="000000"/>
                </a:solidFill>
                <a:latin typeface="Georgia"/>
                <a:ea typeface="Georgia"/>
                <a:cs typeface="Georgia"/>
                <a:sym typeface="Georgia"/>
              </a:rPr>
              <a:t>Scrape features</a:t>
            </a:r>
            <a:endParaRPr b="1">
              <a:solidFill>
                <a:srgbClr val="000000"/>
              </a:solidFill>
              <a:latin typeface="Georgia"/>
              <a:ea typeface="Georgia"/>
              <a:cs typeface="Georgia"/>
              <a:sym typeface="Georgia"/>
            </a:endParaRPr>
          </a:p>
          <a:p>
            <a:pPr indent="-317500" lvl="1" marL="914400" rtl="0" algn="l">
              <a:lnSpc>
                <a:spcPct val="150000"/>
              </a:lnSpc>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Top 20 best action movies and top 20 worst action movies, with 200 comments from each movie </a:t>
            </a:r>
            <a:endParaRPr>
              <a:solidFill>
                <a:srgbClr val="000000"/>
              </a:solidFill>
              <a:latin typeface="Georgia"/>
              <a:ea typeface="Georgia"/>
              <a:cs typeface="Georgia"/>
              <a:sym typeface="Georgia"/>
            </a:endParaRPr>
          </a:p>
          <a:p>
            <a:pPr indent="0" lvl="0" marL="457200" rtl="0" algn="l">
              <a:lnSpc>
                <a:spcPct val="150000"/>
              </a:lnSpc>
              <a:spcBef>
                <a:spcPts val="1600"/>
              </a:spcBef>
              <a:spcAft>
                <a:spcPts val="1600"/>
              </a:spcAft>
              <a:buNone/>
            </a:pPr>
            <a:r>
              <a:t/>
            </a:r>
            <a:endParaRPr>
              <a:solidFill>
                <a:srgbClr val="000000"/>
              </a:solidFill>
              <a:latin typeface="Georgia"/>
              <a:ea typeface="Georgia"/>
              <a:cs typeface="Georgia"/>
              <a:sym typeface="Georgia"/>
            </a:endParaRPr>
          </a:p>
        </p:txBody>
      </p:sp>
      <p:pic>
        <p:nvPicPr>
          <p:cNvPr id="92" name="Google Shape;92;p16"/>
          <p:cNvPicPr preferRelativeResize="0"/>
          <p:nvPr/>
        </p:nvPicPr>
        <p:blipFill>
          <a:blip r:embed="rId6">
            <a:alphaModFix/>
          </a:blip>
          <a:stretch>
            <a:fillRect/>
          </a:stretch>
        </p:blipFill>
        <p:spPr>
          <a:xfrm>
            <a:off x="5275375" y="845851"/>
            <a:ext cx="3699599" cy="330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Georgia"/>
              <a:buChar char="●"/>
            </a:pPr>
            <a:r>
              <a:rPr b="1" lang="en">
                <a:solidFill>
                  <a:srgbClr val="000000"/>
                </a:solidFill>
                <a:latin typeface="Georgia"/>
                <a:ea typeface="Georgia"/>
                <a:cs typeface="Georgia"/>
                <a:sym typeface="Georgia"/>
              </a:rPr>
              <a:t>Pre-processing</a:t>
            </a:r>
            <a:r>
              <a:rPr lang="en">
                <a:solidFill>
                  <a:srgbClr val="000000"/>
                </a:solidFill>
                <a:latin typeface="Georgia"/>
                <a:ea typeface="Georgia"/>
                <a:cs typeface="Georgia"/>
                <a:sym typeface="Georgia"/>
              </a:rPr>
              <a:t>:</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Comments Lowercase</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Lemmatization</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Stopwords with additional movie common phrases (E.g. movie, film)</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Regular expression - &gt; Tokenization</a:t>
            </a:r>
            <a:endParaRPr>
              <a:solidFill>
                <a:srgbClr val="000000"/>
              </a:solidFill>
              <a:latin typeface="Georgia"/>
              <a:ea typeface="Georgia"/>
              <a:cs typeface="Georgia"/>
              <a:sym typeface="Georgia"/>
            </a:endParaRPr>
          </a:p>
          <a:p>
            <a:pPr indent="0" lvl="0" marL="0" rtl="0" algn="l">
              <a:spcBef>
                <a:spcPts val="1600"/>
              </a:spcBef>
              <a:spcAft>
                <a:spcPts val="1600"/>
              </a:spcAft>
              <a:buNone/>
            </a:pPr>
            <a:r>
              <a:t/>
            </a:r>
            <a:endParaRPr>
              <a:solidFill>
                <a:srgbClr val="000000"/>
              </a:solidFill>
              <a:latin typeface="Georgia"/>
              <a:ea typeface="Georgia"/>
              <a:cs typeface="Georgia"/>
              <a:sym typeface="Georgia"/>
            </a:endParaRPr>
          </a:p>
        </p:txBody>
      </p:sp>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Methodology</a:t>
            </a:r>
            <a:endParaRPr b="1">
              <a:solidFill>
                <a:srgbClr val="FF0000"/>
              </a:solidFill>
              <a:latin typeface="Georgia"/>
              <a:ea typeface="Georgia"/>
              <a:cs typeface="Georgia"/>
              <a:sym typeface="Georgia"/>
            </a:endParaRPr>
          </a:p>
        </p:txBody>
      </p:sp>
      <p:pic>
        <p:nvPicPr>
          <p:cNvPr id="99" name="Google Shape;99;p17"/>
          <p:cNvPicPr preferRelativeResize="0"/>
          <p:nvPr/>
        </p:nvPicPr>
        <p:blipFill>
          <a:blip r:embed="rId3">
            <a:alphaModFix/>
          </a:blip>
          <a:stretch>
            <a:fillRect/>
          </a:stretch>
        </p:blipFill>
        <p:spPr>
          <a:xfrm>
            <a:off x="4664750" y="445025"/>
            <a:ext cx="4010125" cy="1292475"/>
          </a:xfrm>
          <a:prstGeom prst="rect">
            <a:avLst/>
          </a:prstGeom>
          <a:noFill/>
          <a:ln>
            <a:noFill/>
          </a:ln>
        </p:spPr>
      </p:pic>
      <p:pic>
        <p:nvPicPr>
          <p:cNvPr id="100" name="Google Shape;100;p17"/>
          <p:cNvPicPr preferRelativeResize="0"/>
          <p:nvPr/>
        </p:nvPicPr>
        <p:blipFill>
          <a:blip r:embed="rId4">
            <a:alphaModFix/>
          </a:blip>
          <a:stretch>
            <a:fillRect/>
          </a:stretch>
        </p:blipFill>
        <p:spPr>
          <a:xfrm>
            <a:off x="311700" y="2823575"/>
            <a:ext cx="5648324" cy="185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1" type="body"/>
          </p:nvPr>
        </p:nvSpPr>
        <p:spPr>
          <a:xfrm>
            <a:off x="311700" y="1152475"/>
            <a:ext cx="8520600" cy="105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Georgia"/>
              <a:buChar char="●"/>
            </a:pPr>
            <a:r>
              <a:rPr b="1" lang="en">
                <a:solidFill>
                  <a:srgbClr val="000000"/>
                </a:solidFill>
                <a:latin typeface="Georgia"/>
                <a:ea typeface="Georgia"/>
                <a:cs typeface="Georgia"/>
                <a:sym typeface="Georgia"/>
              </a:rPr>
              <a:t>Topic Modeling</a:t>
            </a:r>
            <a:r>
              <a:rPr lang="en">
                <a:solidFill>
                  <a:srgbClr val="000000"/>
                </a:solidFill>
                <a:latin typeface="Georgia"/>
                <a:ea typeface="Georgia"/>
                <a:cs typeface="Georgia"/>
                <a:sym typeface="Georgia"/>
              </a:rPr>
              <a:t>:</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For the best/worst 20 action movies, obtain 5 topics for each</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Use Excel to obtain the specific five topics</a:t>
            </a:r>
            <a:endParaRPr>
              <a:solidFill>
                <a:srgbClr val="000000"/>
              </a:solidFill>
              <a:latin typeface="Georgia"/>
              <a:ea typeface="Georgia"/>
              <a:cs typeface="Georgia"/>
              <a:sym typeface="Georgia"/>
            </a:endParaRPr>
          </a:p>
          <a:p>
            <a:pPr indent="0" lvl="0" marL="0" rtl="0" algn="l">
              <a:spcBef>
                <a:spcPts val="1600"/>
              </a:spcBef>
              <a:spcAft>
                <a:spcPts val="0"/>
              </a:spcAft>
              <a:buNone/>
            </a:pPr>
            <a:r>
              <a:t/>
            </a:r>
            <a:endParaRPr>
              <a:solidFill>
                <a:srgbClr val="000000"/>
              </a:solidFill>
              <a:latin typeface="Georgia"/>
              <a:ea typeface="Georgia"/>
              <a:cs typeface="Georgia"/>
              <a:sym typeface="Georgia"/>
            </a:endParaRPr>
          </a:p>
          <a:p>
            <a:pPr indent="0" lvl="0" marL="0" rtl="0" algn="l">
              <a:spcBef>
                <a:spcPts val="1600"/>
              </a:spcBef>
              <a:spcAft>
                <a:spcPts val="1600"/>
              </a:spcAft>
              <a:buNone/>
            </a:pPr>
            <a:r>
              <a:t/>
            </a:r>
            <a:endParaRPr>
              <a:solidFill>
                <a:srgbClr val="000000"/>
              </a:solidFill>
              <a:latin typeface="Georgia"/>
              <a:ea typeface="Georgia"/>
              <a:cs typeface="Georgia"/>
              <a:sym typeface="Georgia"/>
            </a:endParaRPr>
          </a:p>
        </p:txBody>
      </p:sp>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Methodology</a:t>
            </a:r>
            <a:endParaRPr b="1">
              <a:solidFill>
                <a:srgbClr val="FF0000"/>
              </a:solidFill>
              <a:latin typeface="Georgia"/>
              <a:ea typeface="Georgia"/>
              <a:cs typeface="Georgia"/>
              <a:sym typeface="Georgia"/>
            </a:endParaRPr>
          </a:p>
        </p:txBody>
      </p:sp>
      <p:graphicFrame>
        <p:nvGraphicFramePr>
          <p:cNvPr id="107" name="Google Shape;107;p18"/>
          <p:cNvGraphicFramePr/>
          <p:nvPr/>
        </p:nvGraphicFramePr>
        <p:xfrm>
          <a:off x="952500" y="2355475"/>
          <a:ext cx="3000000" cy="3000000"/>
        </p:xfrm>
        <a:graphic>
          <a:graphicData uri="http://schemas.openxmlformats.org/drawingml/2006/table">
            <a:tbl>
              <a:tblPr>
                <a:noFill/>
                <a:tableStyleId>{E8E043D7-B184-4BAA-815D-4BF99441A8BD}</a:tableStyleId>
              </a:tblPr>
              <a:tblGrid>
                <a:gridCol w="2413000"/>
                <a:gridCol w="2413000"/>
                <a:gridCol w="2413000"/>
              </a:tblGrid>
              <a:tr h="381000">
                <a:tc>
                  <a:txBody>
                    <a:bodyPr/>
                    <a:lstStyle/>
                    <a:p>
                      <a:pPr indent="0" lvl="0" marL="0" rtl="0" algn="ctr">
                        <a:spcBef>
                          <a:spcPts val="0"/>
                        </a:spcBef>
                        <a:spcAft>
                          <a:spcPts val="0"/>
                        </a:spcAft>
                        <a:buNone/>
                      </a:pPr>
                      <a:r>
                        <a:rPr b="1" lang="en"/>
                        <a:t>Topic_ID</a:t>
                      </a:r>
                      <a:endParaRPr b="1"/>
                    </a:p>
                  </a:txBody>
                  <a:tcPr marT="91425" marB="91425" marR="91425" marL="91425"/>
                </a:tc>
                <a:tc>
                  <a:txBody>
                    <a:bodyPr/>
                    <a:lstStyle/>
                    <a:p>
                      <a:pPr indent="0" lvl="0" marL="0" rtl="0" algn="ctr">
                        <a:spcBef>
                          <a:spcPts val="0"/>
                        </a:spcBef>
                        <a:spcAft>
                          <a:spcPts val="0"/>
                        </a:spcAft>
                        <a:buNone/>
                      </a:pPr>
                      <a:r>
                        <a:rPr b="1" lang="en"/>
                        <a:t>Best 20 Action Movie</a:t>
                      </a:r>
                      <a:endParaRPr b="1"/>
                    </a:p>
                  </a:txBody>
                  <a:tcPr marT="91425" marB="91425" marR="91425" marL="91425"/>
                </a:tc>
                <a:tc>
                  <a:txBody>
                    <a:bodyPr/>
                    <a:lstStyle/>
                    <a:p>
                      <a:pPr indent="0" lvl="0" marL="0" rtl="0" algn="l">
                        <a:spcBef>
                          <a:spcPts val="0"/>
                        </a:spcBef>
                        <a:spcAft>
                          <a:spcPts val="0"/>
                        </a:spcAft>
                        <a:buNone/>
                      </a:pPr>
                      <a:r>
                        <a:rPr b="1" lang="en"/>
                        <a:t>              Keywords</a:t>
                      </a:r>
                      <a:endParaRPr b="1"/>
                    </a:p>
                  </a:txBody>
                  <a:tcPr marT="91425" marB="91425" marR="91425" marL="91425"/>
                </a:tc>
              </a:tr>
              <a:tr h="381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Sci-Fi</a:t>
                      </a:r>
                      <a:endParaRPr/>
                    </a:p>
                  </a:txBody>
                  <a:tcPr marT="91425" marB="91425" marR="91425" marL="91425"/>
                </a:tc>
                <a:tc>
                  <a:txBody>
                    <a:bodyPr/>
                    <a:lstStyle/>
                    <a:p>
                      <a:pPr indent="0" lvl="0" marL="0" rtl="0" algn="l">
                        <a:spcBef>
                          <a:spcPts val="0"/>
                        </a:spcBef>
                        <a:spcAft>
                          <a:spcPts val="0"/>
                        </a:spcAft>
                        <a:buNone/>
                      </a:pPr>
                      <a:r>
                        <a:rPr lang="en"/>
                        <a:t>           Star wars, Jedi</a:t>
                      </a:r>
                      <a:endParaRPr/>
                    </a:p>
                  </a:txBody>
                  <a:tcPr marT="91425" marB="91425" marR="91425" marL="91425"/>
                </a:tc>
              </a:tr>
              <a:tr h="3810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Family</a:t>
                      </a:r>
                      <a:endParaRPr/>
                    </a:p>
                  </a:txBody>
                  <a:tcPr marT="91425" marB="91425" marR="91425" marL="91425"/>
                </a:tc>
                <a:tc>
                  <a:txBody>
                    <a:bodyPr/>
                    <a:lstStyle/>
                    <a:p>
                      <a:pPr indent="0" lvl="0" marL="0" rtl="0" algn="ctr">
                        <a:spcBef>
                          <a:spcPts val="0"/>
                        </a:spcBef>
                        <a:spcAft>
                          <a:spcPts val="0"/>
                        </a:spcAft>
                        <a:buNone/>
                      </a:pPr>
                      <a:r>
                        <a:rPr lang="en"/>
                        <a:t>Samurai, family, father</a:t>
                      </a:r>
                      <a:endParaRPr/>
                    </a:p>
                  </a:txBody>
                  <a:tcPr marT="91425" marB="91425" marR="91425" marL="91425"/>
                </a:tc>
              </a:tr>
              <a:tr h="381000">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Fantasy</a:t>
                      </a:r>
                      <a:endParaRPr/>
                    </a:p>
                  </a:txBody>
                  <a:tcPr marT="91425" marB="91425" marR="91425" marL="91425"/>
                </a:tc>
                <a:tc>
                  <a:txBody>
                    <a:bodyPr/>
                    <a:lstStyle/>
                    <a:p>
                      <a:pPr indent="0" lvl="0" marL="0" rtl="0" algn="ctr">
                        <a:spcBef>
                          <a:spcPts val="0"/>
                        </a:spcBef>
                        <a:spcAft>
                          <a:spcPts val="0"/>
                        </a:spcAft>
                        <a:buNone/>
                      </a:pPr>
                      <a:r>
                        <a:rPr lang="en"/>
                        <a:t>Lord of rings, frodo</a:t>
                      </a:r>
                      <a:endParaRPr/>
                    </a:p>
                  </a:txBody>
                  <a:tcPr marT="91425" marB="91425" marR="91425" marL="91425"/>
                </a:tc>
              </a:tr>
              <a:tr h="381000">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Superhero</a:t>
                      </a:r>
                      <a:endParaRPr/>
                    </a:p>
                  </a:txBody>
                  <a:tcPr marT="91425" marB="91425" marR="91425" marL="91425"/>
                </a:tc>
                <a:tc>
                  <a:txBody>
                    <a:bodyPr/>
                    <a:lstStyle/>
                    <a:p>
                      <a:pPr indent="0" lvl="0" marL="0" rtl="0" algn="ctr">
                        <a:spcBef>
                          <a:spcPts val="0"/>
                        </a:spcBef>
                        <a:spcAft>
                          <a:spcPts val="0"/>
                        </a:spcAft>
                        <a:buNone/>
                      </a:pPr>
                      <a:r>
                        <a:rPr lang="en"/>
                        <a:t>Terminator, batman, joker</a:t>
                      </a:r>
                      <a:endParaRPr/>
                    </a:p>
                  </a:txBody>
                  <a:tcPr marT="91425" marB="91425" marR="91425" marL="91425"/>
                </a:tc>
              </a:tr>
              <a:tr h="381000">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Drama</a:t>
                      </a:r>
                      <a:endParaRPr/>
                    </a:p>
                  </a:txBody>
                  <a:tcPr marT="91425" marB="91425" marR="91425" marL="91425"/>
                </a:tc>
                <a:tc>
                  <a:txBody>
                    <a:bodyPr/>
                    <a:lstStyle/>
                    <a:p>
                      <a:pPr indent="0" lvl="0" marL="0" rtl="0" algn="ctr">
                        <a:spcBef>
                          <a:spcPts val="0"/>
                        </a:spcBef>
                        <a:spcAft>
                          <a:spcPts val="0"/>
                        </a:spcAft>
                        <a:buNone/>
                      </a:pPr>
                      <a:r>
                        <a:rPr lang="en"/>
                        <a:t>Story, characters, scenes</a:t>
                      </a:r>
                      <a:endParaRPr/>
                    </a:p>
                  </a:txBody>
                  <a:tcPr marT="91425" marB="91425" marR="91425" marL="91425"/>
                </a:tc>
              </a:tr>
            </a:tbl>
          </a:graphicData>
        </a:graphic>
      </p:graphicFrame>
      <p:pic>
        <p:nvPicPr>
          <p:cNvPr id="108" name="Google Shape;108;p18"/>
          <p:cNvPicPr preferRelativeResize="0"/>
          <p:nvPr/>
        </p:nvPicPr>
        <p:blipFill>
          <a:blip r:embed="rId3">
            <a:alphaModFix/>
          </a:blip>
          <a:stretch>
            <a:fillRect/>
          </a:stretch>
        </p:blipFill>
        <p:spPr>
          <a:xfrm>
            <a:off x="6933748" y="257998"/>
            <a:ext cx="1789350" cy="1789350"/>
          </a:xfrm>
          <a:prstGeom prst="rect">
            <a:avLst/>
          </a:prstGeom>
          <a:noFill/>
          <a:ln>
            <a:noFill/>
          </a:ln>
        </p:spPr>
      </p:pic>
      <p:pic>
        <p:nvPicPr>
          <p:cNvPr id="109" name="Google Shape;109;p18"/>
          <p:cNvPicPr preferRelativeResize="0"/>
          <p:nvPr/>
        </p:nvPicPr>
        <p:blipFill>
          <a:blip r:embed="rId4">
            <a:alphaModFix/>
          </a:blip>
          <a:stretch>
            <a:fillRect/>
          </a:stretch>
        </p:blipFill>
        <p:spPr>
          <a:xfrm>
            <a:off x="6933748" y="257998"/>
            <a:ext cx="1789350" cy="178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aphicFrame>
        <p:nvGraphicFramePr>
          <p:cNvPr id="114" name="Google Shape;114;p19"/>
          <p:cNvGraphicFramePr/>
          <p:nvPr/>
        </p:nvGraphicFramePr>
        <p:xfrm>
          <a:off x="952500" y="2355475"/>
          <a:ext cx="3000000" cy="3000000"/>
        </p:xfrm>
        <a:graphic>
          <a:graphicData uri="http://schemas.openxmlformats.org/drawingml/2006/table">
            <a:tbl>
              <a:tblPr>
                <a:noFill/>
                <a:tableStyleId>{E8E043D7-B184-4BAA-815D-4BF99441A8BD}</a:tableStyleId>
              </a:tblPr>
              <a:tblGrid>
                <a:gridCol w="2413000"/>
                <a:gridCol w="2413000"/>
                <a:gridCol w="2413000"/>
              </a:tblGrid>
              <a:tr h="381000">
                <a:tc>
                  <a:txBody>
                    <a:bodyPr/>
                    <a:lstStyle/>
                    <a:p>
                      <a:pPr indent="0" lvl="0" marL="0" rtl="0" algn="ctr">
                        <a:spcBef>
                          <a:spcPts val="0"/>
                        </a:spcBef>
                        <a:spcAft>
                          <a:spcPts val="0"/>
                        </a:spcAft>
                        <a:buNone/>
                      </a:pPr>
                      <a:r>
                        <a:rPr b="1" lang="en"/>
                        <a:t>Topic_ID</a:t>
                      </a:r>
                      <a:endParaRPr b="1"/>
                    </a:p>
                  </a:txBody>
                  <a:tcPr marT="91425" marB="91425" marR="91425" marL="91425"/>
                </a:tc>
                <a:tc>
                  <a:txBody>
                    <a:bodyPr/>
                    <a:lstStyle/>
                    <a:p>
                      <a:pPr indent="0" lvl="0" marL="0" rtl="0" algn="ctr">
                        <a:spcBef>
                          <a:spcPts val="0"/>
                        </a:spcBef>
                        <a:spcAft>
                          <a:spcPts val="0"/>
                        </a:spcAft>
                        <a:buNone/>
                      </a:pPr>
                      <a:r>
                        <a:rPr b="1" lang="en"/>
                        <a:t>Worst </a:t>
                      </a:r>
                      <a:r>
                        <a:rPr b="1" lang="en"/>
                        <a:t>20 Action Movie</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Keywords</a:t>
                      </a:r>
                      <a:endParaRPr b="1"/>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Special Effect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Special Effects, Explosive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Acting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Bad/poor Acting, Performance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Superhero Comic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Batman, Catwoman, Robin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Cultural</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History, Tradition</a:t>
                      </a:r>
                      <a:endParaRPr/>
                    </a:p>
                  </a:txBody>
                  <a:tcPr marT="91425" marB="91425" marR="91425" marL="91425"/>
                </a:tc>
              </a:tr>
              <a:tr h="381000">
                <a:tc>
                  <a:txBody>
                    <a:bodyPr/>
                    <a:lstStyle/>
                    <a:p>
                      <a:pPr indent="0" lvl="0" marL="0" rtl="0" algn="ctr">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Drama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Story, Plot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Methodology</a:t>
            </a:r>
            <a:endParaRPr b="1">
              <a:solidFill>
                <a:srgbClr val="FF0000"/>
              </a:solidFill>
              <a:latin typeface="Georgia"/>
              <a:ea typeface="Georgia"/>
              <a:cs typeface="Georgia"/>
              <a:sym typeface="Georgia"/>
            </a:endParaRPr>
          </a:p>
        </p:txBody>
      </p:sp>
      <p:sp>
        <p:nvSpPr>
          <p:cNvPr id="116" name="Google Shape;116;p19"/>
          <p:cNvSpPr txBox="1"/>
          <p:nvPr>
            <p:ph idx="1" type="body"/>
          </p:nvPr>
        </p:nvSpPr>
        <p:spPr>
          <a:xfrm>
            <a:off x="311700" y="1152475"/>
            <a:ext cx="8520600" cy="105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Georgia"/>
              <a:buChar char="●"/>
            </a:pPr>
            <a:r>
              <a:rPr b="1" lang="en">
                <a:solidFill>
                  <a:srgbClr val="000000"/>
                </a:solidFill>
                <a:latin typeface="Georgia"/>
                <a:ea typeface="Georgia"/>
                <a:cs typeface="Georgia"/>
                <a:sym typeface="Georgia"/>
              </a:rPr>
              <a:t>Topic Modeling</a:t>
            </a:r>
            <a:r>
              <a:rPr lang="en">
                <a:solidFill>
                  <a:srgbClr val="000000"/>
                </a:solidFill>
                <a:latin typeface="Georgia"/>
                <a:ea typeface="Georgia"/>
                <a:cs typeface="Georgia"/>
                <a:sym typeface="Georgia"/>
              </a:rPr>
              <a:t>:</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For the best/worst 20 action movies, obtain 5 topics for each</a:t>
            </a:r>
            <a:endParaRPr>
              <a:solidFill>
                <a:srgbClr val="000000"/>
              </a:solidFill>
              <a:latin typeface="Georgia"/>
              <a:ea typeface="Georgia"/>
              <a:cs typeface="Georgia"/>
              <a:sym typeface="Georgia"/>
            </a:endParaRPr>
          </a:p>
          <a:p>
            <a:pPr indent="-317500" lvl="1" marL="914400" rtl="0" algn="l">
              <a:spcBef>
                <a:spcPts val="0"/>
              </a:spcBef>
              <a:spcAft>
                <a:spcPts val="0"/>
              </a:spcAft>
              <a:buClr>
                <a:srgbClr val="000000"/>
              </a:buClr>
              <a:buSzPts val="1400"/>
              <a:buFont typeface="Georgia"/>
              <a:buChar char="○"/>
            </a:pPr>
            <a:r>
              <a:rPr lang="en">
                <a:solidFill>
                  <a:srgbClr val="000000"/>
                </a:solidFill>
                <a:latin typeface="Georgia"/>
                <a:ea typeface="Georgia"/>
                <a:cs typeface="Georgia"/>
                <a:sym typeface="Georgia"/>
              </a:rPr>
              <a:t>Use Excel to obtain the specific five topics</a:t>
            </a:r>
            <a:endParaRPr>
              <a:solidFill>
                <a:srgbClr val="000000"/>
              </a:solidFill>
              <a:latin typeface="Georgia"/>
              <a:ea typeface="Georgia"/>
              <a:cs typeface="Georgia"/>
              <a:sym typeface="Georgia"/>
            </a:endParaRPr>
          </a:p>
          <a:p>
            <a:pPr indent="0" lvl="0" marL="0" rtl="0" algn="l">
              <a:spcBef>
                <a:spcPts val="1600"/>
              </a:spcBef>
              <a:spcAft>
                <a:spcPts val="0"/>
              </a:spcAft>
              <a:buNone/>
            </a:pPr>
            <a:r>
              <a:t/>
            </a:r>
            <a:endParaRPr>
              <a:solidFill>
                <a:srgbClr val="000000"/>
              </a:solidFill>
              <a:latin typeface="Georgia"/>
              <a:ea typeface="Georgia"/>
              <a:cs typeface="Georgia"/>
              <a:sym typeface="Georgia"/>
            </a:endParaRPr>
          </a:p>
          <a:p>
            <a:pPr indent="0" lvl="0" marL="0" rtl="0" algn="l">
              <a:spcBef>
                <a:spcPts val="1600"/>
              </a:spcBef>
              <a:spcAft>
                <a:spcPts val="1600"/>
              </a:spcAft>
              <a:buNone/>
            </a:pPr>
            <a:r>
              <a:t/>
            </a:r>
            <a:endParaRPr>
              <a:solidFill>
                <a:srgbClr val="000000"/>
              </a:solidFill>
              <a:latin typeface="Georgia"/>
              <a:ea typeface="Georgia"/>
              <a:cs typeface="Georgia"/>
              <a:sym typeface="Georgia"/>
            </a:endParaRPr>
          </a:p>
        </p:txBody>
      </p:sp>
      <p:pic>
        <p:nvPicPr>
          <p:cNvPr id="117" name="Google Shape;117;p19"/>
          <p:cNvPicPr preferRelativeResize="0"/>
          <p:nvPr/>
        </p:nvPicPr>
        <p:blipFill>
          <a:blip r:embed="rId3">
            <a:alphaModFix/>
          </a:blip>
          <a:stretch>
            <a:fillRect/>
          </a:stretch>
        </p:blipFill>
        <p:spPr>
          <a:xfrm>
            <a:off x="7508849" y="0"/>
            <a:ext cx="1635150" cy="218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Results and Analysis</a:t>
            </a:r>
            <a:endParaRPr b="1">
              <a:solidFill>
                <a:srgbClr val="FF0000"/>
              </a:solidFill>
              <a:latin typeface="Georgia"/>
              <a:ea typeface="Georgia"/>
              <a:cs typeface="Georgia"/>
              <a:sym typeface="Georgia"/>
            </a:endParaRPr>
          </a:p>
        </p:txBody>
      </p:sp>
      <p:sp>
        <p:nvSpPr>
          <p:cNvPr id="123" name="Google Shape;12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Georgia"/>
                <a:ea typeface="Georgia"/>
                <a:cs typeface="Georgia"/>
                <a:sym typeface="Georgia"/>
              </a:rPr>
              <a:t>Word frequency for best &amp; </a:t>
            </a:r>
            <a:r>
              <a:rPr lang="en">
                <a:solidFill>
                  <a:srgbClr val="000000"/>
                </a:solidFill>
                <a:latin typeface="Georgia"/>
                <a:ea typeface="Georgia"/>
                <a:cs typeface="Georgia"/>
                <a:sym typeface="Georgia"/>
              </a:rPr>
              <a:t>worst movies</a:t>
            </a:r>
            <a:endParaRPr>
              <a:solidFill>
                <a:srgbClr val="000000"/>
              </a:solidFill>
              <a:latin typeface="Georgia"/>
              <a:ea typeface="Georgia"/>
              <a:cs typeface="Georgia"/>
              <a:sym typeface="Georgia"/>
            </a:endParaRPr>
          </a:p>
        </p:txBody>
      </p:sp>
      <p:pic>
        <p:nvPicPr>
          <p:cNvPr id="124" name="Google Shape;124;p20"/>
          <p:cNvPicPr preferRelativeResize="0"/>
          <p:nvPr/>
        </p:nvPicPr>
        <p:blipFill>
          <a:blip r:embed="rId3">
            <a:alphaModFix/>
          </a:blip>
          <a:stretch>
            <a:fillRect/>
          </a:stretch>
        </p:blipFill>
        <p:spPr>
          <a:xfrm>
            <a:off x="417275" y="1607338"/>
            <a:ext cx="3676978" cy="3533100"/>
          </a:xfrm>
          <a:prstGeom prst="rect">
            <a:avLst/>
          </a:prstGeom>
          <a:noFill/>
          <a:ln>
            <a:noFill/>
          </a:ln>
        </p:spPr>
      </p:pic>
      <p:pic>
        <p:nvPicPr>
          <p:cNvPr id="125" name="Google Shape;125;p20"/>
          <p:cNvPicPr preferRelativeResize="0"/>
          <p:nvPr/>
        </p:nvPicPr>
        <p:blipFill>
          <a:blip r:embed="rId4">
            <a:alphaModFix/>
          </a:blip>
          <a:stretch>
            <a:fillRect/>
          </a:stretch>
        </p:blipFill>
        <p:spPr>
          <a:xfrm>
            <a:off x="4634950" y="1684125"/>
            <a:ext cx="3502575" cy="3342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Results and Analysis</a:t>
            </a:r>
            <a:endParaRPr b="1">
              <a:solidFill>
                <a:srgbClr val="FF0000"/>
              </a:solidFill>
              <a:latin typeface="Georgia"/>
              <a:ea typeface="Georgia"/>
              <a:cs typeface="Georgia"/>
              <a:sym typeface="Georgia"/>
            </a:endParaRPr>
          </a:p>
        </p:txBody>
      </p:sp>
      <p:pic>
        <p:nvPicPr>
          <p:cNvPr id="131" name="Google Shape;131;p21"/>
          <p:cNvPicPr preferRelativeResize="0"/>
          <p:nvPr/>
        </p:nvPicPr>
        <p:blipFill>
          <a:blip r:embed="rId3">
            <a:alphaModFix/>
          </a:blip>
          <a:stretch>
            <a:fillRect/>
          </a:stretch>
        </p:blipFill>
        <p:spPr>
          <a:xfrm>
            <a:off x="4666900" y="1539802"/>
            <a:ext cx="4110225" cy="3478273"/>
          </a:xfrm>
          <a:prstGeom prst="rect">
            <a:avLst/>
          </a:prstGeom>
          <a:noFill/>
          <a:ln>
            <a:noFill/>
          </a:ln>
        </p:spPr>
      </p:pic>
      <p:pic>
        <p:nvPicPr>
          <p:cNvPr id="132" name="Google Shape;132;p21"/>
          <p:cNvPicPr preferRelativeResize="0"/>
          <p:nvPr/>
        </p:nvPicPr>
        <p:blipFill>
          <a:blip r:embed="rId4">
            <a:alphaModFix/>
          </a:blip>
          <a:stretch>
            <a:fillRect/>
          </a:stretch>
        </p:blipFill>
        <p:spPr>
          <a:xfrm>
            <a:off x="152400" y="1433075"/>
            <a:ext cx="4110231" cy="3424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