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65" r:id="rId2"/>
    <p:sldMasterId id="2147483736" r:id="rId3"/>
  </p:sldMasterIdLst>
  <p:notesMasterIdLst>
    <p:notesMasterId r:id="rId24"/>
  </p:notesMasterIdLst>
  <p:handoutMasterIdLst>
    <p:handoutMasterId r:id="rId25"/>
  </p:handoutMasterIdLst>
  <p:sldIdLst>
    <p:sldId id="256" r:id="rId4"/>
    <p:sldId id="277" r:id="rId5"/>
    <p:sldId id="360" r:id="rId6"/>
    <p:sldId id="323" r:id="rId7"/>
    <p:sldId id="340" r:id="rId8"/>
    <p:sldId id="346" r:id="rId9"/>
    <p:sldId id="347" r:id="rId10"/>
    <p:sldId id="338" r:id="rId11"/>
    <p:sldId id="350" r:id="rId12"/>
    <p:sldId id="354" r:id="rId13"/>
    <p:sldId id="357" r:id="rId14"/>
    <p:sldId id="358" r:id="rId15"/>
    <p:sldId id="359" r:id="rId16"/>
    <p:sldId id="353" r:id="rId17"/>
    <p:sldId id="352" r:id="rId18"/>
    <p:sldId id="351" r:id="rId19"/>
    <p:sldId id="355" r:id="rId20"/>
    <p:sldId id="356" r:id="rId21"/>
    <p:sldId id="345" r:id="rId22"/>
    <p:sldId id="276" r:id="rId23"/>
  </p:sldIdLst>
  <p:sldSz cx="9144000" cy="6858000" type="screen4x3"/>
  <p:notesSz cx="6808788" cy="99425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1"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1"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1"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1"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1"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1"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1"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1"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1"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66"/>
    <a:srgbClr val="E9DA4F"/>
    <a:srgbClr val="72B88E"/>
    <a:srgbClr val="EAEAEA"/>
    <a:srgbClr val="FEFEFE"/>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4" autoAdjust="0"/>
    <p:restoredTop sz="54047" autoAdjust="0"/>
  </p:normalViewPr>
  <p:slideViewPr>
    <p:cSldViewPr>
      <p:cViewPr varScale="1">
        <p:scale>
          <a:sx n="35" d="100"/>
          <a:sy n="35" d="100"/>
        </p:scale>
        <p:origin x="-1912" y="-8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47" d="100"/>
          <a:sy n="47" d="100"/>
        </p:scale>
        <p:origin x="-2828" y="-6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0475" cy="498852"/>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6737" y="0"/>
            <a:ext cx="2950475" cy="498852"/>
          </a:xfrm>
          <a:prstGeom prst="rect">
            <a:avLst/>
          </a:prstGeom>
        </p:spPr>
        <p:txBody>
          <a:bodyPr vert="horz" lIns="91440" tIns="45720" rIns="91440" bIns="45720" rtlCol="0"/>
          <a:lstStyle>
            <a:lvl1pPr algn="r">
              <a:defRPr sz="1200"/>
            </a:lvl1pPr>
          </a:lstStyle>
          <a:p>
            <a:pPr>
              <a:defRPr/>
            </a:pPr>
            <a:fld id="{F586C4D4-AB81-432B-93A1-6E7954CEF73B}" type="datetimeFigureOut">
              <a:rPr lang="zh-CN" altLang="en-US"/>
              <a:pPr>
                <a:defRPr/>
              </a:pPr>
              <a:t>2018/3/20</a:t>
            </a:fld>
            <a:endParaRPr lang="zh-CN" altLang="en-US"/>
          </a:p>
        </p:txBody>
      </p:sp>
      <p:sp>
        <p:nvSpPr>
          <p:cNvPr id="4" name="页脚占位符 3"/>
          <p:cNvSpPr>
            <a:spLocks noGrp="1"/>
          </p:cNvSpPr>
          <p:nvPr>
            <p:ph type="ftr" sz="quarter" idx="2"/>
          </p:nvPr>
        </p:nvSpPr>
        <p:spPr>
          <a:xfrm>
            <a:off x="0" y="9443662"/>
            <a:ext cx="2950475" cy="498851"/>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6737" y="9443662"/>
            <a:ext cx="2950475" cy="498851"/>
          </a:xfrm>
          <a:prstGeom prst="rect">
            <a:avLst/>
          </a:prstGeom>
        </p:spPr>
        <p:txBody>
          <a:bodyPr vert="horz" lIns="91440" tIns="45720" rIns="91440" bIns="45720" rtlCol="0" anchor="b"/>
          <a:lstStyle>
            <a:lvl1pPr algn="r">
              <a:defRPr sz="1200"/>
            </a:lvl1pPr>
          </a:lstStyle>
          <a:p>
            <a:pPr>
              <a:defRPr/>
            </a:pPr>
            <a:fld id="{E36233BF-065E-4481-8AA3-7E19D2BC2C6F}" type="slidenum">
              <a:rPr lang="zh-CN" altLang="en-US"/>
              <a:pPr>
                <a:defRPr/>
              </a:pPr>
              <a:t>‹#›</a:t>
            </a:fld>
            <a:endParaRPr lang="zh-CN" altLang="en-US"/>
          </a:p>
        </p:txBody>
      </p:sp>
    </p:spTree>
    <p:extLst>
      <p:ext uri="{BB962C8B-B14F-4D97-AF65-F5344CB8AC3E}">
        <p14:creationId xmlns:p14="http://schemas.microsoft.com/office/powerpoint/2010/main" val="2486447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p:cNvSpPr>
          <p:nvPr>
            <p:ph type="sldImg" idx="2"/>
          </p:nvPr>
        </p:nvSpPr>
        <p:spPr bwMode="auto">
          <a:xfrm>
            <a:off x="925513" y="819150"/>
            <a:ext cx="4775200" cy="358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Rectangle 3"/>
          <p:cNvSpPr>
            <a:spLocks noGrp="1" noChangeArrowheads="1"/>
          </p:cNvSpPr>
          <p:nvPr>
            <p:ph type="body" sz="quarter" idx="3"/>
          </p:nvPr>
        </p:nvSpPr>
        <p:spPr bwMode="auto">
          <a:xfrm>
            <a:off x="534302" y="4771026"/>
            <a:ext cx="5738610" cy="4298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6" name="Rectangle 4"/>
          <p:cNvSpPr>
            <a:spLocks noGrp="1" noChangeArrowheads="1"/>
          </p:cNvSpPr>
          <p:nvPr>
            <p:ph type="hdr" sz="quarter"/>
          </p:nvPr>
        </p:nvSpPr>
        <p:spPr bwMode="auto">
          <a:xfrm>
            <a:off x="0" y="0"/>
            <a:ext cx="2952051" cy="497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p>
        </p:txBody>
      </p:sp>
      <p:sp>
        <p:nvSpPr>
          <p:cNvPr id="3077" name="Rectangle 5"/>
          <p:cNvSpPr>
            <a:spLocks noGrp="1" noChangeArrowheads="1"/>
          </p:cNvSpPr>
          <p:nvPr>
            <p:ph type="dt" idx="1"/>
          </p:nvPr>
        </p:nvSpPr>
        <p:spPr bwMode="auto">
          <a:xfrm>
            <a:off x="3856738" y="0"/>
            <a:ext cx="2952050" cy="497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fld id="{E91FB96C-EA11-4640-B008-B6CFA8D06426}" type="datetimeFigureOut">
              <a:rPr lang="en-US"/>
              <a:pPr>
                <a:defRPr/>
              </a:pPr>
              <a:t>3/20/2018</a:t>
            </a:fld>
            <a:endParaRPr lang="en-US"/>
          </a:p>
        </p:txBody>
      </p:sp>
      <p:sp>
        <p:nvSpPr>
          <p:cNvPr id="3078" name="Rectangle 6"/>
          <p:cNvSpPr>
            <a:spLocks noGrp="1" noChangeArrowheads="1"/>
          </p:cNvSpPr>
          <p:nvPr>
            <p:ph type="ftr" sz="quarter" idx="4"/>
          </p:nvPr>
        </p:nvSpPr>
        <p:spPr bwMode="auto">
          <a:xfrm>
            <a:off x="0" y="9445387"/>
            <a:ext cx="2952051" cy="497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p>
        </p:txBody>
      </p:sp>
      <p:sp>
        <p:nvSpPr>
          <p:cNvPr id="3079" name="Rectangle 7"/>
          <p:cNvSpPr>
            <a:spLocks noGrp="1" noChangeArrowheads="1"/>
          </p:cNvSpPr>
          <p:nvPr>
            <p:ph type="sldNum" sz="quarter" idx="5"/>
          </p:nvPr>
        </p:nvSpPr>
        <p:spPr bwMode="auto">
          <a:xfrm>
            <a:off x="3856738" y="9445387"/>
            <a:ext cx="2952050" cy="497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fld id="{8241C897-8823-4D99-BA9C-2C2B3D121C01}" type="slidenum">
              <a:rPr lang="en-US"/>
              <a:pPr>
                <a:defRPr/>
              </a:pPr>
              <a:t>‹#›</a:t>
            </a:fld>
            <a:endParaRPr lang="en-US"/>
          </a:p>
        </p:txBody>
      </p:sp>
    </p:spTree>
    <p:extLst>
      <p:ext uri="{BB962C8B-B14F-4D97-AF65-F5344CB8AC3E}">
        <p14:creationId xmlns:p14="http://schemas.microsoft.com/office/powerpoint/2010/main" val="1186150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a:extLst>
            <a:ext uri="{91240B29-F687-4F45-9708-019B960494DF}">
              <a14:hiddenLine xmlns:a14="http://schemas.microsoft.com/office/drawing/2010/main" w="1" cmpd="sng">
                <a:solidFill>
                  <a:schemeClr val="tx1"/>
                </a:solidFill>
                <a:miter lim="800000"/>
                <a:headEnd/>
                <a:tailEnd/>
              </a14:hiddenLine>
            </a:ext>
          </a:extLst>
        </p:spPr>
      </p:sp>
      <p:sp>
        <p:nvSpPr>
          <p:cNvPr id="10243"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smtClean="0"/>
              <a:t>各位老师、各位同学，大家下午好，我的学位论文题目是适于远程监测的模块化、小功率</a:t>
            </a:r>
            <a:r>
              <a:rPr lang="en-US" altLang="zh-CN" dirty="0" smtClean="0"/>
              <a:t>DC/DC</a:t>
            </a:r>
            <a:r>
              <a:rPr lang="zh-CN" altLang="en-US" dirty="0" smtClean="0"/>
              <a:t>变换器研究。</a:t>
            </a:r>
          </a:p>
          <a:p>
            <a:pPr eaLnBrk="1" hangingPunct="1"/>
            <a:endParaRPr lang="en-US" altLang="zh-CN" dirty="0" smtClean="0"/>
          </a:p>
          <a:p>
            <a:pPr eaLnBrk="1" hangingPunct="1"/>
            <a:r>
              <a:rPr lang="zh-CN" altLang="en-US" dirty="0" smtClean="0"/>
              <a:t>答辩</a:t>
            </a:r>
            <a:r>
              <a:rPr lang="en-US" altLang="zh-CN" dirty="0" err="1" smtClean="0"/>
              <a:t>ppt</a:t>
            </a:r>
            <a:r>
              <a:rPr lang="zh-CN" altLang="en-US" dirty="0" smtClean="0"/>
              <a:t>陈述逻辑：通过介绍根据综述提练出的科学问题引出本文的研究内容，从阐述本文的研究内容切入，通过研究思路明确课题研究的总体路线，进而按照以第</a:t>
            </a:r>
            <a:r>
              <a:rPr lang="en-US" altLang="zh-CN" dirty="0" smtClean="0"/>
              <a:t>2</a:t>
            </a:r>
            <a:r>
              <a:rPr lang="zh-CN" altLang="en-US" dirty="0" smtClean="0"/>
              <a:t>章为一致性描述、以第三章、第四章为过程建模、以第五章为实验验证与分析三个板块陈述，最后以第七章为总结和展望结束答辩陈述。</a:t>
            </a:r>
            <a:endParaRPr lang="en-US" altLang="zh-CN" dirty="0" smtClean="0"/>
          </a:p>
        </p:txBody>
      </p:sp>
    </p:spTree>
    <p:extLst>
      <p:ext uri="{BB962C8B-B14F-4D97-AF65-F5344CB8AC3E}">
        <p14:creationId xmlns:p14="http://schemas.microsoft.com/office/powerpoint/2010/main" val="2253720586"/>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Calibri" panose="020F0502020204030204" pitchFamily="34" charset="0"/>
                <a:ea typeface="+mn-ea"/>
                <a:cs typeface="+mn-cs"/>
              </a:rPr>
              <a:t>并联组合情况下的</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变换器，单块</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变换器的输出电压基本保持不变，进行并联组合之后的分流并不均匀，并联的</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变换器越多，分流越趋于均匀。输入调整率较之</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变换器明显下降，趋近于</a:t>
            </a:r>
            <a:r>
              <a:rPr lang="en-US" altLang="zh-CN" sz="1200" kern="1200" dirty="0" smtClean="0">
                <a:solidFill>
                  <a:schemeClr val="tx1"/>
                </a:solidFill>
                <a:effectLst/>
                <a:latin typeface="Calibri" panose="020F0502020204030204" pitchFamily="34" charset="0"/>
                <a:ea typeface="+mn-ea"/>
                <a:cs typeface="+mn-cs"/>
              </a:rPr>
              <a:t>0%</a:t>
            </a:r>
            <a:r>
              <a:rPr lang="zh-CN" altLang="zh-CN" sz="1200" kern="1200" dirty="0" smtClean="0">
                <a:solidFill>
                  <a:schemeClr val="tx1"/>
                </a:solidFill>
                <a:effectLst/>
                <a:latin typeface="Calibri" panose="020F0502020204030204" pitchFamily="34" charset="0"/>
                <a:ea typeface="+mn-ea"/>
                <a:cs typeface="+mn-cs"/>
              </a:rPr>
              <a:t>，负载调整率与单块</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变换器持平。</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变换器在并联组合情况下，会对</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供电系统性能有所提升，具有更加优良的输入输出特性。</a:t>
            </a:r>
          </a:p>
          <a:p>
            <a:endParaRPr lang="zh-CN" altLang="en-US" dirty="0"/>
          </a:p>
        </p:txBody>
      </p:sp>
      <p:sp>
        <p:nvSpPr>
          <p:cNvPr id="4" name="灯片编号占位符 3"/>
          <p:cNvSpPr>
            <a:spLocks noGrp="1"/>
          </p:cNvSpPr>
          <p:nvPr>
            <p:ph type="sldNum" sz="quarter" idx="10"/>
          </p:nvPr>
        </p:nvSpPr>
        <p:spPr/>
        <p:txBody>
          <a:bodyPr/>
          <a:lstStyle/>
          <a:p>
            <a:pPr>
              <a:defRPr/>
            </a:pPr>
            <a:fld id="{8241C897-8823-4D99-BA9C-2C2B3D121C01}" type="slidenum">
              <a:rPr lang="en-US" smtClean="0"/>
              <a:pPr>
                <a:defRPr/>
              </a:pPr>
              <a:t>12</a:t>
            </a:fld>
            <a:endParaRPr lang="en-US"/>
          </a:p>
        </p:txBody>
      </p:sp>
    </p:spTree>
    <p:extLst>
      <p:ext uri="{BB962C8B-B14F-4D97-AF65-F5344CB8AC3E}">
        <p14:creationId xmlns:p14="http://schemas.microsoft.com/office/powerpoint/2010/main" val="4165055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Calibri" panose="020F0502020204030204" pitchFamily="34" charset="0"/>
                <a:ea typeface="+mn-ea"/>
                <a:cs typeface="+mn-cs"/>
              </a:rPr>
              <a:t>混联组合情况下的</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a:t>
            </a:r>
            <a:r>
              <a:rPr lang="en-US" altLang="zh-CN" sz="1200" kern="1200" dirty="0" smtClean="0">
                <a:solidFill>
                  <a:schemeClr val="tx1"/>
                </a:solidFill>
                <a:effectLst/>
                <a:latin typeface="Calibri" panose="020F0502020204030204" pitchFamily="34" charset="0"/>
                <a:ea typeface="+mn-ea"/>
                <a:cs typeface="+mn-cs"/>
              </a:rPr>
              <a:t>,</a:t>
            </a:r>
            <a:r>
              <a:rPr lang="zh-CN" altLang="zh-CN" sz="1200" kern="1200" dirty="0" smtClean="0">
                <a:solidFill>
                  <a:schemeClr val="tx1"/>
                </a:solidFill>
                <a:effectLst/>
                <a:latin typeface="Calibri" panose="020F0502020204030204" pitchFamily="34" charset="0"/>
                <a:ea typeface="+mn-ea"/>
                <a:cs typeface="+mn-cs"/>
              </a:rPr>
              <a:t>同时兼容了串联情况和并联情况，各</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变换器输出电压接近均匀，电流分布并不均匀，但较之</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变换器直接串联组合情况有所改善、提高，具有更好的分压、分流特性。输入调整率与单块</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变换器接近，负载调整率较之单块</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变换器显著升高。</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变换器在混联组合情况下，性能指标有所提升，具有更加优良的输入输出特性。</a:t>
            </a:r>
            <a:endParaRPr lang="zh-CN" altLang="zh-CN" sz="1200" kern="1200" dirty="0">
              <a:solidFill>
                <a:schemeClr val="tx1"/>
              </a:solidFill>
              <a:effectLst/>
              <a:latin typeface="Calibri" panose="020F0502020204030204"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8241C897-8823-4D99-BA9C-2C2B3D121C01}" type="slidenum">
              <a:rPr lang="en-US" smtClean="0"/>
              <a:pPr>
                <a:defRPr/>
              </a:pPr>
              <a:t>13</a:t>
            </a:fld>
            <a:endParaRPr lang="en-US"/>
          </a:p>
        </p:txBody>
      </p:sp>
    </p:spTree>
    <p:extLst>
      <p:ext uri="{BB962C8B-B14F-4D97-AF65-F5344CB8AC3E}">
        <p14:creationId xmlns:p14="http://schemas.microsoft.com/office/powerpoint/2010/main" val="169492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Calibri" panose="020F0502020204030204" pitchFamily="34" charset="0"/>
                <a:ea typeface="+mn-ea"/>
                <a:cs typeface="+mn-cs"/>
              </a:rPr>
              <a:t>混联组合情况下的</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a:t>
            </a:r>
            <a:r>
              <a:rPr lang="en-US" altLang="zh-CN" sz="1200" kern="1200" dirty="0" smtClean="0">
                <a:solidFill>
                  <a:schemeClr val="tx1"/>
                </a:solidFill>
                <a:effectLst/>
                <a:latin typeface="Calibri" panose="020F0502020204030204" pitchFamily="34" charset="0"/>
                <a:ea typeface="+mn-ea"/>
                <a:cs typeface="+mn-cs"/>
              </a:rPr>
              <a:t>,</a:t>
            </a:r>
            <a:r>
              <a:rPr lang="zh-CN" altLang="zh-CN" sz="1200" kern="1200" dirty="0" smtClean="0">
                <a:solidFill>
                  <a:schemeClr val="tx1"/>
                </a:solidFill>
                <a:effectLst/>
                <a:latin typeface="Calibri" panose="020F0502020204030204" pitchFamily="34" charset="0"/>
                <a:ea typeface="+mn-ea"/>
                <a:cs typeface="+mn-cs"/>
              </a:rPr>
              <a:t>同时兼容了串联情况和并联情况，各</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变换器输出电压接近均匀，电流分布并不均匀，但较之</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变换器直接串联组合情况有所改善、提高，具有更好的分压、分流特性。输入调整率与单块</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变换器接近，负载调整率较之单块</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变换器显著升高。</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变换器在混联组合情况下，性能指标有所提升，具有更加优良的输入输出特性。</a:t>
            </a:r>
          </a:p>
          <a:p>
            <a:endParaRPr lang="zh-CN" altLang="en-US" dirty="0"/>
          </a:p>
        </p:txBody>
      </p:sp>
      <p:sp>
        <p:nvSpPr>
          <p:cNvPr id="4" name="灯片编号占位符 3"/>
          <p:cNvSpPr>
            <a:spLocks noGrp="1"/>
          </p:cNvSpPr>
          <p:nvPr>
            <p:ph type="sldNum" sz="quarter" idx="10"/>
          </p:nvPr>
        </p:nvSpPr>
        <p:spPr/>
        <p:txBody>
          <a:bodyPr/>
          <a:lstStyle/>
          <a:p>
            <a:pPr>
              <a:defRPr/>
            </a:pPr>
            <a:fld id="{8241C897-8823-4D99-BA9C-2C2B3D121C01}" type="slidenum">
              <a:rPr lang="en-US" smtClean="0"/>
              <a:pPr>
                <a:defRPr/>
              </a:pPr>
              <a:t>14</a:t>
            </a:fld>
            <a:endParaRPr lang="en-US"/>
          </a:p>
        </p:txBody>
      </p:sp>
    </p:spTree>
    <p:extLst>
      <p:ext uri="{BB962C8B-B14F-4D97-AF65-F5344CB8AC3E}">
        <p14:creationId xmlns:p14="http://schemas.microsoft.com/office/powerpoint/2010/main" val="384682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p:spPr>
        <p:txBody>
          <a:bodyPr/>
          <a:lstStyle/>
          <a:p>
            <a:pPr eaLnBrk="1" hangingPunct="1"/>
            <a:r>
              <a:rPr lang="zh-CN" altLang="en-US" dirty="0" smtClean="0"/>
              <a:t>至此，已完成本文的所有研究内容，总结下来包含这样几个方面。</a:t>
            </a:r>
            <a:endParaRPr lang="en-US" altLang="zh-CN" sz="1200" dirty="0" smtClean="0">
              <a:solidFill>
                <a:srgbClr val="080808"/>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solidFill>
                  <a:srgbClr val="080808"/>
                </a:solidFill>
              </a:rPr>
              <a:t>1</a:t>
            </a:r>
            <a:r>
              <a:rPr lang="zh-CN" altLang="en-US" sz="1200" dirty="0" smtClean="0">
                <a:solidFill>
                  <a:srgbClr val="080808"/>
                </a:solidFill>
              </a:rPr>
              <a:t>、例如现场环境温度、压力、压强、</a:t>
            </a:r>
            <a:r>
              <a:rPr lang="en-US" altLang="zh-CN" sz="1200" dirty="0" smtClean="0">
                <a:solidFill>
                  <a:srgbClr val="080808"/>
                </a:solidFill>
              </a:rPr>
              <a:t>DC/DC</a:t>
            </a:r>
            <a:r>
              <a:rPr lang="zh-CN" altLang="en-US" sz="1200" dirty="0" smtClean="0">
                <a:solidFill>
                  <a:srgbClr val="080808"/>
                </a:solidFill>
              </a:rPr>
              <a:t>变换器的纹波等。</a:t>
            </a:r>
            <a:endParaRPr lang="en-US" altLang="zh-CN" sz="1200" dirty="0" smtClean="0">
              <a:solidFill>
                <a:srgbClr val="080808"/>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solidFill>
                  <a:srgbClr val="080808"/>
                </a:solidFill>
              </a:rPr>
              <a:t>2</a:t>
            </a:r>
            <a:r>
              <a:rPr lang="zh-CN" altLang="zh-CN" sz="1200" dirty="0" smtClean="0">
                <a:solidFill>
                  <a:srgbClr val="080808"/>
                </a:solidFill>
              </a:rPr>
              <a:t>例如</a:t>
            </a:r>
            <a:r>
              <a:rPr lang="en-US" altLang="zh-CN" sz="1200" dirty="0" smtClean="0">
                <a:solidFill>
                  <a:srgbClr val="080808"/>
                </a:solidFill>
              </a:rPr>
              <a:t>GPRS</a:t>
            </a:r>
            <a:r>
              <a:rPr lang="zh-CN" altLang="zh-CN" sz="1200" dirty="0" smtClean="0">
                <a:solidFill>
                  <a:srgbClr val="080808"/>
                </a:solidFill>
              </a:rPr>
              <a:t>模块，蓝牙模块，</a:t>
            </a:r>
            <a:r>
              <a:rPr lang="en-US" altLang="zh-CN" sz="1200" dirty="0" err="1" smtClean="0">
                <a:solidFill>
                  <a:srgbClr val="080808"/>
                </a:solidFill>
              </a:rPr>
              <a:t>Zigbee</a:t>
            </a:r>
            <a:r>
              <a:rPr lang="zh-CN" altLang="zh-CN" sz="1200" dirty="0" smtClean="0">
                <a:solidFill>
                  <a:srgbClr val="080808"/>
                </a:solidFill>
              </a:rPr>
              <a:t>模块等</a:t>
            </a:r>
            <a:endParaRPr lang="en-US" altLang="zh-CN" sz="1200" dirty="0" smtClean="0">
              <a:solidFill>
                <a:srgbClr val="080808"/>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solidFill>
                  <a:srgbClr val="080808"/>
                </a:solidFill>
              </a:rPr>
              <a:t>3</a:t>
            </a:r>
            <a:r>
              <a:rPr lang="zh-CN" altLang="en-US" sz="1200" dirty="0" smtClean="0">
                <a:solidFill>
                  <a:srgbClr val="080808"/>
                </a:solidFill>
              </a:rPr>
              <a:t>、从物联网云端反向设计，对实时采集的数据下达控制指令，实现智能</a:t>
            </a:r>
            <a:r>
              <a:rPr lang="en-US" altLang="zh-CN" sz="1200" dirty="0" smtClean="0">
                <a:solidFill>
                  <a:srgbClr val="080808"/>
                </a:solidFill>
              </a:rPr>
              <a:t>DC/DC</a:t>
            </a:r>
            <a:r>
              <a:rPr lang="zh-CN" altLang="en-US" sz="1200" dirty="0" smtClean="0">
                <a:solidFill>
                  <a:srgbClr val="080808"/>
                </a:solidFill>
              </a:rPr>
              <a:t>变换器。</a:t>
            </a:r>
            <a:endParaRPr lang="zh-CN" altLang="en-US" sz="1200" b="0" dirty="0" smtClean="0">
              <a:solidFill>
                <a:srgbClr val="080808"/>
              </a:solidFill>
              <a:latin typeface="黑体" panose="02010609060101010101" pitchFamily="49" charset="-122"/>
              <a:ea typeface="黑体" panose="02010609060101010101" pitchFamily="49"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sz="1200" dirty="0" smtClean="0">
              <a:solidFill>
                <a:srgbClr val="080808"/>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sz="1200" b="0" dirty="0" smtClean="0">
              <a:solidFill>
                <a:srgbClr val="080808"/>
              </a:solidFill>
              <a:latin typeface="黑体" panose="02010609060101010101" pitchFamily="49" charset="-122"/>
              <a:ea typeface="黑体" panose="02010609060101010101" pitchFamily="49"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sz="1200" dirty="0" smtClean="0">
              <a:solidFill>
                <a:srgbClr val="080808"/>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sz="1200" dirty="0" smtClean="0">
              <a:solidFill>
                <a:srgbClr val="080808"/>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sz="1200" dirty="0" smtClean="0">
              <a:solidFill>
                <a:srgbClr val="080808"/>
              </a:solidFill>
            </a:endParaRPr>
          </a:p>
          <a:p>
            <a:pPr eaLnBrk="1" hangingPunct="1"/>
            <a:endParaRPr lang="zh-CN" altLang="en-US" dirty="0" smtClean="0"/>
          </a:p>
        </p:txBody>
      </p:sp>
      <p:sp>
        <p:nvSpPr>
          <p:cNvPr id="4506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C09BC791-C5F4-49A3-B5B5-0629ECD858B3}" type="slidenum">
              <a:rPr lang="en-US" altLang="zh-CN" smtClean="0"/>
              <a:pPr/>
              <a:t>19</a:t>
            </a:fld>
            <a:endParaRPr lang="en-US" altLang="zh-CN" smtClean="0"/>
          </a:p>
        </p:txBody>
      </p:sp>
    </p:spTree>
    <p:extLst>
      <p:ext uri="{BB962C8B-B14F-4D97-AF65-F5344CB8AC3E}">
        <p14:creationId xmlns:p14="http://schemas.microsoft.com/office/powerpoint/2010/main" val="2399959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以上就是我的报告，请各位老师指正</a:t>
            </a:r>
            <a:endParaRPr lang="zh-CN" altLang="en-US" dirty="0"/>
          </a:p>
        </p:txBody>
      </p:sp>
      <p:sp>
        <p:nvSpPr>
          <p:cNvPr id="4" name="灯片编号占位符 3"/>
          <p:cNvSpPr>
            <a:spLocks noGrp="1"/>
          </p:cNvSpPr>
          <p:nvPr>
            <p:ph type="sldNum" sz="quarter" idx="10"/>
          </p:nvPr>
        </p:nvSpPr>
        <p:spPr/>
        <p:txBody>
          <a:bodyPr/>
          <a:lstStyle/>
          <a:p>
            <a:pPr>
              <a:defRPr/>
            </a:pPr>
            <a:fld id="{8241C897-8823-4D99-BA9C-2C2B3D121C01}" type="slidenum">
              <a:rPr lang="en-US" smtClean="0"/>
              <a:pPr>
                <a:defRPr/>
              </a:pPr>
              <a:t>20</a:t>
            </a:fld>
            <a:endParaRPr lang="en-US"/>
          </a:p>
        </p:txBody>
      </p:sp>
    </p:spTree>
    <p:extLst>
      <p:ext uri="{BB962C8B-B14F-4D97-AF65-F5344CB8AC3E}">
        <p14:creationId xmlns:p14="http://schemas.microsoft.com/office/powerpoint/2010/main" val="88469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r>
              <a:rPr lang="zh-CN" altLang="en-US" dirty="0" smtClean="0"/>
              <a:t>首先是本文研究的核心内容（切换到下一张</a:t>
            </a:r>
            <a:r>
              <a:rPr lang="en-US" altLang="zh-CN" dirty="0" err="1" smtClean="0"/>
              <a:t>ppt</a:t>
            </a:r>
            <a:r>
              <a:rPr lang="zh-CN" altLang="en-US" dirty="0" smtClean="0"/>
              <a:t>）。</a:t>
            </a:r>
          </a:p>
        </p:txBody>
      </p:sp>
      <p:sp>
        <p:nvSpPr>
          <p:cNvPr id="1434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CCAD5151-FDC9-40B0-8D28-76A0FFB9154D}" type="slidenum">
              <a:rPr lang="en-US" altLang="zh-CN" smtClean="0"/>
              <a:pPr/>
              <a:t>2</a:t>
            </a:fld>
            <a:endParaRPr lang="en-US" altLang="zh-CN" smtClean="0"/>
          </a:p>
        </p:txBody>
      </p:sp>
    </p:spTree>
    <p:extLst>
      <p:ext uri="{BB962C8B-B14F-4D97-AF65-F5344CB8AC3E}">
        <p14:creationId xmlns:p14="http://schemas.microsoft.com/office/powerpoint/2010/main" val="103489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a:extLst>
            <a:ext uri="{91240B29-F687-4F45-9708-019B960494DF}">
              <a14:hiddenLine xmlns:a14="http://schemas.microsoft.com/office/drawing/2010/main" w="1" cmpd="sng">
                <a:solidFill>
                  <a:schemeClr val="tx1"/>
                </a:solidFill>
                <a:miter lim="800000"/>
                <a:headEnd/>
                <a:tailEnd/>
              </a14:hiddenLine>
            </a:ext>
          </a:extLst>
        </p:spPr>
      </p:sp>
      <p:sp>
        <p:nvSpPr>
          <p:cNvPr id="12291"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sz="1000" dirty="0" smtClean="0">
                <a:latin typeface="黑体" panose="02010609060101010101" pitchFamily="49" charset="-122"/>
                <a:ea typeface="黑体" panose="02010609060101010101" pitchFamily="49" charset="-122"/>
              </a:rPr>
              <a:t>       本文提出的</a:t>
            </a:r>
            <a:r>
              <a:rPr lang="en-US" altLang="zh-CN" sz="1000" dirty="0" smtClean="0">
                <a:latin typeface="黑体" panose="02010609060101010101" pitchFamily="49" charset="-122"/>
                <a:ea typeface="黑体" panose="02010609060101010101" pitchFamily="49" charset="-122"/>
              </a:rPr>
              <a:t>DC/DC</a:t>
            </a:r>
            <a:r>
              <a:rPr lang="zh-CN" altLang="en-US" sz="1000" dirty="0" smtClean="0">
                <a:latin typeface="黑体" panose="02010609060101010101" pitchFamily="49" charset="-122"/>
                <a:ea typeface="黑体" panose="02010609060101010101" pitchFamily="49" charset="-122"/>
              </a:rPr>
              <a:t>变换器实时监测问题，根据国内外研究现状综述和分析，主要考虑了以下几个方面。对于空间电源系统而言，往往具有系统化和分布式的特征，如图所示是一类空间电源系统的结构，据统计，在</a:t>
            </a:r>
            <a:r>
              <a:rPr lang="zh-CN" altLang="zh-CN" sz="1200" kern="1200" dirty="0" smtClean="0">
                <a:solidFill>
                  <a:schemeClr val="tx1"/>
                </a:solidFill>
                <a:effectLst/>
                <a:latin typeface="Calibri" panose="020F0502020204030204" pitchFamily="34" charset="0"/>
                <a:ea typeface="+mn-ea"/>
                <a:cs typeface="+mn-cs"/>
              </a:rPr>
              <a:t>二代导航一期组网系统中，</a:t>
            </a:r>
            <a:r>
              <a:rPr lang="zh-CN" altLang="en-US" sz="1200" dirty="0" smtClean="0">
                <a:latin typeface="黑体" panose="02010609060101010101" pitchFamily="49" charset="-122"/>
                <a:ea typeface="黑体" panose="02010609060101010101" pitchFamily="49" charset="-122"/>
              </a:rPr>
              <a:t>空间二次电源使用数量</a:t>
            </a:r>
            <a:r>
              <a:rPr lang="zh-CN" altLang="zh-CN" sz="1200" kern="1200" dirty="0" smtClean="0">
                <a:solidFill>
                  <a:schemeClr val="tx1"/>
                </a:solidFill>
                <a:effectLst/>
                <a:latin typeface="Calibri" panose="020F0502020204030204" pitchFamily="34" charset="0"/>
                <a:ea typeface="+mn-ea"/>
                <a:cs typeface="+mn-cs"/>
              </a:rPr>
              <a:t>达到</a:t>
            </a:r>
            <a:r>
              <a:rPr lang="en-US" altLang="zh-CN" sz="1200" kern="1200" dirty="0" smtClean="0">
                <a:solidFill>
                  <a:schemeClr val="tx1"/>
                </a:solidFill>
                <a:effectLst/>
                <a:latin typeface="Calibri" panose="020F0502020204030204" pitchFamily="34" charset="0"/>
                <a:ea typeface="+mn-ea"/>
                <a:cs typeface="+mn-cs"/>
              </a:rPr>
              <a:t> 500 </a:t>
            </a:r>
            <a:r>
              <a:rPr lang="zh-CN" altLang="zh-CN" sz="1200" kern="1200" dirty="0" smtClean="0">
                <a:solidFill>
                  <a:schemeClr val="tx1"/>
                </a:solidFill>
                <a:effectLst/>
                <a:latin typeface="Calibri" panose="020F0502020204030204" pitchFamily="34" charset="0"/>
                <a:ea typeface="+mn-ea"/>
                <a:cs typeface="+mn-cs"/>
              </a:rPr>
              <a:t>块以上</a:t>
            </a:r>
            <a:r>
              <a:rPr lang="zh-CN" altLang="en-US" sz="1000" dirty="0" smtClean="0">
                <a:latin typeface="黑体" panose="02010609060101010101" pitchFamily="49" charset="-122"/>
                <a:ea typeface="黑体" panose="02010609060101010101" pitchFamily="49" charset="-122"/>
              </a:rPr>
              <a:t>。</a:t>
            </a:r>
            <a:endParaRPr lang="en-US" altLang="zh-CN" sz="1000" dirty="0" smtClean="0">
              <a:latin typeface="黑体" panose="02010609060101010101" pitchFamily="49" charset="-122"/>
              <a:ea typeface="黑体" panose="02010609060101010101" pitchFamily="49" charset="-122"/>
            </a:endParaRPr>
          </a:p>
          <a:p>
            <a:pPr eaLnBrk="1" hangingPunct="1"/>
            <a:r>
              <a:rPr lang="zh-CN" altLang="en-US" sz="1000" dirty="0" smtClean="0">
                <a:latin typeface="黑体" panose="02010609060101010101" pitchFamily="49" charset="-122"/>
                <a:ea typeface="黑体" panose="02010609060101010101" pitchFamily="49" charset="-122"/>
              </a:rPr>
              <a:t>其次，</a:t>
            </a:r>
            <a:endParaRPr lang="en-US" altLang="zh-CN" sz="1000" dirty="0" smtClean="0">
              <a:latin typeface="黑体" panose="02010609060101010101" pitchFamily="49" charset="-122"/>
              <a:ea typeface="黑体" panose="02010609060101010101" pitchFamily="49" charset="-122"/>
            </a:endParaRPr>
          </a:p>
          <a:p>
            <a:pPr eaLnBrk="1" hangingPunct="1"/>
            <a:r>
              <a:rPr lang="zh-CN" altLang="en-US" sz="1000" dirty="0" smtClean="0"/>
              <a:t>       因此，基于以上问题背景，便形成了本文研究的主体框架，主要包含以下几个方面的核心内容。</a:t>
            </a:r>
            <a:endParaRPr lang="en-US" altLang="zh-CN" sz="800" dirty="0" smtClean="0">
              <a:latin typeface="黑体" panose="02010609060101010101" pitchFamily="49" charset="-122"/>
              <a:ea typeface="黑体" panose="02010609060101010101" pitchFamily="49" charset="-122"/>
            </a:endParaRPr>
          </a:p>
          <a:p>
            <a:pPr eaLnBrk="1" hangingPunct="1"/>
            <a:endParaRPr lang="en-US" altLang="zh-CN" sz="1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8189684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a:extLst>
            <a:ext uri="{91240B29-F687-4F45-9708-019B960494DF}">
              <a14:hiddenLine xmlns:a14="http://schemas.microsoft.com/office/drawing/2010/main" w="1" cmpd="sng">
                <a:solidFill>
                  <a:schemeClr val="tx1"/>
                </a:solidFill>
                <a:miter lim="800000"/>
                <a:headEnd/>
                <a:tailEnd/>
              </a14:hiddenLine>
            </a:ext>
          </a:extLst>
        </p:spPr>
      </p:sp>
      <p:sp>
        <p:nvSpPr>
          <p:cNvPr id="16387"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sz="1000" dirty="0" smtClean="0"/>
              <a:t>（从第一章研</a:t>
            </a:r>
            <a:r>
              <a:rPr lang="zh-CN" altLang="zh-CN" sz="1000" dirty="0" smtClean="0"/>
              <a:t>本文研究小批次开关电源产品性能一致性量化体系所涉及的关键问题，对实现其批次生产过程质量一致性控制和优化具有重要的意义</a:t>
            </a:r>
            <a:r>
              <a:rPr lang="zh-CN" altLang="en-US" sz="1000" dirty="0" smtClean="0"/>
              <a:t>。究内容中摘取）</a:t>
            </a:r>
          </a:p>
        </p:txBody>
      </p:sp>
    </p:spTree>
    <p:extLst>
      <p:ext uri="{BB962C8B-B14F-4D97-AF65-F5344CB8AC3E}">
        <p14:creationId xmlns:p14="http://schemas.microsoft.com/office/powerpoint/2010/main" val="3075554023"/>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pPr eaLnBrk="1" hangingPunct="1"/>
            <a:endParaRPr lang="zh-CN" altLang="en-US" smtClean="0"/>
          </a:p>
        </p:txBody>
      </p:sp>
      <p:sp>
        <p:nvSpPr>
          <p:cNvPr id="3686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689F267-0153-4895-884B-A2BDA6F53A97}" type="slidenum">
              <a:rPr lang="en-US" altLang="zh-CN" smtClean="0"/>
              <a:pPr/>
              <a:t>5</a:t>
            </a:fld>
            <a:endParaRPr lang="en-US" altLang="zh-CN" smtClean="0"/>
          </a:p>
        </p:txBody>
      </p:sp>
    </p:spTree>
    <p:extLst>
      <p:ext uri="{BB962C8B-B14F-4D97-AF65-F5344CB8AC3E}">
        <p14:creationId xmlns:p14="http://schemas.microsoft.com/office/powerpoint/2010/main" val="220659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pPr eaLnBrk="1" hangingPunct="1"/>
            <a:endParaRPr lang="zh-CN" altLang="en-US" smtClean="0"/>
          </a:p>
        </p:txBody>
      </p:sp>
      <p:sp>
        <p:nvSpPr>
          <p:cNvPr id="3686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689F267-0153-4895-884B-A2BDA6F53A97}" type="slidenum">
              <a:rPr lang="en-US" altLang="zh-CN" smtClean="0"/>
              <a:pPr/>
              <a:t>6</a:t>
            </a:fld>
            <a:endParaRPr lang="en-US" altLang="zh-CN" smtClean="0"/>
          </a:p>
        </p:txBody>
      </p:sp>
    </p:spTree>
    <p:extLst>
      <p:ext uri="{BB962C8B-B14F-4D97-AF65-F5344CB8AC3E}">
        <p14:creationId xmlns:p14="http://schemas.microsoft.com/office/powerpoint/2010/main" val="220659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pPr eaLnBrk="1" hangingPunct="1"/>
            <a:endParaRPr lang="zh-CN" altLang="en-US" smtClean="0"/>
          </a:p>
        </p:txBody>
      </p:sp>
      <p:sp>
        <p:nvSpPr>
          <p:cNvPr id="3686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689F267-0153-4895-884B-A2BDA6F53A97}" type="slidenum">
              <a:rPr lang="en-US" altLang="zh-CN" smtClean="0"/>
              <a:pPr/>
              <a:t>7</a:t>
            </a:fld>
            <a:endParaRPr lang="en-US" altLang="zh-CN" smtClean="0"/>
          </a:p>
        </p:txBody>
      </p:sp>
    </p:spTree>
    <p:extLst>
      <p:ext uri="{BB962C8B-B14F-4D97-AF65-F5344CB8AC3E}">
        <p14:creationId xmlns:p14="http://schemas.microsoft.com/office/powerpoint/2010/main" val="220659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pPr eaLnBrk="1" hangingPunct="1"/>
            <a:endParaRPr lang="zh-CN" altLang="en-US" smtClean="0"/>
          </a:p>
        </p:txBody>
      </p:sp>
      <p:sp>
        <p:nvSpPr>
          <p:cNvPr id="3686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689F267-0153-4895-884B-A2BDA6F53A97}" type="slidenum">
              <a:rPr lang="en-US" altLang="zh-CN" smtClean="0"/>
              <a:pPr/>
              <a:t>8</a:t>
            </a:fld>
            <a:endParaRPr lang="en-US" altLang="zh-CN" smtClean="0"/>
          </a:p>
        </p:txBody>
      </p:sp>
    </p:spTree>
    <p:extLst>
      <p:ext uri="{BB962C8B-B14F-4D97-AF65-F5344CB8AC3E}">
        <p14:creationId xmlns:p14="http://schemas.microsoft.com/office/powerpoint/2010/main" val="92425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Calibri" panose="020F0502020204030204" pitchFamily="34" charset="0"/>
                <a:ea typeface="+mn-ea"/>
                <a:cs typeface="+mn-cs"/>
              </a:rPr>
              <a:t>串联组合情况下的</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变换器，单块</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变换器的输出电压有所下降，进行串联组合之后的串联分压接近均匀，输入调整率较之单块</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变换器略有升高，负载调整率有明显升高。</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变换器在串联组合情况下，会对</a:t>
            </a:r>
            <a:r>
              <a:rPr lang="en-US" altLang="zh-CN" sz="1200" kern="1200" dirty="0" smtClean="0">
                <a:solidFill>
                  <a:schemeClr val="tx1"/>
                </a:solidFill>
                <a:effectLst/>
                <a:latin typeface="Calibri" panose="020F0502020204030204" pitchFamily="34" charset="0"/>
                <a:ea typeface="+mn-ea"/>
                <a:cs typeface="+mn-cs"/>
              </a:rPr>
              <a:t>DC/DC</a:t>
            </a:r>
            <a:r>
              <a:rPr lang="zh-CN" altLang="zh-CN" sz="1200" kern="1200" dirty="0" smtClean="0">
                <a:solidFill>
                  <a:schemeClr val="tx1"/>
                </a:solidFill>
                <a:effectLst/>
                <a:latin typeface="Calibri" panose="020F0502020204030204" pitchFamily="34" charset="0"/>
                <a:ea typeface="+mn-ea"/>
                <a:cs typeface="+mn-cs"/>
              </a:rPr>
              <a:t>供电系统性能有所削弱，各项性能指标有所下降。</a:t>
            </a:r>
          </a:p>
          <a:p>
            <a:endParaRPr lang="zh-CN" altLang="en-US" dirty="0"/>
          </a:p>
        </p:txBody>
      </p:sp>
      <p:sp>
        <p:nvSpPr>
          <p:cNvPr id="4" name="灯片编号占位符 3"/>
          <p:cNvSpPr>
            <a:spLocks noGrp="1"/>
          </p:cNvSpPr>
          <p:nvPr>
            <p:ph type="sldNum" sz="quarter" idx="10"/>
          </p:nvPr>
        </p:nvSpPr>
        <p:spPr/>
        <p:txBody>
          <a:bodyPr/>
          <a:lstStyle/>
          <a:p>
            <a:pPr>
              <a:defRPr/>
            </a:pPr>
            <a:fld id="{8241C897-8823-4D99-BA9C-2C2B3D121C01}" type="slidenum">
              <a:rPr lang="en-US" smtClean="0"/>
              <a:pPr>
                <a:defRPr/>
              </a:pPr>
              <a:t>11</a:t>
            </a:fld>
            <a:endParaRPr lang="en-US"/>
          </a:p>
        </p:txBody>
      </p:sp>
    </p:spTree>
    <p:extLst>
      <p:ext uri="{BB962C8B-B14F-4D97-AF65-F5344CB8AC3E}">
        <p14:creationId xmlns:p14="http://schemas.microsoft.com/office/powerpoint/2010/main" val="12337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249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947167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09542"/>
            <a:ext cx="1885950" cy="6016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43000" y="109542"/>
            <a:ext cx="5505450" cy="6016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487757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9"/>
          <p:cNvSpPr>
            <a:spLocks noGrp="1" noChangeArrowheads="1"/>
          </p:cNvSpPr>
          <p:nvPr>
            <p:ph type="dt" sz="quarter"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F216774-538B-4382-BF14-3332C1D42D7A}" type="slidenum">
              <a:rPr lang="zh-CN" altLang="en-US"/>
              <a:pPr>
                <a:defRPr/>
              </a:pPr>
              <a:t>‹#›</a:t>
            </a:fld>
            <a:endParaRPr lang="en-US"/>
          </a:p>
        </p:txBody>
      </p:sp>
    </p:spTree>
    <p:extLst>
      <p:ext uri="{BB962C8B-B14F-4D97-AF65-F5344CB8AC3E}">
        <p14:creationId xmlns:p14="http://schemas.microsoft.com/office/powerpoint/2010/main" val="23266848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quarter"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3F249693-AB93-4825-8207-3F9377DB4B19}" type="slidenum">
              <a:rPr lang="zh-CN" altLang="en-US"/>
              <a:pPr>
                <a:defRPr/>
              </a:pPr>
              <a:t>‹#›</a:t>
            </a:fld>
            <a:endParaRPr lang="en-US"/>
          </a:p>
        </p:txBody>
      </p:sp>
    </p:spTree>
    <p:extLst>
      <p:ext uri="{BB962C8B-B14F-4D97-AF65-F5344CB8AC3E}">
        <p14:creationId xmlns:p14="http://schemas.microsoft.com/office/powerpoint/2010/main" val="27855695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2"/>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9"/>
          <p:cNvSpPr>
            <a:spLocks noGrp="1" noChangeArrowheads="1"/>
          </p:cNvSpPr>
          <p:nvPr>
            <p:ph type="dt" sz="quarter"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752A43E6-7201-46B4-856A-526BAFAE274D}" type="slidenum">
              <a:rPr lang="zh-CN" altLang="en-US"/>
              <a:pPr>
                <a:defRPr/>
              </a:pPr>
              <a:t>‹#›</a:t>
            </a:fld>
            <a:endParaRPr lang="en-US"/>
          </a:p>
        </p:txBody>
      </p:sp>
    </p:spTree>
    <p:extLst>
      <p:ext uri="{BB962C8B-B14F-4D97-AF65-F5344CB8AC3E}">
        <p14:creationId xmlns:p14="http://schemas.microsoft.com/office/powerpoint/2010/main" val="7372750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5000" y="992192"/>
            <a:ext cx="3314700" cy="5102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992192"/>
            <a:ext cx="3314700" cy="5102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quarter"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6F8FB5A3-1B11-4871-AFE2-CF00D1549A7B}" type="slidenum">
              <a:rPr lang="zh-CN" altLang="en-US"/>
              <a:pPr>
                <a:defRPr/>
              </a:pPr>
              <a:t>‹#›</a:t>
            </a:fld>
            <a:endParaRPr lang="en-US"/>
          </a:p>
        </p:txBody>
      </p:sp>
    </p:spTree>
    <p:extLst>
      <p:ext uri="{BB962C8B-B14F-4D97-AF65-F5344CB8AC3E}">
        <p14:creationId xmlns:p14="http://schemas.microsoft.com/office/powerpoint/2010/main" val="30174279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9"/>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quarter"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B378A6C1-5EC5-4509-A68A-26121FD9D590}" type="slidenum">
              <a:rPr lang="zh-CN" altLang="en-US"/>
              <a:pPr>
                <a:defRPr/>
              </a:pPr>
              <a:t>‹#›</a:t>
            </a:fld>
            <a:endParaRPr lang="en-US"/>
          </a:p>
        </p:txBody>
      </p:sp>
    </p:spTree>
    <p:extLst>
      <p:ext uri="{BB962C8B-B14F-4D97-AF65-F5344CB8AC3E}">
        <p14:creationId xmlns:p14="http://schemas.microsoft.com/office/powerpoint/2010/main" val="14083621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quarter"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EA1C6F8D-CAC7-476C-AA08-D161BBF9341A}" type="slidenum">
              <a:rPr lang="zh-CN" altLang="en-US"/>
              <a:pPr>
                <a:defRPr/>
              </a:pPr>
              <a:t>‹#›</a:t>
            </a:fld>
            <a:endParaRPr lang="en-US"/>
          </a:p>
        </p:txBody>
      </p:sp>
    </p:spTree>
    <p:extLst>
      <p:ext uri="{BB962C8B-B14F-4D97-AF65-F5344CB8AC3E}">
        <p14:creationId xmlns:p14="http://schemas.microsoft.com/office/powerpoint/2010/main" val="29360149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3">
        <a:schemeClr val="bg1"/>
      </p:bgRef>
    </p:bg>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1349375" y="6523038"/>
            <a:ext cx="7067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楷体_GB2312" pitchFamily="1" charset="-122"/>
              </a:defRPr>
            </a:lvl1pPr>
            <a:lvl2pPr marL="742950" indent="-285750">
              <a:buFont typeface="Arial" panose="020B0604020202020204" pitchFamily="34" charset="0"/>
              <a:defRPr>
                <a:solidFill>
                  <a:schemeClr val="tx1"/>
                </a:solidFill>
                <a:latin typeface="Arial" panose="020B0604020202020204" pitchFamily="34" charset="0"/>
                <a:ea typeface="楷体_GB2312" pitchFamily="1" charset="-122"/>
              </a:defRPr>
            </a:lvl2pPr>
            <a:lvl3pPr marL="1143000" indent="-228600">
              <a:buFont typeface="Arial" panose="020B0604020202020204" pitchFamily="34" charset="0"/>
              <a:defRPr>
                <a:solidFill>
                  <a:schemeClr val="tx1"/>
                </a:solidFill>
                <a:latin typeface="Arial" panose="020B0604020202020204" pitchFamily="34" charset="0"/>
                <a:ea typeface="楷体_GB2312" pitchFamily="1" charset="-122"/>
              </a:defRPr>
            </a:lvl3pPr>
            <a:lvl4pPr marL="1600200" indent="-228600">
              <a:buFont typeface="Arial" panose="020B0604020202020204" pitchFamily="34" charset="0"/>
              <a:defRPr>
                <a:solidFill>
                  <a:schemeClr val="tx1"/>
                </a:solidFill>
                <a:latin typeface="Arial" panose="020B0604020202020204" pitchFamily="34" charset="0"/>
                <a:ea typeface="楷体_GB2312" pitchFamily="1" charset="-122"/>
              </a:defRPr>
            </a:lvl4pPr>
            <a:lvl5pPr marL="2057400" indent="-228600">
              <a:buFont typeface="Arial" panose="020B0604020202020204" pitchFamily="34" charse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defRPr/>
            </a:pPr>
            <a:r>
              <a:rPr lang="zh-CN" altLang="en-US" sz="1400" dirty="0" smtClean="0">
                <a:solidFill>
                  <a:srgbClr val="000000"/>
                </a:solidFill>
              </a:rPr>
              <a:t>同济大学电信学院201</a:t>
            </a:r>
            <a:r>
              <a:rPr lang="en-US" altLang="zh-CN" sz="1400" dirty="0" smtClean="0">
                <a:solidFill>
                  <a:srgbClr val="000000"/>
                </a:solidFill>
              </a:rPr>
              <a:t>8</a:t>
            </a:r>
            <a:r>
              <a:rPr lang="zh-CN" altLang="en-US" sz="1400" dirty="0" smtClean="0">
                <a:solidFill>
                  <a:srgbClr val="000000"/>
                </a:solidFill>
              </a:rPr>
              <a:t>届硕士研究生学位论文答辩报告会                             </a:t>
            </a:r>
            <a:r>
              <a:rPr lang="en-US" altLang="zh-CN" sz="1400" dirty="0" smtClean="0">
                <a:solidFill>
                  <a:srgbClr val="000000"/>
                </a:solidFill>
              </a:rPr>
              <a:t>2018-03-30</a:t>
            </a:r>
            <a:endParaRPr lang="zh-CN" altLang="en-US" sz="1400" dirty="0" smtClean="0">
              <a:solidFill>
                <a:srgbClr val="000000"/>
              </a:solidFill>
            </a:endParaRPr>
          </a:p>
        </p:txBody>
      </p:sp>
    </p:spTree>
    <p:extLst>
      <p:ext uri="{BB962C8B-B14F-4D97-AF65-F5344CB8AC3E}">
        <p14:creationId xmlns:p14="http://schemas.microsoft.com/office/powerpoint/2010/main" val="6239655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9"/>
          <p:cNvSpPr>
            <a:spLocks noGrp="1" noChangeArrowheads="1"/>
          </p:cNvSpPr>
          <p:nvPr>
            <p:ph type="dt" sz="quarter"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FCAD0CE6-1304-4E0F-9FC4-65408EAE93B9}" type="slidenum">
              <a:rPr lang="zh-CN" altLang="en-US"/>
              <a:pPr>
                <a:defRPr/>
              </a:pPr>
              <a:t>‹#›</a:t>
            </a:fld>
            <a:endParaRPr lang="en-US"/>
          </a:p>
        </p:txBody>
      </p:sp>
    </p:spTree>
    <p:extLst>
      <p:ext uri="{BB962C8B-B14F-4D97-AF65-F5344CB8AC3E}">
        <p14:creationId xmlns:p14="http://schemas.microsoft.com/office/powerpoint/2010/main" val="33849321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76909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9"/>
          <p:cNvSpPr>
            <a:spLocks noGrp="1" noChangeArrowheads="1"/>
          </p:cNvSpPr>
          <p:nvPr>
            <p:ph type="dt" sz="quarter"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9848D070-DA99-463A-BF90-273E3D6A76BE}" type="slidenum">
              <a:rPr lang="zh-CN" altLang="en-US"/>
              <a:pPr>
                <a:defRPr/>
              </a:pPr>
              <a:t>‹#›</a:t>
            </a:fld>
            <a:endParaRPr lang="en-US"/>
          </a:p>
        </p:txBody>
      </p:sp>
    </p:spTree>
    <p:extLst>
      <p:ext uri="{BB962C8B-B14F-4D97-AF65-F5344CB8AC3E}">
        <p14:creationId xmlns:p14="http://schemas.microsoft.com/office/powerpoint/2010/main" val="12997115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quarter"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9437525B-1095-412F-9A5F-E00F5CF57553}" type="slidenum">
              <a:rPr lang="zh-CN" altLang="en-US"/>
              <a:pPr>
                <a:defRPr/>
              </a:pPr>
              <a:t>‹#›</a:t>
            </a:fld>
            <a:endParaRPr lang="en-US"/>
          </a:p>
        </p:txBody>
      </p:sp>
    </p:spTree>
    <p:extLst>
      <p:ext uri="{BB962C8B-B14F-4D97-AF65-F5344CB8AC3E}">
        <p14:creationId xmlns:p14="http://schemas.microsoft.com/office/powerpoint/2010/main" val="82847979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09542"/>
            <a:ext cx="1885950" cy="5984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43000" y="109542"/>
            <a:ext cx="5505450" cy="5984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quarter"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FAB01E37-CAD0-4946-A042-9EC86E96E685}" type="slidenum">
              <a:rPr lang="zh-CN" altLang="en-US"/>
              <a:pPr>
                <a:defRPr/>
              </a:pPr>
              <a:t>‹#›</a:t>
            </a:fld>
            <a:endParaRPr lang="en-US"/>
          </a:p>
        </p:txBody>
      </p:sp>
    </p:spTree>
    <p:extLst>
      <p:ext uri="{BB962C8B-B14F-4D97-AF65-F5344CB8AC3E}">
        <p14:creationId xmlns:p14="http://schemas.microsoft.com/office/powerpoint/2010/main" val="21956133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98030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0877176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2"/>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393900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50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1764083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9"/>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1301490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9423169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p:cNvSpPr>
            <a:spLocks noChangeArrowheads="1"/>
          </p:cNvSpPr>
          <p:nvPr/>
        </p:nvSpPr>
        <p:spPr bwMode="auto">
          <a:xfrm>
            <a:off x="8859838" y="0"/>
            <a:ext cx="284162" cy="6188075"/>
          </a:xfrm>
          <a:prstGeom prst="rect">
            <a:avLst/>
          </a:prstGeom>
          <a:gradFill rotWithShape="1">
            <a:gsLst>
              <a:gs pos="0">
                <a:schemeClr val="folHlink"/>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sp>
        <p:nvSpPr>
          <p:cNvPr id="3" name="Line 4"/>
          <p:cNvSpPr>
            <a:spLocks noChangeShapeType="1"/>
          </p:cNvSpPr>
          <p:nvPr/>
        </p:nvSpPr>
        <p:spPr bwMode="auto">
          <a:xfrm>
            <a:off x="304800" y="650875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AutoShape 5"/>
          <p:cNvSpPr>
            <a:spLocks noChangeArrowheads="1"/>
          </p:cNvSpPr>
          <p:nvPr/>
        </p:nvSpPr>
        <p:spPr bwMode="auto">
          <a:xfrm>
            <a:off x="8461375" y="0"/>
            <a:ext cx="539750" cy="828675"/>
          </a:xfrm>
          <a:prstGeom prst="homePlate">
            <a:avLst>
              <a:gd name="adj" fmla="val 25000"/>
            </a:avLst>
          </a:prstGeom>
          <a:gradFill rotWithShape="1">
            <a:gsLst>
              <a:gs pos="0">
                <a:srgbClr val="324C64"/>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sp>
        <p:nvSpPr>
          <p:cNvPr id="5" name="AutoShape 6"/>
          <p:cNvSpPr>
            <a:spLocks noChangeArrowheads="1"/>
          </p:cNvSpPr>
          <p:nvPr/>
        </p:nvSpPr>
        <p:spPr bwMode="auto">
          <a:xfrm>
            <a:off x="8145463" y="0"/>
            <a:ext cx="539750" cy="828675"/>
          </a:xfrm>
          <a:prstGeom prst="homePlate">
            <a:avLst>
              <a:gd name="adj" fmla="val 25000"/>
            </a:avLst>
          </a:prstGeom>
          <a:gradFill rotWithShape="1">
            <a:gsLst>
              <a:gs pos="0">
                <a:srgbClr val="324C64"/>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grpSp>
        <p:nvGrpSpPr>
          <p:cNvPr id="6" name="Group 7"/>
          <p:cNvGrpSpPr>
            <a:grpSpLocks/>
          </p:cNvGrpSpPr>
          <p:nvPr/>
        </p:nvGrpSpPr>
        <p:grpSpPr bwMode="auto">
          <a:xfrm>
            <a:off x="2195513" y="0"/>
            <a:ext cx="6119812" cy="836613"/>
            <a:chOff x="0" y="0"/>
            <a:chExt cx="3016" cy="611"/>
          </a:xfrm>
        </p:grpSpPr>
        <p:sp>
          <p:nvSpPr>
            <p:cNvPr id="7" name="Rectangle 8"/>
            <p:cNvSpPr>
              <a:spLocks noChangeArrowheads="1"/>
            </p:cNvSpPr>
            <p:nvPr userDrawn="1"/>
          </p:nvSpPr>
          <p:spPr bwMode="auto">
            <a:xfrm>
              <a:off x="0" y="2"/>
              <a:ext cx="2843" cy="609"/>
            </a:xfrm>
            <a:prstGeom prst="rect">
              <a:avLst/>
            </a:prstGeom>
            <a:gradFill rotWithShape="1">
              <a:gsLst>
                <a:gs pos="0">
                  <a:srgbClr val="FFFFFF"/>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sp>
          <p:nvSpPr>
            <p:cNvPr id="8" name="AutoShape 9"/>
            <p:cNvSpPr>
              <a:spLocks noChangeArrowheads="1"/>
            </p:cNvSpPr>
            <p:nvPr userDrawn="1"/>
          </p:nvSpPr>
          <p:spPr bwMode="auto">
            <a:xfrm>
              <a:off x="2727" y="0"/>
              <a:ext cx="289" cy="610"/>
            </a:xfrm>
            <a:prstGeom prst="homePlate">
              <a:avLst>
                <a:gd name="adj" fmla="val 25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grpSp>
      <p:sp>
        <p:nvSpPr>
          <p:cNvPr id="9" name="Text Box 5"/>
          <p:cNvSpPr txBox="1">
            <a:spLocks noChangeArrowheads="1"/>
          </p:cNvSpPr>
          <p:nvPr userDrawn="1"/>
        </p:nvSpPr>
        <p:spPr bwMode="auto">
          <a:xfrm>
            <a:off x="1501102" y="6524625"/>
            <a:ext cx="70530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楷体_GB2312" pitchFamily="1" charset="-122"/>
              </a:defRPr>
            </a:lvl1pPr>
            <a:lvl2pPr marL="742950" indent="-285750">
              <a:buFont typeface="Arial" panose="020B0604020202020204" pitchFamily="34" charset="0"/>
              <a:defRPr>
                <a:solidFill>
                  <a:schemeClr val="tx1"/>
                </a:solidFill>
                <a:latin typeface="Arial" panose="020B0604020202020204" pitchFamily="34" charset="0"/>
                <a:ea typeface="楷体_GB2312" pitchFamily="1" charset="-122"/>
              </a:defRPr>
            </a:lvl2pPr>
            <a:lvl3pPr marL="1143000" indent="-228600">
              <a:buFont typeface="Arial" panose="020B0604020202020204" pitchFamily="34" charset="0"/>
              <a:defRPr>
                <a:solidFill>
                  <a:schemeClr val="tx1"/>
                </a:solidFill>
                <a:latin typeface="Arial" panose="020B0604020202020204" pitchFamily="34" charset="0"/>
                <a:ea typeface="楷体_GB2312" pitchFamily="1" charset="-122"/>
              </a:defRPr>
            </a:lvl3pPr>
            <a:lvl4pPr marL="1600200" indent="-228600">
              <a:buFont typeface="Arial" panose="020B0604020202020204" pitchFamily="34" charset="0"/>
              <a:defRPr>
                <a:solidFill>
                  <a:schemeClr val="tx1"/>
                </a:solidFill>
                <a:latin typeface="Arial" panose="020B0604020202020204" pitchFamily="34" charset="0"/>
                <a:ea typeface="楷体_GB2312" pitchFamily="1" charset="-122"/>
              </a:defRPr>
            </a:lvl4pPr>
            <a:lvl5pPr marL="2057400" indent="-228600">
              <a:buFont typeface="Arial" panose="020B0604020202020204" pitchFamily="34" charse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defRPr/>
            </a:pPr>
            <a:r>
              <a:rPr lang="zh-CN" altLang="en-US" sz="1400" dirty="0" smtClean="0">
                <a:solidFill>
                  <a:srgbClr val="000000"/>
                </a:solidFill>
              </a:rPr>
              <a:t>同济大学电信学院201</a:t>
            </a:r>
            <a:r>
              <a:rPr lang="en-US" altLang="zh-CN" sz="1400" dirty="0" smtClean="0">
                <a:solidFill>
                  <a:srgbClr val="000000"/>
                </a:solidFill>
              </a:rPr>
              <a:t>7</a:t>
            </a:r>
            <a:r>
              <a:rPr lang="zh-CN" altLang="en-US" sz="1400" dirty="0" smtClean="0">
                <a:solidFill>
                  <a:srgbClr val="000000"/>
                </a:solidFill>
              </a:rPr>
              <a:t>届硕士研究生学位论文答辩报告会                             </a:t>
            </a:r>
            <a:r>
              <a:rPr lang="en-US" altLang="zh-CN" sz="1400" dirty="0" smtClean="0">
                <a:solidFill>
                  <a:srgbClr val="000000"/>
                </a:solidFill>
              </a:rPr>
              <a:t>2017-03-</a:t>
            </a:r>
            <a:endParaRPr lang="zh-CN" altLang="en-US" sz="1400" dirty="0" smtClean="0">
              <a:solidFill>
                <a:srgbClr val="000000"/>
              </a:solidFill>
            </a:endParaRPr>
          </a:p>
        </p:txBody>
      </p:sp>
      <p:pic>
        <p:nvPicPr>
          <p:cNvPr id="13" name="图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58869" y="0"/>
            <a:ext cx="828675" cy="8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2"/>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006263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388798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0216973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0110895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09542"/>
            <a:ext cx="1885950" cy="6016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43000" y="109542"/>
            <a:ext cx="5505450" cy="6016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94294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50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351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9"/>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1966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5733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p:cNvSpPr>
            <a:spLocks noChangeArrowheads="1"/>
          </p:cNvSpPr>
          <p:nvPr/>
        </p:nvSpPr>
        <p:spPr bwMode="auto">
          <a:xfrm>
            <a:off x="8859838" y="0"/>
            <a:ext cx="284162" cy="6188075"/>
          </a:xfrm>
          <a:prstGeom prst="rect">
            <a:avLst/>
          </a:prstGeom>
          <a:gradFill rotWithShape="1">
            <a:gsLst>
              <a:gs pos="0">
                <a:schemeClr val="folHlink"/>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sp>
        <p:nvSpPr>
          <p:cNvPr id="3" name="Line 4"/>
          <p:cNvSpPr>
            <a:spLocks noChangeShapeType="1"/>
          </p:cNvSpPr>
          <p:nvPr/>
        </p:nvSpPr>
        <p:spPr bwMode="auto">
          <a:xfrm>
            <a:off x="304800" y="650875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AutoShape 5"/>
          <p:cNvSpPr>
            <a:spLocks noChangeArrowheads="1"/>
          </p:cNvSpPr>
          <p:nvPr/>
        </p:nvSpPr>
        <p:spPr bwMode="auto">
          <a:xfrm>
            <a:off x="8461375" y="0"/>
            <a:ext cx="539750" cy="828675"/>
          </a:xfrm>
          <a:prstGeom prst="homePlate">
            <a:avLst>
              <a:gd name="adj" fmla="val 25000"/>
            </a:avLst>
          </a:prstGeom>
          <a:gradFill rotWithShape="1">
            <a:gsLst>
              <a:gs pos="0">
                <a:srgbClr val="324C64"/>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sp>
        <p:nvSpPr>
          <p:cNvPr id="5" name="AutoShape 6"/>
          <p:cNvSpPr>
            <a:spLocks noChangeArrowheads="1"/>
          </p:cNvSpPr>
          <p:nvPr/>
        </p:nvSpPr>
        <p:spPr bwMode="auto">
          <a:xfrm>
            <a:off x="8145463" y="0"/>
            <a:ext cx="539750" cy="828675"/>
          </a:xfrm>
          <a:prstGeom prst="homePlate">
            <a:avLst>
              <a:gd name="adj" fmla="val 25000"/>
            </a:avLst>
          </a:prstGeom>
          <a:gradFill rotWithShape="1">
            <a:gsLst>
              <a:gs pos="0">
                <a:srgbClr val="324C64"/>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grpSp>
        <p:nvGrpSpPr>
          <p:cNvPr id="6" name="Group 7"/>
          <p:cNvGrpSpPr>
            <a:grpSpLocks/>
          </p:cNvGrpSpPr>
          <p:nvPr/>
        </p:nvGrpSpPr>
        <p:grpSpPr bwMode="auto">
          <a:xfrm>
            <a:off x="2195513" y="0"/>
            <a:ext cx="6119812" cy="836613"/>
            <a:chOff x="0" y="0"/>
            <a:chExt cx="3016" cy="611"/>
          </a:xfrm>
        </p:grpSpPr>
        <p:sp>
          <p:nvSpPr>
            <p:cNvPr id="7" name="Rectangle 8"/>
            <p:cNvSpPr>
              <a:spLocks noChangeArrowheads="1"/>
            </p:cNvSpPr>
            <p:nvPr userDrawn="1"/>
          </p:nvSpPr>
          <p:spPr bwMode="auto">
            <a:xfrm>
              <a:off x="0" y="2"/>
              <a:ext cx="2843" cy="609"/>
            </a:xfrm>
            <a:prstGeom prst="rect">
              <a:avLst/>
            </a:prstGeom>
            <a:gradFill rotWithShape="1">
              <a:gsLst>
                <a:gs pos="0">
                  <a:srgbClr val="FFFFFF"/>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sp>
          <p:nvSpPr>
            <p:cNvPr id="8" name="AutoShape 9"/>
            <p:cNvSpPr>
              <a:spLocks noChangeArrowheads="1"/>
            </p:cNvSpPr>
            <p:nvPr userDrawn="1"/>
          </p:nvSpPr>
          <p:spPr bwMode="auto">
            <a:xfrm>
              <a:off x="2727" y="0"/>
              <a:ext cx="289" cy="610"/>
            </a:xfrm>
            <a:prstGeom prst="homePlate">
              <a:avLst>
                <a:gd name="adj" fmla="val 25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grpSp>
      <p:sp>
        <p:nvSpPr>
          <p:cNvPr id="9" name="Text Box 5"/>
          <p:cNvSpPr txBox="1">
            <a:spLocks noChangeArrowheads="1"/>
          </p:cNvSpPr>
          <p:nvPr userDrawn="1"/>
        </p:nvSpPr>
        <p:spPr bwMode="auto">
          <a:xfrm>
            <a:off x="1444741" y="6524625"/>
            <a:ext cx="71657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楷体_GB2312" pitchFamily="1" charset="-122"/>
              </a:defRPr>
            </a:lvl1pPr>
            <a:lvl2pPr marL="742950" indent="-285750">
              <a:buFont typeface="Arial" panose="020B0604020202020204" pitchFamily="34" charset="0"/>
              <a:defRPr>
                <a:solidFill>
                  <a:schemeClr val="tx1"/>
                </a:solidFill>
                <a:latin typeface="Arial" panose="020B0604020202020204" pitchFamily="34" charset="0"/>
                <a:ea typeface="楷体_GB2312" pitchFamily="1" charset="-122"/>
              </a:defRPr>
            </a:lvl2pPr>
            <a:lvl3pPr marL="1143000" indent="-228600">
              <a:buFont typeface="Arial" panose="020B0604020202020204" pitchFamily="34" charset="0"/>
              <a:defRPr>
                <a:solidFill>
                  <a:schemeClr val="tx1"/>
                </a:solidFill>
                <a:latin typeface="Arial" panose="020B0604020202020204" pitchFamily="34" charset="0"/>
                <a:ea typeface="楷体_GB2312" pitchFamily="1" charset="-122"/>
              </a:defRPr>
            </a:lvl3pPr>
            <a:lvl4pPr marL="1600200" indent="-228600">
              <a:buFont typeface="Arial" panose="020B0604020202020204" pitchFamily="34" charset="0"/>
              <a:defRPr>
                <a:solidFill>
                  <a:schemeClr val="tx1"/>
                </a:solidFill>
                <a:latin typeface="Arial" panose="020B0604020202020204" pitchFamily="34" charset="0"/>
                <a:ea typeface="楷体_GB2312" pitchFamily="1" charset="-122"/>
              </a:defRPr>
            </a:lvl4pPr>
            <a:lvl5pPr marL="2057400" indent="-228600">
              <a:buFont typeface="Arial" panose="020B0604020202020204" pitchFamily="34" charse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defRPr/>
            </a:pPr>
            <a:r>
              <a:rPr lang="zh-CN" altLang="en-US" sz="1400" dirty="0" smtClean="0">
                <a:solidFill>
                  <a:srgbClr val="000000"/>
                </a:solidFill>
              </a:rPr>
              <a:t>同济大学电信学院201</a:t>
            </a:r>
            <a:r>
              <a:rPr lang="en-US" altLang="zh-CN" sz="1400" dirty="0" smtClean="0">
                <a:solidFill>
                  <a:srgbClr val="000000"/>
                </a:solidFill>
              </a:rPr>
              <a:t>8</a:t>
            </a:r>
            <a:r>
              <a:rPr lang="zh-CN" altLang="en-US" sz="1400" dirty="0" smtClean="0">
                <a:solidFill>
                  <a:srgbClr val="000000"/>
                </a:solidFill>
              </a:rPr>
              <a:t>届硕士研究生学位论文答辩报告会                             </a:t>
            </a:r>
            <a:r>
              <a:rPr lang="en-US" altLang="zh-CN" sz="1400" dirty="0" smtClean="0">
                <a:solidFill>
                  <a:srgbClr val="000000"/>
                </a:solidFill>
              </a:rPr>
              <a:t>2018-03-30</a:t>
            </a:r>
            <a:endParaRPr lang="zh-CN" altLang="en-US" sz="1400" dirty="0" smtClean="0">
              <a:solidFill>
                <a:srgbClr val="000000"/>
              </a:solidFill>
            </a:endParaRPr>
          </a:p>
        </p:txBody>
      </p:sp>
      <p:pic>
        <p:nvPicPr>
          <p:cNvPr id="13" name="图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3632" y="0"/>
            <a:ext cx="828675" cy="8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0362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706161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365817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8859838" y="0"/>
            <a:ext cx="284162" cy="6188075"/>
          </a:xfrm>
          <a:prstGeom prst="rect">
            <a:avLst/>
          </a:prstGeom>
          <a:gradFill rotWithShape="1">
            <a:gsLst>
              <a:gs pos="0">
                <a:schemeClr val="folHlink"/>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graphicFrame>
        <p:nvGraphicFramePr>
          <p:cNvPr id="1027" name="Object 3"/>
          <p:cNvGraphicFramePr>
            <a:graphicFrameLocks noChangeAspect="1"/>
          </p:cNvGraphicFramePr>
          <p:nvPr/>
        </p:nvGraphicFramePr>
        <p:xfrm>
          <a:off x="0" y="0"/>
          <a:ext cx="3848100" cy="3797300"/>
        </p:xfrm>
        <a:graphic>
          <a:graphicData uri="http://schemas.openxmlformats.org/presentationml/2006/ole">
            <mc:AlternateContent xmlns:mc="http://schemas.openxmlformats.org/markup-compatibility/2006">
              <mc:Choice xmlns:v="urn:schemas-microsoft-com:vml" Requires="v">
                <p:oleObj spid="_x0000_s1089" r:id="rId14" imgW="3847619" imgH="3796825" progId="Photoshop.Image.6">
                  <p:embed/>
                </p:oleObj>
              </mc:Choice>
              <mc:Fallback>
                <p:oleObj r:id="rId14" imgW="3847619" imgH="3796825" progId="Photoshop.Image.6">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84810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Line 4"/>
          <p:cNvSpPr>
            <a:spLocks noChangeShapeType="1"/>
          </p:cNvSpPr>
          <p:nvPr/>
        </p:nvSpPr>
        <p:spPr bwMode="auto">
          <a:xfrm>
            <a:off x="304800" y="650875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auto">
          <a:xfrm>
            <a:off x="8461375" y="0"/>
            <a:ext cx="539750" cy="828675"/>
          </a:xfrm>
          <a:prstGeom prst="homePlate">
            <a:avLst>
              <a:gd name="adj" fmla="val 25000"/>
            </a:avLst>
          </a:prstGeom>
          <a:gradFill rotWithShape="1">
            <a:gsLst>
              <a:gs pos="0">
                <a:srgbClr val="324C64"/>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sp>
        <p:nvSpPr>
          <p:cNvPr id="1030" name="AutoShape 6"/>
          <p:cNvSpPr>
            <a:spLocks noChangeArrowheads="1"/>
          </p:cNvSpPr>
          <p:nvPr/>
        </p:nvSpPr>
        <p:spPr bwMode="auto">
          <a:xfrm>
            <a:off x="8145463" y="0"/>
            <a:ext cx="539750" cy="828675"/>
          </a:xfrm>
          <a:prstGeom prst="homePlate">
            <a:avLst>
              <a:gd name="adj" fmla="val 25000"/>
            </a:avLst>
          </a:prstGeom>
          <a:gradFill rotWithShape="1">
            <a:gsLst>
              <a:gs pos="0">
                <a:srgbClr val="324C64"/>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grpSp>
        <p:nvGrpSpPr>
          <p:cNvPr id="1031" name="Group 7"/>
          <p:cNvGrpSpPr>
            <a:grpSpLocks/>
          </p:cNvGrpSpPr>
          <p:nvPr/>
        </p:nvGrpSpPr>
        <p:grpSpPr bwMode="auto">
          <a:xfrm>
            <a:off x="3851275" y="0"/>
            <a:ext cx="4464050" cy="836613"/>
            <a:chOff x="0" y="0"/>
            <a:chExt cx="3016" cy="611"/>
          </a:xfrm>
        </p:grpSpPr>
        <p:sp>
          <p:nvSpPr>
            <p:cNvPr id="2" name="Rectangle 8"/>
            <p:cNvSpPr>
              <a:spLocks noChangeArrowheads="1"/>
            </p:cNvSpPr>
            <p:nvPr userDrawn="1"/>
          </p:nvSpPr>
          <p:spPr bwMode="auto">
            <a:xfrm>
              <a:off x="0" y="2"/>
              <a:ext cx="2843" cy="609"/>
            </a:xfrm>
            <a:prstGeom prst="rect">
              <a:avLst/>
            </a:prstGeom>
            <a:gradFill rotWithShape="1">
              <a:gsLst>
                <a:gs pos="0">
                  <a:srgbClr val="FFFFFF"/>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sp>
          <p:nvSpPr>
            <p:cNvPr id="3" name="AutoShape 9"/>
            <p:cNvSpPr>
              <a:spLocks noChangeArrowheads="1"/>
            </p:cNvSpPr>
            <p:nvPr userDrawn="1"/>
          </p:nvSpPr>
          <p:spPr bwMode="auto">
            <a:xfrm>
              <a:off x="2727" y="0"/>
              <a:ext cx="289" cy="610"/>
            </a:xfrm>
            <a:prstGeom prst="homePlate">
              <a:avLst>
                <a:gd name="adj" fmla="val 25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p>
          </p:txBody>
        </p:sp>
      </p:grpSp>
      <p:sp>
        <p:nvSpPr>
          <p:cNvPr id="1032" name="Rectangle 10"/>
          <p:cNvSpPr>
            <a:spLocks noGrp="1" noChangeArrowheads="1"/>
          </p:cNvSpPr>
          <p:nvPr>
            <p:ph type="title"/>
          </p:nvPr>
        </p:nvSpPr>
        <p:spPr bwMode="auto">
          <a:xfrm>
            <a:off x="1143000" y="109538"/>
            <a:ext cx="7162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3" name="Rectangle 11"/>
          <p:cNvSpPr>
            <a:spLocks noGrp="1" noChangeArrowheads="1"/>
          </p:cNvSpPr>
          <p:nvPr>
            <p:ph type="body" idx="1"/>
          </p:nvPr>
        </p:nvSpPr>
        <p:spPr bwMode="auto">
          <a:xfrm>
            <a:off x="1905000" y="990600"/>
            <a:ext cx="6781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6" name="Rectangle 12"/>
          <p:cNvSpPr>
            <a:spLocks noGrp="1" noChangeArrowheads="1"/>
          </p:cNvSpPr>
          <p:nvPr>
            <p:ph type="dt" sz="half" idx="2"/>
          </p:nvPr>
        </p:nvSpPr>
        <p:spPr bwMode="auto">
          <a:xfrm>
            <a:off x="319088" y="6524625"/>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latin typeface="+mn-lt"/>
              </a:defRPr>
            </a:lvl1pPr>
          </a:lstStyle>
          <a:p>
            <a:pPr>
              <a:defRPr/>
            </a:pPr>
            <a:endParaRPr lang="en-US"/>
          </a:p>
        </p:txBody>
      </p:sp>
      <p:sp>
        <p:nvSpPr>
          <p:cNvPr id="1037" name="Rectangle 13"/>
          <p:cNvSpPr>
            <a:spLocks noGrp="1" noChangeArrowheads="1"/>
          </p:cNvSpPr>
          <p:nvPr>
            <p:ph type="ftr" sz="quarter" idx="3"/>
          </p:nvPr>
        </p:nvSpPr>
        <p:spPr bwMode="auto">
          <a:xfrm>
            <a:off x="6019800" y="6553200"/>
            <a:ext cx="2895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1">
                <a:latin typeface="+mn-lt"/>
              </a:defRPr>
            </a:lvl1pPr>
          </a:lstStyle>
          <a:p>
            <a:pPr>
              <a:defRPr/>
            </a:pPr>
            <a:endParaRPr lang="en-US"/>
          </a:p>
        </p:txBody>
      </p:sp>
      <p:sp>
        <p:nvSpPr>
          <p:cNvPr id="1038" name="Rectangle 14"/>
          <p:cNvSpPr>
            <a:spLocks noGrp="1" noChangeArrowheads="1"/>
          </p:cNvSpPr>
          <p:nvPr>
            <p:ph type="sldNum" sz="quarter" idx="4"/>
          </p:nvPr>
        </p:nvSpPr>
        <p:spPr bwMode="auto">
          <a:xfrm>
            <a:off x="4284663" y="6553200"/>
            <a:ext cx="66833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1">
                <a:latin typeface="+mn-lt"/>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53" r:id="rId7"/>
    <p:sldLayoutId id="2147483829" r:id="rId8"/>
    <p:sldLayoutId id="2147483830" r:id="rId9"/>
    <p:sldLayoutId id="2147483831" r:id="rId10"/>
    <p:sldLayoutId id="2147483832" r:id="rId11"/>
  </p:sldLayoutIdLst>
  <p:timing>
    <p:tnLst>
      <p:par>
        <p:cTn id="1" dur="indefinite" restart="never" nodeType="tmRoot"/>
      </p:par>
    </p:tnLst>
  </p:timing>
  <p:txStyles>
    <p:titleStyle>
      <a:lvl1pPr algn="ctr" rtl="0" eaLnBrk="0" fontAlgn="base" hangingPunct="0">
        <a:spcBef>
          <a:spcPct val="0"/>
        </a:spcBef>
        <a:spcAft>
          <a:spcPct val="0"/>
        </a:spcAft>
        <a:defRPr sz="3200" b="1" kern="1200">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u"/>
        <a:defRPr sz="2800" b="1" kern="1200">
          <a:solidFill>
            <a:schemeClr val="hlink"/>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n"/>
        <a:defRPr sz="2400" b="1"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b="1"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b="1"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b="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0"/>
          <p:cNvSpPr>
            <a:spLocks noGrp="1" noChangeArrowheads="1"/>
          </p:cNvSpPr>
          <p:nvPr>
            <p:ph type="title"/>
          </p:nvPr>
        </p:nvSpPr>
        <p:spPr bwMode="auto">
          <a:xfrm>
            <a:off x="1143000" y="109538"/>
            <a:ext cx="7162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11"/>
          <p:cNvSpPr>
            <a:spLocks noGrp="1" noChangeArrowheads="1"/>
          </p:cNvSpPr>
          <p:nvPr>
            <p:ph type="body" idx="1"/>
          </p:nvPr>
        </p:nvSpPr>
        <p:spPr bwMode="auto">
          <a:xfrm>
            <a:off x="1905000" y="992188"/>
            <a:ext cx="678180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Rectangle 9"/>
          <p:cNvSpPr>
            <a:spLocks noGrp="1" noChangeArrowheads="1"/>
          </p:cNvSpPr>
          <p:nvPr>
            <p:ph type="dt" sz="quarter" idx="2"/>
          </p:nvPr>
        </p:nvSpPr>
        <p:spPr bwMode="auto">
          <a:xfrm>
            <a:off x="457200" y="63246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solidFill>
                  <a:srgbClr val="FEFEFE"/>
                </a:solidFill>
                <a:latin typeface="+mn-lt"/>
              </a:defRPr>
            </a:lvl1pPr>
          </a:lstStyle>
          <a:p>
            <a:pPr>
              <a:defRPr/>
            </a:pPr>
            <a:endParaRPr lang="en-US"/>
          </a:p>
        </p:txBody>
      </p:sp>
      <p:sp>
        <p:nvSpPr>
          <p:cNvPr id="2053" name="Rectangle 10"/>
          <p:cNvSpPr>
            <a:spLocks noGrp="1" noChangeArrowheads="1"/>
          </p:cNvSpPr>
          <p:nvPr>
            <p:ph type="ftr" sz="quarter" idx="3"/>
          </p:nvPr>
        </p:nvSpPr>
        <p:spPr bwMode="auto">
          <a:xfrm>
            <a:off x="3124200" y="63246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rgbClr val="FEFEFE"/>
                </a:solidFill>
                <a:latin typeface="+mn-lt"/>
              </a:defRPr>
            </a:lvl1pPr>
          </a:lstStyle>
          <a:p>
            <a:pPr>
              <a:defRPr/>
            </a:pPr>
            <a:endParaRPr lang="en-US"/>
          </a:p>
        </p:txBody>
      </p:sp>
      <p:sp>
        <p:nvSpPr>
          <p:cNvPr id="2054" name="Rectangle 11"/>
          <p:cNvSpPr>
            <a:spLocks noGrp="1" noChangeArrowheads="1"/>
          </p:cNvSpPr>
          <p:nvPr>
            <p:ph type="sldNum" sz="quarter" idx="4"/>
          </p:nvPr>
        </p:nvSpPr>
        <p:spPr bwMode="auto">
          <a:xfrm>
            <a:off x="6553200" y="63246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solidFill>
                  <a:srgbClr val="FEFEFE"/>
                </a:solidFill>
                <a:latin typeface="+mn-lt"/>
              </a:defRPr>
            </a:lvl1pPr>
          </a:lstStyle>
          <a:p>
            <a:pPr>
              <a:defRPr/>
            </a:pPr>
            <a:fld id="{F985BE74-A81F-4BE5-AD8F-5819DF52AE19}"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54" r:id="rId7"/>
    <p:sldLayoutId id="2147483839" r:id="rId8"/>
    <p:sldLayoutId id="2147483840" r:id="rId9"/>
    <p:sldLayoutId id="2147483841" r:id="rId10"/>
    <p:sldLayoutId id="2147483842" r:id="rId11"/>
  </p:sldLayoutIdLst>
  <p:timing>
    <p:tnLst>
      <p:par>
        <p:cTn id="1" dur="indefinite" restart="never" nodeType="tmRoot"/>
      </p:par>
    </p:tnLst>
  </p:timing>
  <p:txStyles>
    <p:titleStyle>
      <a:lvl1pPr algn="ctr" rtl="0" eaLnBrk="0" fontAlgn="base" hangingPunct="0">
        <a:spcBef>
          <a:spcPct val="0"/>
        </a:spcBef>
        <a:spcAft>
          <a:spcPct val="0"/>
        </a:spcAft>
        <a:defRPr sz="3200" b="1" kern="1200">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u"/>
        <a:defRPr sz="2800" b="1" kern="1200">
          <a:solidFill>
            <a:schemeClr val="hlink"/>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n"/>
        <a:defRPr sz="2400" b="1"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b="1"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b="1"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b="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8859838" y="0"/>
            <a:ext cx="284162" cy="6188075"/>
          </a:xfrm>
          <a:prstGeom prst="rect">
            <a:avLst/>
          </a:prstGeom>
          <a:gradFill rotWithShape="1">
            <a:gsLst>
              <a:gs pos="0">
                <a:schemeClr val="folHlink"/>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graphicFrame>
        <p:nvGraphicFramePr>
          <p:cNvPr id="3075" name="Object 3"/>
          <p:cNvGraphicFramePr>
            <a:graphicFrameLocks noChangeAspect="1"/>
          </p:cNvGraphicFramePr>
          <p:nvPr/>
        </p:nvGraphicFramePr>
        <p:xfrm>
          <a:off x="0" y="0"/>
          <a:ext cx="3848100" cy="3797300"/>
        </p:xfrm>
        <a:graphic>
          <a:graphicData uri="http://schemas.openxmlformats.org/presentationml/2006/ole">
            <mc:AlternateContent xmlns:mc="http://schemas.openxmlformats.org/markup-compatibility/2006">
              <mc:Choice xmlns:v="urn:schemas-microsoft-com:vml" Requires="v">
                <p:oleObj spid="_x0000_s3137" r:id="rId14" imgW="3847619" imgH="3796825" progId="Photoshop.Image.6">
                  <p:embed/>
                </p:oleObj>
              </mc:Choice>
              <mc:Fallback>
                <p:oleObj r:id="rId14" imgW="3847619" imgH="3796825" progId="Photoshop.Image.6">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84810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Line 4"/>
          <p:cNvSpPr>
            <a:spLocks noChangeShapeType="1"/>
          </p:cNvSpPr>
          <p:nvPr/>
        </p:nvSpPr>
        <p:spPr bwMode="auto">
          <a:xfrm>
            <a:off x="304800" y="650875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auto">
          <a:xfrm>
            <a:off x="8461375" y="0"/>
            <a:ext cx="539750" cy="828675"/>
          </a:xfrm>
          <a:prstGeom prst="homePlate">
            <a:avLst>
              <a:gd name="adj" fmla="val 25000"/>
            </a:avLst>
          </a:prstGeom>
          <a:gradFill rotWithShape="1">
            <a:gsLst>
              <a:gs pos="0">
                <a:srgbClr val="324C64"/>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sp>
        <p:nvSpPr>
          <p:cNvPr id="1030" name="AutoShape 6"/>
          <p:cNvSpPr>
            <a:spLocks noChangeArrowheads="1"/>
          </p:cNvSpPr>
          <p:nvPr/>
        </p:nvSpPr>
        <p:spPr bwMode="auto">
          <a:xfrm>
            <a:off x="8145463" y="0"/>
            <a:ext cx="539750" cy="828675"/>
          </a:xfrm>
          <a:prstGeom prst="homePlate">
            <a:avLst>
              <a:gd name="adj" fmla="val 25000"/>
            </a:avLst>
          </a:prstGeom>
          <a:gradFill rotWithShape="1">
            <a:gsLst>
              <a:gs pos="0">
                <a:srgbClr val="324C64"/>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grpSp>
        <p:nvGrpSpPr>
          <p:cNvPr id="3079" name="Group 7"/>
          <p:cNvGrpSpPr>
            <a:grpSpLocks/>
          </p:cNvGrpSpPr>
          <p:nvPr/>
        </p:nvGrpSpPr>
        <p:grpSpPr bwMode="auto">
          <a:xfrm>
            <a:off x="3851275" y="0"/>
            <a:ext cx="4464050" cy="836613"/>
            <a:chOff x="0" y="0"/>
            <a:chExt cx="3016" cy="611"/>
          </a:xfrm>
        </p:grpSpPr>
        <p:sp>
          <p:nvSpPr>
            <p:cNvPr id="2" name="Rectangle 8"/>
            <p:cNvSpPr>
              <a:spLocks noChangeArrowheads="1"/>
            </p:cNvSpPr>
            <p:nvPr userDrawn="1"/>
          </p:nvSpPr>
          <p:spPr bwMode="auto">
            <a:xfrm>
              <a:off x="0" y="2"/>
              <a:ext cx="2843" cy="609"/>
            </a:xfrm>
            <a:prstGeom prst="rect">
              <a:avLst/>
            </a:prstGeom>
            <a:gradFill rotWithShape="1">
              <a:gsLst>
                <a:gs pos="0">
                  <a:srgbClr val="FFFFFF"/>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sp>
          <p:nvSpPr>
            <p:cNvPr id="3" name="AutoShape 9"/>
            <p:cNvSpPr>
              <a:spLocks noChangeArrowheads="1"/>
            </p:cNvSpPr>
            <p:nvPr userDrawn="1"/>
          </p:nvSpPr>
          <p:spPr bwMode="auto">
            <a:xfrm>
              <a:off x="2727" y="0"/>
              <a:ext cx="289" cy="610"/>
            </a:xfrm>
            <a:prstGeom prst="homePlate">
              <a:avLst>
                <a:gd name="adj" fmla="val 25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 typeface="Arial" panose="020B0604020202020204" pitchFamily="34" charset="0"/>
                <a:buNone/>
                <a:defRPr/>
              </a:pPr>
              <a:endParaRPr lang="zh-CN" altLang="en-US" smtClean="0">
                <a:solidFill>
                  <a:srgbClr val="000066"/>
                </a:solidFill>
              </a:endParaRPr>
            </a:p>
          </p:txBody>
        </p:sp>
      </p:grpSp>
      <p:sp>
        <p:nvSpPr>
          <p:cNvPr id="3080" name="Rectangle 10"/>
          <p:cNvSpPr>
            <a:spLocks noGrp="1" noChangeArrowheads="1"/>
          </p:cNvSpPr>
          <p:nvPr>
            <p:ph type="title"/>
          </p:nvPr>
        </p:nvSpPr>
        <p:spPr bwMode="auto">
          <a:xfrm>
            <a:off x="1143000" y="109538"/>
            <a:ext cx="7162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81" name="Rectangle 11"/>
          <p:cNvSpPr>
            <a:spLocks noGrp="1" noChangeArrowheads="1"/>
          </p:cNvSpPr>
          <p:nvPr>
            <p:ph type="body" idx="1"/>
          </p:nvPr>
        </p:nvSpPr>
        <p:spPr bwMode="auto">
          <a:xfrm>
            <a:off x="1905000" y="990600"/>
            <a:ext cx="6781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6" name="Rectangle 12"/>
          <p:cNvSpPr>
            <a:spLocks noGrp="1" noChangeArrowheads="1"/>
          </p:cNvSpPr>
          <p:nvPr>
            <p:ph type="dt" sz="half" idx="2"/>
          </p:nvPr>
        </p:nvSpPr>
        <p:spPr bwMode="auto">
          <a:xfrm>
            <a:off x="319088" y="6524625"/>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solidFill>
                  <a:srgbClr val="000066"/>
                </a:solidFill>
                <a:latin typeface="+mn-lt"/>
              </a:defRPr>
            </a:lvl1pPr>
          </a:lstStyle>
          <a:p>
            <a:pPr>
              <a:defRPr/>
            </a:pPr>
            <a:endParaRPr lang="en-US"/>
          </a:p>
        </p:txBody>
      </p:sp>
      <p:sp>
        <p:nvSpPr>
          <p:cNvPr id="1037" name="Rectangle 13"/>
          <p:cNvSpPr>
            <a:spLocks noGrp="1" noChangeArrowheads="1"/>
          </p:cNvSpPr>
          <p:nvPr>
            <p:ph type="ftr" sz="quarter" idx="3"/>
          </p:nvPr>
        </p:nvSpPr>
        <p:spPr bwMode="auto">
          <a:xfrm>
            <a:off x="6019800" y="6553200"/>
            <a:ext cx="2895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1">
                <a:solidFill>
                  <a:srgbClr val="000066"/>
                </a:solidFill>
                <a:latin typeface="+mn-lt"/>
              </a:defRPr>
            </a:lvl1pPr>
          </a:lstStyle>
          <a:p>
            <a:pPr>
              <a:defRPr/>
            </a:pPr>
            <a:endParaRPr lang="en-US"/>
          </a:p>
        </p:txBody>
      </p:sp>
      <p:sp>
        <p:nvSpPr>
          <p:cNvPr id="1038" name="Rectangle 14"/>
          <p:cNvSpPr>
            <a:spLocks noGrp="1" noChangeArrowheads="1"/>
          </p:cNvSpPr>
          <p:nvPr>
            <p:ph type="sldNum" sz="quarter" idx="4"/>
          </p:nvPr>
        </p:nvSpPr>
        <p:spPr bwMode="auto">
          <a:xfrm>
            <a:off x="4284663" y="6553200"/>
            <a:ext cx="66833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1">
                <a:solidFill>
                  <a:srgbClr val="000066"/>
                </a:solidFill>
                <a:latin typeface="+mn-lt"/>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55" r:id="rId7"/>
    <p:sldLayoutId id="2147483849" r:id="rId8"/>
    <p:sldLayoutId id="2147483850" r:id="rId9"/>
    <p:sldLayoutId id="2147483851" r:id="rId10"/>
    <p:sldLayoutId id="2147483852" r:id="rId11"/>
  </p:sldLayoutIdLst>
  <p:timing>
    <p:tnLst>
      <p:par>
        <p:cTn id="1" dur="indefinite" restart="never" nodeType="tmRoot"/>
      </p:par>
    </p:tnLst>
  </p:timing>
  <p:txStyles>
    <p:titleStyle>
      <a:lvl1pPr algn="ctr" rtl="0" eaLnBrk="0" fontAlgn="base" hangingPunct="0">
        <a:spcBef>
          <a:spcPct val="0"/>
        </a:spcBef>
        <a:spcAft>
          <a:spcPct val="0"/>
        </a:spcAft>
        <a:defRPr sz="3200" b="1" kern="1200">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u"/>
        <a:defRPr sz="2800" b="1" kern="1200">
          <a:solidFill>
            <a:schemeClr val="hlink"/>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n"/>
        <a:defRPr sz="2400" b="1"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b="1"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b="1"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b="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package" Target="../embeddings/Microsoft_Visio___2.vsd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notesSlide" Target="../notesSlides/notesSlide8.xml"/><Relationship Id="rId7" Type="http://schemas.openxmlformats.org/officeDocument/2006/relationships/package" Target="../embeddings/Microsoft_Visio___1.vsdx"/><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8"/>
          <p:cNvSpPr>
            <a:spLocks noGrp="1" noChangeArrowheads="1"/>
          </p:cNvSpPr>
          <p:nvPr>
            <p:ph type="ctrTitle" idx="4294967295"/>
          </p:nvPr>
        </p:nvSpPr>
        <p:spPr>
          <a:xfrm>
            <a:off x="1078706" y="2420888"/>
            <a:ext cx="6986587" cy="2151062"/>
          </a:xfrm>
        </p:spPr>
        <p:txBody>
          <a:bodyPr/>
          <a:lstStyle/>
          <a:p>
            <a:pPr eaLnBrk="1" hangingPunct="1">
              <a:lnSpc>
                <a:spcPct val="114000"/>
              </a:lnSpc>
              <a:defRPr/>
            </a:pPr>
            <a:r>
              <a:rPr lang="zh-CN" altLang="en-US" u="sng" dirty="0" smtClean="0">
                <a:effectLst>
                  <a:outerShdw blurRad="38100" dist="38100" dir="2700000" algn="tl">
                    <a:srgbClr val="C0C0C0"/>
                  </a:outerShdw>
                </a:effectLst>
              </a:rPr>
              <a:t>适于远程监测的模块化、小功率</a:t>
            </a:r>
            <a:r>
              <a:rPr lang="en-US" altLang="zh-CN" u="sng" dirty="0" smtClean="0">
                <a:effectLst>
                  <a:outerShdw blurRad="38100" dist="38100" dir="2700000" algn="tl">
                    <a:srgbClr val="C0C0C0"/>
                  </a:outerShdw>
                </a:effectLst>
              </a:rPr>
              <a:t>DC/DC</a:t>
            </a:r>
            <a:r>
              <a:rPr lang="zh-CN" altLang="en-US" u="sng" dirty="0" smtClean="0">
                <a:effectLst>
                  <a:outerShdw blurRad="38100" dist="38100" dir="2700000" algn="tl">
                    <a:srgbClr val="C0C0C0"/>
                  </a:outerShdw>
                </a:effectLst>
              </a:rPr>
              <a:t>变换器研究</a:t>
            </a:r>
            <a:endParaRPr lang="zh-CN" altLang="en-US" u="sng" dirty="0">
              <a:effectLst>
                <a:outerShdw blurRad="38100" dist="38100" dir="2700000" algn="tl">
                  <a:srgbClr val="C0C0C0"/>
                </a:outerShdw>
              </a:effectLst>
            </a:endParaRPr>
          </a:p>
        </p:txBody>
      </p:sp>
      <p:sp>
        <p:nvSpPr>
          <p:cNvPr id="4100" name="Rectangle 19"/>
          <p:cNvSpPr>
            <a:spLocks noGrp="1" noChangeArrowheads="1"/>
          </p:cNvSpPr>
          <p:nvPr>
            <p:ph type="subTitle" idx="4294967295"/>
          </p:nvPr>
        </p:nvSpPr>
        <p:spPr>
          <a:xfrm>
            <a:off x="1547800" y="4293096"/>
            <a:ext cx="6048400" cy="1593850"/>
          </a:xfrm>
        </p:spPr>
        <p:txBody>
          <a:bodyPr/>
          <a:lstStyle/>
          <a:p>
            <a:pPr marL="0" indent="0" eaLnBrk="1" hangingPunct="1">
              <a:buFont typeface="Wingdings" panose="05000000000000000000" pitchFamily="2" charset="2"/>
              <a:buNone/>
              <a:defRPr/>
            </a:pPr>
            <a:r>
              <a:rPr lang="zh-CN" altLang="en-US" sz="2400" dirty="0">
                <a:solidFill>
                  <a:schemeClr val="tx1"/>
                </a:solidFill>
                <a:effectLst>
                  <a:outerShdw blurRad="38100" dist="38100" dir="2700000" algn="tl">
                    <a:srgbClr val="C0C0C0"/>
                  </a:outerShdw>
                </a:effectLst>
              </a:rPr>
              <a:t>                      </a:t>
            </a:r>
            <a:r>
              <a:rPr lang="zh-CN" altLang="en-US" sz="2400" dirty="0">
                <a:solidFill>
                  <a:srgbClr val="000066"/>
                </a:solidFill>
                <a:effectLst>
                  <a:outerShdw blurRad="38100" dist="38100" dir="2700000" algn="tl">
                    <a:srgbClr val="C0C0C0"/>
                  </a:outerShdw>
                </a:effectLst>
                <a:latin typeface="+mj-lt"/>
                <a:ea typeface="+mj-ea"/>
                <a:cs typeface="+mj-cs"/>
              </a:rPr>
              <a:t>姓   名</a:t>
            </a:r>
            <a:r>
              <a:rPr lang="en-US" sz="2400" dirty="0">
                <a:solidFill>
                  <a:srgbClr val="000066"/>
                </a:solidFill>
                <a:effectLst>
                  <a:outerShdw blurRad="38100" dist="38100" dir="2700000" algn="tl">
                    <a:srgbClr val="C0C0C0"/>
                  </a:outerShdw>
                </a:effectLst>
                <a:latin typeface="+mj-lt"/>
                <a:ea typeface="+mj-ea"/>
                <a:cs typeface="+mj-cs"/>
              </a:rPr>
              <a:t>: </a:t>
            </a:r>
            <a:r>
              <a:rPr lang="zh-CN" altLang="en-US" sz="2400" dirty="0">
                <a:solidFill>
                  <a:srgbClr val="000066"/>
                </a:solidFill>
                <a:effectLst>
                  <a:outerShdw blurRad="38100" dist="38100" dir="2700000" algn="tl">
                    <a:srgbClr val="C0C0C0"/>
                  </a:outerShdw>
                </a:effectLst>
                <a:latin typeface="+mj-lt"/>
                <a:ea typeface="+mj-ea"/>
                <a:cs typeface="+mj-cs"/>
              </a:rPr>
              <a:t>吴琛浩</a:t>
            </a:r>
            <a:r>
              <a:rPr lang="zh-CN" altLang="en-US" sz="2400" dirty="0" smtClean="0">
                <a:solidFill>
                  <a:srgbClr val="000066"/>
                </a:solidFill>
                <a:effectLst>
                  <a:outerShdw blurRad="38100" dist="38100" dir="2700000" algn="tl">
                    <a:srgbClr val="C0C0C0"/>
                  </a:outerShdw>
                </a:effectLst>
                <a:latin typeface="+mj-lt"/>
                <a:ea typeface="+mj-ea"/>
                <a:cs typeface="+mj-cs"/>
              </a:rPr>
              <a:t> </a:t>
            </a:r>
            <a:endParaRPr lang="en-US" altLang="zh-CN" sz="2400" dirty="0" smtClean="0">
              <a:solidFill>
                <a:srgbClr val="000066"/>
              </a:solidFill>
              <a:effectLst>
                <a:outerShdw blurRad="38100" dist="38100" dir="2700000" algn="tl">
                  <a:srgbClr val="C0C0C0"/>
                </a:outerShdw>
              </a:effectLst>
              <a:latin typeface="+mj-lt"/>
              <a:ea typeface="+mj-ea"/>
              <a:cs typeface="+mj-cs"/>
            </a:endParaRPr>
          </a:p>
          <a:p>
            <a:pPr marL="0" indent="0" eaLnBrk="1" hangingPunct="1">
              <a:buNone/>
              <a:defRPr/>
            </a:pPr>
            <a:r>
              <a:rPr lang="zh-CN" altLang="en-US" sz="2400" dirty="0" smtClean="0">
                <a:solidFill>
                  <a:srgbClr val="000066"/>
                </a:solidFill>
                <a:effectLst>
                  <a:outerShdw blurRad="38100" dist="38100" dir="2700000" algn="tl">
                    <a:srgbClr val="C0C0C0"/>
                  </a:outerShdw>
                </a:effectLst>
              </a:rPr>
              <a:t>                      专   </a:t>
            </a:r>
            <a:r>
              <a:rPr lang="zh-CN" altLang="en-US" sz="2400" dirty="0">
                <a:solidFill>
                  <a:srgbClr val="000066"/>
                </a:solidFill>
                <a:effectLst>
                  <a:outerShdw blurRad="38100" dist="38100" dir="2700000" algn="tl">
                    <a:srgbClr val="C0C0C0"/>
                  </a:outerShdw>
                </a:effectLst>
              </a:rPr>
              <a:t>业</a:t>
            </a:r>
            <a:r>
              <a:rPr lang="en-US" altLang="zh-CN" sz="2400" dirty="0" smtClean="0">
                <a:solidFill>
                  <a:srgbClr val="000066"/>
                </a:solidFill>
                <a:effectLst>
                  <a:outerShdw blurRad="38100" dist="38100" dir="2700000" algn="tl">
                    <a:srgbClr val="C0C0C0"/>
                  </a:outerShdw>
                </a:effectLst>
              </a:rPr>
              <a:t>: </a:t>
            </a:r>
            <a:r>
              <a:rPr lang="zh-CN" altLang="en-US" sz="2400" dirty="0" smtClean="0">
                <a:solidFill>
                  <a:srgbClr val="000066"/>
                </a:solidFill>
                <a:effectLst>
                  <a:outerShdw blurRad="38100" dist="38100" dir="2700000" algn="tl">
                    <a:srgbClr val="C0C0C0"/>
                  </a:outerShdw>
                </a:effectLst>
              </a:rPr>
              <a:t>控制科学与工程</a:t>
            </a:r>
            <a:endParaRPr lang="zh-CN" altLang="en-US" sz="2400" dirty="0">
              <a:solidFill>
                <a:srgbClr val="000066"/>
              </a:solidFill>
              <a:effectLst>
                <a:outerShdw blurRad="38100" dist="38100" dir="2700000" algn="tl">
                  <a:srgbClr val="C0C0C0"/>
                </a:outerShdw>
              </a:effectLst>
              <a:latin typeface="+mj-lt"/>
              <a:ea typeface="+mj-ea"/>
              <a:cs typeface="+mj-cs"/>
            </a:endParaRPr>
          </a:p>
          <a:p>
            <a:pPr marL="0" indent="0" eaLnBrk="1" hangingPunct="1">
              <a:buFont typeface="Wingdings" panose="05000000000000000000" pitchFamily="2" charset="2"/>
              <a:buNone/>
              <a:defRPr/>
            </a:pPr>
            <a:r>
              <a:rPr lang="zh-CN" altLang="en-US" sz="2400" dirty="0">
                <a:solidFill>
                  <a:srgbClr val="000066"/>
                </a:solidFill>
                <a:effectLst>
                  <a:outerShdw blurRad="38100" dist="38100" dir="2700000" algn="tl">
                    <a:srgbClr val="C0C0C0"/>
                  </a:outerShdw>
                </a:effectLst>
                <a:latin typeface="+mj-lt"/>
                <a:ea typeface="+mj-ea"/>
                <a:cs typeface="+mj-cs"/>
              </a:rPr>
              <a:t>                      学   号</a:t>
            </a:r>
            <a:r>
              <a:rPr lang="en-US" altLang="zh-CN" sz="2400" dirty="0">
                <a:solidFill>
                  <a:srgbClr val="000066"/>
                </a:solidFill>
                <a:effectLst>
                  <a:outerShdw blurRad="38100" dist="38100" dir="2700000" algn="tl">
                    <a:srgbClr val="C0C0C0"/>
                  </a:outerShdw>
                </a:effectLst>
                <a:latin typeface="+mj-lt"/>
                <a:ea typeface="+mj-ea"/>
                <a:cs typeface="+mj-cs"/>
              </a:rPr>
              <a:t>: </a:t>
            </a:r>
            <a:r>
              <a:rPr lang="en-US" altLang="zh-CN" sz="2400" dirty="0" smtClean="0">
                <a:solidFill>
                  <a:srgbClr val="000066"/>
                </a:solidFill>
                <a:effectLst>
                  <a:outerShdw blurRad="38100" dist="38100" dir="2700000" algn="tl">
                    <a:srgbClr val="C0C0C0"/>
                  </a:outerShdw>
                </a:effectLst>
                <a:latin typeface="+mj-lt"/>
                <a:ea typeface="+mj-ea"/>
                <a:cs typeface="+mj-cs"/>
              </a:rPr>
              <a:t>1531664</a:t>
            </a:r>
            <a:r>
              <a:rPr lang="zh-CN" altLang="en-US" sz="2400" dirty="0" smtClean="0">
                <a:solidFill>
                  <a:srgbClr val="000066"/>
                </a:solidFill>
                <a:effectLst>
                  <a:outerShdw blurRad="38100" dist="38100" dir="2700000" algn="tl">
                    <a:srgbClr val="C0C0C0"/>
                  </a:outerShdw>
                </a:effectLst>
                <a:latin typeface="+mj-lt"/>
                <a:ea typeface="+mj-ea"/>
                <a:cs typeface="+mj-cs"/>
              </a:rPr>
              <a:t>      </a:t>
            </a:r>
            <a:r>
              <a:rPr lang="en-US" altLang="zh-CN" sz="2400" dirty="0" smtClean="0">
                <a:solidFill>
                  <a:srgbClr val="000066"/>
                </a:solidFill>
                <a:effectLst>
                  <a:outerShdw blurRad="38100" dist="38100" dir="2700000" algn="tl">
                    <a:srgbClr val="C0C0C0"/>
                  </a:outerShdw>
                </a:effectLst>
                <a:latin typeface="+mj-lt"/>
                <a:ea typeface="+mj-ea"/>
                <a:cs typeface="+mj-cs"/>
              </a:rPr>
              <a:t>  </a:t>
            </a:r>
            <a:endParaRPr lang="zh-CN" altLang="en-US" sz="2400" dirty="0">
              <a:solidFill>
                <a:srgbClr val="000066"/>
              </a:solidFill>
              <a:effectLst>
                <a:outerShdw blurRad="38100" dist="38100" dir="2700000" algn="tl">
                  <a:srgbClr val="C0C0C0"/>
                </a:outerShdw>
              </a:effectLst>
              <a:latin typeface="+mj-lt"/>
              <a:ea typeface="+mj-ea"/>
              <a:cs typeface="+mj-cs"/>
            </a:endParaRPr>
          </a:p>
          <a:p>
            <a:pPr marL="0" indent="0" eaLnBrk="1" hangingPunct="1">
              <a:buFont typeface="Wingdings" panose="05000000000000000000" pitchFamily="2" charset="2"/>
              <a:buNone/>
              <a:defRPr/>
            </a:pPr>
            <a:r>
              <a:rPr lang="zh-CN" altLang="en-US" sz="2400" dirty="0">
                <a:solidFill>
                  <a:srgbClr val="000066"/>
                </a:solidFill>
                <a:effectLst>
                  <a:outerShdw blurRad="38100" dist="38100" dir="2700000" algn="tl">
                    <a:srgbClr val="C0C0C0"/>
                  </a:outerShdw>
                </a:effectLst>
                <a:latin typeface="+mj-lt"/>
                <a:ea typeface="+mj-ea"/>
                <a:cs typeface="+mj-cs"/>
              </a:rPr>
              <a:t>                      导   师</a:t>
            </a:r>
            <a:r>
              <a:rPr lang="en-US" altLang="zh-CN" sz="2400" dirty="0">
                <a:solidFill>
                  <a:srgbClr val="000066"/>
                </a:solidFill>
                <a:effectLst>
                  <a:outerShdw blurRad="38100" dist="38100" dir="2700000" algn="tl">
                    <a:srgbClr val="C0C0C0"/>
                  </a:outerShdw>
                </a:effectLst>
                <a:latin typeface="+mj-lt"/>
                <a:ea typeface="+mj-ea"/>
                <a:cs typeface="+mj-cs"/>
              </a:rPr>
              <a:t>: </a:t>
            </a:r>
            <a:r>
              <a:rPr lang="zh-CN" altLang="en-US" sz="2400" dirty="0" smtClean="0">
                <a:solidFill>
                  <a:srgbClr val="000066"/>
                </a:solidFill>
                <a:effectLst>
                  <a:outerShdw blurRad="38100" dist="38100" dir="2700000" algn="tl">
                    <a:srgbClr val="C0C0C0"/>
                  </a:outerShdw>
                </a:effectLst>
                <a:latin typeface="+mj-lt"/>
                <a:ea typeface="+mj-ea"/>
                <a:cs typeface="+mj-cs"/>
              </a:rPr>
              <a:t>岳继光 教授</a:t>
            </a:r>
            <a:endParaRPr lang="en-US" sz="2400" dirty="0">
              <a:solidFill>
                <a:srgbClr val="000066"/>
              </a:solidFill>
              <a:effectLst>
                <a:outerShdw blurRad="38100" dist="38100" dir="2700000" algn="tl">
                  <a:srgbClr val="C0C0C0"/>
                </a:outerShdw>
              </a:effectLst>
              <a:latin typeface="+mj-lt"/>
              <a:ea typeface="+mj-ea"/>
              <a:cs typeface="+mj-cs"/>
            </a:endParaRPr>
          </a:p>
        </p:txBody>
      </p:sp>
      <p:pic>
        <p:nvPicPr>
          <p:cNvPr id="922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12088" y="12700"/>
            <a:ext cx="1331912"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8"/>
          <p:cNvSpPr txBox="1">
            <a:spLocks noChangeArrowheads="1"/>
          </p:cNvSpPr>
          <p:nvPr/>
        </p:nvSpPr>
        <p:spPr bwMode="auto">
          <a:xfrm>
            <a:off x="611560" y="523379"/>
            <a:ext cx="75596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kern="1200">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2pPr>
            <a:lvl3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3pPr>
            <a:lvl4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4pPr>
            <a:lvl5pPr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5pPr>
            <a:lvl6pPr marL="4572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6pPr>
            <a:lvl7pPr marL="9144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7pPr>
            <a:lvl8pPr marL="13716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8pPr>
            <a:lvl9pPr marL="1828800" algn="ctr" rtl="0" eaLnBrk="0" fontAlgn="base" hangingPunct="0">
              <a:spcBef>
                <a:spcPct val="0"/>
              </a:spcBef>
              <a:spcAft>
                <a:spcPct val="0"/>
              </a:spcAft>
              <a:defRPr sz="3200" b="1">
                <a:solidFill>
                  <a:schemeClr val="tx1"/>
                </a:solidFill>
                <a:latin typeface="Times New Roman" panose="02020603050405020304" pitchFamily="18" charset="0"/>
                <a:ea typeface="楷体_GB2312" pitchFamily="1" charset="-122"/>
              </a:defRPr>
            </a:lvl9pPr>
          </a:lstStyle>
          <a:p>
            <a:pPr eaLnBrk="1" hangingPunct="1">
              <a:lnSpc>
                <a:spcPct val="150000"/>
              </a:lnSpc>
              <a:defRPr/>
            </a:pPr>
            <a:r>
              <a:rPr lang="zh-CN" altLang="en-US" sz="3600" dirty="0" smtClean="0">
                <a:effectLst>
                  <a:outerShdw blurRad="38100" dist="38100" dir="2700000" algn="tl">
                    <a:srgbClr val="C0C0C0"/>
                  </a:outerShdw>
                </a:effectLst>
              </a:rPr>
              <a:t>同济大学</a:t>
            </a:r>
            <a:r>
              <a:rPr lang="en-US" altLang="zh-CN" sz="3600" dirty="0" smtClean="0">
                <a:effectLst>
                  <a:outerShdw blurRad="38100" dist="38100" dir="2700000" algn="tl">
                    <a:srgbClr val="C0C0C0"/>
                  </a:outerShdw>
                </a:effectLst>
              </a:rPr>
              <a:t>2018</a:t>
            </a:r>
            <a:r>
              <a:rPr lang="zh-CN" altLang="en-US" sz="3600" dirty="0" smtClean="0">
                <a:effectLst>
                  <a:outerShdw blurRad="38100" dist="38100" dir="2700000" algn="tl">
                    <a:srgbClr val="C0C0C0"/>
                  </a:outerShdw>
                </a:effectLst>
              </a:rPr>
              <a:t>届硕士研究生</a:t>
            </a:r>
            <a:endParaRPr lang="en-US" altLang="zh-CN" sz="3600" dirty="0" smtClean="0">
              <a:effectLst>
                <a:outerShdw blurRad="38100" dist="38100" dir="2700000" algn="tl">
                  <a:srgbClr val="C0C0C0"/>
                </a:outerShdw>
              </a:effectLst>
            </a:endParaRPr>
          </a:p>
          <a:p>
            <a:pPr eaLnBrk="1" hangingPunct="1">
              <a:lnSpc>
                <a:spcPct val="150000"/>
              </a:lnSpc>
              <a:defRPr/>
            </a:pPr>
            <a:r>
              <a:rPr lang="zh-CN" altLang="en-US" sz="3600" dirty="0" smtClean="0">
                <a:effectLst>
                  <a:outerShdw blurRad="38100" dist="38100" dir="2700000" algn="tl">
                    <a:srgbClr val="C0C0C0"/>
                  </a:outerShdw>
                </a:effectLst>
              </a:rPr>
              <a:t>学位论文答辩报告会</a:t>
            </a:r>
            <a:endParaRPr lang="zh-CN" altLang="en-US" sz="3600" dirty="0">
              <a:effectLst>
                <a:outerShdw blurRad="38100" dist="38100" dir="2700000" algn="tl">
                  <a:srgbClr val="C0C0C0"/>
                </a:outerShdw>
              </a:effectLst>
            </a:endParaRPr>
          </a:p>
        </p:txBody>
      </p:sp>
      <p:cxnSp>
        <p:nvCxnSpPr>
          <p:cNvPr id="3" name="直接连接符 2"/>
          <p:cNvCxnSpPr/>
          <p:nvPr/>
        </p:nvCxnSpPr>
        <p:spPr bwMode="auto">
          <a:xfrm>
            <a:off x="611560" y="6553200"/>
            <a:ext cx="2808312" cy="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p:cNvCxnSpPr/>
          <p:nvPr/>
        </p:nvCxnSpPr>
        <p:spPr bwMode="auto">
          <a:xfrm>
            <a:off x="323528" y="6453336"/>
            <a:ext cx="8496944"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813799200"/>
              </p:ext>
            </p:extLst>
          </p:nvPr>
        </p:nvGraphicFramePr>
        <p:xfrm>
          <a:off x="897269" y="1700808"/>
          <a:ext cx="7349462" cy="2592288"/>
        </p:xfrm>
        <a:graphic>
          <a:graphicData uri="http://schemas.openxmlformats.org/presentationml/2006/ole">
            <mc:AlternateContent xmlns:mc="http://schemas.openxmlformats.org/markup-compatibility/2006">
              <mc:Choice xmlns:v="urn:schemas-microsoft-com:vml" Requires="v">
                <p:oleObj spid="_x0000_s132106" name="Visio" r:id="rId4" imgW="8629739" imgH="3066912" progId="Visio.Drawing.15">
                  <p:embed/>
                </p:oleObj>
              </mc:Choice>
              <mc:Fallback>
                <p:oleObj name="Visio" r:id="rId4" imgW="8629739" imgH="306691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269" y="1700808"/>
                        <a:ext cx="7349462" cy="2592288"/>
                      </a:xfrm>
                      <a:prstGeom prst="rect">
                        <a:avLst/>
                      </a:prstGeom>
                      <a:noFill/>
                      <a:extLst/>
                    </p:spPr>
                  </p:pic>
                </p:oleObj>
              </mc:Fallback>
            </mc:AlternateContent>
          </a:graphicData>
        </a:graphic>
      </p:graphicFrame>
    </p:spTree>
    <p:extLst>
      <p:ext uri="{BB962C8B-B14F-4D97-AF65-F5344CB8AC3E}">
        <p14:creationId xmlns:p14="http://schemas.microsoft.com/office/powerpoint/2010/main" val="3253919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580863292"/>
              </p:ext>
            </p:extLst>
          </p:nvPr>
        </p:nvGraphicFramePr>
        <p:xfrm>
          <a:off x="107505" y="1268759"/>
          <a:ext cx="8568954" cy="2612009"/>
        </p:xfrm>
        <a:graphic>
          <a:graphicData uri="http://schemas.openxmlformats.org/drawingml/2006/table">
            <a:tbl>
              <a:tblPr firstRow="1" firstCol="1" bandRow="1">
                <a:tableStyleId>{5C22544A-7EE6-4342-B048-85BDC9FD1C3A}</a:tableStyleId>
              </a:tblPr>
              <a:tblGrid>
                <a:gridCol w="1080119"/>
                <a:gridCol w="936104"/>
                <a:gridCol w="936104"/>
                <a:gridCol w="936104"/>
                <a:gridCol w="792088"/>
                <a:gridCol w="792088"/>
                <a:gridCol w="936104"/>
                <a:gridCol w="792088"/>
                <a:gridCol w="648072"/>
                <a:gridCol w="720083"/>
              </a:tblGrid>
              <a:tr h="344785">
                <a:tc rowSpan="2">
                  <a:txBody>
                    <a:bodyPr/>
                    <a:lstStyle/>
                    <a:p>
                      <a:pPr indent="127000" algn="ctr">
                        <a:lnSpc>
                          <a:spcPts val="2000"/>
                        </a:lnSpc>
                        <a:spcAft>
                          <a:spcPts val="0"/>
                        </a:spcAft>
                      </a:pPr>
                      <a:r>
                        <a:rPr lang="zh-CN" sz="1000" kern="0" dirty="0">
                          <a:effectLst/>
                        </a:rPr>
                        <a:t>项目</a:t>
                      </a:r>
                      <a:endParaRPr lang="zh-CN" sz="1200" kern="100" dirty="0">
                        <a:effectLst/>
                      </a:endParaRPr>
                    </a:p>
                    <a:p>
                      <a:pPr indent="127000" algn="just">
                        <a:lnSpc>
                          <a:spcPts val="2000"/>
                        </a:lnSpc>
                        <a:spcAft>
                          <a:spcPts val="0"/>
                        </a:spcAft>
                      </a:pPr>
                      <a:r>
                        <a:rPr lang="en-US" sz="1000" kern="0" dirty="0">
                          <a:effectLst/>
                        </a:rPr>
                        <a:t> </a:t>
                      </a:r>
                      <a:endParaRPr lang="zh-CN" sz="1200" kern="100" dirty="0">
                        <a:effectLst/>
                      </a:endParaRPr>
                    </a:p>
                    <a:p>
                      <a:pPr indent="127000" algn="just">
                        <a:lnSpc>
                          <a:spcPts val="2000"/>
                        </a:lnSpc>
                        <a:spcAft>
                          <a:spcPts val="0"/>
                        </a:spcAft>
                      </a:pPr>
                      <a:r>
                        <a:rPr lang="en-US" sz="1000" kern="0" dirty="0">
                          <a:effectLst/>
                        </a:rPr>
                        <a:t> </a:t>
                      </a:r>
                      <a:endParaRPr lang="zh-CN" sz="1200" kern="100" dirty="0">
                        <a:effectLst/>
                      </a:endParaRPr>
                    </a:p>
                    <a:p>
                      <a:pPr indent="127000" algn="just">
                        <a:lnSpc>
                          <a:spcPts val="2000"/>
                        </a:lnSpc>
                        <a:spcAft>
                          <a:spcPts val="0"/>
                        </a:spcAft>
                      </a:pPr>
                      <a:r>
                        <a:rPr lang="zh-CN" sz="1000" kern="0" dirty="0">
                          <a:effectLst/>
                        </a:rPr>
                        <a:t>编号</a:t>
                      </a:r>
                      <a:endParaRPr lang="zh-CN" sz="1200" kern="100" dirty="0">
                        <a:effectLst/>
                        <a:latin typeface="Times New Roman"/>
                        <a:ea typeface="宋体"/>
                      </a:endParaRPr>
                    </a:p>
                  </a:txBody>
                  <a:tcPr marL="68580" marR="68580" marT="0" marB="0"/>
                </a:tc>
                <a:tc>
                  <a:txBody>
                    <a:bodyPr/>
                    <a:lstStyle/>
                    <a:p>
                      <a:pPr indent="127000" algn="just">
                        <a:lnSpc>
                          <a:spcPts val="2000"/>
                        </a:lnSpc>
                        <a:spcAft>
                          <a:spcPts val="0"/>
                        </a:spcAft>
                      </a:pPr>
                      <a:r>
                        <a:rPr lang="en-US" sz="1000" kern="0" dirty="0">
                          <a:effectLst/>
                        </a:rPr>
                        <a:t>12</a:t>
                      </a:r>
                      <a:r>
                        <a:rPr lang="zh-CN" sz="1000" kern="0" dirty="0">
                          <a:effectLst/>
                        </a:rPr>
                        <a:t>Ω</a:t>
                      </a:r>
                      <a:endParaRPr lang="zh-CN" sz="1200" kern="100" dirty="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00" kern="0">
                          <a:effectLst/>
                        </a:rPr>
                        <a:t>24</a:t>
                      </a:r>
                      <a:r>
                        <a:rPr lang="zh-CN" sz="1000" kern="0">
                          <a:effectLst/>
                        </a:rPr>
                        <a:t>Ω</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00" kern="0">
                          <a:effectLst/>
                        </a:rPr>
                        <a:t>48</a:t>
                      </a:r>
                      <a:r>
                        <a:rPr lang="zh-CN" sz="1000" kern="0">
                          <a:effectLst/>
                        </a:rPr>
                        <a:t>Ω</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00" kern="0">
                          <a:effectLst/>
                        </a:rPr>
                        <a:t>36V</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00" kern="0">
                          <a:effectLst/>
                        </a:rPr>
                        <a:t>42V</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00" kern="0">
                          <a:effectLst/>
                        </a:rPr>
                        <a:t>48V</a:t>
                      </a:r>
                      <a:endParaRPr lang="zh-CN" sz="1200" kern="100">
                        <a:effectLst/>
                        <a:latin typeface="Times New Roman"/>
                        <a:ea typeface="宋体"/>
                      </a:endParaRPr>
                    </a:p>
                  </a:txBody>
                  <a:tcPr marL="68580" marR="68580" marT="0" marB="0" anchor="ctr"/>
                </a:tc>
                <a:tc rowSpan="2">
                  <a:txBody>
                    <a:bodyPr/>
                    <a:lstStyle/>
                    <a:p>
                      <a:pPr indent="127000" algn="ctr">
                        <a:lnSpc>
                          <a:spcPts val="2000"/>
                        </a:lnSpc>
                        <a:spcAft>
                          <a:spcPts val="0"/>
                        </a:spcAft>
                      </a:pPr>
                      <a:r>
                        <a:rPr lang="en-US" sz="1000" kern="0">
                          <a:effectLst/>
                        </a:rPr>
                        <a:t>U</a:t>
                      </a:r>
                      <a:r>
                        <a:rPr lang="en-US" sz="1000" kern="0" baseline="-25000">
                          <a:effectLst/>
                        </a:rPr>
                        <a:t>1</a:t>
                      </a:r>
                      <a:endParaRPr lang="zh-CN" sz="1200" kern="100">
                        <a:effectLst/>
                      </a:endParaRPr>
                    </a:p>
                    <a:p>
                      <a:pPr indent="127000" algn="ctr">
                        <a:lnSpc>
                          <a:spcPts val="2000"/>
                        </a:lnSpc>
                        <a:spcAft>
                          <a:spcPts val="0"/>
                        </a:spcAft>
                      </a:pPr>
                      <a:r>
                        <a:rPr lang="en-US" sz="1000" kern="0">
                          <a:effectLst/>
                        </a:rPr>
                        <a:t> </a:t>
                      </a:r>
                      <a:endParaRPr lang="zh-CN" sz="1200" kern="100">
                        <a:effectLst/>
                        <a:latin typeface="Times New Roman"/>
                        <a:ea typeface="宋体"/>
                      </a:endParaRPr>
                    </a:p>
                  </a:txBody>
                  <a:tcPr marL="68580" marR="68580" marT="0" marB="0" anchor="ctr"/>
                </a:tc>
                <a:tc rowSpan="2">
                  <a:txBody>
                    <a:bodyPr/>
                    <a:lstStyle/>
                    <a:p>
                      <a:pPr indent="127000" algn="ctr">
                        <a:lnSpc>
                          <a:spcPts val="2000"/>
                        </a:lnSpc>
                        <a:spcAft>
                          <a:spcPts val="0"/>
                        </a:spcAft>
                      </a:pPr>
                      <a:r>
                        <a:rPr lang="en-US" sz="1000" kern="0">
                          <a:effectLst/>
                        </a:rPr>
                        <a:t>U</a:t>
                      </a:r>
                      <a:r>
                        <a:rPr lang="en-US" sz="1000" kern="0" baseline="-25000">
                          <a:effectLst/>
                        </a:rPr>
                        <a:t>2</a:t>
                      </a:r>
                      <a:endParaRPr lang="zh-CN" sz="1200" kern="100">
                        <a:effectLst/>
                      </a:endParaRPr>
                    </a:p>
                    <a:p>
                      <a:pPr indent="127000" algn="ctr">
                        <a:lnSpc>
                          <a:spcPts val="2000"/>
                        </a:lnSpc>
                        <a:spcAft>
                          <a:spcPts val="0"/>
                        </a:spcAft>
                      </a:pPr>
                      <a:r>
                        <a:rPr lang="en-US" sz="1000" kern="0">
                          <a:effectLst/>
                        </a:rPr>
                        <a:t> </a:t>
                      </a:r>
                      <a:endParaRPr lang="zh-CN" sz="1200" kern="100">
                        <a:effectLst/>
                        <a:latin typeface="Times New Roman"/>
                        <a:ea typeface="宋体"/>
                      </a:endParaRPr>
                    </a:p>
                  </a:txBody>
                  <a:tcPr marL="68580" marR="68580" marT="0" marB="0" anchor="ctr"/>
                </a:tc>
                <a:tc rowSpan="2">
                  <a:txBody>
                    <a:bodyPr/>
                    <a:lstStyle/>
                    <a:p>
                      <a:pPr indent="127000" algn="ctr">
                        <a:lnSpc>
                          <a:spcPts val="2000"/>
                        </a:lnSpc>
                        <a:spcAft>
                          <a:spcPts val="0"/>
                        </a:spcAft>
                      </a:pPr>
                      <a:r>
                        <a:rPr lang="en-US" sz="1000" kern="0">
                          <a:effectLst/>
                        </a:rPr>
                        <a:t>U</a:t>
                      </a:r>
                      <a:r>
                        <a:rPr lang="en-US" sz="1000" kern="0" baseline="-25000">
                          <a:effectLst/>
                        </a:rPr>
                        <a:t>3</a:t>
                      </a:r>
                      <a:endParaRPr lang="zh-CN" sz="1200" kern="100">
                        <a:effectLst/>
                      </a:endParaRPr>
                    </a:p>
                    <a:p>
                      <a:pPr indent="127000" algn="ctr">
                        <a:lnSpc>
                          <a:spcPts val="2000"/>
                        </a:lnSpc>
                        <a:spcAft>
                          <a:spcPts val="0"/>
                        </a:spcAft>
                      </a:pPr>
                      <a:r>
                        <a:rPr lang="en-US" sz="1000" kern="0" baseline="-25000">
                          <a:effectLst/>
                        </a:rPr>
                        <a:t> </a:t>
                      </a:r>
                      <a:endParaRPr lang="zh-CN" sz="1200" kern="100">
                        <a:effectLst/>
                        <a:latin typeface="Times New Roman"/>
                        <a:ea typeface="宋体"/>
                      </a:endParaRPr>
                    </a:p>
                  </a:txBody>
                  <a:tcPr marL="68580" marR="68580" marT="0" marB="0" anchor="ctr"/>
                </a:tc>
              </a:tr>
              <a:tr h="700018">
                <a:tc vMerge="1">
                  <a:txBody>
                    <a:bodyPr/>
                    <a:lstStyle/>
                    <a:p>
                      <a:endParaRPr lang="zh-CN" altLang="en-US"/>
                    </a:p>
                  </a:txBody>
                  <a:tcPr/>
                </a:tc>
                <a:tc>
                  <a:txBody>
                    <a:bodyPr/>
                    <a:lstStyle/>
                    <a:p>
                      <a:pPr indent="127000" algn="just">
                        <a:lnSpc>
                          <a:spcPts val="2000"/>
                        </a:lnSpc>
                        <a:spcAft>
                          <a:spcPts val="0"/>
                        </a:spcAft>
                      </a:pPr>
                      <a:r>
                        <a:rPr lang="zh-CN" sz="1000" kern="0" dirty="0">
                          <a:effectLst/>
                        </a:rPr>
                        <a:t>输出电压（</a:t>
                      </a:r>
                      <a:r>
                        <a:rPr lang="en-US" sz="1000" kern="0" dirty="0">
                          <a:effectLst/>
                        </a:rPr>
                        <a:t>V</a:t>
                      </a:r>
                      <a:r>
                        <a:rPr lang="zh-CN" sz="1000" kern="0" dirty="0">
                          <a:effectLst/>
                        </a:rPr>
                        <a:t>）</a:t>
                      </a:r>
                      <a:endParaRPr lang="zh-CN" sz="1200" kern="100" dirty="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00" kern="0" dirty="0">
                          <a:effectLst/>
                        </a:rPr>
                        <a:t>输出电压（</a:t>
                      </a:r>
                      <a:r>
                        <a:rPr lang="en-US" sz="1000" kern="0" dirty="0">
                          <a:effectLst/>
                        </a:rPr>
                        <a:t>V</a:t>
                      </a:r>
                      <a:r>
                        <a:rPr lang="zh-CN" sz="1000" kern="0" dirty="0">
                          <a:effectLst/>
                        </a:rPr>
                        <a:t>）</a:t>
                      </a:r>
                      <a:endParaRPr lang="zh-CN" sz="1200" kern="100" dirty="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00" kern="0" dirty="0">
                          <a:effectLst/>
                        </a:rPr>
                        <a:t>输出电压（</a:t>
                      </a:r>
                      <a:r>
                        <a:rPr lang="en-US" sz="1000" kern="0" dirty="0">
                          <a:effectLst/>
                        </a:rPr>
                        <a:t>V</a:t>
                      </a:r>
                      <a:r>
                        <a:rPr lang="zh-CN" sz="1000" kern="0" dirty="0">
                          <a:effectLst/>
                        </a:rPr>
                        <a:t>）</a:t>
                      </a:r>
                      <a:endParaRPr lang="zh-CN" sz="1200" kern="100" dirty="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00" kern="0" dirty="0">
                          <a:effectLst/>
                        </a:rPr>
                        <a:t>输出电压（</a:t>
                      </a:r>
                      <a:r>
                        <a:rPr lang="en-US" sz="1000" kern="0" dirty="0">
                          <a:effectLst/>
                        </a:rPr>
                        <a:t>V</a:t>
                      </a:r>
                      <a:r>
                        <a:rPr lang="zh-CN" sz="1000" kern="0" dirty="0">
                          <a:effectLst/>
                        </a:rPr>
                        <a:t>）</a:t>
                      </a:r>
                      <a:endParaRPr lang="zh-CN" sz="1200" kern="100" dirty="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00" kern="0">
                          <a:effectLst/>
                        </a:rPr>
                        <a:t>输出电压（</a:t>
                      </a:r>
                      <a:r>
                        <a:rPr lang="en-US" sz="1000" kern="0">
                          <a:effectLst/>
                        </a:rPr>
                        <a:t>V</a:t>
                      </a:r>
                      <a:r>
                        <a:rPr lang="zh-CN" sz="1000" kern="0">
                          <a:effectLst/>
                        </a:rPr>
                        <a:t>）</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00" kern="0">
                          <a:effectLst/>
                        </a:rPr>
                        <a:t>输出电压（</a:t>
                      </a:r>
                      <a:r>
                        <a:rPr lang="en-US" sz="1000" kern="0">
                          <a:effectLst/>
                        </a:rPr>
                        <a:t>V</a:t>
                      </a:r>
                      <a:r>
                        <a:rPr lang="zh-CN" sz="1000" kern="0">
                          <a:effectLst/>
                        </a:rPr>
                        <a:t>）</a:t>
                      </a:r>
                      <a:endParaRPr lang="zh-CN" sz="1200" kern="100">
                        <a:effectLst/>
                        <a:latin typeface="Times New Roman"/>
                        <a:ea typeface="宋体"/>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22402">
                <a:tc>
                  <a:txBody>
                    <a:bodyPr/>
                    <a:lstStyle/>
                    <a:p>
                      <a:pPr indent="127000" algn="ctr">
                        <a:lnSpc>
                          <a:spcPts val="2000"/>
                        </a:lnSpc>
                        <a:spcAft>
                          <a:spcPts val="0"/>
                        </a:spcAft>
                      </a:pPr>
                      <a:r>
                        <a:rPr lang="en-US" sz="1200" kern="0">
                          <a:effectLst/>
                        </a:rPr>
                        <a:t>1</a:t>
                      </a:r>
                      <a:r>
                        <a:rPr lang="zh-CN" sz="1200" kern="0">
                          <a:effectLst/>
                        </a:rPr>
                        <a:t>、</a:t>
                      </a:r>
                      <a:r>
                        <a:rPr lang="en-US" sz="1200" kern="0">
                          <a:effectLst/>
                        </a:rPr>
                        <a:t>2</a:t>
                      </a:r>
                      <a:r>
                        <a:rPr lang="zh-CN" sz="1100" kern="0">
                          <a:effectLst/>
                        </a:rPr>
                        <a:t>串联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23.20</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23.48</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23.99</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23.44</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23.48</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23.51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11.95</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12.12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a:t>
                      </a:r>
                      <a:endParaRPr lang="zh-CN" sz="1200" kern="100">
                        <a:effectLst/>
                        <a:latin typeface="Times New Roman"/>
                        <a:ea typeface="宋体"/>
                      </a:endParaRPr>
                    </a:p>
                  </a:txBody>
                  <a:tcPr marL="68580" marR="68580" marT="0" marB="0" anchor="ctr"/>
                </a:tc>
              </a:tr>
              <a:tr h="522402">
                <a:tc>
                  <a:txBody>
                    <a:bodyPr/>
                    <a:lstStyle/>
                    <a:p>
                      <a:pPr indent="127000" algn="ctr">
                        <a:lnSpc>
                          <a:spcPts val="2000"/>
                        </a:lnSpc>
                        <a:spcAft>
                          <a:spcPts val="0"/>
                        </a:spcAft>
                      </a:pPr>
                      <a:r>
                        <a:rPr lang="en-US" sz="1200" kern="0">
                          <a:effectLst/>
                        </a:rPr>
                        <a:t>1</a:t>
                      </a:r>
                      <a:r>
                        <a:rPr lang="zh-CN" sz="1200" kern="0">
                          <a:effectLst/>
                        </a:rPr>
                        <a:t>、</a:t>
                      </a:r>
                      <a:r>
                        <a:rPr lang="en-US" sz="1200" kern="0">
                          <a:effectLst/>
                        </a:rPr>
                        <a:t>3</a:t>
                      </a:r>
                      <a:r>
                        <a:rPr lang="zh-CN" sz="1100" kern="0">
                          <a:effectLst/>
                        </a:rPr>
                        <a:t>串联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22.62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23.42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23.87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23.38</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23.42</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23.42</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11.96</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11.97</a:t>
                      </a:r>
                      <a:endParaRPr lang="zh-CN" sz="1200" kern="100">
                        <a:effectLst/>
                        <a:latin typeface="Times New Roman"/>
                        <a:ea typeface="宋体"/>
                      </a:endParaRPr>
                    </a:p>
                  </a:txBody>
                  <a:tcPr marL="68580" marR="68580" marT="0" marB="0" anchor="ctr"/>
                </a:tc>
              </a:tr>
              <a:tr h="522402">
                <a:tc>
                  <a:txBody>
                    <a:bodyPr/>
                    <a:lstStyle/>
                    <a:p>
                      <a:pPr indent="127000" algn="ctr">
                        <a:lnSpc>
                          <a:spcPts val="2000"/>
                        </a:lnSpc>
                        <a:spcAft>
                          <a:spcPts val="0"/>
                        </a:spcAft>
                      </a:pPr>
                      <a:r>
                        <a:rPr lang="en-US" sz="1200" kern="0">
                          <a:effectLst/>
                        </a:rPr>
                        <a:t>2</a:t>
                      </a:r>
                      <a:r>
                        <a:rPr lang="zh-CN" sz="1200" kern="0">
                          <a:effectLst/>
                        </a:rPr>
                        <a:t>、</a:t>
                      </a:r>
                      <a:r>
                        <a:rPr lang="en-US" sz="1200" kern="0">
                          <a:effectLst/>
                        </a:rPr>
                        <a:t>3</a:t>
                      </a:r>
                      <a:r>
                        <a:rPr lang="zh-CN" sz="1100" kern="0">
                          <a:effectLst/>
                        </a:rPr>
                        <a:t>串联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22.86</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23.62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24.06</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23.59</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23.62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23.64</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12.19</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12.04</a:t>
                      </a:r>
                      <a:endParaRPr lang="zh-CN" sz="1200" kern="100" dirty="0">
                        <a:effectLst/>
                        <a:latin typeface="Times New Roman"/>
                        <a:ea typeface="宋体"/>
                      </a:endParaRPr>
                    </a:p>
                  </a:txBody>
                  <a:tcPr marL="68580" marR="68580" marT="0" marB="0" anchor="ctr"/>
                </a:tc>
              </a:tr>
            </a:tbl>
          </a:graphicData>
        </a:graphic>
      </p:graphicFrame>
      <p:sp>
        <p:nvSpPr>
          <p:cNvPr id="6" name="矩形 5"/>
          <p:cNvSpPr/>
          <p:nvPr/>
        </p:nvSpPr>
        <p:spPr>
          <a:xfrm>
            <a:off x="1979712" y="4149080"/>
            <a:ext cx="4572000" cy="923330"/>
          </a:xfrm>
          <a:prstGeom prst="rect">
            <a:avLst/>
          </a:prstGeom>
        </p:spPr>
        <p:txBody>
          <a:bodyPr>
            <a:spAutoFit/>
          </a:bodyPr>
          <a:lstStyle/>
          <a:p>
            <a:r>
              <a:rPr lang="zh-CN" altLang="zh-CN" dirty="0"/>
              <a:t>λ</a:t>
            </a:r>
            <a:r>
              <a:rPr lang="en-US" altLang="zh-CN" baseline="-25000" dirty="0"/>
              <a:t>in12</a:t>
            </a:r>
            <a:r>
              <a:rPr lang="en-US" altLang="zh-CN" dirty="0"/>
              <a:t>=0.29%                      </a:t>
            </a:r>
            <a:r>
              <a:rPr lang="zh-CN" altLang="zh-CN" dirty="0"/>
              <a:t>λ</a:t>
            </a:r>
            <a:r>
              <a:rPr lang="en-US" altLang="zh-CN" baseline="-25000" dirty="0"/>
              <a:t>out12</a:t>
            </a:r>
            <a:r>
              <a:rPr lang="en-US" altLang="zh-CN" dirty="0"/>
              <a:t>=3.3</a:t>
            </a:r>
            <a:endParaRPr lang="zh-CN" altLang="zh-CN" dirty="0"/>
          </a:p>
          <a:p>
            <a:r>
              <a:rPr lang="zh-CN" altLang="zh-CN" dirty="0"/>
              <a:t>λ</a:t>
            </a:r>
            <a:r>
              <a:rPr lang="en-US" altLang="zh-CN" baseline="-25000" dirty="0"/>
              <a:t>in13</a:t>
            </a:r>
            <a:r>
              <a:rPr lang="en-US" altLang="zh-CN" dirty="0"/>
              <a:t>= 0.17%                     </a:t>
            </a:r>
            <a:r>
              <a:rPr lang="zh-CN" altLang="zh-CN" dirty="0"/>
              <a:t>λ</a:t>
            </a:r>
            <a:r>
              <a:rPr lang="en-US" altLang="zh-CN" baseline="-25000" dirty="0"/>
              <a:t>out13</a:t>
            </a:r>
            <a:r>
              <a:rPr lang="en-US" altLang="zh-CN" dirty="0"/>
              <a:t>=1.1%</a:t>
            </a:r>
            <a:endParaRPr lang="zh-CN" altLang="zh-CN" dirty="0"/>
          </a:p>
          <a:p>
            <a:r>
              <a:rPr lang="zh-CN" altLang="zh-CN" dirty="0"/>
              <a:t>λ</a:t>
            </a:r>
            <a:r>
              <a:rPr lang="en-US" altLang="zh-CN" baseline="-25000" dirty="0"/>
              <a:t>in23</a:t>
            </a:r>
            <a:r>
              <a:rPr lang="en-US" altLang="zh-CN" dirty="0"/>
              <a:t>=0.21%                      </a:t>
            </a:r>
            <a:r>
              <a:rPr lang="zh-CN" altLang="zh-CN" dirty="0"/>
              <a:t>λ</a:t>
            </a:r>
            <a:r>
              <a:rPr lang="en-US" altLang="zh-CN" baseline="-25000" dirty="0"/>
              <a:t>out23</a:t>
            </a:r>
            <a:r>
              <a:rPr lang="en-US" altLang="zh-CN" dirty="0"/>
              <a:t>=5.8%</a:t>
            </a:r>
            <a:endParaRPr lang="zh-CN" altLang="zh-CN" dirty="0"/>
          </a:p>
        </p:txBody>
      </p:sp>
    </p:spTree>
    <p:extLst>
      <p:ext uri="{BB962C8B-B14F-4D97-AF65-F5344CB8AC3E}">
        <p14:creationId xmlns:p14="http://schemas.microsoft.com/office/powerpoint/2010/main" val="2893413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47387572"/>
              </p:ext>
            </p:extLst>
          </p:nvPr>
        </p:nvGraphicFramePr>
        <p:xfrm>
          <a:off x="300101" y="764704"/>
          <a:ext cx="8363270" cy="3845624"/>
        </p:xfrm>
        <a:graphic>
          <a:graphicData uri="http://schemas.openxmlformats.org/drawingml/2006/table">
            <a:tbl>
              <a:tblPr firstRow="1" firstCol="1" bandRow="1">
                <a:tableStyleId>{5C22544A-7EE6-4342-B048-85BDC9FD1C3A}</a:tableStyleId>
              </a:tblPr>
              <a:tblGrid>
                <a:gridCol w="836327"/>
                <a:gridCol w="836327"/>
                <a:gridCol w="836327"/>
                <a:gridCol w="836327"/>
                <a:gridCol w="836327"/>
                <a:gridCol w="836327"/>
                <a:gridCol w="836327"/>
                <a:gridCol w="836327"/>
                <a:gridCol w="836327"/>
                <a:gridCol w="836327"/>
              </a:tblGrid>
              <a:tr h="430541">
                <a:tc rowSpan="2">
                  <a:txBody>
                    <a:bodyPr/>
                    <a:lstStyle/>
                    <a:p>
                      <a:pPr indent="127000" algn="ctr">
                        <a:lnSpc>
                          <a:spcPts val="2000"/>
                        </a:lnSpc>
                        <a:spcAft>
                          <a:spcPts val="0"/>
                        </a:spcAft>
                      </a:pPr>
                      <a:r>
                        <a:rPr lang="zh-CN" sz="1050" kern="0" dirty="0">
                          <a:effectLst/>
                        </a:rPr>
                        <a:t>项目</a:t>
                      </a:r>
                      <a:endParaRPr lang="zh-CN" sz="1200" kern="100" dirty="0">
                        <a:effectLst/>
                      </a:endParaRPr>
                    </a:p>
                    <a:p>
                      <a:pPr indent="127000" algn="ctr">
                        <a:lnSpc>
                          <a:spcPts val="2000"/>
                        </a:lnSpc>
                        <a:spcAft>
                          <a:spcPts val="0"/>
                        </a:spcAft>
                      </a:pPr>
                      <a:r>
                        <a:rPr lang="en-US" sz="1050" kern="0" dirty="0">
                          <a:effectLst/>
                        </a:rPr>
                        <a:t> </a:t>
                      </a:r>
                      <a:endParaRPr lang="zh-CN" sz="1200" kern="100" dirty="0">
                        <a:effectLst/>
                      </a:endParaRPr>
                    </a:p>
                    <a:p>
                      <a:pPr indent="127000" algn="just">
                        <a:lnSpc>
                          <a:spcPts val="2000"/>
                        </a:lnSpc>
                        <a:spcAft>
                          <a:spcPts val="0"/>
                        </a:spcAft>
                      </a:pPr>
                      <a:r>
                        <a:rPr lang="zh-CN" sz="1050" kern="0" dirty="0">
                          <a:effectLst/>
                        </a:rPr>
                        <a:t>编号</a:t>
                      </a:r>
                      <a:endParaRPr lang="zh-CN" sz="1200" kern="100" dirty="0">
                        <a:effectLst/>
                        <a:latin typeface="Times New Roman"/>
                        <a:ea typeface="宋体"/>
                      </a:endParaRPr>
                    </a:p>
                  </a:txBody>
                  <a:tcPr marL="68580" marR="68580" marT="0" marB="0"/>
                </a:tc>
                <a:tc>
                  <a:txBody>
                    <a:bodyPr/>
                    <a:lstStyle/>
                    <a:p>
                      <a:pPr indent="127000" algn="just">
                        <a:lnSpc>
                          <a:spcPts val="2000"/>
                        </a:lnSpc>
                        <a:spcAft>
                          <a:spcPts val="0"/>
                        </a:spcAft>
                      </a:pPr>
                      <a:r>
                        <a:rPr lang="en-US" sz="1050" kern="0" dirty="0">
                          <a:effectLst/>
                        </a:rPr>
                        <a:t>12</a:t>
                      </a:r>
                      <a:r>
                        <a:rPr lang="zh-CN" sz="1050" kern="0" dirty="0">
                          <a:effectLst/>
                        </a:rPr>
                        <a:t>Ω</a:t>
                      </a:r>
                      <a:endParaRPr lang="zh-CN" sz="1200" kern="100" dirty="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50" kern="0">
                          <a:effectLst/>
                        </a:rPr>
                        <a:t>24</a:t>
                      </a:r>
                      <a:r>
                        <a:rPr lang="zh-CN" sz="1050" kern="0">
                          <a:effectLst/>
                        </a:rPr>
                        <a:t>Ω</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50" kern="0">
                          <a:effectLst/>
                        </a:rPr>
                        <a:t>48</a:t>
                      </a:r>
                      <a:r>
                        <a:rPr lang="zh-CN" sz="1050" kern="0">
                          <a:effectLst/>
                        </a:rPr>
                        <a:t>Ω</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50" kern="0">
                          <a:effectLst/>
                        </a:rPr>
                        <a:t>36V</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50" kern="0">
                          <a:effectLst/>
                        </a:rPr>
                        <a:t>42V</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en-US" sz="1050" kern="0">
                          <a:effectLst/>
                        </a:rPr>
                        <a:t>48V</a:t>
                      </a:r>
                      <a:endParaRPr lang="zh-CN" sz="1200" kern="100">
                        <a:effectLst/>
                        <a:latin typeface="Times New Roman"/>
                        <a:ea typeface="宋体"/>
                      </a:endParaRPr>
                    </a:p>
                  </a:txBody>
                  <a:tcPr marL="68580" marR="68580" marT="0" marB="0" anchor="ctr"/>
                </a:tc>
                <a:tc rowSpan="2">
                  <a:txBody>
                    <a:bodyPr/>
                    <a:lstStyle/>
                    <a:p>
                      <a:pPr indent="127000" algn="ctr">
                        <a:lnSpc>
                          <a:spcPts val="2000"/>
                        </a:lnSpc>
                        <a:spcAft>
                          <a:spcPts val="0"/>
                        </a:spcAft>
                      </a:pPr>
                      <a:r>
                        <a:rPr lang="en-US" sz="1050" kern="0" dirty="0">
                          <a:effectLst/>
                        </a:rPr>
                        <a:t>I</a:t>
                      </a:r>
                      <a:r>
                        <a:rPr lang="en-US" sz="1050" kern="0" baseline="-25000" dirty="0">
                          <a:effectLst/>
                        </a:rPr>
                        <a:t>1</a:t>
                      </a:r>
                      <a:endParaRPr lang="zh-CN" sz="1200" kern="100" dirty="0">
                        <a:effectLst/>
                        <a:latin typeface="Times New Roman"/>
                        <a:ea typeface="宋体"/>
                      </a:endParaRPr>
                    </a:p>
                  </a:txBody>
                  <a:tcPr marL="68580" marR="68580" marT="0" marB="0" anchor="ctr"/>
                </a:tc>
                <a:tc rowSpan="2">
                  <a:txBody>
                    <a:bodyPr/>
                    <a:lstStyle/>
                    <a:p>
                      <a:pPr indent="127000" algn="ctr">
                        <a:lnSpc>
                          <a:spcPts val="2000"/>
                        </a:lnSpc>
                        <a:spcAft>
                          <a:spcPts val="0"/>
                        </a:spcAft>
                      </a:pPr>
                      <a:r>
                        <a:rPr lang="en-US" sz="1050" kern="0">
                          <a:effectLst/>
                        </a:rPr>
                        <a:t>I</a:t>
                      </a:r>
                      <a:r>
                        <a:rPr lang="en-US" sz="1050" kern="0" baseline="-25000">
                          <a:effectLst/>
                        </a:rPr>
                        <a:t>2</a:t>
                      </a:r>
                      <a:endParaRPr lang="zh-CN" sz="1200" kern="100">
                        <a:effectLst/>
                        <a:latin typeface="Times New Roman"/>
                        <a:ea typeface="宋体"/>
                      </a:endParaRPr>
                    </a:p>
                  </a:txBody>
                  <a:tcPr marL="68580" marR="68580" marT="0" marB="0" anchor="ctr"/>
                </a:tc>
                <a:tc rowSpan="2">
                  <a:txBody>
                    <a:bodyPr/>
                    <a:lstStyle/>
                    <a:p>
                      <a:pPr indent="127000" algn="ctr">
                        <a:lnSpc>
                          <a:spcPts val="2000"/>
                        </a:lnSpc>
                        <a:spcAft>
                          <a:spcPts val="0"/>
                        </a:spcAft>
                      </a:pPr>
                      <a:r>
                        <a:rPr lang="en-US" sz="1050" kern="0">
                          <a:effectLst/>
                        </a:rPr>
                        <a:t>I</a:t>
                      </a:r>
                      <a:r>
                        <a:rPr lang="en-US" sz="1050" kern="0" baseline="-25000">
                          <a:effectLst/>
                        </a:rPr>
                        <a:t>3</a:t>
                      </a:r>
                      <a:endParaRPr lang="zh-CN" sz="1200" kern="100">
                        <a:effectLst/>
                        <a:latin typeface="Times New Roman"/>
                        <a:ea typeface="宋体"/>
                      </a:endParaRPr>
                    </a:p>
                  </a:txBody>
                  <a:tcPr marL="68580" marR="68580" marT="0" marB="0" anchor="ctr"/>
                </a:tc>
              </a:tr>
              <a:tr h="678147">
                <a:tc vMerge="1">
                  <a:txBody>
                    <a:bodyPr/>
                    <a:lstStyle/>
                    <a:p>
                      <a:endParaRPr lang="zh-CN" altLang="en-US"/>
                    </a:p>
                  </a:txBody>
                  <a:tcPr/>
                </a:tc>
                <a:tc>
                  <a:txBody>
                    <a:bodyPr/>
                    <a:lstStyle/>
                    <a:p>
                      <a:pPr indent="127000" algn="just">
                        <a:lnSpc>
                          <a:spcPts val="2000"/>
                        </a:lnSpc>
                        <a:spcAft>
                          <a:spcPts val="0"/>
                        </a:spcAft>
                      </a:pPr>
                      <a:r>
                        <a:rPr lang="zh-CN" sz="1050" kern="0" dirty="0">
                          <a:effectLst/>
                        </a:rPr>
                        <a:t>输出电压（</a:t>
                      </a:r>
                      <a:r>
                        <a:rPr lang="en-US" sz="1050" kern="0" dirty="0">
                          <a:effectLst/>
                        </a:rPr>
                        <a:t>V</a:t>
                      </a:r>
                      <a:r>
                        <a:rPr lang="zh-CN" sz="1050" kern="0" dirty="0">
                          <a:effectLst/>
                        </a:rPr>
                        <a:t>）</a:t>
                      </a:r>
                      <a:endParaRPr lang="zh-CN" sz="1200" kern="100" dirty="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50" kern="0">
                          <a:effectLst/>
                        </a:rPr>
                        <a:t>输出电压（</a:t>
                      </a:r>
                      <a:r>
                        <a:rPr lang="en-US" sz="1050" kern="0">
                          <a:effectLst/>
                        </a:rPr>
                        <a:t>V</a:t>
                      </a:r>
                      <a:r>
                        <a:rPr lang="zh-CN" sz="1050" kern="0">
                          <a:effectLst/>
                        </a:rPr>
                        <a:t>）</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50" kern="0">
                          <a:effectLst/>
                        </a:rPr>
                        <a:t>输出电压（</a:t>
                      </a:r>
                      <a:r>
                        <a:rPr lang="en-US" sz="1050" kern="0">
                          <a:effectLst/>
                        </a:rPr>
                        <a:t>V</a:t>
                      </a:r>
                      <a:r>
                        <a:rPr lang="zh-CN" sz="1050" kern="0">
                          <a:effectLst/>
                        </a:rPr>
                        <a:t>）</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50" kern="0">
                          <a:effectLst/>
                        </a:rPr>
                        <a:t>输出电压（</a:t>
                      </a:r>
                      <a:r>
                        <a:rPr lang="en-US" sz="1050" kern="0">
                          <a:effectLst/>
                        </a:rPr>
                        <a:t>V</a:t>
                      </a:r>
                      <a:r>
                        <a:rPr lang="zh-CN" sz="1050" kern="0">
                          <a:effectLst/>
                        </a:rPr>
                        <a:t>）</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50" kern="0">
                          <a:effectLst/>
                        </a:rPr>
                        <a:t>输出电压（</a:t>
                      </a:r>
                      <a:r>
                        <a:rPr lang="en-US" sz="1050" kern="0">
                          <a:effectLst/>
                        </a:rPr>
                        <a:t>V</a:t>
                      </a:r>
                      <a:r>
                        <a:rPr lang="zh-CN" sz="1050" kern="0">
                          <a:effectLst/>
                        </a:rPr>
                        <a:t>）</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1050" kern="0">
                          <a:effectLst/>
                        </a:rPr>
                        <a:t>输出电压（</a:t>
                      </a:r>
                      <a:r>
                        <a:rPr lang="en-US" sz="1050" kern="0">
                          <a:effectLst/>
                        </a:rPr>
                        <a:t>V</a:t>
                      </a:r>
                      <a:r>
                        <a:rPr lang="zh-CN" sz="1050" kern="0">
                          <a:effectLst/>
                        </a:rPr>
                        <a:t>）</a:t>
                      </a:r>
                      <a:endParaRPr lang="zh-CN" sz="1200" kern="100">
                        <a:effectLst/>
                        <a:latin typeface="Times New Roman"/>
                        <a:ea typeface="宋体"/>
                      </a:endParaRPr>
                    </a:p>
                  </a:txBody>
                  <a:tcPr marL="68580" marR="6858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684234">
                <a:tc>
                  <a:txBody>
                    <a:bodyPr/>
                    <a:lstStyle/>
                    <a:p>
                      <a:pPr indent="127000" algn="ctr">
                        <a:lnSpc>
                          <a:spcPts val="2000"/>
                        </a:lnSpc>
                        <a:spcAft>
                          <a:spcPts val="0"/>
                        </a:spcAft>
                      </a:pPr>
                      <a:r>
                        <a:rPr lang="en-US" sz="1200" kern="0">
                          <a:effectLst/>
                        </a:rPr>
                        <a:t>1</a:t>
                      </a:r>
                      <a:r>
                        <a:rPr lang="zh-CN" sz="1200" kern="0">
                          <a:effectLst/>
                        </a:rPr>
                        <a:t>、</a:t>
                      </a:r>
                      <a:r>
                        <a:rPr lang="en-US" sz="1200" kern="0">
                          <a:effectLst/>
                        </a:rPr>
                        <a:t>2</a:t>
                      </a:r>
                      <a:r>
                        <a:rPr lang="zh-CN" sz="1200" kern="0">
                          <a:effectLst/>
                        </a:rPr>
                        <a:t>并联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12.20</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12.25</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12.11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12.20</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12.20</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0.12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0.87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a:t>
                      </a:r>
                      <a:endParaRPr lang="zh-CN" sz="1200" kern="100">
                        <a:effectLst/>
                        <a:latin typeface="Times New Roman"/>
                        <a:ea typeface="宋体"/>
                      </a:endParaRPr>
                    </a:p>
                  </a:txBody>
                  <a:tcPr marL="68580" marR="68580" marT="0" marB="0" anchor="ctr"/>
                </a:tc>
              </a:tr>
              <a:tr h="684234">
                <a:tc>
                  <a:txBody>
                    <a:bodyPr/>
                    <a:lstStyle/>
                    <a:p>
                      <a:pPr indent="127000" algn="ctr">
                        <a:lnSpc>
                          <a:spcPts val="2000"/>
                        </a:lnSpc>
                        <a:spcAft>
                          <a:spcPts val="0"/>
                        </a:spcAft>
                      </a:pPr>
                      <a:r>
                        <a:rPr lang="en-US" sz="1200" kern="0">
                          <a:effectLst/>
                        </a:rPr>
                        <a:t>1</a:t>
                      </a:r>
                      <a:r>
                        <a:rPr lang="zh-CN" sz="1200" kern="0">
                          <a:effectLst/>
                        </a:rPr>
                        <a:t>、</a:t>
                      </a:r>
                      <a:r>
                        <a:rPr lang="en-US" sz="1200" kern="0">
                          <a:effectLst/>
                        </a:rPr>
                        <a:t>3</a:t>
                      </a:r>
                      <a:r>
                        <a:rPr lang="zh-CN" sz="1200" kern="0">
                          <a:effectLst/>
                        </a:rPr>
                        <a:t>并联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12.03</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12.12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0.594</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0.396</a:t>
                      </a:r>
                      <a:endParaRPr lang="zh-CN" sz="1200" kern="100">
                        <a:effectLst/>
                        <a:latin typeface="Times New Roman"/>
                        <a:ea typeface="宋体"/>
                      </a:endParaRPr>
                    </a:p>
                  </a:txBody>
                  <a:tcPr marL="68580" marR="68580" marT="0" marB="0" anchor="ctr"/>
                </a:tc>
              </a:tr>
              <a:tr h="684234">
                <a:tc>
                  <a:txBody>
                    <a:bodyPr/>
                    <a:lstStyle/>
                    <a:p>
                      <a:pPr indent="127000" algn="ctr">
                        <a:lnSpc>
                          <a:spcPts val="2000"/>
                        </a:lnSpc>
                        <a:spcAft>
                          <a:spcPts val="0"/>
                        </a:spcAft>
                      </a:pPr>
                      <a:r>
                        <a:rPr lang="en-US" sz="1200" kern="0">
                          <a:effectLst/>
                        </a:rPr>
                        <a:t>2</a:t>
                      </a:r>
                      <a:r>
                        <a:rPr lang="zh-CN" sz="1200" kern="0">
                          <a:effectLst/>
                        </a:rPr>
                        <a:t>、</a:t>
                      </a:r>
                      <a:r>
                        <a:rPr lang="en-US" sz="1200" kern="0">
                          <a:effectLst/>
                        </a:rPr>
                        <a:t>3</a:t>
                      </a:r>
                      <a:r>
                        <a:rPr lang="zh-CN" sz="1200" kern="0">
                          <a:effectLst/>
                        </a:rPr>
                        <a:t>并联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12.24</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12.29</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12.24</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12.25</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12.25</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0.83</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0.165</a:t>
                      </a:r>
                      <a:endParaRPr lang="zh-CN" sz="1200" kern="100">
                        <a:effectLst/>
                        <a:latin typeface="Times New Roman"/>
                        <a:ea typeface="宋体"/>
                      </a:endParaRPr>
                    </a:p>
                  </a:txBody>
                  <a:tcPr marL="68580" marR="68580" marT="0" marB="0" anchor="ctr"/>
                </a:tc>
              </a:tr>
              <a:tr h="684234">
                <a:tc>
                  <a:txBody>
                    <a:bodyPr/>
                    <a:lstStyle/>
                    <a:p>
                      <a:pPr indent="127000" algn="ctr">
                        <a:lnSpc>
                          <a:spcPts val="2000"/>
                        </a:lnSpc>
                        <a:spcAft>
                          <a:spcPts val="0"/>
                        </a:spcAft>
                      </a:pPr>
                      <a:r>
                        <a:rPr lang="en-US" sz="1200" kern="0">
                          <a:effectLst/>
                        </a:rPr>
                        <a:t>1</a:t>
                      </a:r>
                      <a:r>
                        <a:rPr lang="zh-CN" sz="1200" kern="0">
                          <a:effectLst/>
                        </a:rPr>
                        <a:t>、</a:t>
                      </a:r>
                      <a:r>
                        <a:rPr lang="en-US" sz="1200" kern="0">
                          <a:effectLst/>
                        </a:rPr>
                        <a:t>2</a:t>
                      </a:r>
                      <a:r>
                        <a:rPr lang="zh-CN" sz="1200" kern="0">
                          <a:effectLst/>
                        </a:rPr>
                        <a:t>、</a:t>
                      </a:r>
                      <a:r>
                        <a:rPr lang="en-US" sz="1200" kern="0">
                          <a:effectLst/>
                        </a:rPr>
                        <a:t>3</a:t>
                      </a:r>
                      <a:r>
                        <a:rPr lang="zh-CN" sz="1200" kern="0">
                          <a:effectLst/>
                        </a:rPr>
                        <a:t>并联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12.18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12.25</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12.17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12.18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12.18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0.07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0.744</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0.184</a:t>
                      </a:r>
                      <a:endParaRPr lang="zh-CN" sz="1200" kern="100" dirty="0">
                        <a:effectLst/>
                        <a:latin typeface="Times New Roman"/>
                        <a:ea typeface="宋体"/>
                      </a:endParaRPr>
                    </a:p>
                  </a:txBody>
                  <a:tcPr marL="68580" marR="68580" marT="0" marB="0" anchor="ctr"/>
                </a:tc>
              </a:tr>
            </a:tbl>
          </a:graphicData>
        </a:graphic>
      </p:graphicFrame>
      <p:sp>
        <p:nvSpPr>
          <p:cNvPr id="3" name="矩形 2"/>
          <p:cNvSpPr/>
          <p:nvPr/>
        </p:nvSpPr>
        <p:spPr>
          <a:xfrm>
            <a:off x="1979712" y="4983893"/>
            <a:ext cx="4572000" cy="1200329"/>
          </a:xfrm>
          <a:prstGeom prst="rect">
            <a:avLst/>
          </a:prstGeom>
        </p:spPr>
        <p:txBody>
          <a:bodyPr>
            <a:spAutoFit/>
          </a:bodyPr>
          <a:lstStyle/>
          <a:p>
            <a:pPr algn="ctr"/>
            <a:r>
              <a:rPr lang="zh-CN" altLang="zh-CN" dirty="0"/>
              <a:t>λ</a:t>
            </a:r>
            <a:r>
              <a:rPr lang="en-US" altLang="zh-CN" baseline="-25000" dirty="0"/>
              <a:t>in12</a:t>
            </a:r>
            <a:r>
              <a:rPr lang="en-US" altLang="zh-CN" dirty="0"/>
              <a:t>=0.7%                       </a:t>
            </a:r>
            <a:r>
              <a:rPr lang="zh-CN" altLang="zh-CN" dirty="0"/>
              <a:t>λ</a:t>
            </a:r>
            <a:r>
              <a:rPr lang="en-US" altLang="zh-CN" baseline="-25000" dirty="0"/>
              <a:t>out12</a:t>
            </a:r>
            <a:r>
              <a:rPr lang="en-US" altLang="zh-CN" dirty="0"/>
              <a:t>=1.3%</a:t>
            </a:r>
            <a:endParaRPr lang="zh-CN" altLang="zh-CN" dirty="0"/>
          </a:p>
          <a:p>
            <a:pPr algn="ctr"/>
            <a:r>
              <a:rPr lang="zh-CN" altLang="zh-CN" dirty="0"/>
              <a:t>λ</a:t>
            </a:r>
            <a:r>
              <a:rPr lang="en-US" altLang="zh-CN" baseline="-25000" dirty="0"/>
              <a:t>in13</a:t>
            </a:r>
            <a:r>
              <a:rPr lang="en-US" altLang="zh-CN" dirty="0"/>
              <a:t>= 0.0%                       </a:t>
            </a:r>
            <a:r>
              <a:rPr lang="zh-CN" altLang="zh-CN" dirty="0"/>
              <a:t>λ</a:t>
            </a:r>
            <a:r>
              <a:rPr lang="en-US" altLang="zh-CN" baseline="-25000" dirty="0"/>
              <a:t>out13</a:t>
            </a:r>
            <a:r>
              <a:rPr lang="en-US" altLang="zh-CN" dirty="0"/>
              <a:t>=0.7%</a:t>
            </a:r>
            <a:endParaRPr lang="zh-CN" altLang="zh-CN" dirty="0"/>
          </a:p>
          <a:p>
            <a:pPr algn="ctr"/>
            <a:r>
              <a:rPr lang="zh-CN" altLang="zh-CN" dirty="0"/>
              <a:t>λ</a:t>
            </a:r>
            <a:r>
              <a:rPr lang="en-US" altLang="zh-CN" baseline="-25000" dirty="0"/>
              <a:t>in23</a:t>
            </a:r>
            <a:r>
              <a:rPr lang="en-US" altLang="zh-CN" dirty="0"/>
              <a:t>=0.08%                      </a:t>
            </a:r>
            <a:r>
              <a:rPr lang="zh-CN" altLang="zh-CN" dirty="0"/>
              <a:t>λ</a:t>
            </a:r>
            <a:r>
              <a:rPr lang="en-US" altLang="zh-CN" baseline="-25000" dirty="0"/>
              <a:t>out23</a:t>
            </a:r>
            <a:r>
              <a:rPr lang="en-US" altLang="zh-CN" dirty="0"/>
              <a:t>=0.65%</a:t>
            </a:r>
            <a:endParaRPr lang="zh-CN" altLang="zh-CN" dirty="0"/>
          </a:p>
          <a:p>
            <a:pPr algn="ctr"/>
            <a:r>
              <a:rPr lang="zh-CN" altLang="zh-CN" dirty="0"/>
              <a:t>λ</a:t>
            </a:r>
            <a:r>
              <a:rPr lang="en-US" altLang="zh-CN" baseline="-25000" dirty="0"/>
              <a:t>in123</a:t>
            </a:r>
            <a:r>
              <a:rPr lang="en-US" altLang="zh-CN" dirty="0"/>
              <a:t>= 0.0%                      </a:t>
            </a:r>
            <a:r>
              <a:rPr lang="zh-CN" altLang="zh-CN" dirty="0"/>
              <a:t>λ</a:t>
            </a:r>
            <a:r>
              <a:rPr lang="en-US" altLang="zh-CN" baseline="-25000" dirty="0"/>
              <a:t>out123</a:t>
            </a:r>
            <a:r>
              <a:rPr lang="en-US" altLang="zh-CN" dirty="0"/>
              <a:t>=1.4%</a:t>
            </a:r>
            <a:endParaRPr lang="zh-CN" altLang="zh-CN" dirty="0"/>
          </a:p>
        </p:txBody>
      </p:sp>
    </p:spTree>
    <p:extLst>
      <p:ext uri="{BB962C8B-B14F-4D97-AF65-F5344CB8AC3E}">
        <p14:creationId xmlns:p14="http://schemas.microsoft.com/office/powerpoint/2010/main" val="1799578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631295814"/>
              </p:ext>
            </p:extLst>
          </p:nvPr>
        </p:nvGraphicFramePr>
        <p:xfrm>
          <a:off x="1115616" y="980728"/>
          <a:ext cx="6716350" cy="3040260"/>
        </p:xfrm>
        <a:graphic>
          <a:graphicData uri="http://schemas.openxmlformats.org/drawingml/2006/table">
            <a:tbl>
              <a:tblPr firstRow="1" firstCol="1" bandRow="1">
                <a:tableStyleId>{5C22544A-7EE6-4342-B048-85BDC9FD1C3A}</a:tableStyleId>
              </a:tblPr>
              <a:tblGrid>
                <a:gridCol w="746175"/>
                <a:gridCol w="746175"/>
                <a:gridCol w="746175"/>
                <a:gridCol w="746175"/>
                <a:gridCol w="746175"/>
                <a:gridCol w="746175"/>
                <a:gridCol w="746175"/>
                <a:gridCol w="746175"/>
                <a:gridCol w="746950"/>
              </a:tblGrid>
              <a:tr h="283177">
                <a:tc rowSpan="2">
                  <a:txBody>
                    <a:bodyPr/>
                    <a:lstStyle/>
                    <a:p>
                      <a:pPr indent="127000" algn="ctr">
                        <a:lnSpc>
                          <a:spcPts val="2000"/>
                        </a:lnSpc>
                        <a:spcAft>
                          <a:spcPts val="0"/>
                        </a:spcAft>
                      </a:pPr>
                      <a:r>
                        <a:rPr lang="zh-CN" sz="1050" kern="0" dirty="0">
                          <a:effectLst/>
                        </a:rPr>
                        <a:t>项目</a:t>
                      </a:r>
                      <a:r>
                        <a:rPr lang="en-US" sz="1050" kern="0" dirty="0">
                          <a:effectLst/>
                        </a:rPr>
                        <a:t>                                                                     </a:t>
                      </a:r>
                      <a:endParaRPr lang="zh-CN" sz="1200" kern="100" dirty="0">
                        <a:effectLst/>
                      </a:endParaRPr>
                    </a:p>
                    <a:p>
                      <a:pPr indent="127000" algn="ctr">
                        <a:lnSpc>
                          <a:spcPts val="2000"/>
                        </a:lnSpc>
                        <a:spcAft>
                          <a:spcPts val="0"/>
                        </a:spcAft>
                      </a:pPr>
                      <a:r>
                        <a:rPr lang="en-US" sz="1050" kern="0" dirty="0">
                          <a:effectLst/>
                        </a:rPr>
                        <a:t> </a:t>
                      </a:r>
                      <a:endParaRPr lang="zh-CN" sz="1200" kern="100" dirty="0">
                        <a:effectLst/>
                      </a:endParaRPr>
                    </a:p>
                    <a:p>
                      <a:pPr indent="127000" algn="just">
                        <a:lnSpc>
                          <a:spcPts val="2000"/>
                        </a:lnSpc>
                        <a:spcAft>
                          <a:spcPts val="0"/>
                        </a:spcAft>
                      </a:pPr>
                      <a:r>
                        <a:rPr lang="zh-CN" sz="1050" kern="0" dirty="0">
                          <a:effectLst/>
                        </a:rPr>
                        <a:t>编号</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50" kern="0" dirty="0">
                          <a:effectLst/>
                        </a:rPr>
                        <a:t>12</a:t>
                      </a:r>
                      <a:r>
                        <a:rPr lang="zh-CN" sz="1050" kern="0" dirty="0">
                          <a:effectLst/>
                        </a:rPr>
                        <a:t>Ω</a:t>
                      </a:r>
                      <a:endParaRPr lang="zh-CN" sz="1200" kern="100" dirty="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50" kern="0">
                          <a:effectLst/>
                        </a:rPr>
                        <a:t>24</a:t>
                      </a:r>
                      <a:r>
                        <a:rPr lang="zh-CN" sz="1050" kern="0">
                          <a:effectLst/>
                        </a:rPr>
                        <a:t>Ω</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50" kern="0">
                          <a:effectLst/>
                        </a:rPr>
                        <a:t>48</a:t>
                      </a:r>
                      <a:r>
                        <a:rPr lang="zh-CN" sz="1050" kern="0">
                          <a:effectLst/>
                        </a:rPr>
                        <a:t>Ω</a:t>
                      </a:r>
                      <a:endParaRPr lang="zh-CN" sz="1200" kern="100">
                        <a:effectLst/>
                        <a:latin typeface="Times New Roman"/>
                        <a:ea typeface="宋体"/>
                      </a:endParaRPr>
                    </a:p>
                  </a:txBody>
                  <a:tcPr marL="68580" marR="68580" marT="0" marB="0" anchor="ctr"/>
                </a:tc>
                <a:tc rowSpan="2">
                  <a:txBody>
                    <a:bodyPr/>
                    <a:lstStyle/>
                    <a:p>
                      <a:pPr indent="127000" algn="just">
                        <a:lnSpc>
                          <a:spcPts val="2000"/>
                        </a:lnSpc>
                        <a:spcAft>
                          <a:spcPts val="0"/>
                        </a:spcAft>
                      </a:pPr>
                      <a:r>
                        <a:rPr lang="zh-CN" sz="1050" kern="0">
                          <a:effectLst/>
                        </a:rPr>
                        <a:t>输出调整率（</a:t>
                      </a:r>
                      <a:r>
                        <a:rPr lang="en-US" sz="1050" kern="0">
                          <a:effectLst/>
                        </a:rPr>
                        <a:t>%</a:t>
                      </a:r>
                      <a:r>
                        <a:rPr lang="zh-CN" sz="1050" kern="0">
                          <a:effectLst/>
                        </a:rPr>
                        <a: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00" kern="0">
                          <a:effectLst/>
                        </a:rPr>
                        <a:t>36V</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00" kern="0">
                          <a:effectLst/>
                        </a:rPr>
                        <a:t>42V</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00" kern="0">
                          <a:effectLst/>
                        </a:rPr>
                        <a:t>48V</a:t>
                      </a:r>
                      <a:endParaRPr lang="zh-CN" sz="1200" kern="100">
                        <a:effectLst/>
                        <a:latin typeface="Times New Roman"/>
                        <a:ea typeface="宋体"/>
                      </a:endParaRPr>
                    </a:p>
                  </a:txBody>
                  <a:tcPr marL="68580" marR="68580" marT="0" marB="0" anchor="ctr"/>
                </a:tc>
                <a:tc rowSpan="2">
                  <a:txBody>
                    <a:bodyPr/>
                    <a:lstStyle/>
                    <a:p>
                      <a:pPr indent="127000" algn="just">
                        <a:lnSpc>
                          <a:spcPts val="2000"/>
                        </a:lnSpc>
                        <a:spcAft>
                          <a:spcPts val="0"/>
                        </a:spcAft>
                      </a:pPr>
                      <a:r>
                        <a:rPr lang="zh-CN" sz="1050" kern="0">
                          <a:effectLst/>
                        </a:rPr>
                        <a:t>输入调整率（</a:t>
                      </a:r>
                      <a:r>
                        <a:rPr lang="en-US" sz="1050" kern="0">
                          <a:effectLst/>
                        </a:rPr>
                        <a:t>%</a:t>
                      </a:r>
                      <a:r>
                        <a:rPr lang="zh-CN" sz="1050" kern="0">
                          <a:effectLst/>
                        </a:rPr>
                        <a:t>）</a:t>
                      </a:r>
                      <a:endParaRPr lang="zh-CN" sz="1200" kern="100">
                        <a:effectLst/>
                        <a:latin typeface="Times New Roman"/>
                        <a:ea typeface="宋体"/>
                      </a:endParaRPr>
                    </a:p>
                  </a:txBody>
                  <a:tcPr marL="68580" marR="68580" marT="0" marB="0" anchor="ctr"/>
                </a:tc>
              </a:tr>
              <a:tr h="924461">
                <a:tc vMerge="1">
                  <a:txBody>
                    <a:bodyPr/>
                    <a:lstStyle/>
                    <a:p>
                      <a:endParaRPr lang="zh-CN" altLang="en-US"/>
                    </a:p>
                  </a:txBody>
                  <a:tcPr/>
                </a:tc>
                <a:tc>
                  <a:txBody>
                    <a:bodyPr/>
                    <a:lstStyle/>
                    <a:p>
                      <a:pPr indent="127000" algn="ctr">
                        <a:lnSpc>
                          <a:spcPts val="2000"/>
                        </a:lnSpc>
                        <a:spcAft>
                          <a:spcPts val="0"/>
                        </a:spcAft>
                      </a:pPr>
                      <a:r>
                        <a:rPr lang="zh-CN" sz="900" kern="0">
                          <a:effectLst/>
                        </a:rPr>
                        <a:t>输出电压</a:t>
                      </a:r>
                      <a:endParaRPr lang="zh-CN" sz="1200" kern="100">
                        <a:effectLst/>
                      </a:endParaRPr>
                    </a:p>
                    <a:p>
                      <a:pPr indent="127000" algn="ctr">
                        <a:lnSpc>
                          <a:spcPts val="2000"/>
                        </a:lnSpc>
                        <a:spcAft>
                          <a:spcPts val="0"/>
                        </a:spcAft>
                      </a:pPr>
                      <a:r>
                        <a:rPr lang="zh-CN" sz="900" kern="0">
                          <a:effectLst/>
                        </a:rPr>
                        <a:t>（</a:t>
                      </a:r>
                      <a:r>
                        <a:rPr lang="en-US" sz="900" kern="0">
                          <a:effectLst/>
                        </a:rPr>
                        <a:t>V</a:t>
                      </a:r>
                      <a:r>
                        <a:rPr lang="zh-CN" sz="900" kern="0">
                          <a:effectLst/>
                        </a:rPr>
                        <a: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zh-CN" sz="900" kern="0">
                          <a:effectLst/>
                        </a:rPr>
                        <a:t>输出电压（</a:t>
                      </a:r>
                      <a:r>
                        <a:rPr lang="en-US" sz="900" kern="0">
                          <a:effectLst/>
                        </a:rPr>
                        <a:t>V</a:t>
                      </a:r>
                      <a:r>
                        <a:rPr lang="zh-CN" sz="900" kern="0">
                          <a:effectLst/>
                        </a:rPr>
                        <a: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zh-CN" sz="900" kern="0">
                          <a:effectLst/>
                        </a:rPr>
                        <a:t>输出电压（</a:t>
                      </a:r>
                      <a:r>
                        <a:rPr lang="en-US" sz="900" kern="0">
                          <a:effectLst/>
                        </a:rPr>
                        <a:t>V</a:t>
                      </a:r>
                      <a:r>
                        <a:rPr lang="zh-CN" sz="900" kern="0">
                          <a:effectLst/>
                        </a:rPr>
                        <a:t>）</a:t>
                      </a:r>
                      <a:endParaRPr lang="zh-CN" sz="1200" kern="100">
                        <a:effectLst/>
                        <a:latin typeface="Times New Roman"/>
                        <a:ea typeface="宋体"/>
                      </a:endParaRPr>
                    </a:p>
                  </a:txBody>
                  <a:tcPr marL="68580" marR="68580" marT="0" marB="0" anchor="ctr"/>
                </a:tc>
                <a:tc vMerge="1">
                  <a:txBody>
                    <a:bodyPr/>
                    <a:lstStyle/>
                    <a:p>
                      <a:endParaRPr lang="zh-CN" altLang="en-US"/>
                    </a:p>
                  </a:txBody>
                  <a:tcPr/>
                </a:tc>
                <a:tc>
                  <a:txBody>
                    <a:bodyPr/>
                    <a:lstStyle/>
                    <a:p>
                      <a:pPr indent="127000" algn="just">
                        <a:lnSpc>
                          <a:spcPts val="2000"/>
                        </a:lnSpc>
                        <a:spcAft>
                          <a:spcPts val="0"/>
                        </a:spcAft>
                      </a:pPr>
                      <a:r>
                        <a:rPr lang="zh-CN" sz="900" kern="0">
                          <a:effectLst/>
                        </a:rPr>
                        <a:t>输出电压</a:t>
                      </a:r>
                      <a:r>
                        <a:rPr lang="zh-CN" sz="1050" kern="0">
                          <a:effectLst/>
                        </a:rPr>
                        <a:t>（</a:t>
                      </a:r>
                      <a:r>
                        <a:rPr lang="en-US" sz="1050" kern="0">
                          <a:effectLst/>
                        </a:rPr>
                        <a:t>V</a:t>
                      </a:r>
                      <a:r>
                        <a:rPr lang="zh-CN" sz="1050" kern="0">
                          <a:effectLst/>
                        </a:rPr>
                        <a:t>）</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900" kern="0">
                          <a:effectLst/>
                        </a:rPr>
                        <a:t>输出电压</a:t>
                      </a:r>
                      <a:r>
                        <a:rPr lang="zh-CN" sz="1050" kern="0">
                          <a:effectLst/>
                        </a:rPr>
                        <a:t>（</a:t>
                      </a:r>
                      <a:r>
                        <a:rPr lang="en-US" sz="1050" kern="0">
                          <a:effectLst/>
                        </a:rPr>
                        <a:t>V</a:t>
                      </a:r>
                      <a:r>
                        <a:rPr lang="zh-CN" sz="1050" kern="0">
                          <a:effectLst/>
                        </a:rPr>
                        <a:t>）</a:t>
                      </a:r>
                      <a:endParaRPr lang="zh-CN" sz="1200" kern="100">
                        <a:effectLst/>
                        <a:latin typeface="Times New Roman"/>
                        <a:ea typeface="宋体"/>
                      </a:endParaRPr>
                    </a:p>
                  </a:txBody>
                  <a:tcPr marL="68580" marR="68580" marT="0" marB="0" anchor="ctr"/>
                </a:tc>
                <a:tc>
                  <a:txBody>
                    <a:bodyPr/>
                    <a:lstStyle/>
                    <a:p>
                      <a:pPr indent="127000" algn="just">
                        <a:lnSpc>
                          <a:spcPts val="2000"/>
                        </a:lnSpc>
                        <a:spcAft>
                          <a:spcPts val="0"/>
                        </a:spcAft>
                      </a:pPr>
                      <a:r>
                        <a:rPr lang="zh-CN" sz="900" kern="0">
                          <a:effectLst/>
                        </a:rPr>
                        <a:t>输出电压</a:t>
                      </a:r>
                      <a:r>
                        <a:rPr lang="zh-CN" sz="1050" kern="0">
                          <a:effectLst/>
                        </a:rPr>
                        <a:t>（</a:t>
                      </a:r>
                      <a:r>
                        <a:rPr lang="en-US" sz="1050" kern="0">
                          <a:effectLst/>
                        </a:rPr>
                        <a:t>V</a:t>
                      </a:r>
                      <a:r>
                        <a:rPr lang="zh-CN" sz="1050" kern="0">
                          <a:effectLst/>
                        </a:rPr>
                        <a:t>）</a:t>
                      </a:r>
                      <a:endParaRPr lang="zh-CN" sz="1200" kern="100">
                        <a:effectLst/>
                        <a:latin typeface="Times New Roman"/>
                        <a:ea typeface="宋体"/>
                      </a:endParaRPr>
                    </a:p>
                  </a:txBody>
                  <a:tcPr marL="68580" marR="68580" marT="0" marB="0" anchor="ctr"/>
                </a:tc>
                <a:tc vMerge="1">
                  <a:txBody>
                    <a:bodyPr/>
                    <a:lstStyle/>
                    <a:p>
                      <a:endParaRPr lang="zh-CN" altLang="en-US"/>
                    </a:p>
                  </a:txBody>
                  <a:tcPr/>
                </a:tc>
              </a:tr>
              <a:tr h="610874">
                <a:tc>
                  <a:txBody>
                    <a:bodyPr/>
                    <a:lstStyle/>
                    <a:p>
                      <a:pPr indent="127000" algn="ctr">
                        <a:lnSpc>
                          <a:spcPts val="2000"/>
                        </a:lnSpc>
                        <a:spcAft>
                          <a:spcPts val="0"/>
                        </a:spcAft>
                      </a:pPr>
                      <a:r>
                        <a:rPr lang="en-US" sz="1200" kern="0">
                          <a:effectLst/>
                        </a:rPr>
                        <a:t>1</a:t>
                      </a:r>
                      <a:r>
                        <a:rPr lang="zh-CN" sz="1200" kern="0">
                          <a:effectLst/>
                        </a:rPr>
                        <a:t>并</a:t>
                      </a:r>
                      <a:r>
                        <a:rPr lang="en-US" sz="1200" kern="0">
                          <a:effectLst/>
                        </a:rPr>
                        <a:t>2</a:t>
                      </a:r>
                      <a:r>
                        <a:rPr lang="zh-CN" sz="1200" kern="0">
                          <a:effectLst/>
                        </a:rPr>
                        <a:t>串</a:t>
                      </a:r>
                      <a:r>
                        <a:rPr lang="en-US" sz="1200" kern="0">
                          <a:effectLst/>
                        </a:rPr>
                        <a:t>3 </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23.24</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23.66</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24.02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3.2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23.56</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23.61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23.57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0.04</a:t>
                      </a:r>
                      <a:endParaRPr lang="zh-CN" sz="1200" kern="100">
                        <a:effectLst/>
                        <a:latin typeface="Times New Roman"/>
                        <a:ea typeface="宋体"/>
                      </a:endParaRPr>
                    </a:p>
                  </a:txBody>
                  <a:tcPr marL="68580" marR="68580" marT="0" marB="0" anchor="ctr"/>
                </a:tc>
              </a:tr>
              <a:tr h="610874">
                <a:tc>
                  <a:txBody>
                    <a:bodyPr/>
                    <a:lstStyle/>
                    <a:p>
                      <a:pPr indent="127000" algn="ctr">
                        <a:lnSpc>
                          <a:spcPts val="2000"/>
                        </a:lnSpc>
                        <a:spcAft>
                          <a:spcPts val="0"/>
                        </a:spcAft>
                      </a:pPr>
                      <a:r>
                        <a:rPr lang="en-US" sz="1200" kern="0">
                          <a:effectLst/>
                        </a:rPr>
                        <a:t>1</a:t>
                      </a:r>
                      <a:r>
                        <a:rPr lang="zh-CN" sz="1200" kern="0">
                          <a:effectLst/>
                        </a:rPr>
                        <a:t>并</a:t>
                      </a:r>
                      <a:r>
                        <a:rPr lang="en-US" sz="1200" kern="0">
                          <a:effectLst/>
                        </a:rPr>
                        <a:t>3</a:t>
                      </a:r>
                      <a:r>
                        <a:rPr lang="zh-CN" sz="1200" kern="0">
                          <a:effectLst/>
                        </a:rPr>
                        <a:t>串</a:t>
                      </a:r>
                      <a:r>
                        <a:rPr lang="en-US" sz="1200" kern="0">
                          <a:effectLst/>
                        </a:rPr>
                        <a:t>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23.41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23.67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24.11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2.9</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23.67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23.68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23.70</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0.12</a:t>
                      </a:r>
                      <a:endParaRPr lang="zh-CN" sz="1200" kern="100">
                        <a:effectLst/>
                        <a:latin typeface="Times New Roman"/>
                        <a:ea typeface="宋体"/>
                      </a:endParaRPr>
                    </a:p>
                  </a:txBody>
                  <a:tcPr marL="68580" marR="68580" marT="0" marB="0" anchor="ctr"/>
                </a:tc>
              </a:tr>
              <a:tr h="610874">
                <a:tc>
                  <a:txBody>
                    <a:bodyPr/>
                    <a:lstStyle/>
                    <a:p>
                      <a:pPr indent="127000" algn="ctr">
                        <a:lnSpc>
                          <a:spcPts val="2000"/>
                        </a:lnSpc>
                        <a:spcAft>
                          <a:spcPts val="0"/>
                        </a:spcAft>
                      </a:pPr>
                      <a:r>
                        <a:rPr lang="en-US" sz="1200" kern="0">
                          <a:effectLst/>
                        </a:rPr>
                        <a:t>2</a:t>
                      </a:r>
                      <a:r>
                        <a:rPr lang="zh-CN" sz="1200" kern="0">
                          <a:effectLst/>
                        </a:rPr>
                        <a:t>并</a:t>
                      </a:r>
                      <a:r>
                        <a:rPr lang="en-US" sz="1200" kern="0">
                          <a:effectLst/>
                        </a:rPr>
                        <a:t>3</a:t>
                      </a:r>
                      <a:r>
                        <a:rPr lang="zh-CN" sz="1200" kern="0">
                          <a:effectLst/>
                        </a:rPr>
                        <a:t>串</a:t>
                      </a:r>
                      <a:r>
                        <a:rPr lang="en-US" sz="1200" kern="0">
                          <a:effectLst/>
                        </a:rPr>
                        <a:t>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23.20</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23.52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24.01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3.4</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23.48</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23.52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23.54</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0.2</a:t>
                      </a:r>
                      <a:endParaRPr lang="zh-CN" sz="1200" kern="100" dirty="0">
                        <a:effectLst/>
                        <a:latin typeface="Times New Roman"/>
                        <a:ea typeface="宋体"/>
                      </a:endParaRPr>
                    </a:p>
                  </a:txBody>
                  <a:tcPr marL="68580" marR="68580" marT="0"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941667678"/>
              </p:ext>
            </p:extLst>
          </p:nvPr>
        </p:nvGraphicFramePr>
        <p:xfrm>
          <a:off x="1043608" y="4391248"/>
          <a:ext cx="6984776" cy="1270000"/>
        </p:xfrm>
        <a:graphic>
          <a:graphicData uri="http://schemas.openxmlformats.org/drawingml/2006/table">
            <a:tbl>
              <a:tblPr firstRow="1" firstCol="1" bandRow="1">
                <a:tableStyleId>{5C22544A-7EE6-4342-B048-85BDC9FD1C3A}</a:tableStyleId>
              </a:tblPr>
              <a:tblGrid>
                <a:gridCol w="2213551"/>
                <a:gridCol w="882793"/>
                <a:gridCol w="720080"/>
                <a:gridCol w="864096"/>
                <a:gridCol w="720080"/>
                <a:gridCol w="720080"/>
                <a:gridCol w="864096"/>
              </a:tblGrid>
              <a:tr h="508000">
                <a:tc>
                  <a:txBody>
                    <a:bodyPr/>
                    <a:lstStyle/>
                    <a:p>
                      <a:pPr indent="127000" algn="ctr">
                        <a:lnSpc>
                          <a:spcPts val="2000"/>
                        </a:lnSpc>
                        <a:spcAft>
                          <a:spcPts val="0"/>
                        </a:spcAft>
                      </a:pPr>
                      <a:r>
                        <a:rPr lang="en-US" sz="1000" kern="0" dirty="0">
                          <a:effectLst/>
                        </a:rPr>
                        <a:t>          </a:t>
                      </a:r>
                      <a:r>
                        <a:rPr lang="zh-CN" sz="1000" kern="0" dirty="0">
                          <a:effectLst/>
                        </a:rPr>
                        <a:t>项目</a:t>
                      </a:r>
                      <a:endParaRPr lang="zh-CN" sz="1200" kern="100" dirty="0">
                        <a:effectLst/>
                      </a:endParaRPr>
                    </a:p>
                    <a:p>
                      <a:pPr indent="127000" algn="just">
                        <a:lnSpc>
                          <a:spcPts val="2000"/>
                        </a:lnSpc>
                        <a:spcAft>
                          <a:spcPts val="0"/>
                        </a:spcAft>
                      </a:pPr>
                      <a:r>
                        <a:rPr lang="zh-CN" sz="1000" kern="0" dirty="0">
                          <a:effectLst/>
                        </a:rPr>
                        <a:t>编号</a:t>
                      </a:r>
                      <a:endParaRPr lang="zh-CN" sz="1200" kern="100" dirty="0">
                        <a:effectLst/>
                        <a:latin typeface="Times New Roman"/>
                        <a:ea typeface="宋体"/>
                      </a:endParaRPr>
                    </a:p>
                  </a:txBody>
                  <a:tcPr marL="68580" marR="68580" marT="0" marB="0"/>
                </a:tc>
                <a:tc>
                  <a:txBody>
                    <a:bodyPr/>
                    <a:lstStyle/>
                    <a:p>
                      <a:pPr indent="127000" algn="ctr">
                        <a:lnSpc>
                          <a:spcPts val="2000"/>
                        </a:lnSpc>
                        <a:spcAft>
                          <a:spcPts val="0"/>
                        </a:spcAft>
                      </a:pPr>
                      <a:r>
                        <a:rPr lang="en-US" sz="1000" kern="0">
                          <a:effectLst/>
                        </a:rPr>
                        <a:t>U</a:t>
                      </a:r>
                      <a:r>
                        <a:rPr lang="en-US" sz="1000" kern="0" baseline="-25000">
                          <a:effectLst/>
                        </a:rPr>
                        <a:t>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00" kern="0">
                          <a:effectLst/>
                        </a:rPr>
                        <a:t>U</a:t>
                      </a:r>
                      <a:r>
                        <a:rPr lang="en-US" sz="1000" kern="0" baseline="-25000">
                          <a:effectLst/>
                        </a:rPr>
                        <a:t>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00" kern="0">
                          <a:effectLst/>
                        </a:rPr>
                        <a:t>U</a:t>
                      </a:r>
                      <a:r>
                        <a:rPr lang="en-US" sz="1000" kern="0" baseline="-25000">
                          <a:effectLst/>
                        </a:rPr>
                        <a:t>3</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00" kern="0">
                          <a:effectLst/>
                        </a:rPr>
                        <a:t>I</a:t>
                      </a:r>
                      <a:r>
                        <a:rPr lang="en-US" sz="1000" kern="0" baseline="-25000">
                          <a:effectLst/>
                        </a:rPr>
                        <a:t>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00" kern="0">
                          <a:effectLst/>
                        </a:rPr>
                        <a:t>I</a:t>
                      </a:r>
                      <a:r>
                        <a:rPr lang="en-US" sz="1000" kern="0" baseline="-25000">
                          <a:effectLst/>
                        </a:rPr>
                        <a:t>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000" kern="0">
                          <a:effectLst/>
                        </a:rPr>
                        <a:t>I</a:t>
                      </a:r>
                      <a:r>
                        <a:rPr lang="en-US" sz="1000" kern="0" baseline="-25000">
                          <a:effectLst/>
                        </a:rPr>
                        <a:t>3</a:t>
                      </a:r>
                      <a:endParaRPr lang="zh-CN" sz="1200" kern="100">
                        <a:effectLst/>
                        <a:latin typeface="Times New Roman"/>
                        <a:ea typeface="宋体"/>
                      </a:endParaRPr>
                    </a:p>
                  </a:txBody>
                  <a:tcPr marL="68580" marR="68580" marT="0" marB="0" anchor="ctr"/>
                </a:tc>
              </a:tr>
              <a:tr h="254000">
                <a:tc>
                  <a:txBody>
                    <a:bodyPr/>
                    <a:lstStyle/>
                    <a:p>
                      <a:pPr indent="127000" algn="ctr">
                        <a:lnSpc>
                          <a:spcPts val="2000"/>
                        </a:lnSpc>
                        <a:spcAft>
                          <a:spcPts val="0"/>
                        </a:spcAft>
                      </a:pPr>
                      <a:r>
                        <a:rPr lang="en-US" sz="1200" kern="0">
                          <a:effectLst/>
                        </a:rPr>
                        <a:t>1</a:t>
                      </a:r>
                      <a:r>
                        <a:rPr lang="zh-CN" sz="1200" kern="0">
                          <a:effectLst/>
                        </a:rPr>
                        <a:t>、</a:t>
                      </a:r>
                      <a:r>
                        <a:rPr lang="en-US" sz="1200" kern="0">
                          <a:effectLst/>
                        </a:rPr>
                        <a:t>2</a:t>
                      </a:r>
                      <a:r>
                        <a:rPr lang="zh-CN" sz="1200" kern="0">
                          <a:effectLst/>
                        </a:rPr>
                        <a:t>并联与</a:t>
                      </a:r>
                      <a:r>
                        <a:rPr lang="en-US" sz="1200" kern="0">
                          <a:effectLst/>
                        </a:rPr>
                        <a:t>3</a:t>
                      </a:r>
                      <a:r>
                        <a:rPr lang="zh-CN" sz="1200" kern="0">
                          <a:effectLst/>
                        </a:rPr>
                        <a:t>串联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12.14</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12.22</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12.04</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0.555</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1.367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1.922</a:t>
                      </a:r>
                      <a:endParaRPr lang="zh-CN" sz="1200" kern="100">
                        <a:effectLst/>
                        <a:latin typeface="Times New Roman"/>
                        <a:ea typeface="宋体"/>
                      </a:endParaRPr>
                    </a:p>
                  </a:txBody>
                  <a:tcPr marL="68580" marR="68580" marT="0" marB="0" anchor="ctr"/>
                </a:tc>
              </a:tr>
              <a:tr h="254000">
                <a:tc>
                  <a:txBody>
                    <a:bodyPr/>
                    <a:lstStyle/>
                    <a:p>
                      <a:pPr indent="127000" algn="ctr">
                        <a:lnSpc>
                          <a:spcPts val="2000"/>
                        </a:lnSpc>
                        <a:spcAft>
                          <a:spcPts val="0"/>
                        </a:spcAft>
                      </a:pPr>
                      <a:r>
                        <a:rPr lang="en-US" sz="1200" kern="0">
                          <a:effectLst/>
                        </a:rPr>
                        <a:t>1</a:t>
                      </a:r>
                      <a:r>
                        <a:rPr lang="zh-CN" sz="1200" kern="0">
                          <a:effectLst/>
                        </a:rPr>
                        <a:t>、</a:t>
                      </a:r>
                      <a:r>
                        <a:rPr lang="en-US" sz="1200" kern="0">
                          <a:effectLst/>
                        </a:rPr>
                        <a:t>3</a:t>
                      </a:r>
                      <a:r>
                        <a:rPr lang="zh-CN" sz="1200" kern="0">
                          <a:effectLst/>
                        </a:rPr>
                        <a:t>并联与</a:t>
                      </a:r>
                      <a:r>
                        <a:rPr lang="en-US" sz="1200" kern="0">
                          <a:effectLst/>
                        </a:rPr>
                        <a:t>2</a:t>
                      </a:r>
                      <a:r>
                        <a:rPr lang="zh-CN" sz="1200" kern="0">
                          <a:effectLst/>
                        </a:rPr>
                        <a:t>串联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11.96</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12.19</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12.00</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1.19</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1.956</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0.765</a:t>
                      </a:r>
                      <a:endParaRPr lang="zh-CN" sz="1200" kern="100">
                        <a:effectLst/>
                        <a:latin typeface="Times New Roman"/>
                        <a:ea typeface="宋体"/>
                      </a:endParaRPr>
                    </a:p>
                  </a:txBody>
                  <a:tcPr marL="68580" marR="68580" marT="0" marB="0" anchor="ctr"/>
                </a:tc>
              </a:tr>
              <a:tr h="254000">
                <a:tc>
                  <a:txBody>
                    <a:bodyPr/>
                    <a:lstStyle/>
                    <a:p>
                      <a:pPr indent="127000" algn="ctr">
                        <a:lnSpc>
                          <a:spcPts val="2000"/>
                        </a:lnSpc>
                        <a:spcAft>
                          <a:spcPts val="0"/>
                        </a:spcAft>
                      </a:pPr>
                      <a:r>
                        <a:rPr lang="en-US" sz="1200" kern="0">
                          <a:effectLst/>
                        </a:rPr>
                        <a:t>2</a:t>
                      </a:r>
                      <a:r>
                        <a:rPr lang="zh-CN" sz="1200" kern="0">
                          <a:effectLst/>
                        </a:rPr>
                        <a:t>、</a:t>
                      </a:r>
                      <a:r>
                        <a:rPr lang="en-US" sz="1200" kern="0">
                          <a:effectLst/>
                        </a:rPr>
                        <a:t>3</a:t>
                      </a:r>
                      <a:r>
                        <a:rPr lang="zh-CN" sz="1200" kern="0">
                          <a:effectLst/>
                        </a:rPr>
                        <a:t>并联与</a:t>
                      </a:r>
                      <a:r>
                        <a:rPr lang="en-US" sz="1200" kern="0">
                          <a:effectLst/>
                        </a:rPr>
                        <a:t>1</a:t>
                      </a:r>
                      <a:r>
                        <a:rPr lang="zh-CN" sz="1200" kern="0">
                          <a:effectLst/>
                        </a:rPr>
                        <a:t>串联</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11.95</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12.01</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1.946</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0.417</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dirty="0">
                          <a:effectLst/>
                        </a:rPr>
                        <a:t>1.426</a:t>
                      </a:r>
                      <a:endParaRPr lang="zh-CN" sz="12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82960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51520" y="404664"/>
                <a:ext cx="7128792" cy="1038939"/>
              </a:xfrm>
              <a:prstGeom prst="rect">
                <a:avLst/>
              </a:prstGeom>
            </p:spPr>
            <p:txBody>
              <a:bodyPr wrap="square">
                <a:spAutoFit/>
              </a:bodyPr>
              <a:lstStyle/>
              <a:p>
                <a:r>
                  <a:rPr lang="en-US" altLang="zh-CN" sz="2400" dirty="0"/>
                  <a:t>DC/DC</a:t>
                </a:r>
                <a:r>
                  <a:rPr lang="zh-CN" altLang="zh-CN" sz="2400" dirty="0"/>
                  <a:t>变换器的测量信噪比计算公式如下：</a:t>
                </a:r>
              </a:p>
              <a:p>
                <a:r>
                  <a:rPr lang="en-US" altLang="zh-CN" sz="2400" dirty="0" err="1"/>
                  <a:t>SNR</a:t>
                </a:r>
                <a:r>
                  <a:rPr lang="en-US" altLang="zh-CN" sz="2400" baseline="-25000" dirty="0" err="1"/>
                  <a:t>Vout</a:t>
                </a:r>
                <a:r>
                  <a:rPr lang="en-US" altLang="zh-CN" sz="2400" dirty="0"/>
                  <a:t>=</a:t>
                </a:r>
                <a14:m>
                  <m:oMath xmlns:m="http://schemas.openxmlformats.org/officeDocument/2006/math">
                    <m:r>
                      <a:rPr lang="en-US" altLang="zh-CN" sz="2400">
                        <a:latin typeface="Cambria Math"/>
                      </a:rPr>
                      <m:t>10</m:t>
                    </m:r>
                    <m:func>
                      <m:funcPr>
                        <m:ctrlPr>
                          <a:rPr lang="zh-CN" altLang="zh-CN" sz="2400" i="1">
                            <a:latin typeface="Cambria Math"/>
                          </a:rPr>
                        </m:ctrlPr>
                      </m:funcPr>
                      <m:fName>
                        <m:sSub>
                          <m:sSubPr>
                            <m:ctrlPr>
                              <a:rPr lang="zh-CN" altLang="zh-CN" sz="2400" i="1">
                                <a:latin typeface="Cambria Math"/>
                              </a:rPr>
                            </m:ctrlPr>
                          </m:sSubPr>
                          <m:e>
                            <m:r>
                              <m:rPr>
                                <m:sty m:val="p"/>
                              </m:rPr>
                              <a:rPr lang="en-US" altLang="zh-CN" sz="2400">
                                <a:latin typeface="Cambria Math"/>
                              </a:rPr>
                              <m:t>log</m:t>
                            </m:r>
                          </m:e>
                          <m:sub>
                            <m:r>
                              <a:rPr lang="en-US" altLang="zh-CN" sz="2400" i="1">
                                <a:latin typeface="Cambria Math"/>
                              </a:rPr>
                              <m:t>10</m:t>
                            </m:r>
                          </m:sub>
                        </m:sSub>
                      </m:fName>
                      <m:e>
                        <m:f>
                          <m:fPr>
                            <m:ctrlPr>
                              <a:rPr lang="zh-CN" altLang="zh-CN" sz="2400" i="1">
                                <a:latin typeface="Cambria Math"/>
                              </a:rPr>
                            </m:ctrlPr>
                          </m:fPr>
                          <m:num>
                            <m:sSub>
                              <m:sSubPr>
                                <m:ctrlPr>
                                  <a:rPr lang="zh-CN" altLang="zh-CN" sz="2400" i="1">
                                    <a:latin typeface="Cambria Math"/>
                                  </a:rPr>
                                </m:ctrlPr>
                              </m:sSubPr>
                              <m:e>
                                <m:r>
                                  <a:rPr lang="en-US" altLang="zh-CN" sz="2400" i="1">
                                    <a:latin typeface="Cambria Math"/>
                                  </a:rPr>
                                  <m:t>𝐸</m:t>
                                </m:r>
                              </m:e>
                              <m:sub>
                                <m:r>
                                  <a:rPr lang="en-US" altLang="zh-CN" sz="2400" i="1">
                                    <a:latin typeface="Cambria Math"/>
                                  </a:rPr>
                                  <m:t>𝑉𝑜𝑢𝑡</m:t>
                                </m:r>
                              </m:sub>
                            </m:sSub>
                          </m:num>
                          <m:den>
                            <m:sSub>
                              <m:sSubPr>
                                <m:ctrlPr>
                                  <a:rPr lang="zh-CN" altLang="zh-CN" sz="2400" i="1">
                                    <a:latin typeface="Cambria Math"/>
                                  </a:rPr>
                                </m:ctrlPr>
                              </m:sSubPr>
                              <m:e>
                                <m:r>
                                  <a:rPr lang="en-US" altLang="zh-CN" sz="2400" i="1">
                                    <a:latin typeface="Cambria Math"/>
                                  </a:rPr>
                                  <m:t>𝛿</m:t>
                                </m:r>
                              </m:e>
                              <m:sub>
                                <m:r>
                                  <a:rPr lang="en-US" altLang="zh-CN" sz="2400" i="1">
                                    <a:latin typeface="Cambria Math"/>
                                  </a:rPr>
                                  <m:t>𝑉𝑜𝑢𝑡</m:t>
                                </m:r>
                              </m:sub>
                            </m:sSub>
                          </m:den>
                        </m:f>
                      </m:e>
                    </m:func>
                  </m:oMath>
                </a14:m>
                <a:r>
                  <a:rPr lang="en-US" altLang="zh-CN" sz="2400" dirty="0"/>
                  <a:t>  	</a:t>
                </a:r>
                <a:r>
                  <a:rPr lang="en-US" altLang="zh-CN" sz="2400" dirty="0" err="1"/>
                  <a:t>SNR</a:t>
                </a:r>
                <a:r>
                  <a:rPr lang="en-US" altLang="zh-CN" sz="2400" baseline="-25000" dirty="0" err="1"/>
                  <a:t>Iout</a:t>
                </a:r>
                <a:r>
                  <a:rPr lang="en-US" altLang="zh-CN" sz="2400" dirty="0"/>
                  <a:t>=</a:t>
                </a:r>
                <a14:m>
                  <m:oMath xmlns:m="http://schemas.openxmlformats.org/officeDocument/2006/math">
                    <m:r>
                      <a:rPr lang="en-US" altLang="zh-CN" sz="2400">
                        <a:latin typeface="Cambria Math"/>
                      </a:rPr>
                      <m:t>10</m:t>
                    </m:r>
                    <m:func>
                      <m:funcPr>
                        <m:ctrlPr>
                          <a:rPr lang="zh-CN" altLang="zh-CN" sz="2400" i="1">
                            <a:latin typeface="Cambria Math"/>
                          </a:rPr>
                        </m:ctrlPr>
                      </m:funcPr>
                      <m:fName>
                        <m:sSub>
                          <m:sSubPr>
                            <m:ctrlPr>
                              <a:rPr lang="zh-CN" altLang="zh-CN" sz="2400" i="1">
                                <a:latin typeface="Cambria Math"/>
                              </a:rPr>
                            </m:ctrlPr>
                          </m:sSubPr>
                          <m:e>
                            <m:r>
                              <m:rPr>
                                <m:sty m:val="p"/>
                              </m:rPr>
                              <a:rPr lang="en-US" altLang="zh-CN" sz="2400">
                                <a:latin typeface="Cambria Math"/>
                              </a:rPr>
                              <m:t>log</m:t>
                            </m:r>
                          </m:e>
                          <m:sub>
                            <m:r>
                              <a:rPr lang="en-US" altLang="zh-CN" sz="2400" i="1">
                                <a:latin typeface="Cambria Math"/>
                              </a:rPr>
                              <m:t>10</m:t>
                            </m:r>
                          </m:sub>
                        </m:sSub>
                      </m:fName>
                      <m:e>
                        <m:f>
                          <m:fPr>
                            <m:ctrlPr>
                              <a:rPr lang="zh-CN" altLang="zh-CN" sz="2400" i="1">
                                <a:latin typeface="Cambria Math"/>
                              </a:rPr>
                            </m:ctrlPr>
                          </m:fPr>
                          <m:num>
                            <m:sSub>
                              <m:sSubPr>
                                <m:ctrlPr>
                                  <a:rPr lang="zh-CN" altLang="zh-CN" sz="2400" i="1">
                                    <a:latin typeface="Cambria Math"/>
                                  </a:rPr>
                                </m:ctrlPr>
                              </m:sSubPr>
                              <m:e>
                                <m:r>
                                  <a:rPr lang="en-US" altLang="zh-CN" sz="2400" i="1">
                                    <a:latin typeface="Cambria Math"/>
                                  </a:rPr>
                                  <m:t>𝐸</m:t>
                                </m:r>
                              </m:e>
                              <m:sub>
                                <m:r>
                                  <a:rPr lang="en-US" altLang="zh-CN" sz="2400" i="1">
                                    <a:latin typeface="Cambria Math"/>
                                  </a:rPr>
                                  <m:t>𝐼𝑜𝑢𝑡</m:t>
                                </m:r>
                              </m:sub>
                            </m:sSub>
                          </m:num>
                          <m:den>
                            <m:sSub>
                              <m:sSubPr>
                                <m:ctrlPr>
                                  <a:rPr lang="zh-CN" altLang="zh-CN" sz="2400" i="1">
                                    <a:latin typeface="Cambria Math"/>
                                  </a:rPr>
                                </m:ctrlPr>
                              </m:sSubPr>
                              <m:e>
                                <m:r>
                                  <a:rPr lang="en-US" altLang="zh-CN" sz="2400" i="1">
                                    <a:latin typeface="Cambria Math"/>
                                  </a:rPr>
                                  <m:t>𝛿</m:t>
                                </m:r>
                              </m:e>
                              <m:sub>
                                <m:r>
                                  <a:rPr lang="en-US" altLang="zh-CN" sz="2400" i="1">
                                    <a:latin typeface="Cambria Math"/>
                                  </a:rPr>
                                  <m:t>𝐼𝑜𝑢𝑡</m:t>
                                </m:r>
                              </m:sub>
                            </m:sSub>
                          </m:den>
                        </m:f>
                      </m:e>
                    </m:func>
                  </m:oMath>
                </a14:m>
                <a:endParaRPr lang="zh-CN" altLang="zh-CN" sz="2400" dirty="0"/>
              </a:p>
            </p:txBody>
          </p:sp>
        </mc:Choice>
        <mc:Fallback xmlns="">
          <p:sp>
            <p:nvSpPr>
              <p:cNvPr id="2" name="矩形 1"/>
              <p:cNvSpPr>
                <a:spLocks noRot="1" noChangeAspect="1" noMove="1" noResize="1" noEditPoints="1" noAdjustHandles="1" noChangeArrowheads="1" noChangeShapeType="1" noTextEdit="1"/>
              </p:cNvSpPr>
              <p:nvPr/>
            </p:nvSpPr>
            <p:spPr>
              <a:xfrm>
                <a:off x="251520" y="404664"/>
                <a:ext cx="7128792" cy="1038939"/>
              </a:xfrm>
              <a:prstGeom prst="rect">
                <a:avLst/>
              </a:prstGeom>
              <a:blipFill rotWithShape="1">
                <a:blip r:embed="rId3"/>
                <a:stretch>
                  <a:fillRect l="-1282" t="-6433"/>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684386785"/>
              </p:ext>
            </p:extLst>
          </p:nvPr>
        </p:nvGraphicFramePr>
        <p:xfrm>
          <a:off x="539553" y="1556792"/>
          <a:ext cx="7992887" cy="3604317"/>
        </p:xfrm>
        <a:graphic>
          <a:graphicData uri="http://schemas.openxmlformats.org/drawingml/2006/table">
            <a:tbl>
              <a:tblPr firstRow="1" firstCol="1" bandRow="1">
                <a:tableStyleId>{5C22544A-7EE6-4342-B048-85BDC9FD1C3A}</a:tableStyleId>
              </a:tblPr>
              <a:tblGrid>
                <a:gridCol w="1083066"/>
                <a:gridCol w="1083066"/>
                <a:gridCol w="1083066"/>
                <a:gridCol w="1081551"/>
                <a:gridCol w="1081551"/>
                <a:gridCol w="1081551"/>
                <a:gridCol w="1499036"/>
              </a:tblGrid>
              <a:tr h="629187">
                <a:tc>
                  <a:txBody>
                    <a:bodyPr/>
                    <a:lstStyle/>
                    <a:p>
                      <a:pPr indent="127000" algn="r">
                        <a:lnSpc>
                          <a:spcPts val="2000"/>
                        </a:lnSpc>
                        <a:spcAft>
                          <a:spcPts val="0"/>
                        </a:spcAft>
                      </a:pPr>
                      <a:r>
                        <a:rPr lang="zh-CN" sz="1200" kern="0" dirty="0">
                          <a:effectLst/>
                        </a:rPr>
                        <a:t>信噪比</a:t>
                      </a:r>
                      <a:endParaRPr lang="zh-CN" sz="1200" kern="100" dirty="0">
                        <a:effectLst/>
                      </a:endParaRPr>
                    </a:p>
                    <a:p>
                      <a:pPr indent="127000" algn="just">
                        <a:lnSpc>
                          <a:spcPts val="2000"/>
                        </a:lnSpc>
                        <a:spcAft>
                          <a:spcPts val="0"/>
                        </a:spcAft>
                      </a:pPr>
                      <a:r>
                        <a:rPr lang="zh-CN" sz="1200" kern="0" dirty="0">
                          <a:effectLst/>
                        </a:rPr>
                        <a:t>编号 </a:t>
                      </a:r>
                      <a:endParaRPr lang="zh-CN" sz="1200" kern="100" dirty="0">
                        <a:effectLst/>
                        <a:latin typeface="Times New Roman"/>
                        <a:ea typeface="宋体"/>
                      </a:endParaRPr>
                    </a:p>
                  </a:txBody>
                  <a:tcPr marL="68580" marR="68580" marT="0" marB="0"/>
                </a:tc>
                <a:tc>
                  <a:txBody>
                    <a:bodyPr/>
                    <a:lstStyle/>
                    <a:p>
                      <a:pPr indent="127000" algn="ctr">
                        <a:lnSpc>
                          <a:spcPts val="2000"/>
                        </a:lnSpc>
                        <a:spcAft>
                          <a:spcPts val="0"/>
                        </a:spcAft>
                      </a:pPr>
                      <a:r>
                        <a:rPr lang="en-US" sz="1400" kern="0">
                          <a:effectLst/>
                        </a:rPr>
                        <a:t>E</a:t>
                      </a:r>
                      <a:r>
                        <a:rPr lang="en-US" sz="1400" kern="0" baseline="-25000">
                          <a:effectLst/>
                        </a:rPr>
                        <a:t>Vout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zh-CN" sz="1400" kern="0">
                          <a:effectLst/>
                        </a:rPr>
                        <a:t>δ</a:t>
                      </a:r>
                      <a:r>
                        <a:rPr lang="en-US" sz="1400" kern="0" baseline="-25000">
                          <a:effectLst/>
                        </a:rPr>
                        <a:t>Vout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SNR</a:t>
                      </a:r>
                      <a:r>
                        <a:rPr lang="en-US" sz="1200" kern="0" baseline="-25000">
                          <a:effectLst/>
                        </a:rPr>
                        <a:t>Vout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400" kern="0">
                          <a:effectLst/>
                        </a:rPr>
                        <a:t>E</a:t>
                      </a:r>
                      <a:r>
                        <a:rPr lang="en-US" sz="1400" kern="0" baseline="-25000">
                          <a:effectLst/>
                        </a:rPr>
                        <a:t>Iout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zh-CN" sz="1400" kern="0">
                          <a:effectLst/>
                        </a:rPr>
                        <a:t>δ</a:t>
                      </a:r>
                      <a:r>
                        <a:rPr lang="en-US" sz="1400" kern="0" baseline="-25000">
                          <a:effectLst/>
                        </a:rPr>
                        <a:t>Iout</a:t>
                      </a:r>
                      <a:endParaRPr lang="zh-CN" sz="1200" kern="100">
                        <a:effectLst/>
                        <a:latin typeface="Times New Roman"/>
                        <a:ea typeface="宋体"/>
                      </a:endParaRPr>
                    </a:p>
                  </a:txBody>
                  <a:tcPr marL="68580" marR="68580" marT="0" marB="0" anchor="ctr"/>
                </a:tc>
                <a:tc>
                  <a:txBody>
                    <a:bodyPr/>
                    <a:lstStyle/>
                    <a:p>
                      <a:pPr indent="127000" algn="ctr">
                        <a:lnSpc>
                          <a:spcPts val="2000"/>
                        </a:lnSpc>
                        <a:spcAft>
                          <a:spcPts val="0"/>
                        </a:spcAft>
                      </a:pPr>
                      <a:r>
                        <a:rPr lang="en-US" sz="1200" kern="0">
                          <a:effectLst/>
                        </a:rPr>
                        <a:t>SNR</a:t>
                      </a:r>
                      <a:r>
                        <a:rPr lang="en-US" sz="1200" kern="0" baseline="-25000">
                          <a:effectLst/>
                        </a:rPr>
                        <a:t>Iout</a:t>
                      </a:r>
                      <a:endParaRPr lang="zh-CN" sz="1200" kern="100">
                        <a:effectLst/>
                        <a:latin typeface="Times New Roman"/>
                        <a:ea typeface="宋体"/>
                      </a:endParaRPr>
                    </a:p>
                  </a:txBody>
                  <a:tcPr marL="68580" marR="68580" marT="0" marB="0" anchor="ctr"/>
                </a:tc>
              </a:tr>
              <a:tr h="297513">
                <a:tc>
                  <a:txBody>
                    <a:bodyPr/>
                    <a:lstStyle/>
                    <a:p>
                      <a:pPr indent="127000" algn="ctr">
                        <a:lnSpc>
                          <a:spcPts val="2000"/>
                        </a:lnSpc>
                        <a:spcAft>
                          <a:spcPts val="0"/>
                        </a:spcAft>
                      </a:pPr>
                      <a:r>
                        <a:rPr lang="en-US" sz="1200" kern="0">
                          <a:effectLst/>
                        </a:rPr>
                        <a:t>1</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12.06</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0.0004</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44.54</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0.99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0.000043</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43.61</a:t>
                      </a:r>
                      <a:endParaRPr lang="zh-CN" sz="1200" kern="100">
                        <a:effectLst/>
                        <a:latin typeface="Times New Roman"/>
                        <a:ea typeface="宋体"/>
                      </a:endParaRPr>
                    </a:p>
                  </a:txBody>
                  <a:tcPr marL="68580" marR="68580" marT="0" marB="0"/>
                </a:tc>
              </a:tr>
              <a:tr h="297513">
                <a:tc>
                  <a:txBody>
                    <a:bodyPr/>
                    <a:lstStyle/>
                    <a:p>
                      <a:pPr indent="127000" algn="ctr">
                        <a:lnSpc>
                          <a:spcPts val="2000"/>
                        </a:lnSpc>
                        <a:spcAft>
                          <a:spcPts val="0"/>
                        </a:spcAft>
                      </a:pPr>
                      <a:r>
                        <a:rPr lang="en-US" sz="1200" kern="0">
                          <a:effectLst/>
                        </a:rPr>
                        <a:t>2</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12.20</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0.0071</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32.32</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1.00</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0.000037</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44.73</a:t>
                      </a:r>
                      <a:endParaRPr lang="zh-CN" sz="1200" kern="100">
                        <a:effectLst/>
                        <a:latin typeface="Times New Roman"/>
                        <a:ea typeface="宋体"/>
                      </a:endParaRPr>
                    </a:p>
                  </a:txBody>
                  <a:tcPr marL="68580" marR="68580" marT="0" marB="0"/>
                </a:tc>
              </a:tr>
              <a:tr h="297513">
                <a:tc>
                  <a:txBody>
                    <a:bodyPr/>
                    <a:lstStyle/>
                    <a:p>
                      <a:pPr indent="127000" algn="ctr">
                        <a:lnSpc>
                          <a:spcPts val="2000"/>
                        </a:lnSpc>
                        <a:spcAft>
                          <a:spcPts val="0"/>
                        </a:spcAft>
                      </a:pPr>
                      <a:r>
                        <a:rPr lang="en-US" sz="1200" kern="0">
                          <a:effectLst/>
                        </a:rPr>
                        <a:t>3</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12.09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0.0069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32.46</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0.99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0.000079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50.98</a:t>
                      </a:r>
                      <a:endParaRPr lang="zh-CN" sz="1200" kern="100">
                        <a:effectLst/>
                        <a:latin typeface="Times New Roman"/>
                        <a:ea typeface="宋体"/>
                      </a:endParaRPr>
                    </a:p>
                  </a:txBody>
                  <a:tcPr marL="68580" marR="68580" marT="0" marB="0"/>
                </a:tc>
              </a:tr>
              <a:tr h="297513">
                <a:tc>
                  <a:txBody>
                    <a:bodyPr/>
                    <a:lstStyle/>
                    <a:p>
                      <a:pPr indent="127000" algn="ctr">
                        <a:lnSpc>
                          <a:spcPts val="2000"/>
                        </a:lnSpc>
                        <a:spcAft>
                          <a:spcPts val="0"/>
                        </a:spcAft>
                      </a:pPr>
                      <a:r>
                        <a:rPr lang="en-US" sz="1200" kern="0">
                          <a:effectLst/>
                        </a:rPr>
                        <a:t>4</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12.10</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0.0013</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39.41</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dirty="0">
                          <a:effectLst/>
                        </a:rPr>
                        <a:t>0.98</a:t>
                      </a:r>
                      <a:endParaRPr lang="zh-CN" sz="1200" kern="100" dirty="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0.000090</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40.36</a:t>
                      </a:r>
                      <a:endParaRPr lang="zh-CN" sz="1200" kern="100">
                        <a:effectLst/>
                        <a:latin typeface="Times New Roman"/>
                        <a:ea typeface="宋体"/>
                      </a:endParaRPr>
                    </a:p>
                  </a:txBody>
                  <a:tcPr marL="68580" marR="68580" marT="0" marB="0"/>
                </a:tc>
              </a:tr>
              <a:tr h="297513">
                <a:tc>
                  <a:txBody>
                    <a:bodyPr/>
                    <a:lstStyle/>
                    <a:p>
                      <a:pPr indent="127000" algn="ctr">
                        <a:lnSpc>
                          <a:spcPts val="2000"/>
                        </a:lnSpc>
                        <a:spcAft>
                          <a:spcPts val="0"/>
                        </a:spcAft>
                      </a:pPr>
                      <a:r>
                        <a:rPr lang="en-US" sz="1200" kern="0">
                          <a:effectLst/>
                        </a:rPr>
                        <a:t>5</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12.37</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0.0089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31.44</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1.01</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0.000013</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48.94</a:t>
                      </a:r>
                      <a:endParaRPr lang="zh-CN" sz="1200" kern="100">
                        <a:effectLst/>
                        <a:latin typeface="Times New Roman"/>
                        <a:ea typeface="宋体"/>
                      </a:endParaRPr>
                    </a:p>
                  </a:txBody>
                  <a:tcPr marL="68580" marR="68580" marT="0" marB="0"/>
                </a:tc>
              </a:tr>
              <a:tr h="297513">
                <a:tc>
                  <a:txBody>
                    <a:bodyPr/>
                    <a:lstStyle/>
                    <a:p>
                      <a:pPr indent="127000" algn="ctr">
                        <a:lnSpc>
                          <a:spcPts val="2000"/>
                        </a:lnSpc>
                        <a:spcAft>
                          <a:spcPts val="0"/>
                        </a:spcAft>
                      </a:pPr>
                      <a:r>
                        <a:rPr lang="en-US" sz="1200" kern="0">
                          <a:effectLst/>
                        </a:rPr>
                        <a:t>6</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12.04</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0.0011</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40.25</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0.99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0.000020</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56.97</a:t>
                      </a:r>
                      <a:endParaRPr lang="zh-CN" sz="1200" kern="100">
                        <a:effectLst/>
                        <a:latin typeface="Times New Roman"/>
                        <a:ea typeface="宋体"/>
                      </a:endParaRPr>
                    </a:p>
                  </a:txBody>
                  <a:tcPr marL="68580" marR="68580" marT="0" marB="0"/>
                </a:tc>
              </a:tr>
              <a:tr h="297513">
                <a:tc>
                  <a:txBody>
                    <a:bodyPr/>
                    <a:lstStyle/>
                    <a:p>
                      <a:pPr indent="127000" algn="ctr">
                        <a:lnSpc>
                          <a:spcPts val="2000"/>
                        </a:lnSpc>
                        <a:spcAft>
                          <a:spcPts val="0"/>
                        </a:spcAft>
                      </a:pPr>
                      <a:r>
                        <a:rPr lang="en-US" sz="1200" kern="0">
                          <a:effectLst/>
                        </a:rPr>
                        <a:t>7</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12.09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0.0007</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42.16</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0.98</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0.000039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44.03</a:t>
                      </a:r>
                      <a:endParaRPr lang="zh-CN" sz="1200" kern="100">
                        <a:effectLst/>
                        <a:latin typeface="Times New Roman"/>
                        <a:ea typeface="宋体"/>
                      </a:endParaRPr>
                    </a:p>
                  </a:txBody>
                  <a:tcPr marL="68580" marR="68580" marT="0" marB="0"/>
                </a:tc>
              </a:tr>
              <a:tr h="297513">
                <a:tc>
                  <a:txBody>
                    <a:bodyPr/>
                    <a:lstStyle/>
                    <a:p>
                      <a:pPr indent="127000" algn="ctr">
                        <a:lnSpc>
                          <a:spcPts val="2000"/>
                        </a:lnSpc>
                        <a:spcAft>
                          <a:spcPts val="0"/>
                        </a:spcAft>
                      </a:pPr>
                      <a:r>
                        <a:rPr lang="en-US" sz="1200" kern="0">
                          <a:effectLst/>
                        </a:rPr>
                        <a:t>8</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12.14</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0.0007</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42.13</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0.99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0.000050</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42.95</a:t>
                      </a:r>
                      <a:endParaRPr lang="zh-CN" sz="1200" kern="100">
                        <a:effectLst/>
                        <a:latin typeface="Times New Roman"/>
                        <a:ea typeface="宋体"/>
                      </a:endParaRPr>
                    </a:p>
                  </a:txBody>
                  <a:tcPr marL="68580" marR="68580" marT="0" marB="0"/>
                </a:tc>
              </a:tr>
              <a:tr h="297513">
                <a:tc>
                  <a:txBody>
                    <a:bodyPr/>
                    <a:lstStyle/>
                    <a:p>
                      <a:pPr indent="127000" algn="ctr">
                        <a:lnSpc>
                          <a:spcPts val="2000"/>
                        </a:lnSpc>
                        <a:spcAft>
                          <a:spcPts val="0"/>
                        </a:spcAft>
                      </a:pPr>
                      <a:r>
                        <a:rPr lang="en-US" sz="1200" kern="0">
                          <a:effectLst/>
                        </a:rPr>
                        <a:t>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12.02</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0.0008</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41.45</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0.98</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0.000019</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47.06</a:t>
                      </a:r>
                      <a:endParaRPr lang="zh-CN" sz="1200" kern="100">
                        <a:effectLst/>
                        <a:latin typeface="Times New Roman"/>
                        <a:ea typeface="宋体"/>
                      </a:endParaRPr>
                    </a:p>
                  </a:txBody>
                  <a:tcPr marL="68580" marR="68580" marT="0" marB="0"/>
                </a:tc>
              </a:tr>
              <a:tr h="297513">
                <a:tc>
                  <a:txBody>
                    <a:bodyPr/>
                    <a:lstStyle/>
                    <a:p>
                      <a:pPr indent="127000" algn="ctr">
                        <a:lnSpc>
                          <a:spcPts val="2000"/>
                        </a:lnSpc>
                        <a:spcAft>
                          <a:spcPts val="0"/>
                        </a:spcAft>
                      </a:pPr>
                      <a:r>
                        <a:rPr lang="en-US" sz="1200" kern="0">
                          <a:effectLst/>
                        </a:rPr>
                        <a:t>10</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11.95</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0.0008</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41.51</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0.98</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a:effectLst/>
                        </a:rPr>
                        <a:t>0.000022</a:t>
                      </a:r>
                      <a:endParaRPr lang="zh-CN" sz="1200" kern="100">
                        <a:effectLst/>
                        <a:latin typeface="Times New Roman"/>
                        <a:ea typeface="宋体"/>
                      </a:endParaRPr>
                    </a:p>
                  </a:txBody>
                  <a:tcPr marL="68580" marR="68580" marT="0" marB="0"/>
                </a:tc>
                <a:tc>
                  <a:txBody>
                    <a:bodyPr/>
                    <a:lstStyle/>
                    <a:p>
                      <a:pPr indent="127000" algn="ctr">
                        <a:lnSpc>
                          <a:spcPts val="2000"/>
                        </a:lnSpc>
                        <a:spcAft>
                          <a:spcPts val="0"/>
                        </a:spcAft>
                      </a:pPr>
                      <a:r>
                        <a:rPr lang="en-US" sz="1200" kern="0" dirty="0">
                          <a:effectLst/>
                        </a:rPr>
                        <a:t>46.34</a:t>
                      </a:r>
                      <a:endParaRPr lang="zh-CN" sz="1200" kern="100" dirty="0">
                        <a:effectLst/>
                        <a:latin typeface="Times New Roman"/>
                        <a:ea typeface="宋体"/>
                      </a:endParaRPr>
                    </a:p>
                  </a:txBody>
                  <a:tcPr marL="68580" marR="68580" marT="0" marB="0"/>
                </a:tc>
              </a:tr>
            </a:tbl>
          </a:graphicData>
        </a:graphic>
      </p:graphicFrame>
      <p:sp>
        <p:nvSpPr>
          <p:cNvPr id="4" name="矩形 3"/>
          <p:cNvSpPr/>
          <p:nvPr/>
        </p:nvSpPr>
        <p:spPr>
          <a:xfrm>
            <a:off x="899592" y="5229200"/>
            <a:ext cx="6984776" cy="1015663"/>
          </a:xfrm>
          <a:prstGeom prst="rect">
            <a:avLst/>
          </a:prstGeom>
        </p:spPr>
        <p:txBody>
          <a:bodyPr wrap="square">
            <a:spAutoFit/>
          </a:bodyPr>
          <a:lstStyle/>
          <a:p>
            <a:r>
              <a:rPr lang="zh-CN" altLang="zh-CN" sz="2000" dirty="0" smtClean="0"/>
              <a:t>电压</a:t>
            </a:r>
            <a:r>
              <a:rPr lang="zh-CN" altLang="zh-CN" sz="2000" dirty="0"/>
              <a:t>、电流的信噪比都在</a:t>
            </a:r>
            <a:r>
              <a:rPr lang="en-US" altLang="zh-CN" sz="2000" dirty="0"/>
              <a:t>30</a:t>
            </a:r>
            <a:r>
              <a:rPr lang="zh-CN" altLang="zh-CN" sz="2000" dirty="0"/>
              <a:t>以上，即电压、电流的平均值和噪声的比值在</a:t>
            </a:r>
            <a:r>
              <a:rPr lang="en-US" altLang="zh-CN" sz="2000" dirty="0"/>
              <a:t>10</a:t>
            </a:r>
            <a:r>
              <a:rPr lang="en-US" altLang="zh-CN" sz="2000" baseline="30000" dirty="0"/>
              <a:t>3</a:t>
            </a:r>
            <a:r>
              <a:rPr lang="zh-CN" altLang="zh-CN" sz="2000" dirty="0"/>
              <a:t>以上。可得，本文对于</a:t>
            </a:r>
            <a:r>
              <a:rPr lang="en-US" altLang="zh-CN" sz="2000" dirty="0"/>
              <a:t>DC/DC</a:t>
            </a:r>
            <a:r>
              <a:rPr lang="zh-CN" altLang="zh-CN" sz="2000" dirty="0"/>
              <a:t>变换器的测量数据具有可信性。</a:t>
            </a:r>
          </a:p>
        </p:txBody>
      </p:sp>
    </p:spTree>
    <p:extLst>
      <p:ext uri="{BB962C8B-B14F-4D97-AF65-F5344CB8AC3E}">
        <p14:creationId xmlns:p14="http://schemas.microsoft.com/office/powerpoint/2010/main" val="2018558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a:xfrm>
            <a:off x="0" y="1268760"/>
            <a:ext cx="4716016" cy="3150895"/>
          </a:xfrm>
          <a:prstGeom prst="rect">
            <a:avLst/>
          </a:prstGeom>
        </p:spPr>
      </p:pic>
      <p:pic>
        <p:nvPicPr>
          <p:cNvPr id="3" name="图片 2"/>
          <p:cNvPicPr/>
          <p:nvPr/>
        </p:nvPicPr>
        <p:blipFill>
          <a:blip r:embed="rId3"/>
          <a:stretch>
            <a:fillRect/>
          </a:stretch>
        </p:blipFill>
        <p:spPr>
          <a:xfrm>
            <a:off x="4716016" y="1268760"/>
            <a:ext cx="4104455" cy="3150895"/>
          </a:xfrm>
          <a:prstGeom prst="rect">
            <a:avLst/>
          </a:prstGeom>
        </p:spPr>
      </p:pic>
      <p:sp>
        <p:nvSpPr>
          <p:cNvPr id="4" name="矩形 3"/>
          <p:cNvSpPr/>
          <p:nvPr/>
        </p:nvSpPr>
        <p:spPr>
          <a:xfrm>
            <a:off x="1547664" y="4797152"/>
            <a:ext cx="5832648" cy="1200329"/>
          </a:xfrm>
          <a:prstGeom prst="rect">
            <a:avLst/>
          </a:prstGeom>
        </p:spPr>
        <p:txBody>
          <a:bodyPr wrap="square">
            <a:spAutoFit/>
          </a:bodyPr>
          <a:lstStyle/>
          <a:p>
            <a:r>
              <a:rPr lang="zh-CN" altLang="zh-CN" dirty="0"/>
              <a:t>考虑到测量时的随机误差，对于同一</a:t>
            </a:r>
            <a:r>
              <a:rPr lang="en-US" altLang="zh-CN" dirty="0"/>
              <a:t>DC/DC</a:t>
            </a:r>
            <a:r>
              <a:rPr lang="zh-CN" altLang="zh-CN" dirty="0"/>
              <a:t>变换器进行的</a:t>
            </a:r>
            <a:r>
              <a:rPr lang="en-US" altLang="zh-CN" dirty="0"/>
              <a:t>8</a:t>
            </a:r>
            <a:r>
              <a:rPr lang="zh-CN" altLang="zh-CN" dirty="0"/>
              <a:t>次实验中，去除异常值（偏离平均值），可得输入调整率分布在</a:t>
            </a:r>
            <a:r>
              <a:rPr lang="en-US" altLang="zh-CN" dirty="0"/>
              <a:t>[0.08,0.25]</a:t>
            </a:r>
            <a:r>
              <a:rPr lang="zh-CN" altLang="zh-CN" dirty="0"/>
              <a:t>，负载调整率，分布在</a:t>
            </a:r>
            <a:r>
              <a:rPr lang="en-US" altLang="zh-CN" dirty="0"/>
              <a:t>[0.3,0.8]</a:t>
            </a:r>
            <a:r>
              <a:rPr lang="zh-CN" altLang="zh-CN" dirty="0"/>
              <a:t>，个体之间的差异</a:t>
            </a:r>
            <a:r>
              <a:rPr lang="zh-CN" altLang="zh-CN" dirty="0" smtClean="0"/>
              <a:t>较小</a:t>
            </a:r>
            <a:endParaRPr lang="zh-CN" altLang="en-US" dirty="0"/>
          </a:p>
        </p:txBody>
      </p:sp>
    </p:spTree>
    <p:extLst>
      <p:ext uri="{BB962C8B-B14F-4D97-AF65-F5344CB8AC3E}">
        <p14:creationId xmlns:p14="http://schemas.microsoft.com/office/powerpoint/2010/main" val="1760104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user\Desktop\实验环境2.0.jpg"/>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rot="5400000">
            <a:off x="2807905" y="98681"/>
            <a:ext cx="3240361" cy="4572408"/>
          </a:xfrm>
          <a:prstGeom prst="rect">
            <a:avLst/>
          </a:prstGeom>
          <a:noFill/>
          <a:ln>
            <a:noFill/>
          </a:ln>
        </p:spPr>
      </p:pic>
      <p:pic>
        <p:nvPicPr>
          <p:cNvPr id="4" name="图片 3" descr="C:\Users\user\Desktop\物联网实时数据.PNG"/>
          <p:cNvPicPr/>
          <p:nvPr/>
        </p:nvPicPr>
        <p:blipFill>
          <a:blip r:embed="rId4">
            <a:extLst>
              <a:ext uri="{28A0092B-C50C-407E-A947-70E740481C1C}">
                <a14:useLocalDpi xmlns:a14="http://schemas.microsoft.com/office/drawing/2010/main" val="0"/>
              </a:ext>
            </a:extLst>
          </a:blip>
          <a:srcRect/>
          <a:stretch>
            <a:fillRect/>
          </a:stretch>
        </p:blipFill>
        <p:spPr bwMode="auto">
          <a:xfrm>
            <a:off x="323528" y="4005066"/>
            <a:ext cx="7920880" cy="2232248"/>
          </a:xfrm>
          <a:prstGeom prst="rect">
            <a:avLst/>
          </a:prstGeom>
          <a:noFill/>
          <a:ln>
            <a:noFill/>
          </a:ln>
        </p:spPr>
      </p:pic>
    </p:spTree>
    <p:extLst>
      <p:ext uri="{BB962C8B-B14F-4D97-AF65-F5344CB8AC3E}">
        <p14:creationId xmlns:p14="http://schemas.microsoft.com/office/powerpoint/2010/main" val="1636497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a:stretch>
            <a:fillRect/>
          </a:stretch>
        </p:blipFill>
        <p:spPr>
          <a:xfrm>
            <a:off x="107504" y="1124744"/>
            <a:ext cx="2016224" cy="2314575"/>
          </a:xfrm>
          <a:prstGeom prst="rect">
            <a:avLst/>
          </a:prstGeom>
        </p:spPr>
      </p:pic>
      <p:pic>
        <p:nvPicPr>
          <p:cNvPr id="4" name="图片 3"/>
          <p:cNvPicPr/>
          <p:nvPr/>
        </p:nvPicPr>
        <p:blipFill>
          <a:blip r:embed="rId3"/>
          <a:stretch>
            <a:fillRect/>
          </a:stretch>
        </p:blipFill>
        <p:spPr>
          <a:xfrm>
            <a:off x="2136454" y="1124742"/>
            <a:ext cx="1828800" cy="2314575"/>
          </a:xfrm>
          <a:prstGeom prst="rect">
            <a:avLst/>
          </a:prstGeom>
        </p:spPr>
      </p:pic>
      <p:pic>
        <p:nvPicPr>
          <p:cNvPr id="5" name="图片 4"/>
          <p:cNvPicPr/>
          <p:nvPr/>
        </p:nvPicPr>
        <p:blipFill>
          <a:blip r:embed="rId4"/>
          <a:stretch>
            <a:fillRect/>
          </a:stretch>
        </p:blipFill>
        <p:spPr>
          <a:xfrm>
            <a:off x="251520" y="3906485"/>
            <a:ext cx="1872208" cy="2313940"/>
          </a:xfrm>
          <a:prstGeom prst="rect">
            <a:avLst/>
          </a:prstGeom>
        </p:spPr>
      </p:pic>
      <p:pic>
        <p:nvPicPr>
          <p:cNvPr id="6" name="图片 5"/>
          <p:cNvPicPr/>
          <p:nvPr/>
        </p:nvPicPr>
        <p:blipFill>
          <a:blip r:embed="rId5"/>
          <a:stretch>
            <a:fillRect/>
          </a:stretch>
        </p:blipFill>
        <p:spPr>
          <a:xfrm>
            <a:off x="2143017" y="3852215"/>
            <a:ext cx="1828800" cy="2313940"/>
          </a:xfrm>
          <a:prstGeom prst="rect">
            <a:avLst/>
          </a:prstGeom>
        </p:spPr>
      </p:pic>
      <p:pic>
        <p:nvPicPr>
          <p:cNvPr id="7" name="图片 6"/>
          <p:cNvPicPr/>
          <p:nvPr/>
        </p:nvPicPr>
        <p:blipFill>
          <a:blip r:embed="rId6"/>
          <a:stretch>
            <a:fillRect/>
          </a:stretch>
        </p:blipFill>
        <p:spPr>
          <a:xfrm>
            <a:off x="4499992" y="1124741"/>
            <a:ext cx="2016224" cy="2314575"/>
          </a:xfrm>
          <a:prstGeom prst="rect">
            <a:avLst/>
          </a:prstGeom>
        </p:spPr>
      </p:pic>
      <p:pic>
        <p:nvPicPr>
          <p:cNvPr id="8" name="图片 7"/>
          <p:cNvPicPr/>
          <p:nvPr/>
        </p:nvPicPr>
        <p:blipFill>
          <a:blip r:embed="rId7"/>
          <a:stretch>
            <a:fillRect/>
          </a:stretch>
        </p:blipFill>
        <p:spPr>
          <a:xfrm>
            <a:off x="6516216" y="1124744"/>
            <a:ext cx="1828800" cy="2314575"/>
          </a:xfrm>
          <a:prstGeom prst="rect">
            <a:avLst/>
          </a:prstGeom>
        </p:spPr>
      </p:pic>
      <p:pic>
        <p:nvPicPr>
          <p:cNvPr id="9" name="图片 8"/>
          <p:cNvPicPr/>
          <p:nvPr/>
        </p:nvPicPr>
        <p:blipFill>
          <a:blip r:embed="rId8"/>
          <a:stretch>
            <a:fillRect/>
          </a:stretch>
        </p:blipFill>
        <p:spPr>
          <a:xfrm>
            <a:off x="4582315" y="3933056"/>
            <a:ext cx="1933901" cy="2313940"/>
          </a:xfrm>
          <a:prstGeom prst="rect">
            <a:avLst/>
          </a:prstGeom>
        </p:spPr>
      </p:pic>
      <p:pic>
        <p:nvPicPr>
          <p:cNvPr id="10" name="图片 9"/>
          <p:cNvPicPr/>
          <p:nvPr/>
        </p:nvPicPr>
        <p:blipFill>
          <a:blip r:embed="rId9"/>
          <a:stretch>
            <a:fillRect/>
          </a:stretch>
        </p:blipFill>
        <p:spPr>
          <a:xfrm>
            <a:off x="6516216" y="3933056"/>
            <a:ext cx="1828800" cy="2314575"/>
          </a:xfrm>
          <a:prstGeom prst="rect">
            <a:avLst/>
          </a:prstGeom>
        </p:spPr>
      </p:pic>
      <p:sp>
        <p:nvSpPr>
          <p:cNvPr id="11" name="TextBox 10"/>
          <p:cNvSpPr txBox="1"/>
          <p:nvPr/>
        </p:nvSpPr>
        <p:spPr>
          <a:xfrm>
            <a:off x="467544" y="827420"/>
            <a:ext cx="2880320" cy="369332"/>
          </a:xfrm>
          <a:prstGeom prst="rect">
            <a:avLst/>
          </a:prstGeom>
          <a:noFill/>
        </p:spPr>
        <p:txBody>
          <a:bodyPr wrap="square" rtlCol="0">
            <a:spAutoFit/>
          </a:bodyPr>
          <a:lstStyle/>
          <a:p>
            <a:r>
              <a:rPr lang="en-US" altLang="zh-CN" dirty="0" smtClean="0"/>
              <a:t>DC/DC</a:t>
            </a:r>
            <a:r>
              <a:rPr lang="zh-CN" altLang="en-US" dirty="0" smtClean="0"/>
              <a:t>变换器输入侧电压</a:t>
            </a:r>
            <a:endParaRPr lang="zh-CN" altLang="en-US" dirty="0"/>
          </a:p>
        </p:txBody>
      </p:sp>
      <p:sp>
        <p:nvSpPr>
          <p:cNvPr id="12" name="TextBox 11"/>
          <p:cNvSpPr txBox="1"/>
          <p:nvPr/>
        </p:nvSpPr>
        <p:spPr>
          <a:xfrm>
            <a:off x="4664100" y="768259"/>
            <a:ext cx="2860227" cy="369332"/>
          </a:xfrm>
          <a:prstGeom prst="rect">
            <a:avLst/>
          </a:prstGeom>
          <a:noFill/>
        </p:spPr>
        <p:txBody>
          <a:bodyPr wrap="square" rtlCol="0">
            <a:spAutoFit/>
          </a:bodyPr>
          <a:lstStyle/>
          <a:p>
            <a:r>
              <a:rPr lang="en-US" altLang="zh-CN" dirty="0" smtClean="0"/>
              <a:t>DC/DC</a:t>
            </a:r>
            <a:r>
              <a:rPr lang="zh-CN" altLang="en-US" dirty="0" smtClean="0"/>
              <a:t>变换器输出侧电压</a:t>
            </a:r>
            <a:endParaRPr lang="zh-CN" altLang="en-US" dirty="0"/>
          </a:p>
        </p:txBody>
      </p:sp>
      <p:sp>
        <p:nvSpPr>
          <p:cNvPr id="13" name="TextBox 12"/>
          <p:cNvSpPr txBox="1"/>
          <p:nvPr/>
        </p:nvSpPr>
        <p:spPr>
          <a:xfrm>
            <a:off x="639498" y="3439316"/>
            <a:ext cx="2996398" cy="369332"/>
          </a:xfrm>
          <a:prstGeom prst="rect">
            <a:avLst/>
          </a:prstGeom>
          <a:noFill/>
        </p:spPr>
        <p:txBody>
          <a:bodyPr wrap="square" rtlCol="0">
            <a:spAutoFit/>
          </a:bodyPr>
          <a:lstStyle/>
          <a:p>
            <a:r>
              <a:rPr lang="en-US" altLang="zh-CN" dirty="0" smtClean="0"/>
              <a:t>DC/DC</a:t>
            </a:r>
            <a:r>
              <a:rPr lang="zh-CN" altLang="en-US" dirty="0" smtClean="0"/>
              <a:t>变换器输入侧电流</a:t>
            </a:r>
            <a:endParaRPr lang="zh-CN" altLang="en-US" dirty="0"/>
          </a:p>
        </p:txBody>
      </p:sp>
      <p:sp>
        <p:nvSpPr>
          <p:cNvPr id="14" name="TextBox 13"/>
          <p:cNvSpPr txBox="1"/>
          <p:nvPr/>
        </p:nvSpPr>
        <p:spPr>
          <a:xfrm>
            <a:off x="4626522" y="3482883"/>
            <a:ext cx="2804093" cy="369332"/>
          </a:xfrm>
          <a:prstGeom prst="rect">
            <a:avLst/>
          </a:prstGeom>
          <a:noFill/>
        </p:spPr>
        <p:txBody>
          <a:bodyPr wrap="square" rtlCol="0">
            <a:spAutoFit/>
          </a:bodyPr>
          <a:lstStyle/>
          <a:p>
            <a:r>
              <a:rPr lang="en-US" altLang="zh-CN" dirty="0" smtClean="0"/>
              <a:t>DC/DC</a:t>
            </a:r>
            <a:r>
              <a:rPr lang="zh-CN" altLang="en-US" dirty="0" smtClean="0"/>
              <a:t>变换器输出侧电流</a:t>
            </a:r>
            <a:endParaRPr lang="zh-CN" altLang="en-US" dirty="0"/>
          </a:p>
        </p:txBody>
      </p:sp>
    </p:spTree>
    <p:extLst>
      <p:ext uri="{BB962C8B-B14F-4D97-AF65-F5344CB8AC3E}">
        <p14:creationId xmlns:p14="http://schemas.microsoft.com/office/powerpoint/2010/main" val="3391900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658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143000" y="109538"/>
            <a:ext cx="7162800" cy="727075"/>
          </a:xfrm>
        </p:spPr>
        <p:txBody>
          <a:bodyPr/>
          <a:lstStyle/>
          <a:p>
            <a:pPr eaLnBrk="1" hangingPunct="1"/>
            <a:r>
              <a:rPr lang="zh-CN" altLang="en-US" sz="3600" smtClean="0"/>
              <a:t>总结与展望</a:t>
            </a:r>
          </a:p>
        </p:txBody>
      </p:sp>
      <p:sp>
        <p:nvSpPr>
          <p:cNvPr id="44038" name="Text Box 12"/>
          <p:cNvSpPr txBox="1">
            <a:spLocks noChangeArrowheads="1"/>
          </p:cNvSpPr>
          <p:nvPr/>
        </p:nvSpPr>
        <p:spPr bwMode="auto">
          <a:xfrm>
            <a:off x="1168810" y="1052736"/>
            <a:ext cx="7001969"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en-US" altLang="zh-CN" sz="2000" dirty="0">
                <a:solidFill>
                  <a:srgbClr val="080808"/>
                </a:solidFill>
              </a:rPr>
              <a:t>1</a:t>
            </a:r>
            <a:r>
              <a:rPr lang="zh-CN" altLang="en-US" sz="2000" dirty="0" smtClean="0">
                <a:solidFill>
                  <a:srgbClr val="080808"/>
                </a:solidFill>
              </a:rPr>
              <a:t>、设计了一款</a:t>
            </a:r>
            <a:r>
              <a:rPr lang="en-US" altLang="zh-CN" sz="2000" dirty="0" smtClean="0">
                <a:solidFill>
                  <a:srgbClr val="080808"/>
                </a:solidFill>
              </a:rPr>
              <a:t>DC/DC</a:t>
            </a:r>
            <a:r>
              <a:rPr lang="zh-CN" altLang="en-US" sz="2000" dirty="0" smtClean="0">
                <a:solidFill>
                  <a:srgbClr val="080808"/>
                </a:solidFill>
              </a:rPr>
              <a:t>变换器，并通过相关实验测试，得到变换器的性能指标，串联、并联、混联时的参数变化及特性。</a:t>
            </a:r>
            <a:endParaRPr lang="zh-CN" altLang="en-US" sz="2000" dirty="0">
              <a:solidFill>
                <a:srgbClr val="080808"/>
              </a:solidFill>
            </a:endParaRPr>
          </a:p>
        </p:txBody>
      </p:sp>
      <p:sp>
        <p:nvSpPr>
          <p:cNvPr id="44040" name="Text Box 12"/>
          <p:cNvSpPr txBox="1">
            <a:spLocks noChangeArrowheads="1"/>
          </p:cNvSpPr>
          <p:nvPr/>
        </p:nvSpPr>
        <p:spPr bwMode="auto">
          <a:xfrm>
            <a:off x="1182252" y="1988840"/>
            <a:ext cx="7145983"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en-US" altLang="zh-CN" sz="2000" dirty="0">
                <a:solidFill>
                  <a:srgbClr val="080808"/>
                </a:solidFill>
              </a:rPr>
              <a:t>2</a:t>
            </a:r>
            <a:r>
              <a:rPr lang="zh-CN" altLang="en-US" sz="2000" dirty="0" smtClean="0">
                <a:solidFill>
                  <a:srgbClr val="080808"/>
                </a:solidFill>
              </a:rPr>
              <a:t>、</a:t>
            </a:r>
            <a:r>
              <a:rPr lang="zh-CN" altLang="en-US" sz="2000" dirty="0">
                <a:solidFill>
                  <a:srgbClr val="080808"/>
                </a:solidFill>
              </a:rPr>
              <a:t>实现</a:t>
            </a:r>
            <a:r>
              <a:rPr lang="zh-CN" altLang="en-US" sz="2000" dirty="0" smtClean="0">
                <a:solidFill>
                  <a:srgbClr val="080808"/>
                </a:solidFill>
              </a:rPr>
              <a:t>了</a:t>
            </a:r>
            <a:r>
              <a:rPr lang="en-US" altLang="zh-CN" sz="2000" dirty="0">
                <a:solidFill>
                  <a:srgbClr val="080808"/>
                </a:solidFill>
              </a:rPr>
              <a:t>DC/DC</a:t>
            </a:r>
            <a:r>
              <a:rPr lang="zh-CN" altLang="en-US" sz="2000" dirty="0">
                <a:solidFill>
                  <a:srgbClr val="080808"/>
                </a:solidFill>
              </a:rPr>
              <a:t>变换器</a:t>
            </a:r>
            <a:r>
              <a:rPr lang="zh-CN" altLang="en-US" sz="2000" dirty="0" smtClean="0">
                <a:solidFill>
                  <a:srgbClr val="080808"/>
                </a:solidFill>
              </a:rPr>
              <a:t>监测系统的嵌入式设计，包括</a:t>
            </a:r>
            <a:r>
              <a:rPr lang="en-US" altLang="zh-CN" sz="2000" dirty="0" smtClean="0">
                <a:solidFill>
                  <a:srgbClr val="080808"/>
                </a:solidFill>
              </a:rPr>
              <a:t>DC/DC</a:t>
            </a:r>
            <a:r>
              <a:rPr lang="zh-CN" altLang="en-US" sz="2000" dirty="0" smtClean="0">
                <a:solidFill>
                  <a:srgbClr val="080808"/>
                </a:solidFill>
              </a:rPr>
              <a:t>变换器的数据采集功能、数据处理与分析功能、实时数据与服务器的远程通信功能。</a:t>
            </a:r>
            <a:endParaRPr lang="zh-CN" altLang="en-US" sz="2000" dirty="0">
              <a:solidFill>
                <a:srgbClr val="080808"/>
              </a:solidFill>
            </a:endParaRPr>
          </a:p>
        </p:txBody>
      </p:sp>
      <p:sp>
        <p:nvSpPr>
          <p:cNvPr id="9" name="Text Box 12"/>
          <p:cNvSpPr txBox="1">
            <a:spLocks noChangeArrowheads="1"/>
          </p:cNvSpPr>
          <p:nvPr/>
        </p:nvSpPr>
        <p:spPr bwMode="auto">
          <a:xfrm>
            <a:off x="1142998" y="2996952"/>
            <a:ext cx="7001969"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en-US" altLang="zh-CN" sz="2000" dirty="0">
                <a:solidFill>
                  <a:srgbClr val="080808"/>
                </a:solidFill>
              </a:rPr>
              <a:t>3</a:t>
            </a:r>
            <a:r>
              <a:rPr lang="zh-CN" altLang="en-US" sz="2000" dirty="0" smtClean="0">
                <a:solidFill>
                  <a:srgbClr val="080808"/>
                </a:solidFill>
              </a:rPr>
              <a:t>、实现了</a:t>
            </a:r>
            <a:r>
              <a:rPr lang="en-US" altLang="zh-CN" sz="2000" dirty="0" smtClean="0">
                <a:solidFill>
                  <a:srgbClr val="080808"/>
                </a:solidFill>
              </a:rPr>
              <a:t>DC/DC</a:t>
            </a:r>
            <a:r>
              <a:rPr lang="zh-CN" altLang="en-US" sz="2000" dirty="0" smtClean="0">
                <a:solidFill>
                  <a:srgbClr val="080808"/>
                </a:solidFill>
              </a:rPr>
              <a:t>变换器的远程、实时监测，在网页端可以显示</a:t>
            </a:r>
            <a:r>
              <a:rPr lang="en-US" altLang="zh-CN" sz="2000" dirty="0" smtClean="0">
                <a:solidFill>
                  <a:srgbClr val="080808"/>
                </a:solidFill>
              </a:rPr>
              <a:t>DC/DC</a:t>
            </a:r>
            <a:r>
              <a:rPr lang="zh-CN" altLang="en-US" sz="2000" dirty="0" smtClean="0">
                <a:solidFill>
                  <a:srgbClr val="080808"/>
                </a:solidFill>
              </a:rPr>
              <a:t>的相关实时参数。</a:t>
            </a:r>
            <a:endParaRPr lang="zh-CN" altLang="en-US" sz="2000" dirty="0">
              <a:solidFill>
                <a:srgbClr val="080808"/>
              </a:solidFill>
            </a:endParaRPr>
          </a:p>
        </p:txBody>
      </p:sp>
      <p:sp>
        <p:nvSpPr>
          <p:cNvPr id="15" name="Text Box 12"/>
          <p:cNvSpPr txBox="1">
            <a:spLocks noChangeArrowheads="1"/>
          </p:cNvSpPr>
          <p:nvPr/>
        </p:nvSpPr>
        <p:spPr bwMode="auto">
          <a:xfrm>
            <a:off x="1168810" y="4005064"/>
            <a:ext cx="651651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en-US" altLang="zh-CN" sz="2000" dirty="0" smtClean="0">
                <a:solidFill>
                  <a:srgbClr val="080808"/>
                </a:solidFill>
              </a:rPr>
              <a:t>1</a:t>
            </a:r>
            <a:r>
              <a:rPr lang="zh-CN" altLang="en-US" sz="2000" dirty="0" smtClean="0">
                <a:solidFill>
                  <a:srgbClr val="080808"/>
                </a:solidFill>
              </a:rPr>
              <a:t>、监测更为多元的参数</a:t>
            </a:r>
            <a:endParaRPr lang="zh-CN" altLang="en-US" sz="2000" b="0" dirty="0">
              <a:solidFill>
                <a:srgbClr val="080808"/>
              </a:solidFill>
              <a:latin typeface="黑体" panose="02010609060101010101" pitchFamily="49" charset="-122"/>
              <a:ea typeface="黑体" panose="02010609060101010101" pitchFamily="49" charset="-122"/>
            </a:endParaRPr>
          </a:p>
        </p:txBody>
      </p:sp>
      <p:sp>
        <p:nvSpPr>
          <p:cNvPr id="17" name="Text Box 12"/>
          <p:cNvSpPr txBox="1">
            <a:spLocks noChangeArrowheads="1"/>
          </p:cNvSpPr>
          <p:nvPr/>
        </p:nvSpPr>
        <p:spPr bwMode="auto">
          <a:xfrm>
            <a:off x="1168810" y="4653136"/>
            <a:ext cx="655196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en-US" altLang="zh-CN" sz="2000" dirty="0">
                <a:solidFill>
                  <a:srgbClr val="080808"/>
                </a:solidFill>
              </a:rPr>
              <a:t>2</a:t>
            </a:r>
            <a:r>
              <a:rPr lang="zh-CN" altLang="en-US" sz="2000" dirty="0" smtClean="0">
                <a:solidFill>
                  <a:srgbClr val="080808"/>
                </a:solidFill>
              </a:rPr>
              <a:t>、</a:t>
            </a:r>
            <a:r>
              <a:rPr lang="zh-CN" altLang="en-US" sz="2000" dirty="0">
                <a:solidFill>
                  <a:srgbClr val="080808"/>
                </a:solidFill>
              </a:rPr>
              <a:t>扩展通信方式，使用其他通信</a:t>
            </a:r>
            <a:r>
              <a:rPr lang="zh-CN" altLang="en-US" sz="2000" dirty="0" smtClean="0">
                <a:solidFill>
                  <a:srgbClr val="080808"/>
                </a:solidFill>
              </a:rPr>
              <a:t>模块，</a:t>
            </a:r>
            <a:r>
              <a:rPr lang="zh-CN" altLang="en-US" sz="2000" dirty="0">
                <a:solidFill>
                  <a:srgbClr val="080808"/>
                </a:solidFill>
              </a:rPr>
              <a:t>实现多种通信方式的集成</a:t>
            </a:r>
          </a:p>
        </p:txBody>
      </p:sp>
      <p:sp>
        <p:nvSpPr>
          <p:cNvPr id="18" name="Text Box 12"/>
          <p:cNvSpPr txBox="1">
            <a:spLocks noChangeArrowheads="1"/>
          </p:cNvSpPr>
          <p:nvPr/>
        </p:nvSpPr>
        <p:spPr bwMode="auto">
          <a:xfrm>
            <a:off x="1159815" y="5601434"/>
            <a:ext cx="6573119"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en-US" altLang="zh-CN" sz="2000" dirty="0" smtClean="0">
                <a:solidFill>
                  <a:srgbClr val="080808"/>
                </a:solidFill>
              </a:rPr>
              <a:t>3</a:t>
            </a:r>
            <a:r>
              <a:rPr lang="zh-CN" altLang="en-US" sz="2000" dirty="0" smtClean="0">
                <a:solidFill>
                  <a:srgbClr val="080808"/>
                </a:solidFill>
              </a:rPr>
              <a:t>、从物联网云端反向设计，对实时采集的数据下达控制指令，实现具有双向通信功能的</a:t>
            </a:r>
            <a:r>
              <a:rPr lang="en-US" altLang="zh-CN" sz="2000" dirty="0" smtClean="0">
                <a:solidFill>
                  <a:srgbClr val="080808"/>
                </a:solidFill>
              </a:rPr>
              <a:t>DC/DC</a:t>
            </a:r>
            <a:r>
              <a:rPr lang="zh-CN" altLang="en-US" sz="2000" dirty="0" smtClean="0">
                <a:solidFill>
                  <a:srgbClr val="080808"/>
                </a:solidFill>
              </a:rPr>
              <a:t>变换器。</a:t>
            </a:r>
            <a:endParaRPr lang="zh-CN" altLang="en-US" sz="2000" b="0" dirty="0">
              <a:solidFill>
                <a:srgbClr val="080808"/>
              </a:solidFill>
              <a:latin typeface="黑体" panose="02010609060101010101" pitchFamily="49" charset="-122"/>
              <a:ea typeface="黑体" panose="02010609060101010101" pitchFamily="49" charset="-122"/>
            </a:endParaRPr>
          </a:p>
        </p:txBody>
      </p:sp>
      <p:sp>
        <p:nvSpPr>
          <p:cNvPr id="19" name="Text Box 12"/>
          <p:cNvSpPr txBox="1">
            <a:spLocks noChangeArrowheads="1"/>
          </p:cNvSpPr>
          <p:nvPr/>
        </p:nvSpPr>
        <p:spPr bwMode="auto">
          <a:xfrm>
            <a:off x="323528" y="548680"/>
            <a:ext cx="9361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b="0" dirty="0" smtClean="0">
                <a:solidFill>
                  <a:srgbClr val="080808"/>
                </a:solidFill>
                <a:latin typeface="黑体" panose="02010609060101010101" pitchFamily="49" charset="-122"/>
                <a:ea typeface="黑体" panose="02010609060101010101" pitchFamily="49" charset="-122"/>
              </a:rPr>
              <a:t>总结</a:t>
            </a:r>
            <a:endParaRPr lang="zh-CN" altLang="en-US" sz="2000" b="0" dirty="0">
              <a:solidFill>
                <a:srgbClr val="080808"/>
              </a:solidFill>
              <a:latin typeface="黑体" panose="02010609060101010101" pitchFamily="49" charset="-122"/>
              <a:ea typeface="黑体" panose="02010609060101010101" pitchFamily="49" charset="-122"/>
            </a:endParaRPr>
          </a:p>
        </p:txBody>
      </p:sp>
      <p:sp>
        <p:nvSpPr>
          <p:cNvPr id="20" name="Text Box 12"/>
          <p:cNvSpPr txBox="1">
            <a:spLocks noChangeArrowheads="1"/>
          </p:cNvSpPr>
          <p:nvPr/>
        </p:nvSpPr>
        <p:spPr bwMode="auto">
          <a:xfrm>
            <a:off x="323528" y="3573016"/>
            <a:ext cx="9361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b="0" dirty="0" smtClean="0">
                <a:solidFill>
                  <a:srgbClr val="080808"/>
                </a:solidFill>
                <a:latin typeface="黑体" panose="02010609060101010101" pitchFamily="49" charset="-122"/>
                <a:ea typeface="黑体" panose="02010609060101010101" pitchFamily="49" charset="-122"/>
              </a:rPr>
              <a:t>展望</a:t>
            </a:r>
            <a:endParaRPr lang="zh-CN" altLang="en-US" b="0" dirty="0">
              <a:solidFill>
                <a:srgbClr val="080808"/>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16832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endParaRPr lang="zh-CN" altLang="en-US" sz="3600" dirty="0" smtClean="0"/>
          </a:p>
        </p:txBody>
      </p:sp>
      <p:sp>
        <p:nvSpPr>
          <p:cNvPr id="63" name="AutoShape 4"/>
          <p:cNvSpPr>
            <a:spLocks noChangeArrowheads="1"/>
          </p:cNvSpPr>
          <p:nvPr/>
        </p:nvSpPr>
        <p:spPr bwMode="ltGray">
          <a:xfrm rot="5400000">
            <a:off x="-449262" y="1447800"/>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buFont typeface="Arial" panose="020B0604020202020204" pitchFamily="34" charset="0"/>
              <a:buNone/>
              <a:defRPr/>
            </a:pPr>
            <a:endParaRPr lang="zh-CN" altLang="en-US">
              <a:latin typeface="Arial" charset="0"/>
            </a:endParaRPr>
          </a:p>
        </p:txBody>
      </p:sp>
      <p:sp>
        <p:nvSpPr>
          <p:cNvPr id="65" name="AutoShape 6"/>
          <p:cNvSpPr>
            <a:spLocks noChangeArrowheads="1"/>
          </p:cNvSpPr>
          <p:nvPr/>
        </p:nvSpPr>
        <p:spPr bwMode="gray">
          <a:xfrm>
            <a:off x="4281429" y="4305802"/>
            <a:ext cx="4419600" cy="508000"/>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buFont typeface="Arial" panose="020B0604020202020204" pitchFamily="34" charset="0"/>
              <a:buNone/>
              <a:defRPr/>
            </a:pPr>
            <a:r>
              <a:rPr lang="zh-CN" altLang="en-US" sz="2400" b="1" dirty="0">
                <a:solidFill>
                  <a:schemeClr val="tx2"/>
                </a:solidFill>
                <a:latin typeface="Arial" charset="0"/>
                <a:ea typeface="宋体" pitchFamily="2" charset="-122"/>
              </a:rPr>
              <a:t>主要工作与研究成果</a:t>
            </a:r>
            <a:endParaRPr lang="en-US" altLang="zh-CN" sz="2400" b="1" dirty="0">
              <a:solidFill>
                <a:schemeClr val="tx2"/>
              </a:solidFill>
              <a:latin typeface="Arial" charset="0"/>
              <a:ea typeface="宋体" pitchFamily="2" charset="-122"/>
            </a:endParaRPr>
          </a:p>
        </p:txBody>
      </p:sp>
      <p:sp>
        <p:nvSpPr>
          <p:cNvPr id="66" name="AutoShape 7"/>
          <p:cNvSpPr>
            <a:spLocks noChangeArrowheads="1"/>
          </p:cNvSpPr>
          <p:nvPr/>
        </p:nvSpPr>
        <p:spPr bwMode="gray">
          <a:xfrm>
            <a:off x="4398311" y="3398335"/>
            <a:ext cx="4419600" cy="508000"/>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buFont typeface="Arial" panose="020B0604020202020204" pitchFamily="34" charset="0"/>
              <a:buNone/>
              <a:defRPr/>
            </a:pPr>
            <a:r>
              <a:rPr lang="zh-CN" altLang="en-US" sz="2400" b="1" dirty="0">
                <a:solidFill>
                  <a:schemeClr val="tx2"/>
                </a:solidFill>
                <a:latin typeface="Arial" charset="0"/>
                <a:ea typeface="宋体" pitchFamily="2" charset="-122"/>
              </a:rPr>
              <a:t>关键</a:t>
            </a:r>
            <a:r>
              <a:rPr lang="zh-CN" altLang="en-US" sz="2400" b="1" dirty="0" smtClean="0">
                <a:solidFill>
                  <a:schemeClr val="tx2"/>
                </a:solidFill>
                <a:latin typeface="Arial" charset="0"/>
                <a:ea typeface="宋体" pitchFamily="2" charset="-122"/>
              </a:rPr>
              <a:t>技术及难点</a:t>
            </a:r>
            <a:endParaRPr lang="en-US" altLang="zh-CN" sz="2400" b="1" dirty="0">
              <a:solidFill>
                <a:schemeClr val="tx2"/>
              </a:solidFill>
              <a:latin typeface="Arial" charset="0"/>
              <a:ea typeface="宋体" pitchFamily="2" charset="-122"/>
            </a:endParaRPr>
          </a:p>
        </p:txBody>
      </p:sp>
      <p:sp>
        <p:nvSpPr>
          <p:cNvPr id="68" name="AutoShape 9"/>
          <p:cNvSpPr>
            <a:spLocks noChangeArrowheads="1"/>
          </p:cNvSpPr>
          <p:nvPr/>
        </p:nvSpPr>
        <p:spPr bwMode="gray">
          <a:xfrm>
            <a:off x="3742962" y="5272141"/>
            <a:ext cx="4419600" cy="508000"/>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buFont typeface="Arial" panose="020B0604020202020204" pitchFamily="34" charset="0"/>
              <a:buNone/>
              <a:defRPr/>
            </a:pPr>
            <a:r>
              <a:rPr lang="zh-CN" altLang="en-US" sz="2400" b="1" dirty="0">
                <a:solidFill>
                  <a:schemeClr val="tx2"/>
                </a:solidFill>
                <a:latin typeface="Arial" charset="0"/>
                <a:ea typeface="宋体" pitchFamily="2" charset="-122"/>
              </a:rPr>
              <a:t>总结与展望</a:t>
            </a:r>
            <a:endParaRPr lang="en-US" altLang="zh-CN" sz="2400" b="1" dirty="0">
              <a:solidFill>
                <a:schemeClr val="tx2"/>
              </a:solidFill>
              <a:latin typeface="Arial" charset="0"/>
              <a:ea typeface="宋体" pitchFamily="2" charset="-122"/>
            </a:endParaRPr>
          </a:p>
        </p:txBody>
      </p:sp>
      <p:sp>
        <p:nvSpPr>
          <p:cNvPr id="69" name="AutoShape 10"/>
          <p:cNvSpPr>
            <a:spLocks noChangeArrowheads="1"/>
          </p:cNvSpPr>
          <p:nvPr/>
        </p:nvSpPr>
        <p:spPr bwMode="gray">
          <a:xfrm>
            <a:off x="3608388" y="1625600"/>
            <a:ext cx="4419600" cy="508000"/>
          </a:xfrm>
          <a:prstGeom prst="roundRect">
            <a:avLst>
              <a:gd name="adj" fmla="val 50000"/>
            </a:avLst>
          </a:prstGeom>
          <a:solidFill>
            <a:schemeClr val="bg1"/>
          </a:solidFill>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buFont typeface="Arial" panose="020B0604020202020204" pitchFamily="34" charset="0"/>
              <a:buNone/>
              <a:defRPr/>
            </a:pPr>
            <a:r>
              <a:rPr lang="zh-CN" altLang="en-US" sz="2400" b="1" dirty="0" smtClean="0">
                <a:solidFill>
                  <a:schemeClr val="tx2"/>
                </a:solidFill>
                <a:latin typeface="Arial" charset="0"/>
                <a:ea typeface="宋体" pitchFamily="2" charset="-122"/>
              </a:rPr>
              <a:t>研究</a:t>
            </a:r>
            <a:r>
              <a:rPr lang="zh-CN" altLang="en-US" sz="2400" b="1" dirty="0">
                <a:solidFill>
                  <a:schemeClr val="tx2"/>
                </a:solidFill>
                <a:latin typeface="Arial" charset="0"/>
                <a:ea typeface="宋体" pitchFamily="2" charset="-122"/>
              </a:rPr>
              <a:t>背景</a:t>
            </a:r>
            <a:endParaRPr lang="en-US" altLang="zh-CN" sz="2400" b="1" dirty="0">
              <a:solidFill>
                <a:schemeClr val="tx2"/>
              </a:solidFill>
              <a:latin typeface="Arial" charset="0"/>
              <a:ea typeface="宋体" pitchFamily="2" charset="-122"/>
            </a:endParaRPr>
          </a:p>
        </p:txBody>
      </p:sp>
      <p:grpSp>
        <p:nvGrpSpPr>
          <p:cNvPr id="13321" name="Group 11"/>
          <p:cNvGrpSpPr>
            <a:grpSpLocks/>
          </p:cNvGrpSpPr>
          <p:nvPr/>
        </p:nvGrpSpPr>
        <p:grpSpPr bwMode="auto">
          <a:xfrm>
            <a:off x="3236913" y="1647825"/>
            <a:ext cx="381000" cy="520700"/>
            <a:chOff x="2078" y="1387"/>
            <a:chExt cx="1615" cy="2201"/>
          </a:xfrm>
        </p:grpSpPr>
        <p:sp>
          <p:nvSpPr>
            <p:cNvPr id="13358"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3359"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73" name="Oval 14"/>
            <p:cNvSpPr>
              <a:spLocks noChangeArrowheads="1"/>
            </p:cNvSpPr>
            <p:nvPr/>
          </p:nvSpPr>
          <p:spPr bwMode="gray">
            <a:xfrm>
              <a:off x="2253" y="1387"/>
              <a:ext cx="1104"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61" name="Oval 15"/>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75" name="Oval 1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63" name="Oval 17"/>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grpSp>
        <p:nvGrpSpPr>
          <p:cNvPr id="13322" name="Group 18"/>
          <p:cNvGrpSpPr>
            <a:grpSpLocks/>
          </p:cNvGrpSpPr>
          <p:nvPr/>
        </p:nvGrpSpPr>
        <p:grpSpPr bwMode="auto">
          <a:xfrm>
            <a:off x="3441700" y="5194300"/>
            <a:ext cx="381000" cy="520700"/>
            <a:chOff x="2078" y="1387"/>
            <a:chExt cx="1615" cy="2201"/>
          </a:xfrm>
        </p:grpSpPr>
        <p:sp>
          <p:nvSpPr>
            <p:cNvPr id="1335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3353"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80" name="Oval 21"/>
            <p:cNvSpPr>
              <a:spLocks noChangeArrowheads="1"/>
            </p:cNvSpPr>
            <p:nvPr/>
          </p:nvSpPr>
          <p:spPr bwMode="gray">
            <a:xfrm>
              <a:off x="2253" y="1387"/>
              <a:ext cx="1104"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55" name="Oval 22"/>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82" name="Oval 23"/>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57" name="Oval 24"/>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grpSp>
        <p:nvGrpSpPr>
          <p:cNvPr id="13324" name="Group 32"/>
          <p:cNvGrpSpPr>
            <a:grpSpLocks/>
          </p:cNvGrpSpPr>
          <p:nvPr/>
        </p:nvGrpSpPr>
        <p:grpSpPr bwMode="auto">
          <a:xfrm>
            <a:off x="4110038" y="3398335"/>
            <a:ext cx="381000" cy="520700"/>
            <a:chOff x="2078" y="1387"/>
            <a:chExt cx="1615" cy="2201"/>
          </a:xfrm>
        </p:grpSpPr>
        <p:sp>
          <p:nvSpPr>
            <p:cNvPr id="13340"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3341"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94" name="Oval 35"/>
            <p:cNvSpPr>
              <a:spLocks noChangeArrowheads="1"/>
            </p:cNvSpPr>
            <p:nvPr/>
          </p:nvSpPr>
          <p:spPr bwMode="gray">
            <a:xfrm>
              <a:off x="2253" y="1387"/>
              <a:ext cx="1104"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43" name="Oval 36"/>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96" name="Oval 37"/>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45" name="Oval 38"/>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grpSp>
        <p:nvGrpSpPr>
          <p:cNvPr id="13325" name="Group 39"/>
          <p:cNvGrpSpPr>
            <a:grpSpLocks/>
          </p:cNvGrpSpPr>
          <p:nvPr/>
        </p:nvGrpSpPr>
        <p:grpSpPr bwMode="auto">
          <a:xfrm>
            <a:off x="3948113" y="4287928"/>
            <a:ext cx="355600" cy="520700"/>
            <a:chOff x="2078" y="1387"/>
            <a:chExt cx="1615" cy="2201"/>
          </a:xfrm>
        </p:grpSpPr>
        <p:sp>
          <p:nvSpPr>
            <p:cNvPr id="13334"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3335"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01" name="Oval 42"/>
            <p:cNvSpPr>
              <a:spLocks noChangeArrowheads="1"/>
            </p:cNvSpPr>
            <p:nvPr/>
          </p:nvSpPr>
          <p:spPr bwMode="gray">
            <a:xfrm>
              <a:off x="2251" y="1387"/>
              <a:ext cx="1182"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37" name="Oval 43"/>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03" name="Oval 44"/>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39" name="Oval 45"/>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sp>
        <p:nvSpPr>
          <p:cNvPr id="105" name="AutoShape 9"/>
          <p:cNvSpPr>
            <a:spLocks noChangeArrowheads="1"/>
          </p:cNvSpPr>
          <p:nvPr/>
        </p:nvSpPr>
        <p:spPr bwMode="gray">
          <a:xfrm>
            <a:off x="4116335" y="2529421"/>
            <a:ext cx="4419600" cy="508000"/>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buFont typeface="Arial" panose="020B0604020202020204" pitchFamily="34" charset="0"/>
              <a:buNone/>
              <a:defRPr/>
            </a:pPr>
            <a:r>
              <a:rPr lang="zh-CN" altLang="en-US" sz="2400" b="1" dirty="0" smtClean="0">
                <a:solidFill>
                  <a:schemeClr val="tx2"/>
                </a:solidFill>
                <a:latin typeface="Arial" charset="0"/>
                <a:ea typeface="宋体" pitchFamily="2" charset="-122"/>
              </a:rPr>
              <a:t>研究</a:t>
            </a:r>
            <a:r>
              <a:rPr lang="zh-CN" altLang="en-US" sz="2400" b="1" dirty="0">
                <a:solidFill>
                  <a:schemeClr val="tx2"/>
                </a:solidFill>
                <a:latin typeface="Arial" charset="0"/>
                <a:ea typeface="宋体" pitchFamily="2" charset="-122"/>
              </a:rPr>
              <a:t>内容</a:t>
            </a:r>
            <a:endParaRPr lang="en-US" altLang="zh-CN" sz="2400" b="1" dirty="0">
              <a:solidFill>
                <a:schemeClr val="tx2"/>
              </a:solidFill>
              <a:latin typeface="Arial" charset="0"/>
              <a:ea typeface="宋体" pitchFamily="2" charset="-122"/>
            </a:endParaRPr>
          </a:p>
        </p:txBody>
      </p:sp>
      <p:grpSp>
        <p:nvGrpSpPr>
          <p:cNvPr id="13327" name="Group 18"/>
          <p:cNvGrpSpPr>
            <a:grpSpLocks/>
          </p:cNvGrpSpPr>
          <p:nvPr/>
        </p:nvGrpSpPr>
        <p:grpSpPr bwMode="auto">
          <a:xfrm>
            <a:off x="3770559" y="2529421"/>
            <a:ext cx="381000" cy="520700"/>
            <a:chOff x="2078" y="1387"/>
            <a:chExt cx="1615" cy="2201"/>
          </a:xfrm>
        </p:grpSpPr>
        <p:sp>
          <p:nvSpPr>
            <p:cNvPr id="13328"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3329"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09" name="Oval 21"/>
            <p:cNvSpPr>
              <a:spLocks noChangeArrowheads="1"/>
            </p:cNvSpPr>
            <p:nvPr/>
          </p:nvSpPr>
          <p:spPr bwMode="gray">
            <a:xfrm>
              <a:off x="2253" y="1387"/>
              <a:ext cx="1104"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31" name="Oval 22"/>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11" name="Oval 23"/>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3333" name="Oval 24"/>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250" fill="hold"/>
                                        <p:tgtEl>
                                          <p:spTgt spid="63"/>
                                        </p:tgtEl>
                                        <p:attrNameLst>
                                          <p:attrName>ppt_x</p:attrName>
                                        </p:attrNameLst>
                                      </p:cBhvr>
                                      <p:tavLst>
                                        <p:tav tm="0">
                                          <p:val>
                                            <p:strVal val="1+#ppt_w/2"/>
                                          </p:val>
                                        </p:tav>
                                        <p:tav tm="100000">
                                          <p:val>
                                            <p:strVal val="#ppt_x"/>
                                          </p:val>
                                        </p:tav>
                                      </p:tavLst>
                                    </p:anim>
                                    <p:anim calcmode="lin" valueType="num">
                                      <p:cBhvr additive="base">
                                        <p:cTn id="8" dur="25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3321"/>
                                        </p:tgtEl>
                                        <p:attrNameLst>
                                          <p:attrName>style.visibility</p:attrName>
                                        </p:attrNameLst>
                                      </p:cBhvr>
                                      <p:to>
                                        <p:strVal val="visible"/>
                                      </p:to>
                                    </p:set>
                                    <p:anim calcmode="lin" valueType="num">
                                      <p:cBhvr additive="base">
                                        <p:cTn id="11" dur="250" fill="hold"/>
                                        <p:tgtEl>
                                          <p:spTgt spid="13321"/>
                                        </p:tgtEl>
                                        <p:attrNameLst>
                                          <p:attrName>ppt_x</p:attrName>
                                        </p:attrNameLst>
                                      </p:cBhvr>
                                      <p:tavLst>
                                        <p:tav tm="0">
                                          <p:val>
                                            <p:strVal val="1+#ppt_w/2"/>
                                          </p:val>
                                        </p:tav>
                                        <p:tav tm="100000">
                                          <p:val>
                                            <p:strVal val="#ppt_x"/>
                                          </p:val>
                                        </p:tav>
                                      </p:tavLst>
                                    </p:anim>
                                    <p:anim calcmode="lin" valueType="num">
                                      <p:cBhvr additive="base">
                                        <p:cTn id="12" dur="250" fill="hold"/>
                                        <p:tgtEl>
                                          <p:spTgt spid="1332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250" fill="hold"/>
                                        <p:tgtEl>
                                          <p:spTgt spid="69"/>
                                        </p:tgtEl>
                                        <p:attrNameLst>
                                          <p:attrName>ppt_x</p:attrName>
                                        </p:attrNameLst>
                                      </p:cBhvr>
                                      <p:tavLst>
                                        <p:tav tm="0">
                                          <p:val>
                                            <p:strVal val="1+#ppt_w/2"/>
                                          </p:val>
                                        </p:tav>
                                        <p:tav tm="100000">
                                          <p:val>
                                            <p:strVal val="#ppt_x"/>
                                          </p:val>
                                        </p:tav>
                                      </p:tavLst>
                                    </p:anim>
                                    <p:anim calcmode="lin" valueType="num">
                                      <p:cBhvr additive="base">
                                        <p:cTn id="16" dur="250" fill="hold"/>
                                        <p:tgtEl>
                                          <p:spTgt spid="6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3327"/>
                                        </p:tgtEl>
                                        <p:attrNameLst>
                                          <p:attrName>style.visibility</p:attrName>
                                        </p:attrNameLst>
                                      </p:cBhvr>
                                      <p:to>
                                        <p:strVal val="visible"/>
                                      </p:to>
                                    </p:set>
                                    <p:anim calcmode="lin" valueType="num">
                                      <p:cBhvr additive="base">
                                        <p:cTn id="19" dur="250" fill="hold"/>
                                        <p:tgtEl>
                                          <p:spTgt spid="13327"/>
                                        </p:tgtEl>
                                        <p:attrNameLst>
                                          <p:attrName>ppt_x</p:attrName>
                                        </p:attrNameLst>
                                      </p:cBhvr>
                                      <p:tavLst>
                                        <p:tav tm="0">
                                          <p:val>
                                            <p:strVal val="1+#ppt_w/2"/>
                                          </p:val>
                                        </p:tav>
                                        <p:tav tm="100000">
                                          <p:val>
                                            <p:strVal val="#ppt_x"/>
                                          </p:val>
                                        </p:tav>
                                      </p:tavLst>
                                    </p:anim>
                                    <p:anim calcmode="lin" valueType="num">
                                      <p:cBhvr additive="base">
                                        <p:cTn id="20" dur="250" fill="hold"/>
                                        <p:tgtEl>
                                          <p:spTgt spid="1332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anim calcmode="lin" valueType="num">
                                      <p:cBhvr additive="base">
                                        <p:cTn id="23" dur="250" fill="hold"/>
                                        <p:tgtEl>
                                          <p:spTgt spid="105"/>
                                        </p:tgtEl>
                                        <p:attrNameLst>
                                          <p:attrName>ppt_x</p:attrName>
                                        </p:attrNameLst>
                                      </p:cBhvr>
                                      <p:tavLst>
                                        <p:tav tm="0">
                                          <p:val>
                                            <p:strVal val="1+#ppt_w/2"/>
                                          </p:val>
                                        </p:tav>
                                        <p:tav tm="100000">
                                          <p:val>
                                            <p:strVal val="#ppt_x"/>
                                          </p:val>
                                        </p:tav>
                                      </p:tavLst>
                                    </p:anim>
                                    <p:anim calcmode="lin" valueType="num">
                                      <p:cBhvr additive="base">
                                        <p:cTn id="24" dur="250" fill="hold"/>
                                        <p:tgtEl>
                                          <p:spTgt spid="10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250" fill="hold"/>
                                        <p:tgtEl>
                                          <p:spTgt spid="66"/>
                                        </p:tgtEl>
                                        <p:attrNameLst>
                                          <p:attrName>ppt_x</p:attrName>
                                        </p:attrNameLst>
                                      </p:cBhvr>
                                      <p:tavLst>
                                        <p:tav tm="0">
                                          <p:val>
                                            <p:strVal val="1+#ppt_w/2"/>
                                          </p:val>
                                        </p:tav>
                                        <p:tav tm="100000">
                                          <p:val>
                                            <p:strVal val="#ppt_x"/>
                                          </p:val>
                                        </p:tav>
                                      </p:tavLst>
                                    </p:anim>
                                    <p:anim calcmode="lin" valueType="num">
                                      <p:cBhvr additive="base">
                                        <p:cTn id="28" dur="250" fill="hold"/>
                                        <p:tgtEl>
                                          <p:spTgt spid="66"/>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324"/>
                                        </p:tgtEl>
                                        <p:attrNameLst>
                                          <p:attrName>style.visibility</p:attrName>
                                        </p:attrNameLst>
                                      </p:cBhvr>
                                      <p:to>
                                        <p:strVal val="visible"/>
                                      </p:to>
                                    </p:set>
                                    <p:anim calcmode="lin" valueType="num">
                                      <p:cBhvr additive="base">
                                        <p:cTn id="31" dur="250" fill="hold"/>
                                        <p:tgtEl>
                                          <p:spTgt spid="13324"/>
                                        </p:tgtEl>
                                        <p:attrNameLst>
                                          <p:attrName>ppt_x</p:attrName>
                                        </p:attrNameLst>
                                      </p:cBhvr>
                                      <p:tavLst>
                                        <p:tav tm="0">
                                          <p:val>
                                            <p:strVal val="1+#ppt_w/2"/>
                                          </p:val>
                                        </p:tav>
                                        <p:tav tm="100000">
                                          <p:val>
                                            <p:strVal val="#ppt_x"/>
                                          </p:val>
                                        </p:tav>
                                      </p:tavLst>
                                    </p:anim>
                                    <p:anim calcmode="lin" valueType="num">
                                      <p:cBhvr additive="base">
                                        <p:cTn id="32" dur="250" fill="hold"/>
                                        <p:tgtEl>
                                          <p:spTgt spid="1332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3325"/>
                                        </p:tgtEl>
                                        <p:attrNameLst>
                                          <p:attrName>style.visibility</p:attrName>
                                        </p:attrNameLst>
                                      </p:cBhvr>
                                      <p:to>
                                        <p:strVal val="visible"/>
                                      </p:to>
                                    </p:set>
                                    <p:anim calcmode="lin" valueType="num">
                                      <p:cBhvr additive="base">
                                        <p:cTn id="35" dur="250" fill="hold"/>
                                        <p:tgtEl>
                                          <p:spTgt spid="13325"/>
                                        </p:tgtEl>
                                        <p:attrNameLst>
                                          <p:attrName>ppt_x</p:attrName>
                                        </p:attrNameLst>
                                      </p:cBhvr>
                                      <p:tavLst>
                                        <p:tav tm="0">
                                          <p:val>
                                            <p:strVal val="1+#ppt_w/2"/>
                                          </p:val>
                                        </p:tav>
                                        <p:tav tm="100000">
                                          <p:val>
                                            <p:strVal val="#ppt_x"/>
                                          </p:val>
                                        </p:tav>
                                      </p:tavLst>
                                    </p:anim>
                                    <p:anim calcmode="lin" valueType="num">
                                      <p:cBhvr additive="base">
                                        <p:cTn id="36" dur="250" fill="hold"/>
                                        <p:tgtEl>
                                          <p:spTgt spid="1332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250" fill="hold"/>
                                        <p:tgtEl>
                                          <p:spTgt spid="65"/>
                                        </p:tgtEl>
                                        <p:attrNameLst>
                                          <p:attrName>ppt_x</p:attrName>
                                        </p:attrNameLst>
                                      </p:cBhvr>
                                      <p:tavLst>
                                        <p:tav tm="0">
                                          <p:val>
                                            <p:strVal val="1+#ppt_w/2"/>
                                          </p:val>
                                        </p:tav>
                                        <p:tav tm="100000">
                                          <p:val>
                                            <p:strVal val="#ppt_x"/>
                                          </p:val>
                                        </p:tav>
                                      </p:tavLst>
                                    </p:anim>
                                    <p:anim calcmode="lin" valueType="num">
                                      <p:cBhvr additive="base">
                                        <p:cTn id="40" dur="250" fill="hold"/>
                                        <p:tgtEl>
                                          <p:spTgt spid="65"/>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3322"/>
                                        </p:tgtEl>
                                        <p:attrNameLst>
                                          <p:attrName>style.visibility</p:attrName>
                                        </p:attrNameLst>
                                      </p:cBhvr>
                                      <p:to>
                                        <p:strVal val="visible"/>
                                      </p:to>
                                    </p:set>
                                    <p:anim calcmode="lin" valueType="num">
                                      <p:cBhvr additive="base">
                                        <p:cTn id="43" dur="250" fill="hold"/>
                                        <p:tgtEl>
                                          <p:spTgt spid="13322"/>
                                        </p:tgtEl>
                                        <p:attrNameLst>
                                          <p:attrName>ppt_x</p:attrName>
                                        </p:attrNameLst>
                                      </p:cBhvr>
                                      <p:tavLst>
                                        <p:tav tm="0">
                                          <p:val>
                                            <p:strVal val="1+#ppt_w/2"/>
                                          </p:val>
                                        </p:tav>
                                        <p:tav tm="100000">
                                          <p:val>
                                            <p:strVal val="#ppt_x"/>
                                          </p:val>
                                        </p:tav>
                                      </p:tavLst>
                                    </p:anim>
                                    <p:anim calcmode="lin" valueType="num">
                                      <p:cBhvr additive="base">
                                        <p:cTn id="44" dur="250" fill="hold"/>
                                        <p:tgtEl>
                                          <p:spTgt spid="1332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250" fill="hold"/>
                                        <p:tgtEl>
                                          <p:spTgt spid="68"/>
                                        </p:tgtEl>
                                        <p:attrNameLst>
                                          <p:attrName>ppt_x</p:attrName>
                                        </p:attrNameLst>
                                      </p:cBhvr>
                                      <p:tavLst>
                                        <p:tav tm="0">
                                          <p:val>
                                            <p:strVal val="1+#ppt_w/2"/>
                                          </p:val>
                                        </p:tav>
                                        <p:tav tm="100000">
                                          <p:val>
                                            <p:strVal val="#ppt_x"/>
                                          </p:val>
                                        </p:tav>
                                      </p:tavLst>
                                    </p:anim>
                                    <p:anim calcmode="lin" valueType="num">
                                      <p:cBhvr additive="base">
                                        <p:cTn id="48" dur="25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6" grpId="0" animBg="1"/>
      <p:bldP spid="68" grpId="0" animBg="1"/>
      <p:bldP spid="69" grpId="0" animBg="1"/>
      <p:bldP spid="10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4284663" y="3429000"/>
            <a:ext cx="4679950"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1" charset="-122"/>
              </a:defRPr>
            </a:lvl1pPr>
            <a:lvl2pPr marL="742950" indent="-285750" eaLnBrk="0" hangingPunct="0">
              <a:defRPr>
                <a:solidFill>
                  <a:schemeClr val="tx1"/>
                </a:solidFill>
                <a:latin typeface="Arial" panose="020B0604020202020204" pitchFamily="34" charset="0"/>
                <a:ea typeface="楷体_GB2312" pitchFamily="1" charset="-122"/>
              </a:defRPr>
            </a:lvl2pPr>
            <a:lvl3pPr marL="1143000" indent="-228600" eaLnBrk="0" hangingPunct="0">
              <a:defRPr>
                <a:solidFill>
                  <a:schemeClr val="tx1"/>
                </a:solidFill>
                <a:latin typeface="Arial" panose="020B0604020202020204" pitchFamily="34" charset="0"/>
                <a:ea typeface="楷体_GB2312" pitchFamily="1" charset="-122"/>
              </a:defRPr>
            </a:lvl3pPr>
            <a:lvl4pPr marL="1600200" indent="-228600" eaLnBrk="0" hangingPunct="0">
              <a:defRPr>
                <a:solidFill>
                  <a:schemeClr val="tx1"/>
                </a:solidFill>
                <a:latin typeface="Arial" panose="020B0604020202020204" pitchFamily="34" charset="0"/>
                <a:ea typeface="楷体_GB2312" pitchFamily="1" charset="-122"/>
              </a:defRPr>
            </a:lvl4pPr>
            <a:lvl5pPr marL="2057400" indent="-228600" eaLnBrk="0" hangingPunct="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lnSpc>
                <a:spcPct val="150000"/>
              </a:lnSpc>
              <a:buFont typeface="Arial" panose="020B0604020202020204" pitchFamily="34" charset="0"/>
              <a:buNone/>
              <a:defRPr/>
            </a:pPr>
            <a:r>
              <a:rPr lang="zh-CN" altLang="en-US" sz="2800" u="sng" dirty="0">
                <a:effectLst>
                  <a:outerShdw blurRad="38100" dist="38100" dir="2700000" algn="tl">
                    <a:srgbClr val="C0C0C0"/>
                  </a:outerShdw>
                </a:effectLst>
              </a:rPr>
              <a:t>适于远程监测的模块化、小功率</a:t>
            </a:r>
            <a:r>
              <a:rPr lang="en-US" altLang="zh-CN" sz="2800" u="sng" dirty="0">
                <a:effectLst>
                  <a:outerShdw blurRad="38100" dist="38100" dir="2700000" algn="tl">
                    <a:srgbClr val="C0C0C0"/>
                  </a:outerShdw>
                </a:effectLst>
              </a:rPr>
              <a:t>DC/DC</a:t>
            </a:r>
            <a:r>
              <a:rPr lang="zh-CN" altLang="en-US" sz="2800" u="sng" dirty="0">
                <a:effectLst>
                  <a:outerShdw blurRad="38100" dist="38100" dir="2700000" algn="tl">
                    <a:srgbClr val="C0C0C0"/>
                  </a:outerShdw>
                </a:effectLst>
              </a:rPr>
              <a:t>变换器研究</a:t>
            </a:r>
            <a:endParaRPr lang="zh-CN" altLang="en-US" sz="2800" b="1" u="sng" dirty="0">
              <a:solidFill>
                <a:srgbClr val="080808"/>
              </a:solidFill>
              <a:effectLst>
                <a:outerShdw blurRad="38100" dist="38100" dir="2700000" algn="tl">
                  <a:srgbClr val="C0C0C0"/>
                </a:outerShdw>
              </a:effectLst>
              <a:latin typeface="Times New Roman" panose="02020603050405020304" pitchFamily="18" charset="0"/>
              <a:sym typeface="Arial" panose="020B0604020202020204" pitchFamily="34" charset="0"/>
            </a:endParaRPr>
          </a:p>
        </p:txBody>
      </p:sp>
      <p:sp>
        <p:nvSpPr>
          <p:cNvPr id="5" name="Rectangle 19"/>
          <p:cNvSpPr txBox="1">
            <a:spLocks noChangeArrowheads="1"/>
          </p:cNvSpPr>
          <p:nvPr/>
        </p:nvSpPr>
        <p:spPr bwMode="auto">
          <a:xfrm>
            <a:off x="4068961" y="5157788"/>
            <a:ext cx="4535487"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u"/>
              <a:defRPr sz="2800" b="1" kern="1200">
                <a:solidFill>
                  <a:schemeClr val="hlink"/>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n"/>
              <a:defRPr sz="2400" b="1"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b="1"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b="1"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b="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anose="05000000000000000000" pitchFamily="2" charset="2"/>
              <a:buNone/>
              <a:defRPr/>
            </a:pPr>
            <a:r>
              <a:rPr lang="zh-CN" altLang="en-US" sz="2400" dirty="0">
                <a:solidFill>
                  <a:schemeClr val="tx1"/>
                </a:solidFill>
                <a:effectLst>
                  <a:outerShdw blurRad="38100" dist="38100" dir="2700000" algn="tl">
                    <a:srgbClr val="C0C0C0"/>
                  </a:outerShdw>
                </a:effectLst>
              </a:rPr>
              <a:t>                      </a:t>
            </a:r>
            <a:r>
              <a:rPr lang="zh-CN" altLang="en-US" sz="2000" b="0" dirty="0">
                <a:solidFill>
                  <a:srgbClr val="080808"/>
                </a:solidFill>
              </a:rPr>
              <a:t>姓   名</a:t>
            </a:r>
            <a:r>
              <a:rPr lang="en-US" sz="2000" b="0" dirty="0">
                <a:solidFill>
                  <a:srgbClr val="080808"/>
                </a:solidFill>
              </a:rPr>
              <a:t>: </a:t>
            </a:r>
            <a:r>
              <a:rPr lang="zh-CN" altLang="en-US" sz="2000" b="0" dirty="0">
                <a:solidFill>
                  <a:srgbClr val="080808"/>
                </a:solidFill>
              </a:rPr>
              <a:t>吴琛浩</a:t>
            </a:r>
            <a:r>
              <a:rPr lang="zh-CN" altLang="en-US" sz="2000" b="0" dirty="0" smtClean="0">
                <a:solidFill>
                  <a:srgbClr val="080808"/>
                </a:solidFill>
              </a:rPr>
              <a:t>  </a:t>
            </a:r>
            <a:endParaRPr lang="zh-CN" altLang="en-US" sz="2000" b="0" dirty="0">
              <a:solidFill>
                <a:srgbClr val="080808"/>
              </a:solidFill>
            </a:endParaRPr>
          </a:p>
          <a:p>
            <a:pPr marL="0" indent="0" eaLnBrk="1" hangingPunct="1">
              <a:buFont typeface="Wingdings" panose="05000000000000000000" pitchFamily="2" charset="2"/>
              <a:buNone/>
              <a:defRPr/>
            </a:pPr>
            <a:r>
              <a:rPr lang="zh-CN" altLang="en-US" sz="2000" b="0" dirty="0">
                <a:solidFill>
                  <a:srgbClr val="080808"/>
                </a:solidFill>
              </a:rPr>
              <a:t>                          </a:t>
            </a:r>
            <a:r>
              <a:rPr lang="zh-CN" altLang="en-US" sz="2000" b="0" dirty="0" smtClean="0">
                <a:solidFill>
                  <a:srgbClr val="080808"/>
                </a:solidFill>
              </a:rPr>
              <a:t>学   </a:t>
            </a:r>
            <a:r>
              <a:rPr lang="zh-CN" altLang="en-US" sz="2000" b="0" dirty="0">
                <a:solidFill>
                  <a:srgbClr val="080808"/>
                </a:solidFill>
              </a:rPr>
              <a:t>号</a:t>
            </a:r>
            <a:r>
              <a:rPr lang="en-US" altLang="zh-CN" sz="2000" b="0" dirty="0">
                <a:solidFill>
                  <a:srgbClr val="080808"/>
                </a:solidFill>
              </a:rPr>
              <a:t>: </a:t>
            </a:r>
            <a:r>
              <a:rPr lang="en-US" altLang="zh-CN" sz="2000" b="0" dirty="0" smtClean="0">
                <a:solidFill>
                  <a:srgbClr val="080808"/>
                </a:solidFill>
              </a:rPr>
              <a:t>1531664</a:t>
            </a:r>
            <a:r>
              <a:rPr lang="zh-CN" altLang="en-US" sz="2000" b="0" dirty="0" smtClean="0">
                <a:solidFill>
                  <a:srgbClr val="080808"/>
                </a:solidFill>
              </a:rPr>
              <a:t>       </a:t>
            </a:r>
            <a:r>
              <a:rPr lang="en-US" altLang="zh-CN" sz="2000" b="0" dirty="0" smtClean="0">
                <a:solidFill>
                  <a:srgbClr val="080808"/>
                </a:solidFill>
              </a:rPr>
              <a:t>  </a:t>
            </a:r>
            <a:endParaRPr lang="zh-CN" altLang="en-US" sz="2000" b="0" dirty="0">
              <a:solidFill>
                <a:srgbClr val="080808"/>
              </a:solidFill>
            </a:endParaRPr>
          </a:p>
          <a:p>
            <a:pPr marL="0" indent="0" eaLnBrk="1" hangingPunct="1">
              <a:buFont typeface="Wingdings" panose="05000000000000000000" pitchFamily="2" charset="2"/>
              <a:buNone/>
              <a:defRPr/>
            </a:pPr>
            <a:r>
              <a:rPr lang="zh-CN" altLang="en-US" sz="2000" b="0" dirty="0">
                <a:solidFill>
                  <a:srgbClr val="080808"/>
                </a:solidFill>
              </a:rPr>
              <a:t>                          </a:t>
            </a:r>
            <a:r>
              <a:rPr lang="zh-CN" altLang="en-US" sz="2000" b="0" dirty="0" smtClean="0">
                <a:solidFill>
                  <a:srgbClr val="080808"/>
                </a:solidFill>
              </a:rPr>
              <a:t>导   </a:t>
            </a:r>
            <a:r>
              <a:rPr lang="zh-CN" altLang="en-US" sz="2000" b="0" dirty="0">
                <a:solidFill>
                  <a:srgbClr val="080808"/>
                </a:solidFill>
              </a:rPr>
              <a:t>师</a:t>
            </a:r>
            <a:r>
              <a:rPr lang="en-US" altLang="zh-CN" sz="2000" b="0" dirty="0">
                <a:solidFill>
                  <a:srgbClr val="080808"/>
                </a:solidFill>
              </a:rPr>
              <a:t>: </a:t>
            </a:r>
            <a:r>
              <a:rPr lang="zh-CN" altLang="en-US" sz="2000" b="0" dirty="0" smtClean="0">
                <a:solidFill>
                  <a:srgbClr val="080808"/>
                </a:solidFill>
              </a:rPr>
              <a:t>岳继光 教授</a:t>
            </a:r>
            <a:endParaRPr lang="en-US" sz="2000" b="0" dirty="0">
              <a:solidFill>
                <a:srgbClr val="080808"/>
              </a:solidFill>
            </a:endParaRPr>
          </a:p>
        </p:txBody>
      </p:sp>
      <p:sp>
        <p:nvSpPr>
          <p:cNvPr id="2" name="文本框 1"/>
          <p:cNvSpPr txBox="1"/>
          <p:nvPr/>
        </p:nvSpPr>
        <p:spPr>
          <a:xfrm>
            <a:off x="5937537" y="1628800"/>
            <a:ext cx="1877437" cy="769441"/>
          </a:xfrm>
          <a:prstGeom prst="rect">
            <a:avLst/>
          </a:prstGeom>
          <a:noFill/>
        </p:spPr>
        <p:txBody>
          <a:bodyPr wrap="none" rtlCol="0">
            <a:spAutoFit/>
          </a:bodyPr>
          <a:lstStyle/>
          <a:p>
            <a:r>
              <a:rPr lang="zh-CN" altLang="en-US" sz="4400" dirty="0">
                <a:solidFill>
                  <a:srgbClr val="080808"/>
                </a:solidFill>
                <a:effectLst>
                  <a:outerShdw blurRad="38100" dist="38100" dir="2700000" algn="tl">
                    <a:srgbClr val="C0C0C0"/>
                  </a:outerShdw>
                </a:effectLst>
              </a:rPr>
              <a:t>谢谢！</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1515765"/>
            <a:ext cx="2564904" cy="2564904"/>
          </a:xfrm>
          <a:prstGeom prst="rect">
            <a:avLst/>
          </a:prstGeom>
        </p:spPr>
      </p:pic>
      <p:cxnSp>
        <p:nvCxnSpPr>
          <p:cNvPr id="6" name="直接连接符 5"/>
          <p:cNvCxnSpPr/>
          <p:nvPr/>
        </p:nvCxnSpPr>
        <p:spPr bwMode="auto">
          <a:xfrm>
            <a:off x="323528" y="6453336"/>
            <a:ext cx="8496944"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411413" y="4652963"/>
            <a:ext cx="6332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sz="2400" b="0">
                <a:solidFill>
                  <a:srgbClr val="000066"/>
                </a:solidFill>
                <a:latin typeface="黑体" panose="02010609060101010101" pitchFamily="49" charset="-122"/>
                <a:ea typeface="黑体" panose="02010609060101010101" pitchFamily="49" charset="-122"/>
              </a:rPr>
              <a:t>    </a:t>
            </a:r>
          </a:p>
        </p:txBody>
      </p:sp>
      <p:sp>
        <p:nvSpPr>
          <p:cNvPr id="11268" name="Rectangle 3"/>
          <p:cNvSpPr txBox="1">
            <a:spLocks noChangeArrowheads="1"/>
          </p:cNvSpPr>
          <p:nvPr/>
        </p:nvSpPr>
        <p:spPr bwMode="auto">
          <a:xfrm>
            <a:off x="2290763" y="1402428"/>
            <a:ext cx="6438900" cy="91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a:lnSpc>
                <a:spcPct val="150000"/>
              </a:lnSpc>
              <a:buClr>
                <a:srgbClr val="5D4BC7"/>
              </a:buClr>
              <a:buFont typeface="Wingdings" panose="05000000000000000000" pitchFamily="2" charset="2"/>
              <a:buNone/>
            </a:pP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 </a:t>
            </a:r>
            <a:r>
              <a:rPr lang="zh-CN" altLang="en-US" dirty="0">
                <a:solidFill>
                  <a:srgbClr val="000000"/>
                </a:solidFill>
                <a:latin typeface="Verdana" panose="020B0604030504040204" pitchFamily="34" charset="0"/>
                <a:ea typeface="宋体" panose="02010600030101010101" pitchFamily="2" charset="-122"/>
                <a:sym typeface="Wingdings 3" panose="05040102010807070707" pitchFamily="18" charset="2"/>
              </a:rPr>
              <a:t>空天技术产品模式与空间</a:t>
            </a: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电源系统</a:t>
            </a:r>
            <a:endParaRPr lang="en-US" altLang="zh-CN" dirty="0">
              <a:solidFill>
                <a:srgbClr val="000000"/>
              </a:solidFill>
              <a:latin typeface="Verdana" panose="020B0604030504040204" pitchFamily="34" charset="0"/>
              <a:ea typeface="宋体" panose="02010600030101010101" pitchFamily="2" charset="-122"/>
              <a:sym typeface="Wingdings 3" panose="05040102010807070707" pitchFamily="18" charset="2"/>
            </a:endParaRPr>
          </a:p>
        </p:txBody>
      </p:sp>
      <p:sp>
        <p:nvSpPr>
          <p:cNvPr id="7" name="Rectangle 3"/>
          <p:cNvSpPr txBox="1">
            <a:spLocks noChangeArrowheads="1"/>
          </p:cNvSpPr>
          <p:nvPr/>
        </p:nvSpPr>
        <p:spPr bwMode="auto">
          <a:xfrm>
            <a:off x="2290763" y="2349635"/>
            <a:ext cx="6438900" cy="80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a:lnSpc>
                <a:spcPct val="150000"/>
              </a:lnSpc>
              <a:buClr>
                <a:srgbClr val="5D4BC7"/>
              </a:buClr>
              <a:buFont typeface="Wingdings" panose="05000000000000000000" pitchFamily="2" charset="2"/>
              <a:buNone/>
            </a:pP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 开关电源类产品质检现状</a:t>
            </a:r>
            <a:endParaRPr lang="en-US" altLang="zh-CN" dirty="0">
              <a:solidFill>
                <a:srgbClr val="000000"/>
              </a:solidFill>
              <a:latin typeface="Verdana" panose="020B0604030504040204" pitchFamily="34" charset="0"/>
              <a:ea typeface="宋体" panose="02010600030101010101" pitchFamily="2" charset="-122"/>
              <a:sym typeface="Wingdings 3" panose="05040102010807070707" pitchFamily="18" charset="2"/>
            </a:endParaRPr>
          </a:p>
        </p:txBody>
      </p:sp>
      <p:sp>
        <p:nvSpPr>
          <p:cNvPr id="8" name="Rectangle 3"/>
          <p:cNvSpPr txBox="1">
            <a:spLocks noChangeArrowheads="1"/>
          </p:cNvSpPr>
          <p:nvPr/>
        </p:nvSpPr>
        <p:spPr bwMode="auto">
          <a:xfrm>
            <a:off x="2290763" y="3222044"/>
            <a:ext cx="6438900" cy="996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a:lnSpc>
                <a:spcPct val="150000"/>
              </a:lnSpc>
              <a:buClr>
                <a:srgbClr val="5D4BC7"/>
              </a:buClr>
              <a:buFont typeface="Wingdings" panose="05000000000000000000" pitchFamily="2" charset="2"/>
              <a:buNone/>
            </a:pP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 </a:t>
            </a:r>
            <a:r>
              <a:rPr lang="zh-CN" altLang="en-US" dirty="0">
                <a:solidFill>
                  <a:srgbClr val="000000"/>
                </a:solidFill>
                <a:latin typeface="Verdana" panose="020B0604030504040204" pitchFamily="34" charset="0"/>
                <a:ea typeface="宋体" panose="02010600030101010101" pitchFamily="2" charset="-122"/>
                <a:sym typeface="Wingdings 3" panose="05040102010807070707" pitchFamily="18" charset="2"/>
              </a:rPr>
              <a:t>国内外产品</a:t>
            </a: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一致性测试现状</a:t>
            </a:r>
            <a:endParaRPr lang="zh-CN" altLang="en-US" dirty="0">
              <a:solidFill>
                <a:srgbClr val="000000"/>
              </a:solidFill>
              <a:latin typeface="Verdana" panose="020B0604030504040204" pitchFamily="34" charset="0"/>
              <a:ea typeface="宋体" panose="02010600030101010101" pitchFamily="2" charset="-122"/>
              <a:sym typeface="Wingdings 3" panose="05040102010807070707" pitchFamily="18" charset="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268113"/>
            <a:ext cx="7136387" cy="3753175"/>
          </a:xfrm>
          <a:prstGeom prst="rect">
            <a:avLst/>
          </a:prstGeom>
        </p:spPr>
      </p:pic>
      <p:sp>
        <p:nvSpPr>
          <p:cNvPr id="9" name="AutoShape 10"/>
          <p:cNvSpPr>
            <a:spLocks noChangeArrowheads="1"/>
          </p:cNvSpPr>
          <p:nvPr/>
        </p:nvSpPr>
        <p:spPr bwMode="gray">
          <a:xfrm>
            <a:off x="755576" y="188640"/>
            <a:ext cx="4419600" cy="508000"/>
          </a:xfrm>
          <a:prstGeom prst="roundRect">
            <a:avLst>
              <a:gd name="adj" fmla="val 50000"/>
            </a:avLst>
          </a:prstGeom>
          <a:solidFill>
            <a:schemeClr val="bg1"/>
          </a:solidFill>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buFont typeface="Arial" panose="020B0604020202020204" pitchFamily="34" charset="0"/>
              <a:buNone/>
              <a:defRPr/>
            </a:pPr>
            <a:r>
              <a:rPr lang="zh-CN" altLang="en-US" sz="2400" b="1" dirty="0" smtClean="0">
                <a:solidFill>
                  <a:schemeClr val="tx2"/>
                </a:solidFill>
                <a:latin typeface="Arial" charset="0"/>
                <a:ea typeface="宋体" pitchFamily="2" charset="-122"/>
              </a:rPr>
              <a:t>研究</a:t>
            </a:r>
            <a:r>
              <a:rPr lang="zh-CN" altLang="en-US" sz="2400" b="1" dirty="0">
                <a:solidFill>
                  <a:schemeClr val="tx2"/>
                </a:solidFill>
                <a:latin typeface="Arial" charset="0"/>
                <a:ea typeface="宋体" pitchFamily="2" charset="-122"/>
              </a:rPr>
              <a:t>背景</a:t>
            </a:r>
            <a:endParaRPr lang="en-US" altLang="zh-CN" sz="2400" b="1" dirty="0">
              <a:solidFill>
                <a:schemeClr val="tx2"/>
              </a:solidFill>
              <a:latin typeface="Arial" charset="0"/>
              <a:ea typeface="宋体" pitchFamily="2" charset="-122"/>
            </a:endParaRPr>
          </a:p>
        </p:txBody>
      </p:sp>
      <p:grpSp>
        <p:nvGrpSpPr>
          <p:cNvPr id="10" name="Group 11"/>
          <p:cNvGrpSpPr>
            <a:grpSpLocks/>
          </p:cNvGrpSpPr>
          <p:nvPr/>
        </p:nvGrpSpPr>
        <p:grpSpPr bwMode="auto">
          <a:xfrm>
            <a:off x="251520" y="204731"/>
            <a:ext cx="381000" cy="520700"/>
            <a:chOff x="2078" y="1387"/>
            <a:chExt cx="1615" cy="2201"/>
          </a:xfrm>
        </p:grpSpPr>
        <p:sp>
          <p:nvSpPr>
            <p:cNvPr id="11"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2"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3" name="Oval 14"/>
            <p:cNvSpPr>
              <a:spLocks noChangeArrowheads="1"/>
            </p:cNvSpPr>
            <p:nvPr/>
          </p:nvSpPr>
          <p:spPr bwMode="gray">
            <a:xfrm>
              <a:off x="2253" y="1387"/>
              <a:ext cx="1104"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4" name="Oval 15"/>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5" name="Oval 1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6" name="Oval 17"/>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69880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250" fill="hold"/>
                                        <p:tgtEl>
                                          <p:spTgt spid="11268"/>
                                        </p:tgtEl>
                                        <p:attrNameLst>
                                          <p:attrName>ppt_x</p:attrName>
                                        </p:attrNameLst>
                                      </p:cBhvr>
                                      <p:tavLst>
                                        <p:tav tm="0">
                                          <p:val>
                                            <p:strVal val="#ppt_x"/>
                                          </p:val>
                                        </p:tav>
                                        <p:tav tm="100000">
                                          <p:val>
                                            <p:strVal val="#ppt_x"/>
                                          </p:val>
                                        </p:tav>
                                      </p:tavLst>
                                    </p:anim>
                                    <p:anim calcmode="lin" valueType="num">
                                      <p:cBhvr additive="base">
                                        <p:cTn id="8" dur="25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250"/>
                                        <p:tgtEl>
                                          <p:spTgt spid="2"/>
                                        </p:tgtEl>
                                      </p:cBhvr>
                                    </p:animEffect>
                                    <p:set>
                                      <p:cBhvr>
                                        <p:cTn id="19" dur="1" fill="hold">
                                          <p:stCondLst>
                                            <p:cond delay="249"/>
                                          </p:stCondLst>
                                        </p:cTn>
                                        <p:tgtEl>
                                          <p:spTgt spid="2"/>
                                        </p:tgtEl>
                                        <p:attrNameLst>
                                          <p:attrName>style.visibility</p:attrName>
                                        </p:attrNameLst>
                                      </p:cBhvr>
                                      <p:to>
                                        <p:strVal val="hidden"/>
                                      </p:to>
                                    </p:set>
                                  </p:childTnLst>
                                </p:cTn>
                              </p:par>
                              <p:par>
                                <p:cTn id="20" presetID="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250" fill="hold"/>
                                        <p:tgtEl>
                                          <p:spTgt spid="7"/>
                                        </p:tgtEl>
                                        <p:attrNameLst>
                                          <p:attrName>ppt_x</p:attrName>
                                        </p:attrNameLst>
                                      </p:cBhvr>
                                      <p:tavLst>
                                        <p:tav tm="0">
                                          <p:val>
                                            <p:strVal val="#ppt_x"/>
                                          </p:val>
                                        </p:tav>
                                        <p:tav tm="100000">
                                          <p:val>
                                            <p:strVal val="#ppt_x"/>
                                          </p:val>
                                        </p:tav>
                                      </p:tavLst>
                                    </p:anim>
                                    <p:anim calcmode="lin" valueType="num">
                                      <p:cBhvr additive="base">
                                        <p:cTn id="23" dur="25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250" fill="hold"/>
                                        <p:tgtEl>
                                          <p:spTgt spid="8"/>
                                        </p:tgtEl>
                                        <p:attrNameLst>
                                          <p:attrName>ppt_x</p:attrName>
                                        </p:attrNameLst>
                                      </p:cBhvr>
                                      <p:tavLst>
                                        <p:tav tm="0">
                                          <p:val>
                                            <p:strVal val="#ppt_x"/>
                                          </p:val>
                                        </p:tav>
                                        <p:tav tm="100000">
                                          <p:val>
                                            <p:strVal val="#ppt_x"/>
                                          </p:val>
                                        </p:tav>
                                      </p:tavLst>
                                    </p:anim>
                                    <p:anim calcmode="lin" valueType="num">
                                      <p:cBhvr additive="base">
                                        <p:cTn id="27" dur="25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250" fill="hold"/>
                                        <p:tgtEl>
                                          <p:spTgt spid="9"/>
                                        </p:tgtEl>
                                        <p:attrNameLst>
                                          <p:attrName>ppt_x</p:attrName>
                                        </p:attrNameLst>
                                      </p:cBhvr>
                                      <p:tavLst>
                                        <p:tav tm="0">
                                          <p:val>
                                            <p:strVal val="1+#ppt_w/2"/>
                                          </p:val>
                                        </p:tav>
                                        <p:tav tm="100000">
                                          <p:val>
                                            <p:strVal val="#ppt_x"/>
                                          </p:val>
                                        </p:tav>
                                      </p:tavLst>
                                    </p:anim>
                                    <p:anim calcmode="lin" valueType="num">
                                      <p:cBhvr additive="base">
                                        <p:cTn id="31" dur="250" fill="hold"/>
                                        <p:tgtEl>
                                          <p:spTgt spid="9"/>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250" fill="hold"/>
                                        <p:tgtEl>
                                          <p:spTgt spid="10"/>
                                        </p:tgtEl>
                                        <p:attrNameLst>
                                          <p:attrName>ppt_x</p:attrName>
                                        </p:attrNameLst>
                                      </p:cBhvr>
                                      <p:tavLst>
                                        <p:tav tm="0">
                                          <p:val>
                                            <p:strVal val="1+#ppt_w/2"/>
                                          </p:val>
                                        </p:tav>
                                        <p:tav tm="100000">
                                          <p:val>
                                            <p:strVal val="#ppt_x"/>
                                          </p:val>
                                        </p:tav>
                                      </p:tavLst>
                                    </p:anim>
                                    <p:anim calcmode="lin" valueType="num">
                                      <p:cBhvr additive="base">
                                        <p:cTn id="35"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7" grpId="0"/>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txBox="1">
            <a:spLocks noChangeArrowheads="1"/>
          </p:cNvSpPr>
          <p:nvPr/>
        </p:nvSpPr>
        <p:spPr bwMode="auto">
          <a:xfrm>
            <a:off x="2556519" y="1196752"/>
            <a:ext cx="5903913"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a:lnSpc>
                <a:spcPct val="150000"/>
              </a:lnSpc>
              <a:buClr>
                <a:srgbClr val="5D4BC7"/>
              </a:buClr>
              <a:buNone/>
            </a:pP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 </a:t>
            </a:r>
            <a:r>
              <a:rPr lang="zh-CN" altLang="zh-CN" dirty="0" smtClean="0">
                <a:solidFill>
                  <a:srgbClr val="000000"/>
                </a:solidFill>
                <a:latin typeface="Verdana" panose="020B0604030504040204" pitchFamily="34" charset="0"/>
                <a:ea typeface="宋体" panose="02010600030101010101" pitchFamily="2" charset="-122"/>
              </a:rPr>
              <a:t>建立</a:t>
            </a:r>
            <a:r>
              <a:rPr lang="zh-CN" altLang="zh-CN" dirty="0">
                <a:solidFill>
                  <a:srgbClr val="000000"/>
                </a:solidFill>
                <a:latin typeface="Verdana" panose="020B0604030504040204" pitchFamily="34" charset="0"/>
                <a:ea typeface="宋体" panose="02010600030101010101" pitchFamily="2" charset="-122"/>
              </a:rPr>
              <a:t>小批次开关电源产品性能</a:t>
            </a:r>
            <a:r>
              <a:rPr lang="zh-CN" altLang="zh-CN" dirty="0" smtClean="0">
                <a:solidFill>
                  <a:srgbClr val="000000"/>
                </a:solidFill>
                <a:latin typeface="Verdana" panose="020B0604030504040204" pitchFamily="34" charset="0"/>
                <a:ea typeface="宋体" panose="02010600030101010101" pitchFamily="2" charset="-122"/>
              </a:rPr>
              <a:t>一</a:t>
            </a:r>
            <a:endParaRPr lang="en-US" altLang="zh-CN" dirty="0" smtClean="0">
              <a:solidFill>
                <a:srgbClr val="000000"/>
              </a:solidFill>
              <a:latin typeface="Verdana" panose="020B0604030504040204" pitchFamily="34" charset="0"/>
              <a:ea typeface="宋体" panose="02010600030101010101" pitchFamily="2" charset="-122"/>
            </a:endParaRPr>
          </a:p>
          <a:p>
            <a:pPr>
              <a:lnSpc>
                <a:spcPct val="150000"/>
              </a:lnSpc>
              <a:buClr>
                <a:srgbClr val="5D4BC7"/>
              </a:buClr>
              <a:buNone/>
            </a:pPr>
            <a:r>
              <a:rPr lang="en-US" altLang="zh-CN" dirty="0" smtClean="0">
                <a:solidFill>
                  <a:srgbClr val="000000"/>
                </a:solidFill>
                <a:latin typeface="Verdana" panose="020B0604030504040204" pitchFamily="34" charset="0"/>
                <a:ea typeface="宋体" panose="02010600030101010101" pitchFamily="2" charset="-122"/>
              </a:rPr>
              <a:t>    </a:t>
            </a:r>
            <a:r>
              <a:rPr lang="zh-CN" altLang="zh-CN" dirty="0" smtClean="0">
                <a:solidFill>
                  <a:srgbClr val="000000"/>
                </a:solidFill>
                <a:latin typeface="Verdana" panose="020B0604030504040204" pitchFamily="34" charset="0"/>
                <a:ea typeface="宋体" panose="02010600030101010101" pitchFamily="2" charset="-122"/>
              </a:rPr>
              <a:t>致性</a:t>
            </a:r>
            <a:r>
              <a:rPr lang="zh-CN" altLang="en-US" dirty="0" smtClean="0">
                <a:solidFill>
                  <a:srgbClr val="000000"/>
                </a:solidFill>
                <a:latin typeface="Verdana" panose="020B0604030504040204" pitchFamily="34" charset="0"/>
                <a:ea typeface="宋体" panose="02010600030101010101" pitchFamily="2" charset="-122"/>
              </a:rPr>
              <a:t>量化</a:t>
            </a:r>
            <a:r>
              <a:rPr lang="zh-CN" altLang="zh-CN" dirty="0" smtClean="0">
                <a:solidFill>
                  <a:srgbClr val="000000"/>
                </a:solidFill>
                <a:latin typeface="Verdana" panose="020B0604030504040204" pitchFamily="34" charset="0"/>
                <a:ea typeface="宋体" panose="02010600030101010101" pitchFamily="2" charset="-122"/>
              </a:rPr>
              <a:t>模型</a:t>
            </a:r>
            <a:endParaRPr lang="en-US" altLang="zh-CN" dirty="0" smtClean="0">
              <a:solidFill>
                <a:srgbClr val="000000"/>
              </a:solidFill>
              <a:latin typeface="Verdana" panose="020B0604030504040204" pitchFamily="34" charset="0"/>
              <a:ea typeface="宋体" panose="02010600030101010101" pitchFamily="2" charset="-122"/>
              <a:sym typeface="Wingdings 3" panose="05040102010807070707" pitchFamily="18" charset="2"/>
            </a:endParaRPr>
          </a:p>
          <a:p>
            <a:pPr>
              <a:lnSpc>
                <a:spcPct val="150000"/>
              </a:lnSpc>
              <a:buClr>
                <a:srgbClr val="5D4BC7"/>
              </a:buClr>
              <a:buNone/>
            </a:pP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 </a:t>
            </a:r>
            <a:r>
              <a:rPr lang="zh-CN" altLang="zh-CN" dirty="0" smtClean="0">
                <a:solidFill>
                  <a:srgbClr val="000000"/>
                </a:solidFill>
                <a:latin typeface="Verdana" panose="020B0604030504040204" pitchFamily="34" charset="0"/>
                <a:ea typeface="宋体" panose="02010600030101010101" pitchFamily="2" charset="-122"/>
              </a:rPr>
              <a:t>性能</a:t>
            </a:r>
            <a:r>
              <a:rPr lang="zh-CN" altLang="zh-CN" dirty="0">
                <a:solidFill>
                  <a:srgbClr val="000000"/>
                </a:solidFill>
                <a:latin typeface="Verdana" panose="020B0604030504040204" pitchFamily="34" charset="0"/>
                <a:ea typeface="宋体" panose="02010600030101010101" pitchFamily="2" charset="-122"/>
              </a:rPr>
              <a:t>间</a:t>
            </a:r>
            <a:r>
              <a:rPr lang="zh-CN" altLang="zh-CN" dirty="0" smtClean="0">
                <a:solidFill>
                  <a:srgbClr val="000000"/>
                </a:solidFill>
                <a:latin typeface="Verdana" panose="020B0604030504040204" pitchFamily="34" charset="0"/>
                <a:ea typeface="宋体" panose="02010600030101010101" pitchFamily="2" charset="-122"/>
              </a:rPr>
              <a:t>差异度量</a:t>
            </a:r>
            <a:r>
              <a:rPr lang="zh-CN" altLang="zh-CN" dirty="0">
                <a:solidFill>
                  <a:srgbClr val="000000"/>
                </a:solidFill>
                <a:latin typeface="Verdana" panose="020B0604030504040204" pitchFamily="34" charset="0"/>
                <a:ea typeface="宋体" panose="02010600030101010101" pitchFamily="2" charset="-122"/>
              </a:rPr>
              <a:t>、</a:t>
            </a:r>
            <a:r>
              <a:rPr lang="zh-CN" altLang="zh-CN" dirty="0" smtClean="0">
                <a:solidFill>
                  <a:srgbClr val="000000"/>
                </a:solidFill>
                <a:latin typeface="Verdana" panose="020B0604030504040204" pitchFamily="34" charset="0"/>
                <a:ea typeface="宋体" panose="02010600030101010101" pitchFamily="2" charset="-122"/>
              </a:rPr>
              <a:t>多</a:t>
            </a:r>
            <a:r>
              <a:rPr lang="zh-CN" altLang="en-US" dirty="0" smtClean="0">
                <a:solidFill>
                  <a:srgbClr val="000000"/>
                </a:solidFill>
                <a:latin typeface="Verdana" panose="020B0604030504040204" pitchFamily="34" charset="0"/>
                <a:ea typeface="宋体" panose="02010600030101010101" pitchFamily="2" charset="-122"/>
              </a:rPr>
              <a:t>指标融合</a:t>
            </a:r>
            <a:r>
              <a:rPr lang="zh-CN" altLang="zh-CN" dirty="0" smtClean="0">
                <a:solidFill>
                  <a:srgbClr val="000000"/>
                </a:solidFill>
                <a:latin typeface="Verdana" panose="020B0604030504040204" pitchFamily="34" charset="0"/>
                <a:ea typeface="宋体" panose="02010600030101010101" pitchFamily="2" charset="-122"/>
              </a:rPr>
              <a:t>和</a:t>
            </a:r>
            <a:r>
              <a:rPr lang="en-US" altLang="zh-CN" dirty="0" smtClean="0">
                <a:solidFill>
                  <a:srgbClr val="000000"/>
                </a:solidFill>
                <a:latin typeface="Verdana" panose="020B0604030504040204" pitchFamily="34" charset="0"/>
                <a:ea typeface="宋体" panose="02010600030101010101" pitchFamily="2" charset="-122"/>
              </a:rPr>
              <a:t>   </a:t>
            </a:r>
          </a:p>
          <a:p>
            <a:pPr>
              <a:lnSpc>
                <a:spcPct val="150000"/>
              </a:lnSpc>
              <a:buClr>
                <a:srgbClr val="5D4BC7"/>
              </a:buClr>
              <a:buNone/>
            </a:pPr>
            <a:r>
              <a:rPr lang="en-US" altLang="zh-CN" dirty="0" smtClean="0">
                <a:solidFill>
                  <a:srgbClr val="000000"/>
                </a:solidFill>
                <a:latin typeface="Verdana" panose="020B0604030504040204" pitchFamily="34" charset="0"/>
                <a:ea typeface="宋体" panose="02010600030101010101" pitchFamily="2" charset="-122"/>
              </a:rPr>
              <a:t>    </a:t>
            </a:r>
            <a:r>
              <a:rPr lang="zh-CN" altLang="zh-CN" dirty="0" smtClean="0">
                <a:solidFill>
                  <a:srgbClr val="000000"/>
                </a:solidFill>
                <a:latin typeface="Verdana" panose="020B0604030504040204" pitchFamily="34" charset="0"/>
                <a:ea typeface="宋体" panose="02010600030101010101" pitchFamily="2" charset="-122"/>
              </a:rPr>
              <a:t>一致性准则定义</a:t>
            </a:r>
            <a:endParaRPr lang="en-US" altLang="zh-CN" dirty="0" smtClean="0">
              <a:solidFill>
                <a:srgbClr val="000000"/>
              </a:solidFill>
              <a:latin typeface="Verdana" panose="020B0604030504040204" pitchFamily="34" charset="0"/>
              <a:ea typeface="宋体" panose="02010600030101010101" pitchFamily="2" charset="-122"/>
              <a:sym typeface="Wingdings 3" panose="05040102010807070707" pitchFamily="18" charset="2"/>
            </a:endParaRPr>
          </a:p>
          <a:p>
            <a:pPr>
              <a:lnSpc>
                <a:spcPct val="150000"/>
              </a:lnSpc>
              <a:buClr>
                <a:srgbClr val="5D4BC7"/>
              </a:buClr>
              <a:buFont typeface="Wingdings" panose="05000000000000000000" pitchFamily="2" charset="2"/>
              <a:buNone/>
            </a:pP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 验证用原型产品设计与分析</a:t>
            </a:r>
            <a:endParaRPr lang="zh-CN" altLang="en-US" dirty="0">
              <a:solidFill>
                <a:srgbClr val="000000"/>
              </a:solidFill>
              <a:latin typeface="Verdana" panose="020B0604030504040204" pitchFamily="34" charset="0"/>
              <a:ea typeface="宋体" panose="02010600030101010101" pitchFamily="2" charset="-122"/>
              <a:sym typeface="Wingdings 3" panose="05040102010807070707" pitchFamily="18" charset="2"/>
            </a:endParaRPr>
          </a:p>
          <a:p>
            <a:pPr>
              <a:lnSpc>
                <a:spcPct val="150000"/>
              </a:lnSpc>
              <a:buClr>
                <a:srgbClr val="5D4BC7"/>
              </a:buClr>
              <a:buFont typeface="Wingdings" panose="05000000000000000000" pitchFamily="2" charset="2"/>
              <a:buNone/>
            </a:pP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 一致性量化体系及其特性验证与</a:t>
            </a:r>
            <a:endParaRPr lang="en-US" altLang="zh-CN" dirty="0" smtClean="0">
              <a:solidFill>
                <a:srgbClr val="000000"/>
              </a:solidFill>
              <a:latin typeface="Verdana" panose="020B0604030504040204" pitchFamily="34" charset="0"/>
              <a:ea typeface="宋体" panose="02010600030101010101" pitchFamily="2" charset="-122"/>
              <a:sym typeface="Wingdings 3" panose="05040102010807070707" pitchFamily="18" charset="2"/>
            </a:endParaRPr>
          </a:p>
          <a:p>
            <a:pPr>
              <a:lnSpc>
                <a:spcPct val="150000"/>
              </a:lnSpc>
              <a:buClr>
                <a:srgbClr val="5D4BC7"/>
              </a:buClr>
              <a:buFont typeface="Wingdings" panose="05000000000000000000" pitchFamily="2" charset="2"/>
              <a:buNone/>
            </a:pPr>
            <a:r>
              <a:rPr lang="zh-CN" altLang="en-US" dirty="0" smtClean="0">
                <a:solidFill>
                  <a:srgbClr val="000000"/>
                </a:solidFill>
                <a:latin typeface="Verdana" panose="020B0604030504040204" pitchFamily="34" charset="0"/>
                <a:ea typeface="宋体" panose="02010600030101010101" pitchFamily="2" charset="-122"/>
                <a:sym typeface="Wingdings 3" panose="05040102010807070707" pitchFamily="18" charset="2"/>
              </a:rPr>
              <a:t>   分析</a:t>
            </a:r>
            <a:endParaRPr lang="zh-CN" altLang="en-US" dirty="0">
              <a:solidFill>
                <a:srgbClr val="000000"/>
              </a:solidFill>
              <a:latin typeface="Verdana" panose="020B0604030504040204" pitchFamily="34" charset="0"/>
              <a:ea typeface="宋体" panose="02010600030101010101" pitchFamily="2" charset="-122"/>
              <a:sym typeface="Wingdings 3" panose="05040102010807070707" pitchFamily="18" charset="2"/>
            </a:endParaRPr>
          </a:p>
        </p:txBody>
      </p:sp>
      <p:sp>
        <p:nvSpPr>
          <p:cNvPr id="4" name="AutoShape 9"/>
          <p:cNvSpPr>
            <a:spLocks noChangeArrowheads="1"/>
          </p:cNvSpPr>
          <p:nvPr/>
        </p:nvSpPr>
        <p:spPr bwMode="gray">
          <a:xfrm>
            <a:off x="827584" y="233197"/>
            <a:ext cx="1584176" cy="508000"/>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1" hangingPunct="1">
              <a:buFont typeface="Arial" panose="020B0604020202020204" pitchFamily="34" charset="0"/>
              <a:buNone/>
              <a:defRPr/>
            </a:pPr>
            <a:r>
              <a:rPr lang="zh-CN" altLang="en-US" sz="2400" b="1" dirty="0" smtClean="0">
                <a:solidFill>
                  <a:schemeClr val="tx2"/>
                </a:solidFill>
                <a:latin typeface="Arial" charset="0"/>
                <a:ea typeface="宋体" pitchFamily="2" charset="-122"/>
              </a:rPr>
              <a:t>研究</a:t>
            </a:r>
            <a:r>
              <a:rPr lang="zh-CN" altLang="en-US" sz="2400" b="1" dirty="0">
                <a:solidFill>
                  <a:schemeClr val="tx2"/>
                </a:solidFill>
                <a:latin typeface="Arial" charset="0"/>
                <a:ea typeface="宋体" pitchFamily="2" charset="-122"/>
              </a:rPr>
              <a:t>内容</a:t>
            </a:r>
            <a:endParaRPr lang="en-US" altLang="zh-CN" sz="2400" b="1" dirty="0">
              <a:solidFill>
                <a:schemeClr val="tx2"/>
              </a:solidFill>
              <a:latin typeface="Arial" charset="0"/>
              <a:ea typeface="宋体" pitchFamily="2" charset="-122"/>
            </a:endParaRPr>
          </a:p>
        </p:txBody>
      </p:sp>
      <p:grpSp>
        <p:nvGrpSpPr>
          <p:cNvPr id="5" name="Group 18"/>
          <p:cNvGrpSpPr>
            <a:grpSpLocks/>
          </p:cNvGrpSpPr>
          <p:nvPr/>
        </p:nvGrpSpPr>
        <p:grpSpPr bwMode="auto">
          <a:xfrm>
            <a:off x="308675" y="233197"/>
            <a:ext cx="381000" cy="520700"/>
            <a:chOff x="2078" y="1387"/>
            <a:chExt cx="1615" cy="2201"/>
          </a:xfrm>
        </p:grpSpPr>
        <p:sp>
          <p:nvSpPr>
            <p:cNvPr id="6"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7"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8" name="Oval 21"/>
            <p:cNvSpPr>
              <a:spLocks noChangeArrowheads="1"/>
            </p:cNvSpPr>
            <p:nvPr/>
          </p:nvSpPr>
          <p:spPr bwMode="gray">
            <a:xfrm>
              <a:off x="2253" y="1387"/>
              <a:ext cx="1104"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9" name="Oval 22"/>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0" name="Oval 23"/>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buFont typeface="Arial" panose="020B0604020202020204" pitchFamily="34" charset="0"/>
                <a:buNone/>
                <a:defRPr/>
              </a:pPr>
              <a:endParaRPr lang="zh-CN" altLang="en-US">
                <a:latin typeface="Arial" charset="0"/>
                <a:ea typeface="宋体" pitchFamily="2" charset="-122"/>
              </a:endParaRPr>
            </a:p>
          </p:txBody>
        </p:sp>
        <p:sp>
          <p:nvSpPr>
            <p:cNvPr id="11" name="Oval 24"/>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250" fill="hold"/>
                                        <p:tgtEl>
                                          <p:spTgt spid="15363"/>
                                        </p:tgtEl>
                                        <p:attrNameLst>
                                          <p:attrName>ppt_x</p:attrName>
                                        </p:attrNameLst>
                                      </p:cBhvr>
                                      <p:tavLst>
                                        <p:tav tm="0">
                                          <p:val>
                                            <p:strVal val="#ppt_x"/>
                                          </p:val>
                                        </p:tav>
                                        <p:tav tm="100000">
                                          <p:val>
                                            <p:strVal val="#ppt_x"/>
                                          </p:val>
                                        </p:tav>
                                      </p:tavLst>
                                    </p:anim>
                                    <p:anim calcmode="lin" valueType="num">
                                      <p:cBhvr additive="base">
                                        <p:cTn id="8" dur="250" fill="hold"/>
                                        <p:tgtEl>
                                          <p:spTgt spid="15363"/>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1+#ppt_w/2"/>
                                          </p:val>
                                        </p:tav>
                                        <p:tav tm="100000">
                                          <p:val>
                                            <p:strVal val="#ppt_x"/>
                                          </p:val>
                                        </p:tav>
                                      </p:tavLst>
                                    </p:anim>
                                    <p:anim calcmode="lin" valueType="num">
                                      <p:cBhvr additive="base">
                                        <p:cTn id="12" dur="2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50" fill="hold"/>
                                        <p:tgtEl>
                                          <p:spTgt spid="5"/>
                                        </p:tgtEl>
                                        <p:attrNameLst>
                                          <p:attrName>ppt_x</p:attrName>
                                        </p:attrNameLst>
                                      </p:cBhvr>
                                      <p:tavLst>
                                        <p:tav tm="0">
                                          <p:val>
                                            <p:strVal val="1+#ppt_w/2"/>
                                          </p:val>
                                        </p:tav>
                                        <p:tav tm="100000">
                                          <p:val>
                                            <p:strVal val="#ppt_x"/>
                                          </p:val>
                                        </p:tav>
                                      </p:tavLst>
                                    </p:anim>
                                    <p:anim calcmode="lin" valueType="num">
                                      <p:cBhvr additive="base">
                                        <p:cTn id="16"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43000" y="109538"/>
            <a:ext cx="7162800" cy="727075"/>
          </a:xfrm>
        </p:spPr>
        <p:txBody>
          <a:bodyPr/>
          <a:lstStyle/>
          <a:p>
            <a:pPr eaLnBrk="1" hangingPunct="1"/>
            <a:r>
              <a:rPr lang="zh-CN" altLang="en-US" sz="3600" smtClean="0"/>
              <a:t>实验验证与分析</a:t>
            </a:r>
          </a:p>
        </p:txBody>
      </p:sp>
      <p:sp>
        <p:nvSpPr>
          <p:cNvPr id="35863" name="Text Box 11"/>
          <p:cNvSpPr txBox="1">
            <a:spLocks noChangeArrowheads="1"/>
          </p:cNvSpPr>
          <p:nvPr/>
        </p:nvSpPr>
        <p:spPr bwMode="auto">
          <a:xfrm>
            <a:off x="3702050" y="1189038"/>
            <a:ext cx="430213"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sz="2400" b="0" dirty="0">
                <a:solidFill>
                  <a:srgbClr val="000000"/>
                </a:solidFill>
                <a:latin typeface="Verdana" panose="020B0604030504040204" pitchFamily="34" charset="0"/>
                <a:ea typeface="宋体" panose="02010600030101010101" pitchFamily="2" charset="-122"/>
                <a:sym typeface="Wingdings 3" panose="05040102010807070707" pitchFamily="18" charset="2"/>
              </a:rPr>
              <a:t></a:t>
            </a:r>
          </a:p>
        </p:txBody>
      </p:sp>
      <p:sp>
        <p:nvSpPr>
          <p:cNvPr id="35864" name="Text Box 12"/>
          <p:cNvSpPr txBox="1">
            <a:spLocks noChangeArrowheads="1"/>
          </p:cNvSpPr>
          <p:nvPr/>
        </p:nvSpPr>
        <p:spPr bwMode="auto">
          <a:xfrm>
            <a:off x="4117975" y="1195388"/>
            <a:ext cx="29690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sz="2400" dirty="0" smtClean="0">
                <a:solidFill>
                  <a:srgbClr val="000000"/>
                </a:solidFill>
                <a:latin typeface="Arial" panose="020B0604020202020204" pitchFamily="34" charset="0"/>
                <a:ea typeface="宋体" panose="02010600030101010101" pitchFamily="2" charset="-122"/>
              </a:rPr>
              <a:t>原型产品设计与分析</a:t>
            </a:r>
            <a:endParaRPr lang="zh-CN" altLang="en-US" sz="2400" dirty="0">
              <a:solidFill>
                <a:srgbClr val="000000"/>
              </a:solidFill>
              <a:latin typeface="Arial" panose="020B0604020202020204" pitchFamily="34" charset="0"/>
              <a:ea typeface="宋体" panose="02010600030101010101" pitchFamily="2" charset="-122"/>
            </a:endParaRPr>
          </a:p>
        </p:txBody>
      </p:sp>
      <p:pic>
        <p:nvPicPr>
          <p:cNvPr id="14" name="图片 13" descr="C:\Users\user\Desktop\saber 波形\vi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806" y="2204864"/>
            <a:ext cx="3161457" cy="2429510"/>
          </a:xfrm>
          <a:prstGeom prst="rect">
            <a:avLst/>
          </a:prstGeom>
          <a:noFill/>
          <a:ln>
            <a:noFill/>
          </a:ln>
        </p:spPr>
      </p:pic>
      <p:pic>
        <p:nvPicPr>
          <p:cNvPr id="15" name="图片 14" descr="C:\Users\user\Desktop\saber 波形\r.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2202959"/>
            <a:ext cx="3096344" cy="2431415"/>
          </a:xfrm>
          <a:prstGeom prst="rect">
            <a:avLst/>
          </a:prstGeom>
          <a:noFill/>
          <a:ln>
            <a:noFill/>
          </a:ln>
        </p:spPr>
      </p:pic>
    </p:spTree>
    <p:extLst>
      <p:ext uri="{BB962C8B-B14F-4D97-AF65-F5344CB8AC3E}">
        <p14:creationId xmlns:p14="http://schemas.microsoft.com/office/powerpoint/2010/main" val="353848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5864"/>
                                        </p:tgtEl>
                                        <p:attrNameLst>
                                          <p:attrName>style.visibility</p:attrName>
                                        </p:attrNameLst>
                                      </p:cBhvr>
                                      <p:to>
                                        <p:strVal val="visible"/>
                                      </p:to>
                                    </p:set>
                                    <p:anim calcmode="lin" valueType="num">
                                      <p:cBhvr additive="base">
                                        <p:cTn id="7" dur="250" fill="hold"/>
                                        <p:tgtEl>
                                          <p:spTgt spid="35864"/>
                                        </p:tgtEl>
                                        <p:attrNameLst>
                                          <p:attrName>ppt_x</p:attrName>
                                        </p:attrNameLst>
                                      </p:cBhvr>
                                      <p:tavLst>
                                        <p:tav tm="0">
                                          <p:val>
                                            <p:strVal val="1+#ppt_w/2"/>
                                          </p:val>
                                        </p:tav>
                                        <p:tav tm="100000">
                                          <p:val>
                                            <p:strVal val="#ppt_x"/>
                                          </p:val>
                                        </p:tav>
                                      </p:tavLst>
                                    </p:anim>
                                    <p:anim calcmode="lin" valueType="num">
                                      <p:cBhvr additive="base">
                                        <p:cTn id="8" dur="250" fill="hold"/>
                                        <p:tgtEl>
                                          <p:spTgt spid="358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5863"/>
                                        </p:tgtEl>
                                        <p:attrNameLst>
                                          <p:attrName>style.visibility</p:attrName>
                                        </p:attrNameLst>
                                      </p:cBhvr>
                                      <p:to>
                                        <p:strVal val="visible"/>
                                      </p:to>
                                    </p:set>
                                    <p:anim calcmode="lin" valueType="num">
                                      <p:cBhvr additive="base">
                                        <p:cTn id="11" dur="250" fill="hold"/>
                                        <p:tgtEl>
                                          <p:spTgt spid="35863"/>
                                        </p:tgtEl>
                                        <p:attrNameLst>
                                          <p:attrName>ppt_x</p:attrName>
                                        </p:attrNameLst>
                                      </p:cBhvr>
                                      <p:tavLst>
                                        <p:tav tm="0">
                                          <p:val>
                                            <p:strVal val="1+#ppt_w/2"/>
                                          </p:val>
                                        </p:tav>
                                        <p:tav tm="100000">
                                          <p:val>
                                            <p:strVal val="#ppt_x"/>
                                          </p:val>
                                        </p:tav>
                                      </p:tavLst>
                                    </p:anim>
                                    <p:anim calcmode="lin" valueType="num">
                                      <p:cBhvr additive="base">
                                        <p:cTn id="12" dur="250" fill="hold"/>
                                        <p:tgtEl>
                                          <p:spTgt spid="35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3" grpId="0"/>
      <p:bldP spid="358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43000" y="109538"/>
            <a:ext cx="7162800" cy="727075"/>
          </a:xfrm>
        </p:spPr>
        <p:txBody>
          <a:bodyPr/>
          <a:lstStyle/>
          <a:p>
            <a:pPr eaLnBrk="1" hangingPunct="1"/>
            <a:r>
              <a:rPr lang="zh-CN" altLang="en-US" sz="3600" smtClean="0"/>
              <a:t>实验验证与分析</a:t>
            </a:r>
          </a:p>
        </p:txBody>
      </p:sp>
      <p:sp>
        <p:nvSpPr>
          <p:cNvPr id="35863" name="Text Box 11"/>
          <p:cNvSpPr txBox="1">
            <a:spLocks noChangeArrowheads="1"/>
          </p:cNvSpPr>
          <p:nvPr/>
        </p:nvSpPr>
        <p:spPr bwMode="auto">
          <a:xfrm>
            <a:off x="3702050" y="1189038"/>
            <a:ext cx="430213"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sz="2400" b="0">
                <a:solidFill>
                  <a:srgbClr val="000000"/>
                </a:solidFill>
                <a:latin typeface="Verdana" panose="020B0604030504040204" pitchFamily="34" charset="0"/>
                <a:ea typeface="宋体" panose="02010600030101010101" pitchFamily="2" charset="-122"/>
                <a:sym typeface="Wingdings 3" panose="05040102010807070707" pitchFamily="18" charset="2"/>
              </a:rPr>
              <a:t></a:t>
            </a:r>
          </a:p>
        </p:txBody>
      </p:sp>
      <p:sp>
        <p:nvSpPr>
          <p:cNvPr id="35864" name="Text Box 12"/>
          <p:cNvSpPr txBox="1">
            <a:spLocks noChangeArrowheads="1"/>
          </p:cNvSpPr>
          <p:nvPr/>
        </p:nvSpPr>
        <p:spPr bwMode="auto">
          <a:xfrm>
            <a:off x="4117975" y="1195388"/>
            <a:ext cx="29690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sz="2400" dirty="0" smtClean="0">
                <a:solidFill>
                  <a:srgbClr val="000000"/>
                </a:solidFill>
                <a:latin typeface="Arial" panose="020B0604020202020204" pitchFamily="34" charset="0"/>
                <a:ea typeface="宋体" panose="02010600030101010101" pitchFamily="2" charset="-122"/>
              </a:rPr>
              <a:t>原型产品设计与分析</a:t>
            </a:r>
            <a:endParaRPr lang="zh-CN" altLang="en-US" sz="2400" dirty="0">
              <a:solidFill>
                <a:srgbClr val="000000"/>
              </a:solidFill>
              <a:latin typeface="Arial" panose="020B0604020202020204" pitchFamily="34" charset="0"/>
              <a:ea typeface="宋体" panose="02010600030101010101" pitchFamily="2" charset="-122"/>
            </a:endParaRPr>
          </a:p>
        </p:txBody>
      </p:sp>
      <p:pic>
        <p:nvPicPr>
          <p:cNvPr id="63" name="图片 62"/>
          <p:cNvPicPr/>
          <p:nvPr/>
        </p:nvPicPr>
        <p:blipFill>
          <a:blip r:embed="rId4" cstate="print">
            <a:extLst>
              <a:ext uri="{28A0092B-C50C-407E-A947-70E740481C1C}">
                <a14:useLocalDpi xmlns:a14="http://schemas.microsoft.com/office/drawing/2010/main" val="0"/>
              </a:ext>
            </a:extLst>
          </a:blip>
          <a:stretch>
            <a:fillRect/>
          </a:stretch>
        </p:blipFill>
        <p:spPr>
          <a:xfrm>
            <a:off x="4700075" y="2060848"/>
            <a:ext cx="4048389" cy="2922905"/>
          </a:xfrm>
          <a:prstGeom prst="rect">
            <a:avLst/>
          </a:prstGeom>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847097565"/>
              </p:ext>
            </p:extLst>
          </p:nvPr>
        </p:nvGraphicFramePr>
        <p:xfrm>
          <a:off x="179512" y="2636912"/>
          <a:ext cx="4267200" cy="2057400"/>
        </p:xfrm>
        <a:graphic>
          <a:graphicData uri="http://schemas.openxmlformats.org/presentationml/2006/ole">
            <mc:AlternateContent xmlns:mc="http://schemas.openxmlformats.org/markup-compatibility/2006">
              <mc:Choice xmlns:v="urn:schemas-microsoft-com:vml" Requires="v">
                <p:oleObj spid="_x0000_s131082" r:id="rId5" imgW="4629061" imgH="2222632" progId="Visio.Drawing.15">
                  <p:embed/>
                </p:oleObj>
              </mc:Choice>
              <mc:Fallback>
                <p:oleObj r:id="rId5" imgW="4629061" imgH="2222632"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2636912"/>
                        <a:ext cx="4267200"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54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5864"/>
                                        </p:tgtEl>
                                        <p:attrNameLst>
                                          <p:attrName>style.visibility</p:attrName>
                                        </p:attrNameLst>
                                      </p:cBhvr>
                                      <p:to>
                                        <p:strVal val="visible"/>
                                      </p:to>
                                    </p:set>
                                    <p:anim calcmode="lin" valueType="num">
                                      <p:cBhvr additive="base">
                                        <p:cTn id="7" dur="250" fill="hold"/>
                                        <p:tgtEl>
                                          <p:spTgt spid="35864"/>
                                        </p:tgtEl>
                                        <p:attrNameLst>
                                          <p:attrName>ppt_x</p:attrName>
                                        </p:attrNameLst>
                                      </p:cBhvr>
                                      <p:tavLst>
                                        <p:tav tm="0">
                                          <p:val>
                                            <p:strVal val="1+#ppt_w/2"/>
                                          </p:val>
                                        </p:tav>
                                        <p:tav tm="100000">
                                          <p:val>
                                            <p:strVal val="#ppt_x"/>
                                          </p:val>
                                        </p:tav>
                                      </p:tavLst>
                                    </p:anim>
                                    <p:anim calcmode="lin" valueType="num">
                                      <p:cBhvr additive="base">
                                        <p:cTn id="8" dur="250" fill="hold"/>
                                        <p:tgtEl>
                                          <p:spTgt spid="358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5863"/>
                                        </p:tgtEl>
                                        <p:attrNameLst>
                                          <p:attrName>style.visibility</p:attrName>
                                        </p:attrNameLst>
                                      </p:cBhvr>
                                      <p:to>
                                        <p:strVal val="visible"/>
                                      </p:to>
                                    </p:set>
                                    <p:anim calcmode="lin" valueType="num">
                                      <p:cBhvr additive="base">
                                        <p:cTn id="11" dur="250" fill="hold"/>
                                        <p:tgtEl>
                                          <p:spTgt spid="35863"/>
                                        </p:tgtEl>
                                        <p:attrNameLst>
                                          <p:attrName>ppt_x</p:attrName>
                                        </p:attrNameLst>
                                      </p:cBhvr>
                                      <p:tavLst>
                                        <p:tav tm="0">
                                          <p:val>
                                            <p:strVal val="1+#ppt_w/2"/>
                                          </p:val>
                                        </p:tav>
                                        <p:tav tm="100000">
                                          <p:val>
                                            <p:strVal val="#ppt_x"/>
                                          </p:val>
                                        </p:tav>
                                      </p:tavLst>
                                    </p:anim>
                                    <p:anim calcmode="lin" valueType="num">
                                      <p:cBhvr additive="base">
                                        <p:cTn id="12" dur="250" fill="hold"/>
                                        <p:tgtEl>
                                          <p:spTgt spid="3586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250" fill="hold"/>
                                        <p:tgtEl>
                                          <p:spTgt spid="63"/>
                                        </p:tgtEl>
                                        <p:attrNameLst>
                                          <p:attrName>ppt_x</p:attrName>
                                        </p:attrNameLst>
                                      </p:cBhvr>
                                      <p:tavLst>
                                        <p:tav tm="0">
                                          <p:val>
                                            <p:strVal val="#ppt_x"/>
                                          </p:val>
                                        </p:tav>
                                        <p:tav tm="100000">
                                          <p:val>
                                            <p:strVal val="#ppt_x"/>
                                          </p:val>
                                        </p:tav>
                                      </p:tavLst>
                                    </p:anim>
                                    <p:anim calcmode="lin" valueType="num">
                                      <p:cBhvr additive="base">
                                        <p:cTn id="18" dur="25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3" grpId="0"/>
      <p:bldP spid="358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43000" y="109538"/>
            <a:ext cx="7162800" cy="727075"/>
          </a:xfrm>
        </p:spPr>
        <p:txBody>
          <a:bodyPr/>
          <a:lstStyle/>
          <a:p>
            <a:pPr eaLnBrk="1" hangingPunct="1"/>
            <a:r>
              <a:rPr lang="zh-CN" altLang="en-US" sz="3600" smtClean="0"/>
              <a:t>实验验证与分析</a:t>
            </a:r>
          </a:p>
        </p:txBody>
      </p:sp>
      <p:sp>
        <p:nvSpPr>
          <p:cNvPr id="35863" name="Text Box 11"/>
          <p:cNvSpPr txBox="1">
            <a:spLocks noChangeArrowheads="1"/>
          </p:cNvSpPr>
          <p:nvPr/>
        </p:nvSpPr>
        <p:spPr bwMode="auto">
          <a:xfrm>
            <a:off x="3702050" y="1189038"/>
            <a:ext cx="430213"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sz="2400" b="0">
                <a:solidFill>
                  <a:srgbClr val="000000"/>
                </a:solidFill>
                <a:latin typeface="Verdana" panose="020B0604030504040204" pitchFamily="34" charset="0"/>
                <a:ea typeface="宋体" panose="02010600030101010101" pitchFamily="2" charset="-122"/>
                <a:sym typeface="Wingdings 3" panose="05040102010807070707" pitchFamily="18" charset="2"/>
              </a:rPr>
              <a:t></a:t>
            </a:r>
          </a:p>
        </p:txBody>
      </p:sp>
      <p:sp>
        <p:nvSpPr>
          <p:cNvPr id="35864" name="Text Box 12"/>
          <p:cNvSpPr txBox="1">
            <a:spLocks noChangeArrowheads="1"/>
          </p:cNvSpPr>
          <p:nvPr/>
        </p:nvSpPr>
        <p:spPr bwMode="auto">
          <a:xfrm>
            <a:off x="4117975" y="1195388"/>
            <a:ext cx="29690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sz="2400" dirty="0" smtClean="0">
                <a:solidFill>
                  <a:srgbClr val="000000"/>
                </a:solidFill>
                <a:latin typeface="Arial" panose="020B0604020202020204" pitchFamily="34" charset="0"/>
                <a:ea typeface="宋体" panose="02010600030101010101" pitchFamily="2" charset="-122"/>
              </a:rPr>
              <a:t>原型产品设计与分析</a:t>
            </a:r>
            <a:endParaRPr lang="zh-CN" altLang="en-US" sz="2400" dirty="0">
              <a:solidFill>
                <a:srgbClr val="000000"/>
              </a:solidFill>
              <a:latin typeface="Arial" panose="020B0604020202020204" pitchFamily="34" charset="0"/>
              <a:ea typeface="宋体" panose="0201060003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p:cNvPicPr/>
          <p:nvPr/>
        </p:nvPicPr>
        <p:blipFill>
          <a:blip r:embed="rId3"/>
          <a:stretch>
            <a:fillRect/>
          </a:stretch>
        </p:blipFill>
        <p:spPr>
          <a:xfrm>
            <a:off x="1581398" y="1657053"/>
            <a:ext cx="6158954" cy="4364236"/>
          </a:xfrm>
          <a:prstGeom prst="rect">
            <a:avLst/>
          </a:prstGeom>
        </p:spPr>
      </p:pic>
    </p:spTree>
    <p:extLst>
      <p:ext uri="{BB962C8B-B14F-4D97-AF65-F5344CB8AC3E}">
        <p14:creationId xmlns:p14="http://schemas.microsoft.com/office/powerpoint/2010/main" val="297284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5864"/>
                                        </p:tgtEl>
                                        <p:attrNameLst>
                                          <p:attrName>style.visibility</p:attrName>
                                        </p:attrNameLst>
                                      </p:cBhvr>
                                      <p:to>
                                        <p:strVal val="visible"/>
                                      </p:to>
                                    </p:set>
                                    <p:anim calcmode="lin" valueType="num">
                                      <p:cBhvr additive="base">
                                        <p:cTn id="7" dur="250" fill="hold"/>
                                        <p:tgtEl>
                                          <p:spTgt spid="35864"/>
                                        </p:tgtEl>
                                        <p:attrNameLst>
                                          <p:attrName>ppt_x</p:attrName>
                                        </p:attrNameLst>
                                      </p:cBhvr>
                                      <p:tavLst>
                                        <p:tav tm="0">
                                          <p:val>
                                            <p:strVal val="1+#ppt_w/2"/>
                                          </p:val>
                                        </p:tav>
                                        <p:tav tm="100000">
                                          <p:val>
                                            <p:strVal val="#ppt_x"/>
                                          </p:val>
                                        </p:tav>
                                      </p:tavLst>
                                    </p:anim>
                                    <p:anim calcmode="lin" valueType="num">
                                      <p:cBhvr additive="base">
                                        <p:cTn id="8" dur="250" fill="hold"/>
                                        <p:tgtEl>
                                          <p:spTgt spid="358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5863"/>
                                        </p:tgtEl>
                                        <p:attrNameLst>
                                          <p:attrName>style.visibility</p:attrName>
                                        </p:attrNameLst>
                                      </p:cBhvr>
                                      <p:to>
                                        <p:strVal val="visible"/>
                                      </p:to>
                                    </p:set>
                                    <p:anim calcmode="lin" valueType="num">
                                      <p:cBhvr additive="base">
                                        <p:cTn id="11" dur="250" fill="hold"/>
                                        <p:tgtEl>
                                          <p:spTgt spid="35863"/>
                                        </p:tgtEl>
                                        <p:attrNameLst>
                                          <p:attrName>ppt_x</p:attrName>
                                        </p:attrNameLst>
                                      </p:cBhvr>
                                      <p:tavLst>
                                        <p:tav tm="0">
                                          <p:val>
                                            <p:strVal val="1+#ppt_w/2"/>
                                          </p:val>
                                        </p:tav>
                                        <p:tav tm="100000">
                                          <p:val>
                                            <p:strVal val="#ppt_x"/>
                                          </p:val>
                                        </p:tav>
                                      </p:tavLst>
                                    </p:anim>
                                    <p:anim calcmode="lin" valueType="num">
                                      <p:cBhvr additive="base">
                                        <p:cTn id="12" dur="250" fill="hold"/>
                                        <p:tgtEl>
                                          <p:spTgt spid="35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3" grpId="0"/>
      <p:bldP spid="358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43000" y="109538"/>
            <a:ext cx="7162800" cy="727075"/>
          </a:xfrm>
        </p:spPr>
        <p:txBody>
          <a:bodyPr/>
          <a:lstStyle/>
          <a:p>
            <a:pPr eaLnBrk="1" hangingPunct="1"/>
            <a:r>
              <a:rPr lang="zh-CN" altLang="en-US" sz="3600" smtClean="0"/>
              <a:t>实验验证与分析</a:t>
            </a:r>
          </a:p>
        </p:txBody>
      </p:sp>
      <p:sp>
        <p:nvSpPr>
          <p:cNvPr id="35863" name="Text Box 11"/>
          <p:cNvSpPr txBox="1">
            <a:spLocks noChangeArrowheads="1"/>
          </p:cNvSpPr>
          <p:nvPr/>
        </p:nvSpPr>
        <p:spPr bwMode="auto">
          <a:xfrm>
            <a:off x="3702050" y="1189038"/>
            <a:ext cx="430213"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sz="2400" b="0" dirty="0">
                <a:solidFill>
                  <a:srgbClr val="000000"/>
                </a:solidFill>
                <a:latin typeface="Verdana" panose="020B0604030504040204" pitchFamily="34" charset="0"/>
                <a:ea typeface="宋体" panose="02010600030101010101" pitchFamily="2" charset="-122"/>
                <a:sym typeface="Wingdings 3" panose="05040102010807070707" pitchFamily="18" charset="2"/>
              </a:rPr>
              <a:t></a:t>
            </a:r>
          </a:p>
        </p:txBody>
      </p:sp>
      <p:sp>
        <p:nvSpPr>
          <p:cNvPr id="35864" name="Text Box 12"/>
          <p:cNvSpPr txBox="1">
            <a:spLocks noChangeArrowheads="1"/>
          </p:cNvSpPr>
          <p:nvPr/>
        </p:nvSpPr>
        <p:spPr bwMode="auto">
          <a:xfrm>
            <a:off x="4117975" y="1195388"/>
            <a:ext cx="204094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Font typeface="Wingdings" panose="05000000000000000000" pitchFamily="2" charset="2"/>
              <a:buChar char="u"/>
              <a:defRPr sz="2800" b="1">
                <a:solidFill>
                  <a:schemeClr val="hlink"/>
                </a:solidFill>
                <a:latin typeface="Times New Roman" panose="02020603050405020304" pitchFamily="18" charset="0"/>
                <a:ea typeface="楷体_GB2312" pitchFamily="1" charset="-122"/>
              </a:defRPr>
            </a:lvl1pPr>
            <a:lvl2pPr marL="742950" indent="-28575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2pPr>
            <a:lvl3pPr marL="1143000" indent="-228600">
              <a:spcBef>
                <a:spcPct val="20000"/>
              </a:spcBef>
              <a:buClr>
                <a:schemeClr val="hlink"/>
              </a:buClr>
              <a:buSzPct val="60000"/>
              <a:buFont typeface="Wingdings" panose="05000000000000000000" pitchFamily="2" charset="2"/>
              <a:buChar char="n"/>
              <a:defRPr sz="2400" b="1">
                <a:solidFill>
                  <a:schemeClr val="tx2"/>
                </a:solidFill>
                <a:latin typeface="Times New Roman" panose="02020603050405020304" pitchFamily="18" charset="0"/>
                <a:ea typeface="楷体_GB2312" pitchFamily="1" charset="-122"/>
              </a:defRPr>
            </a:lvl3pPr>
            <a:lvl4pPr marL="16002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4pPr>
            <a:lvl5pPr marL="2057400" indent="-228600">
              <a:spcBef>
                <a:spcPct val="20000"/>
              </a:spcBef>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b="1">
                <a:solidFill>
                  <a:schemeClr val="tx2"/>
                </a:solidFill>
                <a:latin typeface="Times New Roman" panose="02020603050405020304" pitchFamily="18" charset="0"/>
                <a:ea typeface="楷体_GB2312" pitchFamily="1" charset="-122"/>
              </a:defRPr>
            </a:lvl9pPr>
          </a:lstStyle>
          <a:p>
            <a:pPr eaLnBrk="1" hangingPunct="1">
              <a:spcBef>
                <a:spcPct val="0"/>
              </a:spcBef>
              <a:buClrTx/>
              <a:buFont typeface="Arial" panose="020B0604020202020204" pitchFamily="34" charset="0"/>
              <a:buNone/>
            </a:pPr>
            <a:r>
              <a:rPr lang="zh-CN" altLang="en-US" sz="2400" dirty="0" smtClean="0">
                <a:solidFill>
                  <a:srgbClr val="000000"/>
                </a:solidFill>
                <a:latin typeface="Arial" panose="020B0604020202020204" pitchFamily="34" charset="0"/>
                <a:ea typeface="宋体" panose="02010600030101010101" pitchFamily="2" charset="-122"/>
              </a:rPr>
              <a:t>原型产品实现</a:t>
            </a:r>
            <a:endParaRPr lang="zh-CN" altLang="en-US" sz="2400" dirty="0">
              <a:solidFill>
                <a:srgbClr val="000000"/>
              </a:solidFill>
              <a:latin typeface="Arial" panose="020B0604020202020204" pitchFamily="34" charset="0"/>
              <a:ea typeface="宋体" panose="02010600030101010101" pitchFamily="2" charset="-122"/>
            </a:endParaRPr>
          </a:p>
        </p:txBody>
      </p:sp>
      <p:pic>
        <p:nvPicPr>
          <p:cNvPr id="15" name="Picture 5" descr="无标题"/>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868" y="4461902"/>
            <a:ext cx="3607548"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无标题"/>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4403434"/>
            <a:ext cx="4176464"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71915990"/>
              </p:ext>
            </p:extLst>
          </p:nvPr>
        </p:nvGraphicFramePr>
        <p:xfrm>
          <a:off x="190500" y="2015828"/>
          <a:ext cx="4381500" cy="1790700"/>
        </p:xfrm>
        <a:graphic>
          <a:graphicData uri="http://schemas.openxmlformats.org/presentationml/2006/ole">
            <mc:AlternateContent xmlns:mc="http://schemas.openxmlformats.org/markup-compatibility/2006">
              <mc:Choice xmlns:v="urn:schemas-microsoft-com:vml" Requires="v">
                <p:oleObj spid="_x0000_s130058" name="Visio" r:id="rId7" imgW="6000661" imgH="2457509" progId="Visio.Drawing.15">
                  <p:embed/>
                </p:oleObj>
              </mc:Choice>
              <mc:Fallback>
                <p:oleObj name="Visio" r:id="rId7" imgW="6000661" imgH="2457509"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 y="2015828"/>
                        <a:ext cx="4381500"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图片 11" descr="F:\毕业设计\毕业设计图片\DCDC整体实验环境集合\6.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31438" y="1988841"/>
            <a:ext cx="3512970" cy="2232248"/>
          </a:xfrm>
          <a:prstGeom prst="rect">
            <a:avLst/>
          </a:prstGeom>
          <a:noFill/>
          <a:ln>
            <a:noFill/>
          </a:ln>
        </p:spPr>
      </p:pic>
    </p:spTree>
    <p:extLst>
      <p:ext uri="{BB962C8B-B14F-4D97-AF65-F5344CB8AC3E}">
        <p14:creationId xmlns:p14="http://schemas.microsoft.com/office/powerpoint/2010/main" val="123970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5863"/>
                                        </p:tgtEl>
                                        <p:attrNameLst>
                                          <p:attrName>style.visibility</p:attrName>
                                        </p:attrNameLst>
                                      </p:cBhvr>
                                      <p:to>
                                        <p:strVal val="visible"/>
                                      </p:to>
                                    </p:set>
                                    <p:anim calcmode="lin" valueType="num">
                                      <p:cBhvr additive="base">
                                        <p:cTn id="7" dur="250" fill="hold"/>
                                        <p:tgtEl>
                                          <p:spTgt spid="35863"/>
                                        </p:tgtEl>
                                        <p:attrNameLst>
                                          <p:attrName>ppt_x</p:attrName>
                                        </p:attrNameLst>
                                      </p:cBhvr>
                                      <p:tavLst>
                                        <p:tav tm="0">
                                          <p:val>
                                            <p:strVal val="1+#ppt_w/2"/>
                                          </p:val>
                                        </p:tav>
                                        <p:tav tm="100000">
                                          <p:val>
                                            <p:strVal val="#ppt_x"/>
                                          </p:val>
                                        </p:tav>
                                      </p:tavLst>
                                    </p:anim>
                                    <p:anim calcmode="lin" valueType="num">
                                      <p:cBhvr additive="base">
                                        <p:cTn id="8" dur="250" fill="hold"/>
                                        <p:tgtEl>
                                          <p:spTgt spid="3586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5864"/>
                                        </p:tgtEl>
                                        <p:attrNameLst>
                                          <p:attrName>style.visibility</p:attrName>
                                        </p:attrNameLst>
                                      </p:cBhvr>
                                      <p:to>
                                        <p:strVal val="visible"/>
                                      </p:to>
                                    </p:set>
                                    <p:anim calcmode="lin" valueType="num">
                                      <p:cBhvr additive="base">
                                        <p:cTn id="11" dur="250" fill="hold"/>
                                        <p:tgtEl>
                                          <p:spTgt spid="35864"/>
                                        </p:tgtEl>
                                        <p:attrNameLst>
                                          <p:attrName>ppt_x</p:attrName>
                                        </p:attrNameLst>
                                      </p:cBhvr>
                                      <p:tavLst>
                                        <p:tav tm="0">
                                          <p:val>
                                            <p:strVal val="1+#ppt_w/2"/>
                                          </p:val>
                                        </p:tav>
                                        <p:tav tm="100000">
                                          <p:val>
                                            <p:strVal val="#ppt_x"/>
                                          </p:val>
                                        </p:tav>
                                      </p:tavLst>
                                    </p:anim>
                                    <p:anim calcmode="lin" valueType="num">
                                      <p:cBhvr additive="base">
                                        <p:cTn id="12" dur="250" fill="hold"/>
                                        <p:tgtEl>
                                          <p:spTgt spid="35864"/>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2" presetClass="entr" presetSubtype="4"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fill="hold"/>
                                        <p:tgtEl>
                                          <p:spTgt spid="15"/>
                                        </p:tgtEl>
                                        <p:attrNameLst>
                                          <p:attrName>ppt_x</p:attrName>
                                        </p:attrNameLst>
                                      </p:cBhvr>
                                      <p:tavLst>
                                        <p:tav tm="0">
                                          <p:val>
                                            <p:strVal val="#ppt_x"/>
                                          </p:val>
                                        </p:tav>
                                        <p:tav tm="100000">
                                          <p:val>
                                            <p:strVal val="#ppt_x"/>
                                          </p:val>
                                        </p:tav>
                                      </p:tavLst>
                                    </p:anim>
                                    <p:anim calcmode="lin" valueType="num">
                                      <p:cBhvr additive="base">
                                        <p:cTn id="17" dur="250" fill="hold"/>
                                        <p:tgtEl>
                                          <p:spTgt spid="15"/>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250" fill="hold"/>
                                        <p:tgtEl>
                                          <p:spTgt spid="16"/>
                                        </p:tgtEl>
                                        <p:attrNameLst>
                                          <p:attrName>ppt_x</p:attrName>
                                        </p:attrNameLst>
                                      </p:cBhvr>
                                      <p:tavLst>
                                        <p:tav tm="0">
                                          <p:val>
                                            <p:strVal val="#ppt_x"/>
                                          </p:val>
                                        </p:tav>
                                        <p:tav tm="100000">
                                          <p:val>
                                            <p:strVal val="#ppt_x"/>
                                          </p:val>
                                        </p:tav>
                                      </p:tavLst>
                                    </p:anim>
                                    <p:anim calcmode="lin" valueType="num">
                                      <p:cBhvr additive="base">
                                        <p:cTn id="22"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3" grpId="0"/>
      <p:bldP spid="358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355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文史类论文模板">
  <a:themeElements>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fontScheme name="文史类论文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lnDef>
  </a:objectDefaults>
  <a:extraClrSchemeLst>
    <a:extraClrScheme>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
      <a:clrScheme name="文史类论文模板 2">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文史类论文模板 3">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文史类论文模板">
  <a:themeElements>
    <a:clrScheme name="1_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fontScheme name="1_文史类论文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lnDef>
  </a:objectDefaults>
  <a:extraClrSchemeLst>
    <a:extraClrScheme>
      <a:clrScheme name="1_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
      <a:clrScheme name="1_文史类论文模板 2">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1_文史类论文模板 3">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文史类论文模板">
  <a:themeElements>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fontScheme name="文史类论文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lnDef>
  </a:objectDefaults>
  <a:extraClrSchemeLst>
    <a:extraClrScheme>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
      <a:clrScheme name="文史类论文模板 2">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文史类论文模板 3">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themeOverride>
</file>

<file path=ppt/theme/themeOverride2.xml><?xml version="1.0" encoding="utf-8"?>
<a:themeOverride xmlns:a="http://schemas.openxmlformats.org/drawingml/2006/main">
  <a:clrScheme name="">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themeOverride>
</file>

<file path=ppt/theme/themeOverride3.xml><?xml version="1.0" encoding="utf-8"?>
<a:themeOverride xmlns:a="http://schemas.openxmlformats.org/drawingml/2006/main">
  <a:clrScheme name="">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themeOverride>
</file>

<file path=docProps/app.xml><?xml version="1.0" encoding="utf-8"?>
<Properties xmlns="http://schemas.openxmlformats.org/officeDocument/2006/extended-properties" xmlns:vt="http://schemas.openxmlformats.org/officeDocument/2006/docPropsVTypes">
  <Template>文史类论文模板</Template>
  <TotalTime>2202</TotalTime>
  <Pages>0</Pages>
  <Words>1639</Words>
  <Characters>0</Characters>
  <Application>Microsoft Office PowerPoint</Application>
  <DocSecurity>0</DocSecurity>
  <PresentationFormat>全屏显示(4:3)</PresentationFormat>
  <Lines>0</Lines>
  <Paragraphs>360</Paragraphs>
  <Slides>20</Slides>
  <Notes>14</Notes>
  <HiddenSlides>0</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20</vt:i4>
      </vt:variant>
    </vt:vector>
  </HeadingPairs>
  <TitlesOfParts>
    <vt:vector size="26" baseType="lpstr">
      <vt:lpstr>文史类论文模板</vt:lpstr>
      <vt:lpstr>1_文史类论文模板</vt:lpstr>
      <vt:lpstr>2_文史类论文模板</vt:lpstr>
      <vt:lpstr>Photoshop.Image.6</vt:lpstr>
      <vt:lpstr>Microsoft Visio 绘图</vt:lpstr>
      <vt:lpstr>Visio</vt:lpstr>
      <vt:lpstr>适于远程监测的模块化、小功率DC/DC变换器研究</vt:lpstr>
      <vt:lpstr>PowerPoint 演示文稿</vt:lpstr>
      <vt:lpstr>PowerPoint 演示文稿</vt:lpstr>
      <vt:lpstr>PowerPoint 演示文稿</vt:lpstr>
      <vt:lpstr>实验验证与分析</vt:lpstr>
      <vt:lpstr>实验验证与分析</vt:lpstr>
      <vt:lpstr>实验验证与分析</vt:lpstr>
      <vt:lpstr>实验验证与分析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总结与展望</vt:lpstr>
      <vt:lpstr>PowerPoint 演示文稿</vt:lpstr>
    </vt:vector>
  </TitlesOfParts>
  <Company>微软中国</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论文名称</dc:title>
  <dc:creator>微软用户</dc:creator>
  <cp:lastModifiedBy>deutschlerner</cp:lastModifiedBy>
  <cp:revision>134</cp:revision>
  <cp:lastPrinted>2017-03-16T03:21:30Z</cp:lastPrinted>
  <dcterms:created xsi:type="dcterms:W3CDTF">2009-02-06T05:12:10Z</dcterms:created>
  <dcterms:modified xsi:type="dcterms:W3CDTF">2018-03-20T13:24:05Z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