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88" r:id="rId4"/>
    <p:sldId id="257" r:id="rId5"/>
    <p:sldId id="265" r:id="rId6"/>
    <p:sldId id="266" r:id="rId7"/>
    <p:sldId id="435" r:id="rId8"/>
    <p:sldId id="340" r:id="rId9"/>
    <p:sldId id="341" r:id="rId10"/>
    <p:sldId id="460" r:id="rId11"/>
    <p:sldId id="343" r:id="rId12"/>
    <p:sldId id="344" r:id="rId13"/>
    <p:sldId id="404" r:id="rId14"/>
    <p:sldId id="481" r:id="rId15"/>
    <p:sldId id="482" r:id="rId16"/>
    <p:sldId id="405" r:id="rId17"/>
    <p:sldId id="483" r:id="rId18"/>
    <p:sldId id="490" r:id="rId19"/>
    <p:sldId id="484" r:id="rId20"/>
    <p:sldId id="485" r:id="rId21"/>
    <p:sldId id="486" r:id="rId22"/>
    <p:sldId id="496" r:id="rId23"/>
    <p:sldId id="497" r:id="rId24"/>
    <p:sldId id="498" r:id="rId25"/>
    <p:sldId id="384" r:id="rId26"/>
    <p:sldId id="385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3399FF"/>
    <a:srgbClr val="FFFF00"/>
    <a:srgbClr val="FFFF99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5633"/>
  </p:normalViewPr>
  <p:slideViewPr>
    <p:cSldViewPr showGuides="1">
      <p:cViewPr varScale="1">
        <p:scale>
          <a:sx n="61" d="100"/>
          <a:sy n="61" d="100"/>
        </p:scale>
        <p:origin x="-1386" y="-78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椭圆 1031"/>
          <p:cNvSpPr/>
          <p:nvPr userDrawn="1"/>
        </p:nvSpPr>
        <p:spPr>
          <a:xfrm>
            <a:off x="250825" y="765175"/>
            <a:ext cx="8497888" cy="525621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1439862" cy="5762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1258888" y="1700213"/>
            <a:ext cx="6624637" cy="3240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2052"/>
          <p:cNvSpPr txBox="1"/>
          <p:nvPr/>
        </p:nvSpPr>
        <p:spPr>
          <a:xfrm>
            <a:off x="2975928" y="2894648"/>
            <a:ext cx="33166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sz="36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36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6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直接连接符 2053"/>
          <p:cNvSpPr/>
          <p:nvPr/>
        </p:nvSpPr>
        <p:spPr>
          <a:xfrm>
            <a:off x="1547813" y="3573463"/>
            <a:ext cx="5903912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" name="文本框 2054"/>
          <p:cNvSpPr txBox="1"/>
          <p:nvPr/>
        </p:nvSpPr>
        <p:spPr>
          <a:xfrm>
            <a:off x="6826250" y="6340475"/>
            <a:ext cx="893763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王滢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/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374265" cy="576580"/>
          </a:xfrm>
        </p:spPr>
        <p:txBody>
          <a:bodyPr anchor="ctr"/>
          <a:p>
            <a:r>
              <a:rPr lang="en-US" sz="3200"/>
              <a:t>Topic &amp; Log</a:t>
            </a:r>
            <a:endParaRPr 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sz="1800" dirty="0"/>
              <a:t>Kafka</a:t>
            </a:r>
            <a:r>
              <a:rPr lang="zh-CN" altLang="en-US" sz="1800" dirty="0"/>
              <a:t>用来提供消息交换的队列叫做主题（</a:t>
            </a:r>
            <a:r>
              <a:rPr lang="en-US" altLang="zh-CN" sz="1800" dirty="0"/>
              <a:t>Topic</a:t>
            </a:r>
            <a:r>
              <a:rPr lang="zh-CN" altLang="en-US" sz="1800" dirty="0"/>
              <a:t>），为</a:t>
            </a:r>
            <a:r>
              <a:rPr lang="en-US" altLang="zh-CN" sz="1800" dirty="0"/>
              <a:t>Topic</a:t>
            </a:r>
            <a:r>
              <a:rPr lang="zh-CN" altLang="en-US" sz="1800" dirty="0"/>
              <a:t>提供消息数据的叫做生产者（</a:t>
            </a:r>
            <a:r>
              <a:rPr lang="en-US" altLang="zh-CN" sz="1800" dirty="0"/>
              <a:t>Producer</a:t>
            </a:r>
            <a:r>
              <a:rPr lang="zh-CN" altLang="en-US" sz="1800" dirty="0"/>
              <a:t>），读取</a:t>
            </a:r>
            <a:r>
              <a:rPr lang="en-US" altLang="zh-CN" sz="1800" dirty="0"/>
              <a:t>Topic</a:t>
            </a:r>
            <a:r>
              <a:rPr lang="zh-CN" altLang="en-US" sz="1800" dirty="0"/>
              <a:t>数据的叫做消费者（</a:t>
            </a:r>
            <a:r>
              <a:rPr lang="en-US" altLang="zh-CN" sz="1800" dirty="0"/>
              <a:t>Consumer</a:t>
            </a:r>
            <a:r>
              <a:rPr lang="zh-CN" altLang="en-US" sz="1800" dirty="0"/>
              <a:t>）。</a:t>
            </a:r>
            <a:endParaRPr lang="zh-CN" altLang="en-US" sz="1800" dirty="0"/>
          </a:p>
          <a:p>
            <a:r>
              <a:rPr lang="zh-CN" altLang="en-US" sz="1800" dirty="0"/>
              <a:t>每个</a:t>
            </a:r>
            <a:r>
              <a:rPr lang="en-US" altLang="zh-CN" sz="1800" dirty="0"/>
              <a:t>Topic</a:t>
            </a:r>
            <a:r>
              <a:rPr lang="zh-CN" altLang="en-US" sz="1800" dirty="0"/>
              <a:t>使用名称进行划分，无论</a:t>
            </a:r>
            <a:r>
              <a:rPr lang="en-US" altLang="zh-CN" sz="1800" dirty="0"/>
              <a:t>Producer</a:t>
            </a:r>
            <a:r>
              <a:rPr lang="zh-CN" altLang="en-US" sz="1800" dirty="0"/>
              <a:t>还是</a:t>
            </a:r>
            <a:r>
              <a:rPr lang="en-US" altLang="zh-CN" sz="1800" dirty="0"/>
              <a:t>Consumer</a:t>
            </a:r>
            <a:r>
              <a:rPr lang="zh-CN" altLang="en-US" sz="1800" dirty="0"/>
              <a:t>都通过名称访问</a:t>
            </a:r>
            <a:r>
              <a:rPr lang="en-US" altLang="zh-CN" sz="1800" dirty="0"/>
              <a:t>Kafka</a:t>
            </a:r>
            <a:r>
              <a:rPr lang="zh-CN" altLang="en-US" sz="1800" dirty="0"/>
              <a:t>的特定主题进行数据交换。</a:t>
            </a:r>
            <a:endParaRPr lang="zh-CN" altLang="en-US" sz="1800" dirty="0"/>
          </a:p>
          <a:p>
            <a:r>
              <a:rPr lang="en-US" altLang="zh-CN" sz="1800" dirty="0"/>
              <a:t>Kafka</a:t>
            </a:r>
            <a:r>
              <a:rPr lang="zh-CN" altLang="en-US" sz="1800" dirty="0"/>
              <a:t>默认就将所有主题的所有消息数据持久化到本地存储中。</a:t>
            </a:r>
            <a:r>
              <a:rPr lang="en-US" altLang="zh-CN" sz="1800" dirty="0"/>
              <a:t>Kafka</a:t>
            </a:r>
            <a:r>
              <a:rPr lang="zh-CN" altLang="en-US" sz="1800" dirty="0"/>
              <a:t>保存的数据称为日志（</a:t>
            </a:r>
            <a:r>
              <a:rPr lang="en-US" altLang="zh-CN" sz="1800" dirty="0"/>
              <a:t>Log</a:t>
            </a:r>
            <a:r>
              <a:rPr lang="zh-CN" altLang="en-US" sz="1800" dirty="0"/>
              <a:t>），</a:t>
            </a:r>
            <a:r>
              <a:rPr lang="en-US" altLang="zh-CN" sz="1800" dirty="0"/>
              <a:t>Log</a:t>
            </a:r>
            <a:r>
              <a:rPr lang="zh-CN" altLang="zh-CN" sz="1800" dirty="0"/>
              <a:t>的保存时间可以设置。一个</a:t>
            </a:r>
            <a:r>
              <a:rPr lang="en-US" altLang="zh-CN" sz="1800" dirty="0"/>
              <a:t>Topic</a:t>
            </a:r>
            <a:r>
              <a:rPr lang="zh-CN" altLang="en-US" sz="1800" dirty="0"/>
              <a:t>会对应本地文件系统中的多个</a:t>
            </a:r>
            <a:r>
              <a:rPr lang="en-US" altLang="zh-CN" sz="1800" dirty="0"/>
              <a:t>Log</a:t>
            </a:r>
            <a:r>
              <a:rPr lang="zh-CN" altLang="en-US" sz="1800" dirty="0"/>
              <a:t>文件。</a:t>
            </a:r>
            <a:endParaRPr lang="zh-CN" altLang="en-US" sz="1800" dirty="0"/>
          </a:p>
          <a:p>
            <a:r>
              <a:rPr lang="en-US" altLang="zh-CN" sz="1800" dirty="0"/>
              <a:t>Kafka</a:t>
            </a:r>
            <a:r>
              <a:rPr lang="zh-CN" altLang="en-US" sz="1800" dirty="0"/>
              <a:t>采用的是顺序读写文件系统的方式，因此，</a:t>
            </a:r>
            <a:r>
              <a:rPr lang="en-US" altLang="zh-CN" sz="1800" dirty="0"/>
              <a:t>IO</a:t>
            </a:r>
            <a:r>
              <a:rPr lang="zh-CN" altLang="en-US" sz="1800" dirty="0"/>
              <a:t>并不会影响其吞吐量，却能额外得到高度的可用性和稳定性。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216785" cy="576580"/>
          </a:xfrm>
        </p:spPr>
        <p:txBody>
          <a:bodyPr anchor="ctr"/>
          <a:p>
            <a:r>
              <a:rPr lang="en-US" altLang="zh-CN" sz="3200"/>
              <a:t>Message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Kafka</a:t>
            </a:r>
            <a:r>
              <a:rPr lang="zh-CN" altLang="en-US" sz="1800" dirty="0"/>
              <a:t>中每一个用来传输交换的数据单元称为消息（</a:t>
            </a:r>
            <a:r>
              <a:rPr lang="en-US" altLang="zh-CN" sz="1800" dirty="0"/>
              <a:t>Message</a:t>
            </a:r>
            <a:r>
              <a:rPr lang="zh-CN" altLang="en-US" sz="1800" dirty="0"/>
              <a:t>），一个</a:t>
            </a:r>
            <a:r>
              <a:rPr lang="en-US" altLang="zh-CN" sz="1800" dirty="0"/>
              <a:t>Topic</a:t>
            </a:r>
            <a:r>
              <a:rPr lang="zh-CN" altLang="en-US" sz="1800" dirty="0"/>
              <a:t>里面可以包含近乎无限多个的</a:t>
            </a:r>
            <a:r>
              <a:rPr lang="en-US" altLang="zh-CN" sz="1800" dirty="0"/>
              <a:t>Message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Message</a:t>
            </a:r>
            <a:r>
              <a:rPr lang="zh-CN" altLang="en-US" sz="1800" dirty="0"/>
              <a:t>由两大部分组成，头部（</a:t>
            </a:r>
            <a:r>
              <a:rPr lang="en-US" altLang="zh-CN" sz="1800" dirty="0"/>
              <a:t>Head</a:t>
            </a:r>
            <a:r>
              <a:rPr lang="zh-CN" altLang="en-US" sz="1800" dirty="0"/>
              <a:t>）和负载（</a:t>
            </a:r>
            <a:r>
              <a:rPr lang="en-US" altLang="zh-CN" sz="1800" dirty="0"/>
              <a:t>Payload</a:t>
            </a:r>
            <a:r>
              <a:rPr lang="zh-CN" altLang="en-US" sz="1800" dirty="0"/>
              <a:t>），</a:t>
            </a:r>
            <a:r>
              <a:rPr lang="en-US" altLang="zh-CN" sz="1800" dirty="0"/>
              <a:t>Head</a:t>
            </a:r>
            <a:r>
              <a:rPr lang="zh-CN" altLang="en-US" sz="1800" dirty="0"/>
              <a:t>是</a:t>
            </a:r>
            <a:r>
              <a:rPr lang="en-US" altLang="zh-CN" sz="1800" dirty="0"/>
              <a:t>Kafka</a:t>
            </a:r>
            <a:r>
              <a:rPr lang="zh-CN" altLang="en-US" sz="1800" dirty="0"/>
              <a:t>的消息控制部分，</a:t>
            </a:r>
            <a:r>
              <a:rPr lang="en-US" altLang="zh-CN" sz="1800" dirty="0"/>
              <a:t>Payload</a:t>
            </a:r>
            <a:r>
              <a:rPr lang="zh-CN" altLang="en-US" sz="1800" dirty="0"/>
              <a:t>是消息的内容部分。</a:t>
            </a:r>
            <a:endParaRPr lang="zh-CN" altLang="en-US" sz="1800" dirty="0"/>
          </a:p>
          <a:p>
            <a:r>
              <a:rPr lang="zh-CN" sz="1800" dirty="0"/>
              <a:t>头部的主要部分包括：偏移（</a:t>
            </a:r>
            <a:r>
              <a:rPr lang="en-US" altLang="zh-CN" sz="1800" dirty="0"/>
              <a:t>offset</a:t>
            </a:r>
            <a:r>
              <a:rPr lang="zh-CN" sz="1800" dirty="0"/>
              <a:t>）和键（</a:t>
            </a:r>
            <a:r>
              <a:rPr lang="en-US" altLang="zh-CN" sz="1800" dirty="0"/>
              <a:t>key</a:t>
            </a:r>
            <a:r>
              <a:rPr lang="zh-CN" altLang="en-US" sz="1800" dirty="0"/>
              <a:t>），</a:t>
            </a:r>
            <a:r>
              <a:rPr lang="en-US" altLang="zh-CN" sz="1800" dirty="0"/>
              <a:t>offset</a:t>
            </a:r>
            <a:r>
              <a:rPr lang="zh-CN" altLang="en-US" sz="1800" dirty="0"/>
              <a:t>是</a:t>
            </a:r>
            <a:r>
              <a:rPr lang="en-US" altLang="zh-CN" sz="1800" dirty="0"/>
              <a:t>Kafka</a:t>
            </a:r>
            <a:r>
              <a:rPr lang="zh-CN" altLang="en-US" sz="1800" dirty="0"/>
              <a:t>内部对每条</a:t>
            </a:r>
            <a:r>
              <a:rPr lang="en-US" altLang="zh-CN" sz="1800" dirty="0"/>
              <a:t>message</a:t>
            </a:r>
            <a:r>
              <a:rPr lang="zh-CN" altLang="en-US" sz="1800" dirty="0"/>
              <a:t>的标识，是一个</a:t>
            </a:r>
            <a:r>
              <a:rPr lang="en-US" altLang="zh-CN" sz="1800" dirty="0"/>
              <a:t>64</a:t>
            </a:r>
            <a:r>
              <a:rPr lang="zh-CN" altLang="en-US" sz="1800" dirty="0"/>
              <a:t>位的整数，每个</a:t>
            </a:r>
            <a:r>
              <a:rPr lang="en-US" altLang="zh-CN" sz="1800" dirty="0"/>
              <a:t>topic</a:t>
            </a:r>
            <a:r>
              <a:rPr lang="zh-CN" altLang="en-US" sz="1800" dirty="0"/>
              <a:t>中每个分区（</a:t>
            </a:r>
            <a:r>
              <a:rPr lang="en-US" altLang="zh-CN" sz="1800" dirty="0"/>
              <a:t>partition</a:t>
            </a:r>
            <a:r>
              <a:rPr lang="zh-CN" altLang="en-US" sz="1800" dirty="0"/>
              <a:t>）的每条</a:t>
            </a:r>
            <a:r>
              <a:rPr lang="en-US" altLang="zh-CN" sz="1800" dirty="0"/>
              <a:t>message</a:t>
            </a:r>
            <a:r>
              <a:rPr lang="zh-CN" altLang="en-US" sz="1800" dirty="0"/>
              <a:t>的</a:t>
            </a:r>
            <a:r>
              <a:rPr lang="en-US" altLang="zh-CN" sz="1800" dirty="0"/>
              <a:t>offset</a:t>
            </a:r>
            <a:r>
              <a:rPr lang="zh-CN" altLang="en-US" sz="1800" dirty="0"/>
              <a:t>都是唯一的，用于区分。</a:t>
            </a:r>
            <a:r>
              <a:rPr lang="en-US" altLang="zh-CN" sz="1800" dirty="0"/>
              <a:t>key</a:t>
            </a:r>
            <a:r>
              <a:rPr lang="zh-CN" altLang="en-US" sz="1800" dirty="0"/>
              <a:t>是该条消息的键，可以指定也可以不指定（</a:t>
            </a:r>
            <a:r>
              <a:rPr lang="en-US" altLang="zh-CN" sz="1800" dirty="0"/>
              <a:t>null</a:t>
            </a:r>
            <a:r>
              <a:rPr lang="zh-CN" altLang="en-US" sz="1800" dirty="0"/>
              <a:t>），还可以用来传输数据。</a:t>
            </a:r>
            <a:endParaRPr lang="zh-CN" altLang="en-US" sz="1800" dirty="0"/>
          </a:p>
          <a:p>
            <a:r>
              <a:rPr lang="zh-CN" altLang="en-US" sz="1800" dirty="0"/>
              <a:t>负载是一个二进制流，也就是消息的值，因此</a:t>
            </a:r>
            <a:r>
              <a:rPr lang="en-US" altLang="zh-CN" sz="1800" dirty="0"/>
              <a:t>Kafka</a:t>
            </a:r>
            <a:r>
              <a:rPr lang="zh-CN" altLang="en-US" sz="1800" dirty="0"/>
              <a:t>也可以认为是一种键值对消息体。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4149725" cy="576580"/>
          </a:xfrm>
        </p:spPr>
        <p:txBody>
          <a:bodyPr anchor="ctr"/>
          <a:p>
            <a:r>
              <a:rPr lang="en-US" altLang="zh-CN" sz="3200"/>
              <a:t>Partition &amp; Replication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每个独立运行的</a:t>
            </a:r>
            <a:r>
              <a:rPr lang="en-US" altLang="zh-CN" sz="1800" dirty="0"/>
              <a:t>Kafka</a:t>
            </a:r>
            <a:r>
              <a:rPr lang="zh-CN" altLang="en-US" sz="1800" dirty="0"/>
              <a:t>服务被称为一个代理（</a:t>
            </a:r>
            <a:r>
              <a:rPr lang="en-US" altLang="zh-CN" sz="1800" dirty="0"/>
              <a:t>broker</a:t>
            </a:r>
            <a:r>
              <a:rPr lang="zh-CN" altLang="en-US" sz="1800" dirty="0"/>
              <a:t>），集群中可以存在多个</a:t>
            </a:r>
            <a:r>
              <a:rPr lang="en-US" altLang="zh-CN" sz="1800" dirty="0"/>
              <a:t>broker</a:t>
            </a:r>
            <a:r>
              <a:rPr lang="zh-CN" altLang="en-US" sz="1800" dirty="0"/>
              <a:t>，通过</a:t>
            </a:r>
            <a:r>
              <a:rPr lang="en-US" altLang="zh-CN" sz="1800" dirty="0"/>
              <a:t>Apache Zookeeper</a:t>
            </a:r>
            <a:r>
              <a:rPr lang="zh-CN" altLang="en-US" sz="1800" dirty="0"/>
              <a:t>进行协调管理。</a:t>
            </a:r>
            <a:endParaRPr lang="zh-CN" altLang="en-US" sz="1800" dirty="0"/>
          </a:p>
          <a:p>
            <a:r>
              <a:rPr lang="zh-CN" altLang="en-US" sz="1800" dirty="0"/>
              <a:t>每个</a:t>
            </a:r>
            <a:r>
              <a:rPr lang="en-US" altLang="zh-CN" sz="1800" dirty="0"/>
              <a:t>broker</a:t>
            </a:r>
            <a:r>
              <a:rPr lang="zh-CN" altLang="en-US" sz="1800" dirty="0"/>
              <a:t>中可以将一个</a:t>
            </a:r>
            <a:r>
              <a:rPr lang="en-US" altLang="zh-CN" sz="1800" dirty="0"/>
              <a:t>topic</a:t>
            </a:r>
            <a:r>
              <a:rPr lang="zh-CN" altLang="en-US" sz="1800" dirty="0"/>
              <a:t>分为多个分区（</a:t>
            </a:r>
            <a:r>
              <a:rPr lang="en-US" altLang="zh-CN" sz="1800" dirty="0"/>
              <a:t>partition</a:t>
            </a:r>
            <a:r>
              <a:rPr lang="zh-CN" altLang="en-US" sz="1800" dirty="0"/>
              <a:t>），分区之间的</a:t>
            </a:r>
            <a:r>
              <a:rPr lang="en-US" altLang="zh-CN" sz="1800" dirty="0"/>
              <a:t>message</a:t>
            </a:r>
            <a:r>
              <a:rPr lang="zh-CN" altLang="en-US" sz="1800" dirty="0"/>
              <a:t>互不干扰，也不会重复，意思是写入</a:t>
            </a:r>
            <a:r>
              <a:rPr lang="en-US" altLang="zh-CN" sz="1800" dirty="0"/>
              <a:t>topic</a:t>
            </a:r>
            <a:r>
              <a:rPr lang="zh-CN" altLang="en-US" sz="1800" dirty="0"/>
              <a:t>中的消息只会存在一份，在一个</a:t>
            </a:r>
            <a:r>
              <a:rPr lang="en-US" altLang="zh-CN" sz="1800" dirty="0"/>
              <a:t>partition</a:t>
            </a:r>
            <a:r>
              <a:rPr lang="zh-CN" altLang="en-US" sz="1800" dirty="0"/>
              <a:t>中。</a:t>
            </a:r>
            <a:endParaRPr lang="zh-CN" altLang="en-US" sz="1800" dirty="0"/>
          </a:p>
          <a:p>
            <a:r>
              <a:rPr lang="zh-CN" altLang="en-US" sz="1800" dirty="0"/>
              <a:t>多个</a:t>
            </a:r>
            <a:r>
              <a:rPr lang="en-US" altLang="zh-CN" sz="1800" dirty="0"/>
              <a:t>broker</a:t>
            </a:r>
            <a:r>
              <a:rPr lang="zh-CN" altLang="en-US" sz="1800" dirty="0"/>
              <a:t>可以同时保存一个</a:t>
            </a:r>
            <a:r>
              <a:rPr lang="en-US" altLang="zh-CN" sz="1800" dirty="0"/>
              <a:t>topic</a:t>
            </a:r>
            <a:r>
              <a:rPr lang="zh-CN" altLang="en-US" sz="1800" dirty="0"/>
              <a:t>中的所有内容，额外保存消息的</a:t>
            </a:r>
            <a:r>
              <a:rPr lang="en-US" altLang="zh-CN" sz="1800" dirty="0"/>
              <a:t>broker</a:t>
            </a:r>
            <a:r>
              <a:rPr lang="zh-CN" altLang="en-US" sz="1800" dirty="0"/>
              <a:t>被称为备份（</a:t>
            </a:r>
            <a:r>
              <a:rPr lang="en-US" altLang="zh-CN" sz="1800" dirty="0"/>
              <a:t>replication</a:t>
            </a:r>
            <a:r>
              <a:rPr lang="zh-CN" altLang="en-US" sz="1800" dirty="0"/>
              <a:t>）。所有的</a:t>
            </a:r>
            <a:r>
              <a:rPr lang="en-US" altLang="zh-CN" sz="1800" dirty="0"/>
              <a:t>replication</a:t>
            </a:r>
            <a:r>
              <a:rPr lang="zh-CN" altLang="en-US" sz="1800" dirty="0"/>
              <a:t>都可以对消息进行读取。多个</a:t>
            </a:r>
            <a:r>
              <a:rPr lang="en-US" altLang="zh-CN" sz="1800" dirty="0"/>
              <a:t>replication</a:t>
            </a:r>
            <a:r>
              <a:rPr lang="zh-CN" altLang="en-US" sz="1800" dirty="0"/>
              <a:t>中有一个</a:t>
            </a:r>
            <a:r>
              <a:rPr lang="en-US" altLang="zh-CN" sz="1800" dirty="0"/>
              <a:t>broker</a:t>
            </a:r>
            <a:r>
              <a:rPr lang="zh-CN" altLang="en-US" sz="1800" dirty="0"/>
              <a:t>为主，被称为</a:t>
            </a:r>
            <a:r>
              <a:rPr lang="en-US" altLang="zh-CN" sz="1800" dirty="0"/>
              <a:t>leader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当</a:t>
            </a:r>
            <a:r>
              <a:rPr lang="en-US" altLang="zh-CN" sz="1800" dirty="0"/>
              <a:t>leader</a:t>
            </a:r>
            <a:r>
              <a:rPr lang="zh-CN" altLang="en-US" sz="1800" dirty="0"/>
              <a:t>服务意外停止或发生错误时，</a:t>
            </a:r>
            <a:r>
              <a:rPr lang="en-US" altLang="zh-CN" sz="1800" dirty="0"/>
              <a:t>Kafka</a:t>
            </a:r>
            <a:r>
              <a:rPr lang="zh-CN" altLang="en-US" sz="1800" dirty="0"/>
              <a:t>会自动从所有</a:t>
            </a:r>
            <a:r>
              <a:rPr lang="en-US" altLang="zh-CN" sz="1800" dirty="0"/>
              <a:t>replication</a:t>
            </a:r>
            <a:r>
              <a:rPr lang="zh-CN" altLang="en-US" sz="1800" dirty="0"/>
              <a:t>中选择一个新的</a:t>
            </a:r>
            <a:r>
              <a:rPr lang="en-US" altLang="zh-CN" sz="1800" dirty="0"/>
              <a:t>leader</a:t>
            </a:r>
            <a:r>
              <a:rPr lang="zh-CN" altLang="en-US" sz="1800" dirty="0"/>
              <a:t>，并将所有的原</a:t>
            </a:r>
            <a:r>
              <a:rPr lang="en-US" altLang="zh-CN" sz="1800" dirty="0"/>
              <a:t>leader</a:t>
            </a:r>
            <a:r>
              <a:rPr lang="zh-CN" altLang="en-US" sz="1800" dirty="0"/>
              <a:t>客户端连接转到新的</a:t>
            </a:r>
            <a:r>
              <a:rPr lang="en-US" altLang="zh-CN" sz="1800" dirty="0"/>
              <a:t>leader</a:t>
            </a:r>
            <a:r>
              <a:rPr lang="zh-CN" altLang="en-US" sz="1800" dirty="0"/>
              <a:t>上。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044575" cy="576580"/>
          </a:xfrm>
        </p:spPr>
        <p:txBody>
          <a:bodyPr anchor="ctr"/>
          <a:p>
            <a:r>
              <a:rPr lang="zh-CN" altLang="zh-CN" sz="3200"/>
              <a:t>图示</a:t>
            </a:r>
            <a:endParaRPr lang="zh-CN" altLang="zh-CN" sz="3200"/>
          </a:p>
        </p:txBody>
      </p:sp>
      <p:pic>
        <p:nvPicPr>
          <p:cNvPr id="2" name="图片 1" descr="kafka-to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1139825"/>
            <a:ext cx="7319010" cy="4378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991610" cy="576580"/>
          </a:xfrm>
        </p:spPr>
        <p:txBody>
          <a:bodyPr anchor="ctr"/>
          <a:p>
            <a:r>
              <a:rPr lang="en-US" altLang="zh-CN" sz="3200"/>
              <a:t>Producer &amp; Consumer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产生消息并提供给</a:t>
            </a:r>
            <a:r>
              <a:rPr lang="en-US" altLang="zh-CN" sz="1800" dirty="0"/>
              <a:t>Kafka Topic</a:t>
            </a:r>
            <a:r>
              <a:rPr lang="zh-CN" altLang="en-US" sz="1800" dirty="0"/>
              <a:t>的应用程序被称为生产者（</a:t>
            </a:r>
            <a:r>
              <a:rPr lang="en-US" altLang="zh-CN" sz="1800" dirty="0"/>
              <a:t>Producer</a:t>
            </a:r>
            <a:r>
              <a:rPr lang="zh-CN" altLang="en-US" sz="1800" dirty="0"/>
              <a:t>）。与所有的生产订阅模型一样，</a:t>
            </a:r>
            <a:r>
              <a:rPr lang="en-US" altLang="zh-CN" sz="1800" dirty="0"/>
              <a:t>Kafka Topic</a:t>
            </a:r>
            <a:r>
              <a:rPr lang="zh-CN" altLang="en-US" sz="1800" dirty="0"/>
              <a:t>可以有多个</a:t>
            </a:r>
            <a:r>
              <a:rPr lang="en-US" altLang="zh-CN" sz="1800" dirty="0"/>
              <a:t>producer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一个</a:t>
            </a:r>
            <a:r>
              <a:rPr lang="en-US" altLang="zh-CN" sz="1800" dirty="0"/>
              <a:t>producer</a:t>
            </a:r>
            <a:r>
              <a:rPr lang="zh-CN" altLang="en-US" sz="1800" dirty="0"/>
              <a:t>产生的一个消息被发送到</a:t>
            </a:r>
            <a:r>
              <a:rPr lang="en-US" altLang="zh-CN" sz="1800" dirty="0"/>
              <a:t>broker</a:t>
            </a:r>
            <a:r>
              <a:rPr lang="zh-CN" altLang="en-US" sz="1800" dirty="0"/>
              <a:t>，</a:t>
            </a:r>
            <a:r>
              <a:rPr lang="en-US" altLang="zh-CN" sz="1800" dirty="0"/>
              <a:t>broker</a:t>
            </a:r>
            <a:r>
              <a:rPr lang="zh-CN" altLang="en-US" sz="1800" dirty="0"/>
              <a:t>会依据一定的负载均衡原则将该消息分配到其中的某个</a:t>
            </a:r>
            <a:r>
              <a:rPr lang="en-US" altLang="zh-CN" sz="1800" dirty="0"/>
              <a:t>partition</a:t>
            </a:r>
            <a:r>
              <a:rPr lang="zh-CN" altLang="en-US" sz="1800" dirty="0"/>
              <a:t>中。如果该</a:t>
            </a:r>
            <a:r>
              <a:rPr lang="en-US" altLang="zh-CN" sz="1800" dirty="0"/>
              <a:t>topic</a:t>
            </a:r>
            <a:r>
              <a:rPr lang="zh-CN" altLang="en-US" sz="1800" dirty="0"/>
              <a:t>存在多个</a:t>
            </a:r>
            <a:r>
              <a:rPr lang="en-US" altLang="zh-CN" sz="1800" dirty="0"/>
              <a:t>replication</a:t>
            </a:r>
            <a:r>
              <a:rPr lang="zh-CN" altLang="en-US" sz="1800" dirty="0"/>
              <a:t>，则</a:t>
            </a:r>
            <a:r>
              <a:rPr lang="en-US" altLang="zh-CN" sz="1800" dirty="0"/>
              <a:t>leader</a:t>
            </a:r>
            <a:r>
              <a:rPr lang="zh-CN" altLang="en-US" sz="1800" dirty="0"/>
              <a:t>会将该消息同步到所有</a:t>
            </a:r>
            <a:r>
              <a:rPr lang="en-US" altLang="zh-CN" sz="1800" dirty="0"/>
              <a:t>replication</a:t>
            </a:r>
            <a:r>
              <a:rPr lang="zh-CN" altLang="en-US" sz="1800" dirty="0"/>
              <a:t>的相同</a:t>
            </a:r>
            <a:r>
              <a:rPr lang="en-US" altLang="zh-CN" sz="1800" dirty="0"/>
              <a:t>partition</a:t>
            </a:r>
            <a:r>
              <a:rPr lang="zh-CN" altLang="en-US" sz="1800" dirty="0"/>
              <a:t>中。</a:t>
            </a:r>
            <a:endParaRPr lang="zh-CN" altLang="en-US" sz="1800" dirty="0"/>
          </a:p>
          <a:p>
            <a:r>
              <a:rPr lang="zh-CN" altLang="en-US" sz="1800" dirty="0"/>
              <a:t>读取消息并处理的应用程序被称为消费者（</a:t>
            </a:r>
            <a:r>
              <a:rPr lang="en-US" altLang="zh-CN" sz="1800" dirty="0"/>
              <a:t>Consumer</a:t>
            </a:r>
            <a:r>
              <a:rPr lang="zh-CN" altLang="en-US" sz="1800" dirty="0"/>
              <a:t>）。</a:t>
            </a:r>
            <a:r>
              <a:rPr lang="en-US" altLang="zh-CN" sz="1800" dirty="0"/>
              <a:t>Kafka</a:t>
            </a:r>
            <a:r>
              <a:rPr lang="zh-CN" altLang="en-US" sz="1800" dirty="0"/>
              <a:t>设计上就支持多个</a:t>
            </a:r>
            <a:r>
              <a:rPr lang="en-US" altLang="zh-CN" sz="1800" dirty="0"/>
              <a:t>consumer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Consumer</a:t>
            </a:r>
            <a:r>
              <a:rPr lang="zh-CN" altLang="en-US" sz="1800" dirty="0"/>
              <a:t>被分为组（</a:t>
            </a:r>
            <a:r>
              <a:rPr lang="en-US" altLang="zh-CN" sz="1800" dirty="0"/>
              <a:t>Group</a:t>
            </a:r>
            <a:r>
              <a:rPr lang="zh-CN" altLang="en-US" sz="1800" dirty="0"/>
              <a:t>），一个组中可以有多个</a:t>
            </a:r>
            <a:r>
              <a:rPr lang="en-US" altLang="zh-CN" sz="1800" dirty="0"/>
              <a:t>consumer</a:t>
            </a:r>
            <a:r>
              <a:rPr lang="zh-CN" altLang="en-US" sz="1800" dirty="0"/>
              <a:t>，一个</a:t>
            </a:r>
            <a:r>
              <a:rPr lang="en-US" altLang="zh-CN" sz="1800" dirty="0"/>
              <a:t>topic</a:t>
            </a:r>
            <a:r>
              <a:rPr lang="zh-CN" altLang="en-US" sz="1800" dirty="0"/>
              <a:t>也可以有多个组。一条消息最多被一个组中的</a:t>
            </a:r>
            <a:r>
              <a:rPr lang="en-US" altLang="zh-CN" sz="1800" dirty="0"/>
              <a:t>consumer</a:t>
            </a:r>
            <a:r>
              <a:rPr lang="zh-CN" altLang="en-US" sz="1800" dirty="0"/>
              <a:t>消费一次，一条消息可以被多个组多次消费。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228725" cy="576580"/>
          </a:xfrm>
        </p:spPr>
        <p:txBody>
          <a:bodyPr anchor="ctr"/>
          <a:p>
            <a:r>
              <a:rPr lang="zh-CN" altLang="en-US" sz="3200"/>
              <a:t>图示</a:t>
            </a:r>
            <a:endParaRPr lang="zh-CN" altLang="en-US" sz="3200"/>
          </a:p>
        </p:txBody>
      </p:sp>
      <p:pic>
        <p:nvPicPr>
          <p:cNvPr id="3" name="图片 2" descr="kafka-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365" y="1214120"/>
            <a:ext cx="6859270" cy="4429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59740" y="243205"/>
            <a:ext cx="1282065" cy="576580"/>
          </a:xfrm>
        </p:spPr>
        <p:txBody>
          <a:bodyPr anchor="ctr"/>
          <a:p>
            <a:r>
              <a:rPr lang="zh-CN" altLang="en-US" sz="3200"/>
              <a:t>问题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                       </a:t>
            </a:r>
            <a:r>
              <a:rPr lang="en-US" altLang="zh-CN" sz="1800" dirty="0"/>
              <a:t>Kafka</a:t>
            </a:r>
            <a:r>
              <a:rPr lang="zh-CN" altLang="en-US" sz="1800" dirty="0"/>
              <a:t>对于容错和高可用性有哪些保障？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     </a:t>
            </a:r>
            <a:r>
              <a:rPr lang="en-US" altLang="zh-CN" sz="1800" dirty="0"/>
              <a:t>Kafka</a:t>
            </a:r>
            <a:r>
              <a:rPr lang="zh-CN" altLang="en-US" sz="1800" dirty="0"/>
              <a:t>和传统的</a:t>
            </a:r>
            <a:r>
              <a:rPr lang="en-US" altLang="zh-CN" sz="1800" dirty="0"/>
              <a:t>MQ</a:t>
            </a:r>
            <a:r>
              <a:rPr lang="zh-CN" altLang="en-US" sz="1800" dirty="0"/>
              <a:t>有哪些主要的区别？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878" y="1578928"/>
            <a:ext cx="935037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878" y="2702878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16760" cy="576580"/>
          </a:xfrm>
        </p:spPr>
        <p:txBody>
          <a:bodyPr anchor="ctr"/>
          <a:p>
            <a:r>
              <a:rPr lang="zh-CN" altLang="en-US" sz="3200" dirty="0"/>
              <a:t>入门用例</a:t>
            </a:r>
            <a:endParaRPr lang="zh-CN" altLang="en-US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启动服务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59853" y="192055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创建主题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558800" y="3023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766763" y="288099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读取消息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33799"/>
          <p:cNvSpPr/>
          <p:nvPr/>
        </p:nvSpPr>
        <p:spPr>
          <a:xfrm>
            <a:off x="884555" y="243586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33800"/>
          <p:cNvSpPr txBox="1"/>
          <p:nvPr/>
        </p:nvSpPr>
        <p:spPr>
          <a:xfrm>
            <a:off x="1092518" y="229298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发送消息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937385" cy="576580"/>
          </a:xfrm>
        </p:spPr>
        <p:txBody>
          <a:bodyPr anchor="ctr"/>
          <a:p>
            <a:r>
              <a:rPr lang="zh-CN" altLang="en-US" sz="3200"/>
              <a:t>启动服务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Kafka</a:t>
            </a:r>
            <a:r>
              <a:rPr lang="zh-CN" altLang="en-US" sz="1800" dirty="0"/>
              <a:t>依赖于</a:t>
            </a:r>
            <a:r>
              <a:rPr lang="en-US" altLang="zh-CN" sz="1800" dirty="0"/>
              <a:t>Apache Zookeeper</a:t>
            </a:r>
            <a:r>
              <a:rPr lang="zh-CN" altLang="en-US" sz="1800" dirty="0"/>
              <a:t>进行协调和管理，因此应该先启动</a:t>
            </a:r>
            <a:r>
              <a:rPr lang="en-US" altLang="zh-CN" sz="1800" dirty="0"/>
              <a:t>Zookeeper</a:t>
            </a:r>
            <a:r>
              <a:rPr lang="zh-CN" altLang="en-US" sz="1800" dirty="0"/>
              <a:t>服务，</a:t>
            </a:r>
            <a:r>
              <a:rPr lang="en-US" altLang="zh-CN" sz="1800" dirty="0"/>
              <a:t>Zookeeper</a:t>
            </a:r>
            <a:r>
              <a:rPr lang="zh-CN" altLang="en-US" sz="1800" dirty="0"/>
              <a:t>服务将会监听</a:t>
            </a:r>
            <a:r>
              <a:rPr lang="en-US" altLang="zh-CN" sz="1800" dirty="0"/>
              <a:t>2181</a:t>
            </a:r>
            <a:r>
              <a:rPr lang="zh-CN" altLang="en-US" sz="1800" dirty="0"/>
              <a:t>端口。</a:t>
            </a:r>
            <a:endParaRPr lang="zh-CN" altLang="en-US" sz="1800" dirty="0"/>
          </a:p>
          <a:p>
            <a:r>
              <a:rPr lang="zh-CN" altLang="en-US" sz="1800" dirty="0"/>
              <a:t>然后启动一个</a:t>
            </a:r>
            <a:r>
              <a:rPr lang="en-US" altLang="zh-CN" sz="1800" dirty="0"/>
              <a:t>Kafka broker</a:t>
            </a:r>
            <a:r>
              <a:rPr lang="zh-CN" altLang="en-US" sz="1800" dirty="0"/>
              <a:t>服务，将会监听</a:t>
            </a:r>
            <a:r>
              <a:rPr lang="en-US" altLang="zh-CN" sz="1800" dirty="0"/>
              <a:t>9092</a:t>
            </a:r>
            <a:r>
              <a:rPr lang="zh-CN" altLang="en-US" sz="1800" dirty="0"/>
              <a:t>端口。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162175" cy="576580"/>
          </a:xfrm>
        </p:spPr>
        <p:txBody>
          <a:bodyPr anchor="ctr"/>
          <a:p>
            <a:r>
              <a:rPr lang="zh-CN" altLang="en-US" sz="3200"/>
              <a:t>创建主题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使用</a:t>
            </a:r>
            <a:r>
              <a:rPr lang="en-US" altLang="zh-CN" sz="1800" dirty="0"/>
              <a:t>Kafka</a:t>
            </a:r>
            <a:r>
              <a:rPr lang="zh-CN" altLang="en-US" sz="1800" dirty="0"/>
              <a:t>命令创建主题。</a:t>
            </a:r>
            <a:endParaRPr lang="zh-CN" altLang="en-US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Java</a:t>
            </a:r>
            <a:r>
              <a:rPr lang="zh-CN" altLang="en-US" sz="1800" dirty="0"/>
              <a:t>程序创建主题。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7345"/>
          <p:cNvSpPr>
            <a:spLocks noGrp="1"/>
          </p:cNvSpPr>
          <p:nvPr>
            <p:ph type="title"/>
          </p:nvPr>
        </p:nvSpPr>
        <p:spPr>
          <a:xfrm>
            <a:off x="468313" y="260350"/>
            <a:ext cx="2870200" cy="576263"/>
          </a:xfrm>
        </p:spPr>
        <p:txBody>
          <a:bodyPr anchor="ctr"/>
          <a:p>
            <a:r>
              <a:rPr lang="zh-CN" altLang="en-US" dirty="0"/>
              <a:t>几个问题</a:t>
            </a:r>
            <a:endParaRPr lang="zh-CN" altLang="en-US" dirty="0"/>
          </a:p>
        </p:txBody>
      </p:sp>
      <p:sp>
        <p:nvSpPr>
          <p:cNvPr id="4098" name="文本占位符 5734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sz="1800" dirty="0"/>
          </a:p>
          <a:p>
            <a:r>
              <a:rPr lang="zh-CN" altLang="en-US" sz="1800" dirty="0"/>
              <a:t>                       系统间数据交换和通信的方式有哪些？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      传统的消息中间件具有哪两种运行模式？分别具 </a:t>
            </a:r>
            <a:endParaRPr lang="zh-CN" altLang="en-US" sz="1800" dirty="0"/>
          </a:p>
          <a:p>
            <a:r>
              <a:rPr lang="zh-CN" altLang="en-US" sz="1800" dirty="0"/>
              <a:t>                        有什么样的特点？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863" y="2084388"/>
            <a:ext cx="935037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57348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3494088"/>
            <a:ext cx="935038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56765" cy="576580"/>
          </a:xfrm>
        </p:spPr>
        <p:txBody>
          <a:bodyPr anchor="ctr"/>
          <a:p>
            <a:r>
              <a:rPr lang="zh-CN" altLang="en-US" sz="3200"/>
              <a:t>发送消息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使用终端发送文本消息。</a:t>
            </a:r>
            <a:endParaRPr lang="zh-CN" altLang="en-US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Java</a:t>
            </a:r>
            <a:r>
              <a:rPr lang="zh-CN" altLang="en-US" sz="1800" dirty="0"/>
              <a:t>程序创建一个</a:t>
            </a:r>
            <a:r>
              <a:rPr lang="en-US" altLang="zh-CN" sz="1800" dirty="0"/>
              <a:t>producer</a:t>
            </a:r>
            <a:r>
              <a:rPr lang="zh-CN" altLang="en-US" sz="1800" dirty="0"/>
              <a:t>，并发送消息到</a:t>
            </a:r>
            <a:r>
              <a:rPr lang="en-US" altLang="zh-CN" sz="1800" dirty="0"/>
              <a:t>topic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56765" cy="576580"/>
          </a:xfrm>
        </p:spPr>
        <p:txBody>
          <a:bodyPr anchor="ctr"/>
          <a:p>
            <a:r>
              <a:rPr lang="zh-CN" altLang="en-US" sz="3200"/>
              <a:t>接收消息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使用终端接收文本消息。</a:t>
            </a:r>
            <a:endParaRPr lang="zh-CN" altLang="en-US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Java</a:t>
            </a:r>
            <a:r>
              <a:rPr lang="zh-CN" altLang="en-US" sz="1800" dirty="0"/>
              <a:t>程序创建一个</a:t>
            </a:r>
            <a:r>
              <a:rPr lang="en-US" altLang="zh-CN" sz="1800" dirty="0"/>
              <a:t>consumer</a:t>
            </a:r>
            <a:r>
              <a:rPr lang="zh-CN" altLang="en-US" sz="1800" dirty="0"/>
              <a:t>，从</a:t>
            </a:r>
            <a:r>
              <a:rPr lang="en-US" altLang="zh-CN" sz="1800" dirty="0"/>
              <a:t>topic</a:t>
            </a:r>
            <a:r>
              <a:rPr lang="zh-CN" altLang="en-US" sz="1800" dirty="0"/>
              <a:t>接收消息并处理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540000" cy="576580"/>
          </a:xfrm>
        </p:spPr>
        <p:txBody>
          <a:bodyPr anchor="ctr"/>
          <a:p>
            <a:r>
              <a:rPr lang="en-US" altLang="zh-CN" sz="3200"/>
              <a:t>Kafka Connect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Kafka Connect</a:t>
            </a:r>
            <a:r>
              <a:rPr lang="zh-CN" altLang="en-US" sz="1800" dirty="0"/>
              <a:t>是一个可复用的、基于配置的、易于扩展的数据传输框架，用于在</a:t>
            </a:r>
            <a:r>
              <a:rPr lang="en-US" altLang="zh-CN" sz="1800" dirty="0"/>
              <a:t>Kafka</a:t>
            </a:r>
            <a:r>
              <a:rPr lang="zh-CN" altLang="en-US" sz="1800" dirty="0"/>
              <a:t>和其他系统间的数据交换。</a:t>
            </a:r>
            <a:endParaRPr lang="zh-CN" altLang="en-US" sz="1800" dirty="0"/>
          </a:p>
          <a:p>
            <a:r>
              <a:rPr lang="zh-CN" altLang="en-US" sz="1800" dirty="0"/>
              <a:t>用于将其他系统的数据读入</a:t>
            </a:r>
            <a:r>
              <a:rPr lang="en-US" altLang="zh-CN" sz="1800" dirty="0"/>
              <a:t>Kafka topic</a:t>
            </a:r>
            <a:r>
              <a:rPr lang="zh-CN" altLang="en-US" sz="1800" dirty="0"/>
              <a:t>的</a:t>
            </a:r>
            <a:r>
              <a:rPr lang="en-US" altLang="zh-CN" sz="1800" dirty="0"/>
              <a:t>connector</a:t>
            </a:r>
            <a:r>
              <a:rPr lang="zh-CN" altLang="en-US" sz="1800" dirty="0"/>
              <a:t>称为</a:t>
            </a:r>
            <a:r>
              <a:rPr lang="en-US" altLang="zh-CN" sz="1800" dirty="0"/>
              <a:t>Source</a:t>
            </a:r>
            <a:r>
              <a:rPr lang="zh-CN" altLang="en-US" sz="1800" dirty="0"/>
              <a:t>。用于将</a:t>
            </a:r>
            <a:r>
              <a:rPr lang="en-US" altLang="zh-CN" sz="1800" dirty="0"/>
              <a:t>Kafka topic</a:t>
            </a:r>
            <a:r>
              <a:rPr lang="zh-CN" altLang="en-US" sz="1800" dirty="0"/>
              <a:t>消息写入其他系统的</a:t>
            </a:r>
            <a:r>
              <a:rPr lang="en-US" altLang="zh-CN" sz="1800" dirty="0"/>
              <a:t>connector</a:t>
            </a:r>
            <a:r>
              <a:rPr lang="zh-CN" altLang="en-US" sz="1800" dirty="0"/>
              <a:t>称为</a:t>
            </a:r>
            <a:r>
              <a:rPr lang="en-US" altLang="zh-CN" sz="1800" dirty="0"/>
              <a:t>Sink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Kafka Connect</a:t>
            </a:r>
            <a:r>
              <a:rPr lang="zh-CN" altLang="en-US" sz="1800" dirty="0"/>
              <a:t>目前已经有大量的商业或社区支持，大部分的文件系统、数据库、网络协议都已经有了</a:t>
            </a:r>
            <a:r>
              <a:rPr lang="en-US" altLang="zh-CN" sz="1800" dirty="0"/>
              <a:t>Source</a:t>
            </a:r>
            <a:r>
              <a:rPr lang="zh-CN" altLang="en-US" sz="1800" dirty="0"/>
              <a:t>或</a:t>
            </a:r>
            <a:r>
              <a:rPr lang="en-US" altLang="zh-CN" sz="1800" dirty="0"/>
              <a:t>Sink</a:t>
            </a:r>
            <a:r>
              <a:rPr lang="zh-CN" altLang="en-US" sz="1800" dirty="0"/>
              <a:t>的实现，如</a:t>
            </a:r>
            <a:r>
              <a:rPr lang="en-US" altLang="zh-CN" sz="1800" dirty="0"/>
              <a:t>MySQL</a:t>
            </a:r>
            <a:r>
              <a:rPr lang="zh-CN" altLang="en-US" sz="1800" dirty="0"/>
              <a:t>、</a:t>
            </a:r>
            <a:r>
              <a:rPr lang="en-US" altLang="zh-CN" sz="1800" dirty="0"/>
              <a:t>HDFS</a:t>
            </a:r>
            <a:r>
              <a:rPr lang="zh-CN" altLang="en-US" sz="1800" dirty="0"/>
              <a:t>、</a:t>
            </a:r>
            <a:r>
              <a:rPr lang="en-US" altLang="zh-CN" sz="1800" dirty="0"/>
              <a:t>HTTP</a:t>
            </a:r>
            <a:r>
              <a:rPr lang="zh-CN" altLang="en-US" sz="1800" dirty="0"/>
              <a:t>等。</a:t>
            </a:r>
            <a:endParaRPr lang="zh-CN" altLang="en-US" sz="1800" dirty="0"/>
          </a:p>
          <a:p>
            <a:r>
              <a:rPr lang="en-US" altLang="zh-CN" sz="1800" dirty="0"/>
              <a:t>Kafka Connect</a:t>
            </a:r>
            <a:r>
              <a:rPr lang="zh-CN" altLang="en-US" sz="1800" dirty="0"/>
              <a:t>也提供了一套</a:t>
            </a:r>
            <a:r>
              <a:rPr lang="en-US" altLang="zh-CN" sz="1800" dirty="0"/>
              <a:t>API</a:t>
            </a:r>
            <a:r>
              <a:rPr lang="zh-CN" altLang="en-US" sz="1800" dirty="0"/>
              <a:t>，可以使用</a:t>
            </a:r>
            <a:r>
              <a:rPr lang="en-US" altLang="zh-CN" sz="1800" dirty="0"/>
              <a:t>Java</a:t>
            </a:r>
            <a:r>
              <a:rPr lang="zh-CN" altLang="en-US" sz="1800" dirty="0"/>
              <a:t>或</a:t>
            </a:r>
            <a:r>
              <a:rPr lang="en-US" altLang="zh-CN" sz="1800" dirty="0"/>
              <a:t>Scala</a:t>
            </a:r>
            <a:r>
              <a:rPr lang="zh-CN" altLang="en-US" sz="1800" dirty="0"/>
              <a:t>语言实现自己的</a:t>
            </a:r>
            <a:r>
              <a:rPr lang="en-US" altLang="zh-CN" sz="1800" dirty="0"/>
              <a:t>connector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540000" cy="576580"/>
          </a:xfrm>
        </p:spPr>
        <p:txBody>
          <a:bodyPr anchor="ctr"/>
          <a:p>
            <a:r>
              <a:rPr lang="en-US" altLang="zh-CN" sz="3200"/>
              <a:t>Kafka Streams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Kafka Streams</a:t>
            </a:r>
            <a:r>
              <a:rPr lang="zh-CN" altLang="en-US" sz="1800" dirty="0"/>
              <a:t>是一个基于图计算易于扩展的对</a:t>
            </a:r>
            <a:r>
              <a:rPr lang="en-US" altLang="zh-CN" sz="1800" dirty="0"/>
              <a:t>Kafka</a:t>
            </a:r>
            <a:r>
              <a:rPr lang="zh-CN" altLang="en-US" sz="1800" dirty="0"/>
              <a:t>中的数据进行流式运算的处理框架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Kafka Streams</a:t>
            </a:r>
            <a:r>
              <a:rPr lang="zh-CN" altLang="en-US" sz="1800" dirty="0"/>
              <a:t>图中的流式数据处理节点称为</a:t>
            </a:r>
            <a:r>
              <a:rPr lang="en-US" altLang="zh-CN" sz="1800" dirty="0"/>
              <a:t>Processor</a:t>
            </a:r>
            <a:r>
              <a:rPr lang="zh-CN" altLang="en-US" sz="1800" dirty="0"/>
              <a:t>，分为</a:t>
            </a:r>
            <a:r>
              <a:rPr lang="en-US" altLang="zh-CN" sz="1800" dirty="0"/>
              <a:t>Source processor</a:t>
            </a:r>
            <a:r>
              <a:rPr lang="zh-CN" altLang="en-US" sz="1800" dirty="0"/>
              <a:t>、</a:t>
            </a:r>
            <a:r>
              <a:rPr lang="en-US" altLang="zh-CN" sz="1800" dirty="0"/>
              <a:t>Stream processor</a:t>
            </a:r>
            <a:r>
              <a:rPr lang="zh-CN" altLang="en-US" sz="1800" dirty="0"/>
              <a:t>和</a:t>
            </a:r>
            <a:r>
              <a:rPr lang="en-US" altLang="zh-CN" sz="1800" dirty="0"/>
              <a:t>Sink processor</a:t>
            </a:r>
            <a:r>
              <a:rPr lang="zh-CN" altLang="en-US" sz="1800" dirty="0"/>
              <a:t>三种。</a:t>
            </a:r>
            <a:endParaRPr lang="zh-CN" altLang="en-US" sz="1800" dirty="0"/>
          </a:p>
        </p:txBody>
      </p:sp>
      <p:pic>
        <p:nvPicPr>
          <p:cNvPr id="2" name="图片 1" descr="kafka-strea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180" y="2965450"/>
            <a:ext cx="3175000" cy="33127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55297"/>
          <p:cNvSpPr>
            <a:spLocks noGrp="1"/>
          </p:cNvSpPr>
          <p:nvPr>
            <p:ph type="title"/>
          </p:nvPr>
        </p:nvSpPr>
        <p:spPr>
          <a:xfrm>
            <a:off x="468313" y="333375"/>
            <a:ext cx="3346450" cy="576263"/>
          </a:xfrm>
        </p:spPr>
        <p:txBody>
          <a:bodyPr anchor="ctr"/>
          <a:p>
            <a:r>
              <a:rPr lang="zh-CN" altLang="en-US" dirty="0"/>
              <a:t>思考与讨论</a:t>
            </a:r>
            <a:endParaRPr lang="zh-CN" altLang="en-US" dirty="0"/>
          </a:p>
        </p:txBody>
      </p:sp>
      <p:sp>
        <p:nvSpPr>
          <p:cNvPr id="28674" name="文本占位符 55298"/>
          <p:cNvSpPr>
            <a:spLocks noGrp="1"/>
          </p:cNvSpPr>
          <p:nvPr>
            <p:ph idx="1"/>
          </p:nvPr>
        </p:nvSpPr>
        <p:spPr>
          <a:xfrm>
            <a:off x="1258888" y="1700213"/>
            <a:ext cx="6842125" cy="3600450"/>
          </a:xfrm>
        </p:spPr>
        <p:txBody>
          <a:bodyPr anchor="t"/>
          <a:p>
            <a:r>
              <a:rPr lang="zh-CN" altLang="en-US" sz="1800" dirty="0"/>
              <a:t>                  </a:t>
            </a:r>
            <a:endParaRPr lang="en-US" altLang="en-US" sz="1800" dirty="0"/>
          </a:p>
          <a:p>
            <a:r>
              <a:rPr lang="en-US" altLang="en-US" sz="1800" dirty="0"/>
              <a:t>                  </a:t>
            </a:r>
            <a:r>
              <a:rPr lang="zh-CN" altLang="en-US" sz="1800" dirty="0"/>
              <a:t>在哪些情况下我们应该选择使用传统的</a:t>
            </a:r>
            <a:r>
              <a:rPr lang="en-US" altLang="zh-CN" sz="1800" dirty="0"/>
              <a:t>MQ</a:t>
            </a:r>
            <a:r>
              <a:rPr lang="zh-CN" altLang="en-US" sz="1800" dirty="0"/>
              <a:t>，如</a:t>
            </a:r>
            <a:endParaRPr lang="zh-CN" altLang="en-US" sz="1800" dirty="0"/>
          </a:p>
          <a:p>
            <a:r>
              <a:rPr lang="zh-CN" altLang="en-US" sz="1800" dirty="0"/>
              <a:t>                  </a:t>
            </a:r>
            <a:r>
              <a:rPr lang="en-US" altLang="zh-CN" sz="1800" dirty="0"/>
              <a:t>RabbitMQ</a:t>
            </a:r>
            <a:r>
              <a:rPr lang="zh-CN" altLang="en-US" sz="1800" dirty="0"/>
              <a:t>、</a:t>
            </a:r>
            <a:r>
              <a:rPr lang="en-US" altLang="zh-CN" sz="1800" dirty="0"/>
              <a:t>ActiveMQ</a:t>
            </a:r>
            <a:r>
              <a:rPr lang="zh-CN" altLang="en-US" sz="1800" dirty="0"/>
              <a:t>等？在哪些情况下我们应该选择</a:t>
            </a:r>
            <a:endParaRPr lang="zh-CN" altLang="en-US" sz="1800" dirty="0"/>
          </a:p>
          <a:p>
            <a:r>
              <a:rPr lang="zh-CN" altLang="en-US" sz="1800" dirty="0"/>
              <a:t>                  </a:t>
            </a:r>
            <a:r>
              <a:rPr lang="en-US" altLang="zh-CN" sz="1800" dirty="0"/>
              <a:t>Kafka</a:t>
            </a:r>
            <a:r>
              <a:rPr lang="zh-CN" altLang="en-US" sz="1800" dirty="0"/>
              <a:t>？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在</a:t>
            </a:r>
            <a:r>
              <a:rPr lang="en-US" altLang="zh-CN" sz="1800" dirty="0"/>
              <a:t>Kafka</a:t>
            </a:r>
            <a:r>
              <a:rPr lang="zh-CN" altLang="en-US" sz="1800" dirty="0"/>
              <a:t>中</a:t>
            </a:r>
            <a:r>
              <a:rPr lang="zh-CN" altLang="en-US" sz="1800" dirty="0"/>
              <a:t>一项事务的数据产生速率约为</a:t>
            </a:r>
            <a:r>
              <a:rPr lang="en-US" altLang="zh-CN" sz="1800" dirty="0"/>
              <a:t>50MB/s</a:t>
            </a:r>
            <a:r>
              <a:rPr lang="zh-CN" altLang="en-US" sz="1800" dirty="0"/>
              <a:t>，服</a:t>
            </a:r>
            <a:endParaRPr lang="zh-CN" altLang="en-US" sz="1800" dirty="0"/>
          </a:p>
          <a:p>
            <a:r>
              <a:rPr lang="zh-CN" altLang="en-US" sz="1800" dirty="0"/>
              <a:t>                  务器的磁盘</a:t>
            </a:r>
            <a:r>
              <a:rPr lang="en-US" altLang="zh-CN" sz="1800" dirty="0"/>
              <a:t>IO</a:t>
            </a:r>
            <a:r>
              <a:rPr lang="zh-CN" altLang="en-US" sz="1800" dirty="0"/>
              <a:t>最高约为</a:t>
            </a:r>
            <a:r>
              <a:rPr lang="en-US" altLang="zh-CN" sz="1800" dirty="0"/>
              <a:t>1000MB/s</a:t>
            </a:r>
            <a:r>
              <a:rPr lang="zh-CN" altLang="en-US" sz="1800" dirty="0"/>
              <a:t>，该事务的单线程处</a:t>
            </a:r>
            <a:endParaRPr lang="zh-CN" altLang="en-US" sz="1800" dirty="0"/>
          </a:p>
          <a:p>
            <a:r>
              <a:rPr lang="zh-CN" altLang="en-US" sz="1800" dirty="0"/>
              <a:t>                  理效率约为</a:t>
            </a:r>
            <a:r>
              <a:rPr lang="en-US" altLang="zh-CN" sz="1800" dirty="0"/>
              <a:t>20MB/s</a:t>
            </a:r>
            <a:r>
              <a:rPr lang="zh-CN" altLang="en-US" sz="1800" dirty="0"/>
              <a:t>，应该如何确定</a:t>
            </a:r>
            <a:r>
              <a:rPr lang="en-US" altLang="zh-CN" sz="1800" dirty="0"/>
              <a:t>partition</a:t>
            </a:r>
            <a:r>
              <a:rPr lang="zh-CN" altLang="en-US" sz="1800" dirty="0"/>
              <a:t>和</a:t>
            </a:r>
            <a:endParaRPr lang="zh-CN" altLang="en-US" sz="1800" dirty="0"/>
          </a:p>
          <a:p>
            <a:r>
              <a:rPr lang="zh-CN" altLang="en-US" sz="1800" dirty="0"/>
              <a:t>                  </a:t>
            </a:r>
            <a:r>
              <a:rPr lang="en-US" altLang="zh-CN" sz="1800" dirty="0"/>
              <a:t>consumer</a:t>
            </a:r>
            <a:r>
              <a:rPr lang="zh-CN" altLang="en-US" sz="1800" dirty="0"/>
              <a:t>的数量最优？</a:t>
            </a:r>
            <a:endParaRPr lang="zh-CN" altLang="en-US" sz="1800" dirty="0"/>
          </a:p>
        </p:txBody>
      </p:sp>
      <p:pic>
        <p:nvPicPr>
          <p:cNvPr id="28675" name="图片 55299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844675"/>
            <a:ext cx="935038" cy="935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图片 55300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3388678"/>
            <a:ext cx="935038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占位符 56322"/>
          <p:cNvSpPr>
            <a:spLocks noGrp="1"/>
          </p:cNvSpPr>
          <p:nvPr>
            <p:ph idx="1"/>
          </p:nvPr>
        </p:nvSpPr>
        <p:spPr>
          <a:xfrm>
            <a:off x="1258888" y="1700213"/>
            <a:ext cx="6624637" cy="1008062"/>
          </a:xfrm>
        </p:spPr>
        <p:txBody>
          <a:bodyPr anchor="t"/>
          <a:p>
            <a:r>
              <a:rPr lang="en-US" altLang="zh-CN" sz="1800" dirty="0"/>
              <a:t>Kafka</a:t>
            </a:r>
            <a:r>
              <a:rPr lang="zh-CN" altLang="en-US" sz="1800" dirty="0"/>
              <a:t>官方网站：</a:t>
            </a:r>
            <a:r>
              <a:rPr lang="en-US" altLang="zh-CN" sz="1800" dirty="0"/>
              <a:t>http://kafka.apache.org</a:t>
            </a:r>
            <a:endParaRPr lang="en-US" altLang="zh-CN" sz="1800" dirty="0"/>
          </a:p>
          <a:p>
            <a:r>
              <a:rPr lang="en-US" sz="1800" dirty="0"/>
              <a:t>Confluent</a:t>
            </a:r>
            <a:r>
              <a:rPr lang="zh-CN" sz="1800" dirty="0"/>
              <a:t>官方</a:t>
            </a:r>
            <a:r>
              <a:rPr lang="zh-CN" altLang="en-US" sz="1800" dirty="0"/>
              <a:t>网站：</a:t>
            </a:r>
            <a:r>
              <a:rPr lang="en-US" altLang="zh-CN" sz="1800" dirty="0"/>
              <a:t>https://www.confluent.io/</a:t>
            </a:r>
            <a:endParaRPr lang="en-US" altLang="zh-CN" sz="1800" dirty="0"/>
          </a:p>
          <a:p>
            <a:r>
              <a:rPr lang="en-US" altLang="zh-CN" sz="1800" dirty="0"/>
              <a:t>Kafka</a:t>
            </a:r>
            <a:r>
              <a:rPr lang="zh-CN" altLang="en-US" sz="1800" dirty="0"/>
              <a:t>论文：88-Kafka.pdf</a:t>
            </a:r>
            <a:endParaRPr lang="zh-CN" altLang="en-US" sz="1800" dirty="0"/>
          </a:p>
        </p:txBody>
      </p:sp>
      <p:sp>
        <p:nvSpPr>
          <p:cNvPr id="29699" name="文本框 56323"/>
          <p:cNvSpPr txBox="1"/>
          <p:nvPr/>
        </p:nvSpPr>
        <p:spPr>
          <a:xfrm>
            <a:off x="1668463" y="2997200"/>
            <a:ext cx="5922962" cy="14335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sz="8800">
                <a:solidFill>
                  <a:srgbClr val="FF33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Thank You!</a:t>
            </a:r>
            <a:endParaRPr lang="en-US" altLang="zh-CN" sz="8800">
              <a:solidFill>
                <a:srgbClr val="FF3300"/>
              </a:solidFill>
              <a:latin typeface="Georgia" panose="02040502050405020303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缺角矩形 9"/>
          <p:cNvSpPr/>
          <p:nvPr/>
        </p:nvSpPr>
        <p:spPr>
          <a:xfrm>
            <a:off x="2700338" y="16287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缺角矩形 10"/>
          <p:cNvSpPr/>
          <p:nvPr/>
        </p:nvSpPr>
        <p:spPr>
          <a:xfrm>
            <a:off x="2700338" y="24923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缺角矩形 11"/>
          <p:cNvSpPr/>
          <p:nvPr/>
        </p:nvSpPr>
        <p:spPr>
          <a:xfrm>
            <a:off x="2714625" y="33575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TextBox 5" hidden="1"/>
          <p:cNvSpPr txBox="1"/>
          <p:nvPr/>
        </p:nvSpPr>
        <p:spPr>
          <a:xfrm>
            <a:off x="1939925" y="19542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6" hidden="1"/>
          <p:cNvSpPr/>
          <p:nvPr/>
        </p:nvSpPr>
        <p:spPr>
          <a:xfrm>
            <a:off x="1939925" y="3025775"/>
            <a:ext cx="147161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7" hidden="1"/>
          <p:cNvSpPr/>
          <p:nvPr/>
        </p:nvSpPr>
        <p:spPr>
          <a:xfrm>
            <a:off x="2011363" y="4240213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8" hidden="1"/>
          <p:cNvSpPr/>
          <p:nvPr/>
        </p:nvSpPr>
        <p:spPr>
          <a:xfrm>
            <a:off x="2011363" y="5526088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TextBox 12"/>
          <p:cNvSpPr txBox="1"/>
          <p:nvPr/>
        </p:nvSpPr>
        <p:spPr>
          <a:xfrm>
            <a:off x="539750" y="476250"/>
            <a:ext cx="29289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矩形 20"/>
          <p:cNvSpPr/>
          <p:nvPr/>
        </p:nvSpPr>
        <p:spPr>
          <a:xfrm>
            <a:off x="3924300" y="263683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矩形 21"/>
          <p:cNvSpPr/>
          <p:nvPr/>
        </p:nvSpPr>
        <p:spPr>
          <a:xfrm>
            <a:off x="3924300" y="1773238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矩形 22"/>
          <p:cNvSpPr/>
          <p:nvPr/>
        </p:nvSpPr>
        <p:spPr>
          <a:xfrm>
            <a:off x="3898900" y="355917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入门用例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缺角矩形 9"/>
          <p:cNvSpPr/>
          <p:nvPr/>
        </p:nvSpPr>
        <p:spPr>
          <a:xfrm>
            <a:off x="2670175" y="42211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3" name="矩形 21"/>
          <p:cNvSpPr/>
          <p:nvPr/>
        </p:nvSpPr>
        <p:spPr>
          <a:xfrm>
            <a:off x="3894138" y="4365625"/>
            <a:ext cx="17627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Connect</a:t>
            </a:r>
            <a:endParaRPr lang="en-US" altLang="zh-CN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缺角矩形 9"/>
          <p:cNvSpPr/>
          <p:nvPr/>
        </p:nvSpPr>
        <p:spPr>
          <a:xfrm>
            <a:off x="2700338" y="50847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5" name="矩形 21"/>
          <p:cNvSpPr/>
          <p:nvPr/>
        </p:nvSpPr>
        <p:spPr>
          <a:xfrm>
            <a:off x="3924300" y="5229225"/>
            <a:ext cx="196278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Streaming</a:t>
            </a:r>
            <a:endParaRPr lang="en-US" altLang="zh-CN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6" name="椭圆 3088"/>
          <p:cNvSpPr/>
          <p:nvPr/>
        </p:nvSpPr>
        <p:spPr>
          <a:xfrm>
            <a:off x="2555875" y="692150"/>
            <a:ext cx="71438" cy="71438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7" name="直接连接符 3089"/>
          <p:cNvSpPr/>
          <p:nvPr/>
        </p:nvSpPr>
        <p:spPr>
          <a:xfrm>
            <a:off x="2593975" y="790575"/>
            <a:ext cx="0" cy="21590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8" name="直接连接符 3090"/>
          <p:cNvSpPr/>
          <p:nvPr/>
        </p:nvSpPr>
        <p:spPr>
          <a:xfrm>
            <a:off x="2593975" y="1049338"/>
            <a:ext cx="0" cy="4319587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9" name="椭圆 3091"/>
          <p:cNvSpPr/>
          <p:nvPr/>
        </p:nvSpPr>
        <p:spPr>
          <a:xfrm>
            <a:off x="3563938" y="19510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0" name="直接连接符 3092"/>
          <p:cNvSpPr/>
          <p:nvPr/>
        </p:nvSpPr>
        <p:spPr>
          <a:xfrm>
            <a:off x="2627313" y="198913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1" name="椭圆 3093"/>
          <p:cNvSpPr/>
          <p:nvPr/>
        </p:nvSpPr>
        <p:spPr>
          <a:xfrm>
            <a:off x="3563938" y="27813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2" name="直接连接符 3094"/>
          <p:cNvSpPr/>
          <p:nvPr/>
        </p:nvSpPr>
        <p:spPr>
          <a:xfrm>
            <a:off x="2627313" y="2819400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3" name="椭圆 3095"/>
          <p:cNvSpPr/>
          <p:nvPr/>
        </p:nvSpPr>
        <p:spPr>
          <a:xfrm>
            <a:off x="3563938" y="371792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4" name="直接连接符 3096"/>
          <p:cNvSpPr/>
          <p:nvPr/>
        </p:nvSpPr>
        <p:spPr>
          <a:xfrm>
            <a:off x="2627313" y="3756025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5" name="椭圆 3097"/>
          <p:cNvSpPr/>
          <p:nvPr/>
        </p:nvSpPr>
        <p:spPr>
          <a:xfrm>
            <a:off x="3563938" y="45100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6" name="直接连接符 3098"/>
          <p:cNvSpPr/>
          <p:nvPr/>
        </p:nvSpPr>
        <p:spPr>
          <a:xfrm>
            <a:off x="2627313" y="45481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7" name="椭圆 3099"/>
          <p:cNvSpPr/>
          <p:nvPr/>
        </p:nvSpPr>
        <p:spPr>
          <a:xfrm>
            <a:off x="3563938" y="53736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8" name="直接连接符 3100"/>
          <p:cNvSpPr/>
          <p:nvPr/>
        </p:nvSpPr>
        <p:spPr>
          <a:xfrm>
            <a:off x="2627313" y="54117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1233170" cy="576580"/>
          </a:xfrm>
        </p:spPr>
        <p:txBody>
          <a:bodyPr anchor="ctr"/>
          <a:p>
            <a:r>
              <a:rPr lang="zh-CN" altLang="zh-CN" sz="3200" dirty="0"/>
              <a:t>概述</a:t>
            </a:r>
            <a:endParaRPr lang="zh-CN" altLang="zh-CN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1452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是什么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59853" y="192055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设计理念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558800" y="3023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766763" y="288099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生态系统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33799"/>
          <p:cNvSpPr/>
          <p:nvPr/>
        </p:nvSpPr>
        <p:spPr>
          <a:xfrm>
            <a:off x="961390" y="240665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33800"/>
          <p:cNvSpPr txBox="1"/>
          <p:nvPr/>
        </p:nvSpPr>
        <p:spPr>
          <a:xfrm>
            <a:off x="1169353" y="226377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应用场景</a:t>
            </a:r>
            <a:endParaRPr lang="zh-CN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457450" cy="576580"/>
          </a:xfrm>
        </p:spPr>
        <p:txBody>
          <a:bodyPr anchor="ctr"/>
          <a:p>
            <a:r>
              <a:rPr lang="en-US" altLang="zh-CN" sz="3200"/>
              <a:t>Kafka</a:t>
            </a:r>
            <a:r>
              <a:rPr lang="zh-CN" altLang="en-US" sz="3200"/>
              <a:t>是什么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Kafka</a:t>
            </a:r>
            <a:r>
              <a:rPr lang="zh-CN" altLang="en-US" sz="1800" dirty="0"/>
              <a:t>是一个分布式的流消息系统。</a:t>
            </a:r>
            <a:endParaRPr lang="zh-CN" altLang="en-US" sz="1800" dirty="0"/>
          </a:p>
          <a:p>
            <a:r>
              <a:rPr lang="en-US" altLang="zh-CN" sz="1800" dirty="0"/>
              <a:t>Kafka</a:t>
            </a:r>
            <a:r>
              <a:rPr lang="zh-CN" altLang="en-US" sz="1800" dirty="0"/>
              <a:t>最早是</a:t>
            </a:r>
            <a:r>
              <a:rPr lang="en-US" altLang="zh-CN" sz="1800" dirty="0"/>
              <a:t>Linkin</a:t>
            </a:r>
            <a:r>
              <a:rPr lang="zh-CN" altLang="en-US" sz="1800" dirty="0"/>
              <a:t>公司内部应用服务的消息系统，使用</a:t>
            </a:r>
            <a:r>
              <a:rPr lang="en-US" altLang="zh-CN" sz="1800" dirty="0"/>
              <a:t>Scala</a:t>
            </a:r>
            <a:r>
              <a:rPr lang="zh-CN" altLang="en-US" sz="1800" dirty="0"/>
              <a:t>语言编写。开源后成为</a:t>
            </a:r>
            <a:r>
              <a:rPr lang="en-US" altLang="zh-CN" sz="1800" dirty="0"/>
              <a:t>Apache</a:t>
            </a:r>
            <a:r>
              <a:rPr lang="zh-CN" altLang="en-US" sz="1800" dirty="0"/>
              <a:t>基金会的顶级项目，目前是互联网领域最流行的消息系统。</a:t>
            </a:r>
            <a:endParaRPr lang="zh-CN" altLang="en-US" sz="1800" dirty="0"/>
          </a:p>
          <a:p>
            <a:r>
              <a:rPr lang="en-US" altLang="zh-CN" sz="1800" dirty="0"/>
              <a:t>Kafka</a:t>
            </a:r>
            <a:r>
              <a:rPr lang="zh-CN" altLang="en-US" sz="1800" dirty="0"/>
              <a:t>在设计思想上有别于传统的消息队列，将队列（</a:t>
            </a:r>
            <a:r>
              <a:rPr lang="en-US" altLang="zh-CN" sz="1800" dirty="0"/>
              <a:t>Queue</a:t>
            </a:r>
            <a:r>
              <a:rPr lang="zh-CN" altLang="en-US" sz="1800" dirty="0"/>
              <a:t>）和生成者</a:t>
            </a:r>
            <a:r>
              <a:rPr lang="en-US" altLang="zh-CN" sz="1800" dirty="0"/>
              <a:t>-</a:t>
            </a:r>
            <a:r>
              <a:rPr lang="zh-CN" altLang="en-US" sz="1800" dirty="0"/>
              <a:t>订阅者（</a:t>
            </a:r>
            <a:r>
              <a:rPr lang="en-US" altLang="zh-CN" sz="1800" dirty="0"/>
              <a:t>Producer-Consumer</a:t>
            </a:r>
            <a:r>
              <a:rPr lang="zh-CN" altLang="en-US" sz="1800" dirty="0"/>
              <a:t>）模式合二为一，并提供了许多新的概念。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457450" cy="576580"/>
          </a:xfrm>
        </p:spPr>
        <p:txBody>
          <a:bodyPr anchor="ctr"/>
          <a:p>
            <a:r>
              <a:rPr lang="zh-CN" altLang="en-US" sz="3200"/>
              <a:t>设计理念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可分布式部署和计算并保持数据的一致性</a:t>
            </a:r>
            <a:endParaRPr lang="zh-CN" altLang="en-US" sz="1800" dirty="0"/>
          </a:p>
          <a:p>
            <a:r>
              <a:rPr lang="zh-CN" altLang="en-US" sz="1800" dirty="0"/>
              <a:t>高吞吐量</a:t>
            </a:r>
            <a:endParaRPr lang="zh-CN" altLang="en-US" sz="1800" dirty="0"/>
          </a:p>
          <a:p>
            <a:r>
              <a:rPr lang="zh-CN" altLang="en-US" sz="1800" dirty="0"/>
              <a:t>消息数据的持久化</a:t>
            </a:r>
            <a:endParaRPr lang="zh-CN" altLang="en-US" sz="1800" dirty="0"/>
          </a:p>
          <a:p>
            <a:r>
              <a:rPr lang="zh-CN" altLang="en-US" sz="1800" dirty="0"/>
              <a:t>提供冗余实现高容错性</a:t>
            </a:r>
            <a:endParaRPr lang="zh-CN" altLang="en-US" sz="1800" dirty="0"/>
          </a:p>
          <a:p>
            <a:r>
              <a:rPr lang="zh-CN" altLang="en-US" sz="1800" dirty="0"/>
              <a:t>近乎实时的性能</a:t>
            </a:r>
            <a:endParaRPr lang="zh-CN" altLang="en-US" sz="1800" dirty="0"/>
          </a:p>
          <a:p>
            <a:r>
              <a:rPr lang="zh-CN" altLang="en-US" sz="1800" dirty="0"/>
              <a:t>跨语言的开发实现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26920" cy="576580"/>
          </a:xfrm>
        </p:spPr>
        <p:txBody>
          <a:bodyPr anchor="ctr"/>
          <a:p>
            <a:r>
              <a:rPr lang="zh-CN" altLang="en-US" sz="3200"/>
              <a:t>应用场景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消息队列</a:t>
            </a:r>
            <a:endParaRPr lang="zh-CN" altLang="en-US" sz="1800" dirty="0"/>
          </a:p>
          <a:p>
            <a:r>
              <a:rPr lang="zh-CN" altLang="en-US" sz="1800" dirty="0"/>
              <a:t>网站行为实时监控</a:t>
            </a:r>
            <a:endParaRPr lang="zh-CN" altLang="en-US" sz="1800" dirty="0"/>
          </a:p>
          <a:p>
            <a:r>
              <a:rPr lang="zh-CN" altLang="en-US" sz="1800" dirty="0"/>
              <a:t>分布式实时数据统计</a:t>
            </a:r>
            <a:endParaRPr lang="zh-CN" altLang="en-US" sz="1800" dirty="0"/>
          </a:p>
          <a:p>
            <a:r>
              <a:rPr lang="zh-CN" altLang="en-US" sz="1800" dirty="0"/>
              <a:t>分布式日志整合管理</a:t>
            </a:r>
            <a:endParaRPr lang="zh-CN" altLang="en-US" sz="1800" dirty="0"/>
          </a:p>
          <a:p>
            <a:r>
              <a:rPr lang="zh-CN" altLang="en-US" sz="1800" dirty="0"/>
              <a:t>实时流式数据处理</a:t>
            </a:r>
            <a:endParaRPr lang="zh-CN" altLang="en-US" sz="1800" dirty="0"/>
          </a:p>
          <a:p>
            <a:r>
              <a:rPr lang="zh-CN" altLang="en-US" sz="1800" dirty="0"/>
              <a:t>事件溯源</a:t>
            </a:r>
            <a:endParaRPr lang="zh-CN" altLang="en-US" sz="1800" dirty="0"/>
          </a:p>
          <a:p>
            <a:r>
              <a:rPr lang="zh-CN" altLang="en-US" sz="1800" dirty="0"/>
              <a:t>数据同步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552575" cy="576580"/>
          </a:xfrm>
        </p:spPr>
        <p:txBody>
          <a:bodyPr anchor="ctr"/>
          <a:p>
            <a:r>
              <a:rPr lang="zh-CN" altLang="en-US" sz="2400"/>
              <a:t>生态系统</a:t>
            </a:r>
            <a:endParaRPr lang="zh-CN" altLang="en-US" sz="24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sz="1800" dirty="0"/>
              <a:t>Kafka</a:t>
            </a:r>
            <a:r>
              <a:rPr lang="zh-CN" sz="1800" dirty="0"/>
              <a:t>支持目前流行的大部分编程语言编写客户端程序，包括</a:t>
            </a:r>
            <a:r>
              <a:rPr lang="en-US" altLang="zh-CN" sz="1800" dirty="0"/>
              <a:t>C/C++</a:t>
            </a:r>
            <a:r>
              <a:rPr lang="zh-CN" altLang="en-US" sz="1800" dirty="0"/>
              <a:t>，</a:t>
            </a:r>
            <a:r>
              <a:rPr lang="en-US" altLang="zh-CN" sz="1800" dirty="0"/>
              <a:t>Python</a:t>
            </a:r>
            <a:r>
              <a:rPr lang="zh-CN" altLang="en-US" sz="1800" dirty="0"/>
              <a:t>，</a:t>
            </a:r>
            <a:r>
              <a:rPr lang="en-US" altLang="zh-CN" sz="1800" dirty="0"/>
              <a:t>Go</a:t>
            </a:r>
            <a:r>
              <a:rPr lang="zh-CN" altLang="en-US" sz="1800" dirty="0"/>
              <a:t>，</a:t>
            </a:r>
            <a:r>
              <a:rPr lang="en-US" altLang="zh-CN" sz="1800" dirty="0"/>
              <a:t>Node.js</a:t>
            </a:r>
            <a:r>
              <a:rPr lang="zh-CN" altLang="en-US" sz="1800" dirty="0"/>
              <a:t>等。</a:t>
            </a:r>
            <a:endParaRPr lang="zh-CN" altLang="en-US" sz="1800" dirty="0"/>
          </a:p>
          <a:p>
            <a:r>
              <a:rPr lang="en-US" altLang="zh-CN" sz="1800" dirty="0"/>
              <a:t>Kafka Connect</a:t>
            </a:r>
            <a:r>
              <a:rPr lang="zh-CN" altLang="en-US" sz="1800" dirty="0"/>
              <a:t>获得多个第三方系统的支持，其中包括</a:t>
            </a:r>
            <a:r>
              <a:rPr lang="en-US" altLang="zh-CN" sz="1800" dirty="0"/>
              <a:t>MySQL</a:t>
            </a:r>
            <a:r>
              <a:rPr lang="zh-CN" altLang="en-US" sz="1800" dirty="0"/>
              <a:t>，</a:t>
            </a:r>
            <a:r>
              <a:rPr lang="en-US" altLang="zh-CN" sz="1800" dirty="0"/>
              <a:t>Cassandra</a:t>
            </a:r>
            <a:r>
              <a:rPr lang="zh-CN" altLang="en-US" sz="1800" dirty="0"/>
              <a:t>，</a:t>
            </a:r>
            <a:r>
              <a:rPr lang="en-US" altLang="zh-CN" sz="1800" dirty="0"/>
              <a:t>Oracle</a:t>
            </a:r>
            <a:r>
              <a:rPr lang="zh-CN" altLang="en-US" sz="1800" dirty="0"/>
              <a:t>，</a:t>
            </a:r>
            <a:r>
              <a:rPr lang="en-US" altLang="zh-CN" sz="1800" dirty="0"/>
              <a:t>Hadoop</a:t>
            </a:r>
            <a:r>
              <a:rPr lang="zh-CN" altLang="en-US" sz="1800" dirty="0"/>
              <a:t>等。</a:t>
            </a:r>
            <a:endParaRPr lang="zh-CN" altLang="en-US" sz="1800" dirty="0"/>
          </a:p>
          <a:p>
            <a:r>
              <a:rPr lang="en-US" altLang="zh-CN" sz="1800" dirty="0"/>
              <a:t>Kafka</a:t>
            </a:r>
            <a:r>
              <a:rPr lang="zh-CN" altLang="en-US" sz="1800" dirty="0"/>
              <a:t>目前被多个云平台直接支持，包括</a:t>
            </a:r>
            <a:r>
              <a:rPr lang="en-US" altLang="zh-CN" sz="1800" dirty="0"/>
              <a:t>AWS</a:t>
            </a:r>
            <a:r>
              <a:rPr lang="zh-CN" altLang="en-US" sz="1800" dirty="0"/>
              <a:t>，</a:t>
            </a:r>
            <a:r>
              <a:rPr lang="en-US" altLang="zh-CN" sz="1800" dirty="0"/>
              <a:t>Azure</a:t>
            </a:r>
            <a:r>
              <a:rPr lang="zh-CN" altLang="en-US" sz="1800" dirty="0"/>
              <a:t>，</a:t>
            </a:r>
            <a:r>
              <a:rPr lang="en-US" altLang="zh-CN" sz="1800" dirty="0"/>
              <a:t>Google</a:t>
            </a:r>
            <a:r>
              <a:rPr lang="zh-CN" altLang="en-US" sz="1800" dirty="0"/>
              <a:t>等。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16760" cy="576580"/>
          </a:xfrm>
        </p:spPr>
        <p:txBody>
          <a:bodyPr anchor="ctr"/>
          <a:p>
            <a:r>
              <a:rPr lang="zh-CN" altLang="en-US" sz="3200" dirty="0"/>
              <a:t>实现原理</a:t>
            </a:r>
            <a:endParaRPr lang="zh-CN" altLang="en-US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1376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Topic &amp; Log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59853" y="192055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1109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Message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558800" y="3023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766763" y="2880995"/>
            <a:ext cx="2443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Producer &amp; Consumer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33799"/>
          <p:cNvSpPr/>
          <p:nvPr/>
        </p:nvSpPr>
        <p:spPr>
          <a:xfrm>
            <a:off x="884555" y="243586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33800"/>
          <p:cNvSpPr txBox="1"/>
          <p:nvPr/>
        </p:nvSpPr>
        <p:spPr>
          <a:xfrm>
            <a:off x="1092518" y="2292985"/>
            <a:ext cx="24307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Partition &amp; Replication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3334</Words>
  <Application>WPS 演示</Application>
  <PresentationFormat>在屏幕上显示</PresentationFormat>
  <Paragraphs>189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Georgia</vt:lpstr>
      <vt:lpstr>楷体</vt:lpstr>
      <vt:lpstr>Office 主题</vt:lpstr>
      <vt:lpstr>PowerPoint 演示文稿</vt:lpstr>
      <vt:lpstr>几个问题</vt:lpstr>
      <vt:lpstr>PowerPoint 演示文稿</vt:lpstr>
      <vt:lpstr>概述</vt:lpstr>
      <vt:lpstr>Kafka是什么</vt:lpstr>
      <vt:lpstr>设计理念</vt:lpstr>
      <vt:lpstr>应用场景</vt:lpstr>
      <vt:lpstr>生态系统</vt:lpstr>
      <vt:lpstr>实现原理</vt:lpstr>
      <vt:lpstr>Topic &amp; Log</vt:lpstr>
      <vt:lpstr>Message</vt:lpstr>
      <vt:lpstr>Partition &amp; Replication</vt:lpstr>
      <vt:lpstr>图示</vt:lpstr>
      <vt:lpstr>Producer &amp; Consumer</vt:lpstr>
      <vt:lpstr>图示</vt:lpstr>
      <vt:lpstr>问题</vt:lpstr>
      <vt:lpstr>入门用例</vt:lpstr>
      <vt:lpstr>启动服务</vt:lpstr>
      <vt:lpstr>创建主题</vt:lpstr>
      <vt:lpstr>Spark SQL</vt:lpstr>
      <vt:lpstr>发送消息</vt:lpstr>
      <vt:lpstr>接收消息</vt:lpstr>
      <vt:lpstr>Kafka Connect</vt:lpstr>
      <vt:lpstr>思考与讨论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Th</cp:lastModifiedBy>
  <cp:revision>379</cp:revision>
  <dcterms:created xsi:type="dcterms:W3CDTF">2013-10-30T09:04:00Z</dcterms:created>
  <dcterms:modified xsi:type="dcterms:W3CDTF">2017-07-21T02:29:36Z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