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88" r:id="rId4"/>
    <p:sldId id="257" r:id="rId5"/>
    <p:sldId id="265" r:id="rId6"/>
    <p:sldId id="266" r:id="rId7"/>
    <p:sldId id="435" r:id="rId8"/>
    <p:sldId id="340" r:id="rId9"/>
    <p:sldId id="341" r:id="rId10"/>
    <p:sldId id="460" r:id="rId11"/>
    <p:sldId id="343" r:id="rId12"/>
    <p:sldId id="344" r:id="rId13"/>
    <p:sldId id="404" r:id="rId14"/>
    <p:sldId id="482" r:id="rId15"/>
    <p:sldId id="501" r:id="rId16"/>
    <p:sldId id="502" r:id="rId17"/>
    <p:sldId id="503" r:id="rId18"/>
    <p:sldId id="504" r:id="rId19"/>
    <p:sldId id="490" r:id="rId20"/>
    <p:sldId id="484" r:id="rId21"/>
    <p:sldId id="485" r:id="rId22"/>
    <p:sldId id="505" r:id="rId23"/>
    <p:sldId id="486" r:id="rId24"/>
    <p:sldId id="496" r:id="rId25"/>
    <p:sldId id="497" r:id="rId26"/>
    <p:sldId id="498" r:id="rId27"/>
    <p:sldId id="506" r:id="rId28"/>
    <p:sldId id="384" r:id="rId29"/>
    <p:sldId id="385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00"/>
    <a:srgbClr val="3399FF"/>
    <a:srgbClr val="FFFF00"/>
    <a:srgbClr val="FFFF99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5633"/>
  </p:normalViewPr>
  <p:slideViewPr>
    <p:cSldViewPr showGuides="1">
      <p:cViewPr varScale="1">
        <p:scale>
          <a:sx n="61" d="100"/>
          <a:sy n="61" d="100"/>
        </p:scale>
        <p:origin x="-1386" y="-78"/>
      </p:cViewPr>
      <p:guideLst>
        <p:guide orient="horz" pos="2160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椭圆 1031"/>
          <p:cNvSpPr/>
          <p:nvPr userDrawn="1"/>
        </p:nvSpPr>
        <p:spPr>
          <a:xfrm>
            <a:off x="250825" y="765175"/>
            <a:ext cx="8497888" cy="5256213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1439862" cy="5762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</p:nvPr>
        </p:nvSpPr>
        <p:spPr>
          <a:xfrm>
            <a:off x="1258888" y="1700213"/>
            <a:ext cx="6624637" cy="32400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2052"/>
          <p:cNvSpPr txBox="1"/>
          <p:nvPr/>
        </p:nvSpPr>
        <p:spPr>
          <a:xfrm>
            <a:off x="2144713" y="2928303"/>
            <a:ext cx="514096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sz="36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理解和设计</a:t>
            </a:r>
            <a:r>
              <a:rPr lang="en-US" altLang="zh-CN" sz="36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endParaRPr lang="en-US" altLang="zh-CN" sz="36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" name="直接连接符 2053"/>
          <p:cNvSpPr/>
          <p:nvPr/>
        </p:nvSpPr>
        <p:spPr>
          <a:xfrm>
            <a:off x="1547813" y="3573463"/>
            <a:ext cx="5903912" cy="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5" name="文本框 2054"/>
          <p:cNvSpPr txBox="1"/>
          <p:nvPr/>
        </p:nvSpPr>
        <p:spPr>
          <a:xfrm>
            <a:off x="6826250" y="6340475"/>
            <a:ext cx="893763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王滢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0"/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540385" y="260350"/>
            <a:ext cx="1065530" cy="576580"/>
          </a:xfrm>
        </p:spPr>
        <p:txBody>
          <a:bodyPr anchor="ctr"/>
          <a:p>
            <a:r>
              <a:rPr lang="zh-CN" altLang="en-US" sz="3200"/>
              <a:t>资源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资源就是互联网上的一个信息单元，根据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协议的定义，资源对应着互联网上一个独一无二的地址，我们称为统一资源定位符，</a:t>
            </a:r>
            <a:r>
              <a:rPr lang="en-US" altLang="zh-CN" sz="1800" dirty="0"/>
              <a:t>URI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zh-CN" altLang="en-US" sz="1800" dirty="0"/>
              <a:t>如你的电子商务应用使用的协议为</a:t>
            </a:r>
            <a:r>
              <a:rPr lang="en-US" altLang="zh-CN" sz="1800" dirty="0"/>
              <a:t>HTTPS</a:t>
            </a:r>
            <a:r>
              <a:rPr lang="zh-CN" altLang="en-US" sz="1800" dirty="0"/>
              <a:t>，地址是</a:t>
            </a:r>
            <a:r>
              <a:rPr lang="en-US" altLang="zh-CN" sz="1800" dirty="0"/>
              <a:t>www.myexample.com</a:t>
            </a:r>
            <a:r>
              <a:rPr lang="zh-CN" altLang="en-US" sz="1800" dirty="0"/>
              <a:t>，服务的端口是</a:t>
            </a:r>
            <a:r>
              <a:rPr lang="en-US" altLang="zh-CN" sz="1800" dirty="0"/>
              <a:t>8080</a:t>
            </a:r>
            <a:r>
              <a:rPr lang="zh-CN" altLang="en-US" sz="1800" dirty="0"/>
              <a:t>，应用中所有订单资源的</a:t>
            </a:r>
            <a:r>
              <a:rPr lang="en-US" altLang="zh-CN" sz="1800" dirty="0"/>
              <a:t>API</a:t>
            </a:r>
            <a:r>
              <a:rPr lang="zh-CN" altLang="en-US" sz="1800" dirty="0"/>
              <a:t>路径为</a:t>
            </a:r>
            <a:r>
              <a:rPr lang="en-US" altLang="zh-CN" sz="1800" dirty="0"/>
              <a:t>/api/order</a:t>
            </a:r>
            <a:r>
              <a:rPr lang="zh-CN" altLang="en-US" sz="1800" dirty="0"/>
              <a:t>，则该资源的</a:t>
            </a:r>
            <a:r>
              <a:rPr lang="en-US" altLang="zh-CN" sz="1800" dirty="0"/>
              <a:t>URI</a:t>
            </a:r>
            <a:r>
              <a:rPr lang="zh-CN" altLang="en-US" sz="1800" dirty="0"/>
              <a:t>即为</a:t>
            </a:r>
            <a:r>
              <a:rPr lang="en-US" altLang="zh-CN" sz="1800" dirty="0"/>
              <a:t>https://www.myexample.com:8080/api/order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          </a:t>
            </a:r>
            <a:r>
              <a:rPr lang="zh-CN" altLang="en-US" sz="1800" dirty="0"/>
              <a:t>同上的电子商务应用中订单号为</a:t>
            </a:r>
            <a:r>
              <a:rPr lang="en-US" altLang="zh-CN" sz="1800" dirty="0"/>
              <a:t>123456</a:t>
            </a:r>
            <a:r>
              <a:rPr lang="zh-CN" altLang="en-US" sz="1800" dirty="0"/>
              <a:t>的订单的</a:t>
            </a:r>
            <a:r>
              <a:rPr lang="en-US" altLang="zh-CN" sz="1800" dirty="0"/>
              <a:t>URI</a:t>
            </a:r>
            <a:r>
              <a:rPr lang="zh-CN" altLang="en-US" sz="1800" dirty="0"/>
              <a:t>是</a:t>
            </a:r>
            <a:endParaRPr lang="zh-CN" altLang="en-US" sz="1800" dirty="0"/>
          </a:p>
          <a:p>
            <a:r>
              <a:rPr lang="zh-CN" altLang="en-US" sz="1800" dirty="0"/>
              <a:t>          什么？</a:t>
            </a:r>
            <a:endParaRPr lang="zh-CN" altLang="en-US" sz="1800" dirty="0"/>
          </a:p>
        </p:txBody>
      </p:sp>
      <p:pic>
        <p:nvPicPr>
          <p:cNvPr id="4099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503" y="4000183"/>
            <a:ext cx="935037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995680" cy="576580"/>
          </a:xfrm>
        </p:spPr>
        <p:txBody>
          <a:bodyPr anchor="ctr"/>
          <a:p>
            <a:r>
              <a:rPr lang="zh-CN" altLang="en-US" sz="3200"/>
              <a:t>动作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根据</a:t>
            </a:r>
            <a:r>
              <a:rPr lang="en-US" altLang="zh-CN" sz="1800" dirty="0"/>
              <a:t>REST</a:t>
            </a:r>
            <a:r>
              <a:rPr lang="zh-CN" altLang="en-US" sz="1800" dirty="0"/>
              <a:t>的规范，</a:t>
            </a:r>
            <a:r>
              <a:rPr lang="en-US" altLang="zh-CN" sz="1800" dirty="0"/>
              <a:t>URI</a:t>
            </a:r>
            <a:r>
              <a:rPr lang="zh-CN" altLang="en-US" sz="1800" dirty="0"/>
              <a:t>中应该只包含资源，不应该包含对该资源采取的操作动作，因此上述电子商务应用的资源应该订单，而不是获取订单，</a:t>
            </a:r>
            <a:r>
              <a:rPr lang="en-US" altLang="zh-CN" sz="1800" dirty="0">
                <a:sym typeface="+mn-ea"/>
              </a:rPr>
              <a:t>https://www.myexample.com:8080/api/getOrder</a:t>
            </a:r>
            <a:r>
              <a:rPr lang="zh-CN" altLang="en-US" sz="1800" dirty="0">
                <a:sym typeface="+mn-ea"/>
              </a:rPr>
              <a:t>这个资源</a:t>
            </a:r>
            <a:r>
              <a:rPr lang="en-US" altLang="zh-CN" sz="1800" dirty="0">
                <a:sym typeface="+mn-ea"/>
              </a:rPr>
              <a:t>URI</a:t>
            </a:r>
            <a:r>
              <a:rPr lang="zh-CN" altLang="en-US" sz="1800" dirty="0">
                <a:sym typeface="+mn-ea"/>
              </a:rPr>
              <a:t>就是错误的。</a:t>
            </a:r>
            <a:endParaRPr lang="zh-CN" altLang="en-US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REST API</a:t>
            </a:r>
            <a:r>
              <a:rPr lang="zh-CN" altLang="en-US" sz="1800" dirty="0">
                <a:sym typeface="+mn-ea"/>
              </a:rPr>
              <a:t>中动作应该用标准的</a:t>
            </a:r>
            <a:r>
              <a:rPr lang="en-US" altLang="zh-CN" sz="1800" dirty="0">
                <a:sym typeface="+mn-ea"/>
              </a:rPr>
              <a:t>HTTP</a:t>
            </a:r>
            <a:r>
              <a:rPr lang="zh-CN" altLang="en-US" sz="1800" dirty="0">
                <a:sym typeface="+mn-ea"/>
              </a:rPr>
              <a:t>协议动作来体现，如</a:t>
            </a:r>
            <a:r>
              <a:rPr lang="en-US" altLang="zh-CN" sz="1800" dirty="0">
                <a:sym typeface="+mn-ea"/>
              </a:rPr>
              <a:t>HTTP GET</a:t>
            </a:r>
            <a:r>
              <a:rPr lang="zh-CN" altLang="en-US" sz="1800" dirty="0">
                <a:sym typeface="+mn-ea"/>
              </a:rPr>
              <a:t>、</a:t>
            </a:r>
            <a:r>
              <a:rPr lang="en-US" altLang="zh-CN" sz="1800" dirty="0">
                <a:sym typeface="+mn-ea"/>
              </a:rPr>
              <a:t>HTTP POST</a:t>
            </a:r>
            <a:r>
              <a:rPr lang="zh-CN" altLang="en-US" sz="1800" dirty="0">
                <a:sym typeface="+mn-ea"/>
              </a:rPr>
              <a:t>。</a:t>
            </a:r>
            <a:endParaRPr lang="zh-CN" altLang="en-US" sz="1800" dirty="0">
              <a:sym typeface="+mn-ea"/>
            </a:endParaRPr>
          </a:p>
          <a:p>
            <a:r>
              <a:rPr lang="zh-CN" altLang="en-US" sz="1800" dirty="0">
                <a:sym typeface="+mn-ea"/>
              </a:rPr>
              <a:t>因此获取订单的</a:t>
            </a:r>
            <a:r>
              <a:rPr lang="en-US" altLang="zh-CN" sz="1800" dirty="0">
                <a:sym typeface="+mn-ea"/>
              </a:rPr>
              <a:t>HTTP</a:t>
            </a:r>
            <a:r>
              <a:rPr lang="zh-CN" altLang="en-US" sz="1800" dirty="0">
                <a:sym typeface="+mn-ea"/>
              </a:rPr>
              <a:t>协议头部头两行就应该是</a:t>
            </a:r>
            <a:endParaRPr lang="zh-CN" altLang="en-US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GET /api/order HTTP 1.1</a:t>
            </a:r>
            <a:endParaRPr lang="en-US" altLang="zh-CN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HOST:www.myexample.com:8080</a:t>
            </a:r>
            <a:endParaRPr lang="en-US" altLang="zh-CN" sz="1800" dirty="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871980" cy="576580"/>
          </a:xfrm>
        </p:spPr>
        <p:txBody>
          <a:bodyPr anchor="ctr"/>
          <a:p>
            <a:r>
              <a:rPr lang="zh-CN" altLang="en-US" sz="3200"/>
              <a:t>动作列表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GET - </a:t>
            </a:r>
            <a:r>
              <a:rPr lang="zh-CN" altLang="en-US" sz="1800" dirty="0"/>
              <a:t>从服务器获取资源</a:t>
            </a:r>
            <a:endParaRPr lang="zh-CN" altLang="en-US" sz="1800" dirty="0"/>
          </a:p>
          <a:p>
            <a:r>
              <a:rPr lang="en-US" altLang="zh-CN" sz="1800" dirty="0"/>
              <a:t>POST - </a:t>
            </a:r>
            <a:r>
              <a:rPr lang="zh-CN" altLang="en-US" sz="1800" dirty="0"/>
              <a:t>向服务器提交资源，一般用于让服务器新增资源</a:t>
            </a:r>
            <a:endParaRPr lang="zh-CN" altLang="en-US" sz="1800" dirty="0"/>
          </a:p>
          <a:p>
            <a:r>
              <a:rPr lang="en-US" altLang="zh-CN" sz="1800" dirty="0"/>
              <a:t>PUT - </a:t>
            </a:r>
            <a:r>
              <a:rPr lang="zh-CN" altLang="en-US" sz="1800" dirty="0"/>
              <a:t>向服务器提交资源，一般用于让服务器修改资源</a:t>
            </a:r>
            <a:endParaRPr lang="zh-CN" altLang="en-US" sz="1800" dirty="0"/>
          </a:p>
          <a:p>
            <a:r>
              <a:rPr lang="en-US" altLang="zh-CN" sz="1800" dirty="0"/>
              <a:t>DELETE - </a:t>
            </a:r>
            <a:r>
              <a:rPr lang="zh-CN" altLang="en-US" sz="1800" dirty="0"/>
              <a:t>让服务器删除资源</a:t>
            </a:r>
            <a:endParaRPr lang="zh-CN" altLang="en-US" sz="1800" dirty="0"/>
          </a:p>
          <a:p>
            <a:r>
              <a:rPr lang="en-US" altLang="zh-CN" sz="1800" dirty="0"/>
              <a:t>HEAD - </a:t>
            </a:r>
            <a:r>
              <a:rPr lang="zh-CN" altLang="en-US" sz="1800" dirty="0"/>
              <a:t>从服务器获取资源的</a:t>
            </a:r>
            <a:r>
              <a:rPr lang="en-US" altLang="zh-CN" sz="1800" dirty="0"/>
              <a:t>META DATA</a:t>
            </a:r>
            <a:r>
              <a:rPr lang="zh-CN" altLang="en-US" sz="1800" dirty="0"/>
              <a:t>，基本不用</a:t>
            </a:r>
            <a:endParaRPr lang="zh-CN" altLang="en-US" sz="1800" dirty="0"/>
          </a:p>
          <a:p>
            <a:r>
              <a:rPr lang="en-US" altLang="zh-CN" sz="1800" dirty="0"/>
              <a:t>OPTIONS - </a:t>
            </a:r>
            <a:r>
              <a:rPr lang="zh-CN" altLang="en-US" sz="1800" dirty="0"/>
              <a:t>从服务器获取资源的额外属性，基本不用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069975" cy="576580"/>
          </a:xfrm>
        </p:spPr>
        <p:txBody>
          <a:bodyPr anchor="ctr"/>
          <a:p>
            <a:r>
              <a:rPr lang="zh-CN" altLang="en-US" sz="3200"/>
              <a:t>版本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为了提供扩展性和兼容性，</a:t>
            </a:r>
            <a:r>
              <a:rPr lang="en-US" altLang="zh-CN" sz="1800" dirty="0"/>
              <a:t>REST API</a:t>
            </a:r>
            <a:r>
              <a:rPr lang="zh-CN" altLang="en-US" sz="1800" dirty="0"/>
              <a:t>规范规定了应该包含版本信息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zh-CN" altLang="zh-CN" sz="1800" dirty="0"/>
              <a:t>版本信息由使用</a:t>
            </a:r>
            <a:r>
              <a:rPr lang="en-US" altLang="zh-CN" sz="1800" dirty="0"/>
              <a:t>API</a:t>
            </a:r>
            <a:r>
              <a:rPr lang="zh-CN" altLang="en-US" sz="1800" dirty="0"/>
              <a:t>的双方约定，通常被放置在两个位置。</a:t>
            </a:r>
            <a:endParaRPr lang="zh-CN" altLang="en-US" sz="1800" dirty="0"/>
          </a:p>
          <a:p>
            <a:r>
              <a:rPr lang="zh-CN" altLang="en-US" sz="1800" dirty="0"/>
              <a:t>第一种方式是放置在</a:t>
            </a:r>
            <a:r>
              <a:rPr lang="en-US" altLang="zh-CN" sz="1800" dirty="0"/>
              <a:t>URI</a:t>
            </a:r>
            <a:r>
              <a:rPr lang="zh-CN" altLang="en-US" sz="1800" dirty="0"/>
              <a:t>当中，如订单</a:t>
            </a:r>
            <a:r>
              <a:rPr lang="en-US" altLang="zh-CN" sz="1800" dirty="0"/>
              <a:t>API</a:t>
            </a:r>
            <a:r>
              <a:rPr lang="zh-CN" altLang="en-US" sz="1800" dirty="0"/>
              <a:t>的</a:t>
            </a:r>
            <a:r>
              <a:rPr lang="en-US" altLang="zh-CN" sz="1800" dirty="0"/>
              <a:t>1.0</a:t>
            </a:r>
            <a:r>
              <a:rPr lang="zh-CN" altLang="en-US" sz="1800" dirty="0"/>
              <a:t>版本的</a:t>
            </a:r>
            <a:r>
              <a:rPr lang="en-US" altLang="zh-CN" sz="1800" dirty="0"/>
              <a:t>URI</a:t>
            </a:r>
            <a:r>
              <a:rPr lang="zh-CN" altLang="en-US" sz="1800" dirty="0"/>
              <a:t>为</a:t>
            </a:r>
            <a:r>
              <a:rPr lang="en-US" altLang="zh-CN" sz="1800" dirty="0">
                <a:sym typeface="+mn-ea"/>
              </a:rPr>
              <a:t>https://www.myexample.com:8080/api/v1.0/order</a:t>
            </a:r>
            <a:r>
              <a:rPr lang="zh-CN" altLang="en-US" sz="1800" dirty="0">
                <a:sym typeface="+mn-ea"/>
              </a:rPr>
              <a:t>，这也是最常见的方式。</a:t>
            </a:r>
            <a:endParaRPr lang="zh-CN" altLang="en-US" sz="1800" dirty="0">
              <a:sym typeface="+mn-ea"/>
            </a:endParaRPr>
          </a:p>
          <a:p>
            <a:r>
              <a:rPr lang="zh-CN" altLang="en-US" sz="1800" dirty="0"/>
              <a:t>第二种方式是放置在</a:t>
            </a:r>
            <a:r>
              <a:rPr lang="en-US" altLang="zh-CN" sz="1800" dirty="0"/>
              <a:t>HTTP</a:t>
            </a:r>
            <a:r>
              <a:rPr lang="zh-CN" altLang="en-US" sz="1800" dirty="0"/>
              <a:t>请求的头部中，如</a:t>
            </a:r>
            <a:r>
              <a:rPr lang="en-US" altLang="zh-CN" sz="1800" dirty="0"/>
              <a:t>Accept</a:t>
            </a:r>
            <a:r>
              <a:rPr lang="zh-CN" altLang="en-US" sz="1800" dirty="0"/>
              <a:t>属性加上</a:t>
            </a:r>
            <a:r>
              <a:rPr lang="en-US" altLang="zh-CN" sz="1800" dirty="0"/>
              <a:t>Accept: application/json, version=v1.0</a:t>
            </a:r>
            <a:r>
              <a:rPr lang="zh-CN" altLang="en-US" sz="1800" dirty="0"/>
              <a:t>，现在比较少用这种方式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069975" cy="576580"/>
          </a:xfrm>
        </p:spPr>
        <p:txBody>
          <a:bodyPr anchor="ctr"/>
          <a:p>
            <a:r>
              <a:rPr lang="zh-CN" altLang="en-US" sz="3200"/>
              <a:t>参数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参数为客户端发给服务器的数据，</a:t>
            </a:r>
            <a:r>
              <a:rPr lang="en-US" altLang="zh-CN" sz="1800" dirty="0"/>
              <a:t>REST API</a:t>
            </a:r>
            <a:r>
              <a:rPr lang="zh-CN" altLang="en-US" sz="1800" dirty="0"/>
              <a:t>规范采用</a:t>
            </a:r>
            <a:r>
              <a:rPr lang="en-US" altLang="zh-CN" sz="1800" dirty="0"/>
              <a:t>JSON</a:t>
            </a:r>
            <a:r>
              <a:rPr lang="zh-CN" altLang="en-US" sz="1800" dirty="0"/>
              <a:t>格式传递参数，参数传递的位置并没有明确的定义，但是一般建议放置在请求体</a:t>
            </a:r>
            <a:r>
              <a:rPr lang="en-US" altLang="zh-CN" sz="1800" dirty="0"/>
              <a:t>Request Body</a:t>
            </a:r>
            <a:r>
              <a:rPr lang="zh-CN" altLang="en-US" sz="1800" dirty="0"/>
              <a:t>中。</a:t>
            </a:r>
            <a:endParaRPr lang="zh-CN" altLang="en-US" sz="1800" dirty="0"/>
          </a:p>
          <a:p>
            <a:r>
              <a:rPr lang="zh-CN" altLang="en-US" sz="1800" dirty="0"/>
              <a:t>如参数中含有二进制数据，应转为</a:t>
            </a:r>
            <a:r>
              <a:rPr lang="en-US" altLang="zh-CN" sz="1800" dirty="0"/>
              <a:t>BASE64</a:t>
            </a:r>
            <a:r>
              <a:rPr lang="zh-CN" altLang="en-US" sz="1800" dirty="0"/>
              <a:t>编码后传递。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你知道放置参数的位置有哪些？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 为什么</a:t>
            </a:r>
            <a:r>
              <a:rPr lang="en-US" altLang="zh-CN" sz="1800" dirty="0"/>
              <a:t>REST</a:t>
            </a:r>
            <a:r>
              <a:rPr lang="zh-CN" altLang="en-US" sz="1800" dirty="0"/>
              <a:t>规定使用</a:t>
            </a:r>
            <a:r>
              <a:rPr lang="en-US" altLang="zh-CN" sz="1800" dirty="0"/>
              <a:t>JSON</a:t>
            </a:r>
            <a:r>
              <a:rPr lang="zh-CN" altLang="en-US" sz="1800" dirty="0"/>
              <a:t>格式进行参数传递？</a:t>
            </a:r>
            <a:endParaRPr lang="zh-CN" altLang="en-US" sz="1800" dirty="0"/>
          </a:p>
        </p:txBody>
      </p:sp>
      <p:pic>
        <p:nvPicPr>
          <p:cNvPr id="4099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1253" y="3144838"/>
            <a:ext cx="935037" cy="935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1253" y="4176078"/>
            <a:ext cx="935037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853565" cy="576580"/>
          </a:xfrm>
        </p:spPr>
        <p:txBody>
          <a:bodyPr anchor="ctr"/>
          <a:p>
            <a:r>
              <a:rPr lang="zh-CN" altLang="en-US" sz="3200"/>
              <a:t>响应状态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>
                <a:sym typeface="+mn-ea"/>
              </a:rPr>
              <a:t>REST API</a:t>
            </a:r>
            <a:r>
              <a:rPr lang="zh-CN" altLang="en-US" sz="1800" dirty="0">
                <a:sym typeface="+mn-ea"/>
              </a:rPr>
              <a:t>规范要求按照</a:t>
            </a:r>
            <a:r>
              <a:rPr lang="en-US" altLang="zh-CN" sz="1800" dirty="0">
                <a:sym typeface="+mn-ea"/>
              </a:rPr>
              <a:t>HTTP</a:t>
            </a:r>
            <a:r>
              <a:rPr lang="zh-CN" altLang="en-US" sz="1800" dirty="0">
                <a:sym typeface="+mn-ea"/>
              </a:rPr>
              <a:t>协议状态码进行请求的应答，如</a:t>
            </a:r>
            <a:r>
              <a:rPr lang="en-US" altLang="zh-CN" sz="1800" dirty="0">
                <a:sym typeface="+mn-ea"/>
              </a:rPr>
              <a:t>200</a:t>
            </a:r>
            <a:r>
              <a:rPr lang="zh-CN" altLang="en-US" sz="1800" dirty="0">
                <a:sym typeface="+mn-ea"/>
              </a:rPr>
              <a:t>代表正常响应，</a:t>
            </a:r>
            <a:r>
              <a:rPr lang="en-US" altLang="zh-CN" sz="1800" dirty="0">
                <a:sym typeface="+mn-ea"/>
              </a:rPr>
              <a:t>404</a:t>
            </a:r>
            <a:r>
              <a:rPr lang="zh-CN" altLang="en-US" sz="1800" dirty="0">
                <a:sym typeface="+mn-ea"/>
              </a:rPr>
              <a:t>代表找不到资源。</a:t>
            </a:r>
            <a:endParaRPr lang="zh-CN" altLang="en-US" sz="1800" dirty="0">
              <a:sym typeface="+mn-ea"/>
            </a:endParaRPr>
          </a:p>
          <a:p>
            <a:r>
              <a:rPr lang="zh-CN" altLang="en-US" sz="1800" dirty="0">
                <a:sym typeface="+mn-ea"/>
              </a:rPr>
              <a:t>很多应用在设计时喜欢自己定义状态码，事实上既没有必要，也不会比</a:t>
            </a:r>
            <a:r>
              <a:rPr lang="en-US" altLang="zh-CN" sz="1800" dirty="0">
                <a:sym typeface="+mn-ea"/>
              </a:rPr>
              <a:t>HTTP</a:t>
            </a:r>
            <a:r>
              <a:rPr lang="zh-CN" altLang="en-US" sz="1800" dirty="0">
                <a:sym typeface="+mn-ea"/>
              </a:rPr>
              <a:t>协议想得更周到。</a:t>
            </a:r>
            <a:endParaRPr lang="zh-CN" altLang="en-US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HTTP</a:t>
            </a:r>
            <a:r>
              <a:rPr lang="zh-CN" altLang="en-US" sz="1800" dirty="0">
                <a:sym typeface="+mn-ea"/>
              </a:rPr>
              <a:t>状态码有很多，需要的时候查阅基本难以避免，但基本规则很简单，</a:t>
            </a:r>
            <a:r>
              <a:rPr lang="en-US" altLang="zh-CN" sz="1800" dirty="0">
                <a:sym typeface="+mn-ea"/>
              </a:rPr>
              <a:t>2xx</a:t>
            </a:r>
            <a:r>
              <a:rPr lang="zh-CN" altLang="en-US" sz="1800" dirty="0">
                <a:sym typeface="+mn-ea"/>
              </a:rPr>
              <a:t>的状态码代表的都是成功的响应，</a:t>
            </a:r>
            <a:r>
              <a:rPr lang="en-US" altLang="zh-CN" sz="1800" dirty="0">
                <a:sym typeface="+mn-ea"/>
              </a:rPr>
              <a:t>3xx</a:t>
            </a:r>
            <a:r>
              <a:rPr lang="zh-CN" altLang="en-US" sz="1800" dirty="0">
                <a:sym typeface="+mn-ea"/>
              </a:rPr>
              <a:t>的状态码代表的都是让客户端到另外的</a:t>
            </a:r>
            <a:r>
              <a:rPr lang="en-US" altLang="zh-CN" sz="1800" dirty="0">
                <a:sym typeface="+mn-ea"/>
              </a:rPr>
              <a:t>URI</a:t>
            </a:r>
            <a:r>
              <a:rPr lang="zh-CN" altLang="en-US" sz="1800" dirty="0">
                <a:sym typeface="+mn-ea"/>
              </a:rPr>
              <a:t>寻找资源，</a:t>
            </a:r>
            <a:r>
              <a:rPr lang="en-US" altLang="zh-CN" sz="1800" dirty="0">
                <a:sym typeface="+mn-ea"/>
              </a:rPr>
              <a:t>4xx</a:t>
            </a:r>
            <a:r>
              <a:rPr lang="zh-CN" altLang="en-US" sz="1800" dirty="0">
                <a:sym typeface="+mn-ea"/>
              </a:rPr>
              <a:t>的状态码代表的都是客户端的错误，</a:t>
            </a:r>
            <a:r>
              <a:rPr lang="en-US" altLang="zh-CN" sz="1800" dirty="0">
                <a:sym typeface="+mn-ea"/>
              </a:rPr>
              <a:t>5xx</a:t>
            </a:r>
            <a:r>
              <a:rPr lang="zh-CN" altLang="en-US" sz="1800" dirty="0">
                <a:sym typeface="+mn-ea"/>
              </a:rPr>
              <a:t>的状态码代表的都是服务端的错误。</a:t>
            </a: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875915" cy="576580"/>
          </a:xfrm>
        </p:spPr>
        <p:txBody>
          <a:bodyPr anchor="ctr"/>
          <a:p>
            <a:r>
              <a:rPr lang="zh-CN" altLang="en-US" sz="3200"/>
              <a:t>常用的状态码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sz="1800" dirty="0"/>
              <a:t>200 - </a:t>
            </a:r>
            <a:r>
              <a:rPr lang="zh-CN" altLang="en-US" sz="1800" dirty="0"/>
              <a:t>成功</a:t>
            </a:r>
            <a:endParaRPr lang="zh-CN" altLang="en-US" sz="1800" dirty="0"/>
          </a:p>
          <a:p>
            <a:r>
              <a:rPr lang="en-US" altLang="zh-CN" sz="1800" dirty="0">
                <a:sym typeface="+mn-ea"/>
              </a:rPr>
              <a:t>201 - </a:t>
            </a:r>
            <a:r>
              <a:rPr lang="zh-CN" altLang="en-US" sz="1800" dirty="0">
                <a:sym typeface="+mn-ea"/>
              </a:rPr>
              <a:t>成功创建</a:t>
            </a:r>
            <a:r>
              <a:rPr lang="en-US" altLang="zh-CN" sz="1800" dirty="0">
                <a:sym typeface="+mn-ea"/>
              </a:rPr>
              <a:t>/</a:t>
            </a:r>
            <a:r>
              <a:rPr lang="zh-CN" altLang="en-US" sz="1800" dirty="0">
                <a:sym typeface="+mn-ea"/>
              </a:rPr>
              <a:t>更新</a:t>
            </a:r>
            <a:endParaRPr lang="zh-CN" altLang="en-US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400 - </a:t>
            </a:r>
            <a:r>
              <a:rPr lang="zh-CN" altLang="en-US" sz="1800" dirty="0">
                <a:sym typeface="+mn-ea"/>
              </a:rPr>
              <a:t>请求语法错误</a:t>
            </a:r>
            <a:endParaRPr lang="zh-CN" altLang="en-US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401 - </a:t>
            </a:r>
            <a:r>
              <a:rPr lang="zh-CN" altLang="en-US" sz="1800" dirty="0">
                <a:sym typeface="+mn-ea"/>
              </a:rPr>
              <a:t>没有权限</a:t>
            </a:r>
            <a:endParaRPr lang="zh-CN" altLang="en-US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403 - </a:t>
            </a:r>
            <a:r>
              <a:rPr lang="zh-CN" altLang="en-US" sz="1800" dirty="0">
                <a:sym typeface="+mn-ea"/>
              </a:rPr>
              <a:t>请求参数错误</a:t>
            </a:r>
            <a:endParaRPr lang="zh-CN" altLang="en-US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404 - </a:t>
            </a:r>
            <a:r>
              <a:rPr lang="zh-CN" altLang="en-US" sz="1800" dirty="0">
                <a:sym typeface="+mn-ea"/>
              </a:rPr>
              <a:t>找不到资源</a:t>
            </a:r>
            <a:endParaRPr lang="zh-CN" altLang="en-US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405 - </a:t>
            </a:r>
            <a:r>
              <a:rPr lang="zh-CN" altLang="en-US" sz="1800" dirty="0">
                <a:sym typeface="+mn-ea"/>
              </a:rPr>
              <a:t>方法不允许</a:t>
            </a:r>
            <a:endParaRPr lang="zh-CN" altLang="en-US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500 - </a:t>
            </a:r>
            <a:r>
              <a:rPr lang="zh-CN" altLang="en-US" sz="1800" dirty="0">
                <a:sym typeface="+mn-ea"/>
              </a:rPr>
              <a:t>服务器内部错误</a:t>
            </a:r>
            <a:endParaRPr lang="zh-CN" altLang="en-US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501 - </a:t>
            </a:r>
            <a:r>
              <a:rPr lang="zh-CN" altLang="en-US" sz="1800" dirty="0">
                <a:sym typeface="+mn-ea"/>
              </a:rPr>
              <a:t>该动作</a:t>
            </a:r>
            <a:r>
              <a:rPr lang="zh-CN" altLang="en-US" sz="1800" dirty="0">
                <a:sym typeface="+mn-ea"/>
              </a:rPr>
              <a:t>服务器暂未实现</a:t>
            </a:r>
            <a:endParaRPr lang="zh-CN" altLang="en-US" sz="1800" dirty="0">
              <a:sym typeface="+mn-ea"/>
            </a:endParaRPr>
          </a:p>
          <a:p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76250" y="260350"/>
            <a:ext cx="3853180" cy="576580"/>
          </a:xfrm>
        </p:spPr>
        <p:txBody>
          <a:bodyPr anchor="ctr"/>
          <a:p>
            <a:r>
              <a:rPr lang="zh-CN" altLang="en-US" sz="3200"/>
              <a:t>响应消息和错误信息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>
                <a:sym typeface="+mn-ea"/>
              </a:rPr>
              <a:t>服务器响应的正常消息和错误消息都应该放在响应体</a:t>
            </a:r>
            <a:r>
              <a:rPr lang="en-US" altLang="zh-CN" sz="1800" dirty="0">
                <a:sym typeface="+mn-ea"/>
              </a:rPr>
              <a:t>Response Body</a:t>
            </a:r>
            <a:r>
              <a:rPr lang="zh-CN" altLang="en-US" sz="1800" dirty="0">
                <a:sym typeface="+mn-ea"/>
              </a:rPr>
              <a:t>中返回。消息的格式也应该为</a:t>
            </a:r>
            <a:r>
              <a:rPr lang="en-US" altLang="zh-CN" sz="1800" dirty="0">
                <a:sym typeface="+mn-ea"/>
              </a:rPr>
              <a:t>JSON</a:t>
            </a:r>
            <a:r>
              <a:rPr lang="zh-CN" altLang="en-US" sz="1800" dirty="0">
                <a:sym typeface="+mn-ea"/>
              </a:rPr>
              <a:t>。</a:t>
            </a:r>
            <a:endParaRPr lang="zh-CN" altLang="en-US" sz="1800" dirty="0">
              <a:sym typeface="+mn-ea"/>
            </a:endParaRPr>
          </a:p>
          <a:p>
            <a:r>
              <a:rPr lang="zh-CN" altLang="en-US" sz="1800" dirty="0">
                <a:sym typeface="+mn-ea"/>
              </a:rPr>
              <a:t>如消息中含有二进制数据，也应转为</a:t>
            </a:r>
            <a:r>
              <a:rPr lang="en-US" altLang="zh-CN" sz="1800" dirty="0">
                <a:sym typeface="+mn-ea"/>
              </a:rPr>
              <a:t>BASE64</a:t>
            </a:r>
            <a:r>
              <a:rPr lang="zh-CN" altLang="en-US" sz="1800" dirty="0">
                <a:sym typeface="+mn-ea"/>
              </a:rPr>
              <a:t>编码后返回。</a:t>
            </a:r>
            <a:endParaRPr lang="zh-CN" altLang="en-US" sz="1800" dirty="0">
              <a:sym typeface="+mn-ea"/>
            </a:endParaRPr>
          </a:p>
          <a:p>
            <a:r>
              <a:rPr lang="zh-CN" altLang="en-US" sz="1800" dirty="0">
                <a:sym typeface="+mn-ea"/>
              </a:rPr>
              <a:t>如响应状态码已经明确包含错误的说明信息了，则不需要返回任何错误消息给客户端，否则就返回一个仅有一个</a:t>
            </a:r>
            <a:r>
              <a:rPr lang="en-US" altLang="zh-CN" sz="1800" dirty="0">
                <a:sym typeface="+mn-ea"/>
              </a:rPr>
              <a:t>message</a:t>
            </a:r>
            <a:r>
              <a:rPr lang="zh-CN" altLang="en-US" sz="1800" dirty="0">
                <a:sym typeface="+mn-ea"/>
              </a:rPr>
              <a:t>字段的</a:t>
            </a:r>
            <a:r>
              <a:rPr lang="en-US" altLang="zh-CN" sz="1800" dirty="0">
                <a:sym typeface="+mn-ea"/>
              </a:rPr>
              <a:t>JSON</a:t>
            </a:r>
            <a:r>
              <a:rPr lang="zh-CN" altLang="en-US" sz="1800" dirty="0">
                <a:sym typeface="+mn-ea"/>
              </a:rPr>
              <a:t>消息给客户端对错误进行详细说明。如：</a:t>
            </a:r>
            <a:endParaRPr lang="zh-CN" altLang="en-US" sz="1800" dirty="0">
              <a:sym typeface="+mn-ea"/>
            </a:endParaRPr>
          </a:p>
          <a:p>
            <a:r>
              <a:rPr lang="en-US" altLang="zh-CN" sz="1800" dirty="0">
                <a:sym typeface="+mn-ea"/>
              </a:rPr>
              <a:t>{“message”:”</a:t>
            </a:r>
            <a:r>
              <a:rPr lang="zh-CN" altLang="en-US" sz="1800" dirty="0">
                <a:sym typeface="+mn-ea"/>
              </a:rPr>
              <a:t>找不到符合条件的订单</a:t>
            </a:r>
            <a:r>
              <a:rPr lang="en-US" altLang="zh-CN" sz="1800" dirty="0">
                <a:sym typeface="+mn-ea"/>
              </a:rPr>
              <a:t>”</a:t>
            </a:r>
            <a:r>
              <a:rPr lang="en-US" altLang="zh-CN" sz="1800" dirty="0">
                <a:sym typeface="+mn-ea"/>
              </a:rPr>
              <a:t>}</a:t>
            </a:r>
            <a:endParaRPr lang="en-US" altLang="zh-CN" sz="1800" dirty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33793"/>
          <p:cNvSpPr>
            <a:spLocks noGrp="1"/>
          </p:cNvSpPr>
          <p:nvPr>
            <p:ph type="title"/>
          </p:nvPr>
        </p:nvSpPr>
        <p:spPr>
          <a:xfrm>
            <a:off x="468630" y="260350"/>
            <a:ext cx="3040380" cy="576580"/>
          </a:xfrm>
        </p:spPr>
        <p:txBody>
          <a:bodyPr anchor="ctr"/>
          <a:p>
            <a:r>
              <a:rPr lang="zh-CN" altLang="en-US" sz="3200" dirty="0"/>
              <a:t>设计</a:t>
            </a:r>
            <a:r>
              <a:rPr lang="en-US" altLang="zh-CN" sz="3200" dirty="0"/>
              <a:t>RESTful API</a:t>
            </a:r>
            <a:endParaRPr lang="en-US" altLang="zh-CN" sz="3200" dirty="0"/>
          </a:p>
        </p:txBody>
      </p:sp>
      <p:sp>
        <p:nvSpPr>
          <p:cNvPr id="11266" name="椭圆 33795"/>
          <p:cNvSpPr/>
          <p:nvPr/>
        </p:nvSpPr>
        <p:spPr>
          <a:xfrm>
            <a:off x="2195513" y="14128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文本框 33796"/>
          <p:cNvSpPr txBox="1"/>
          <p:nvPr/>
        </p:nvSpPr>
        <p:spPr>
          <a:xfrm>
            <a:off x="2411413" y="1268413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确定协议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椭圆 33797"/>
          <p:cNvSpPr/>
          <p:nvPr/>
        </p:nvSpPr>
        <p:spPr>
          <a:xfrm>
            <a:off x="1359853" y="192055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文本框 33798"/>
          <p:cNvSpPr txBox="1"/>
          <p:nvPr/>
        </p:nvSpPr>
        <p:spPr>
          <a:xfrm>
            <a:off x="1547813" y="177323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确定资源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椭圆 33799"/>
          <p:cNvSpPr/>
          <p:nvPr/>
        </p:nvSpPr>
        <p:spPr>
          <a:xfrm>
            <a:off x="558800" y="302387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文本框 33800"/>
          <p:cNvSpPr txBox="1"/>
          <p:nvPr/>
        </p:nvSpPr>
        <p:spPr>
          <a:xfrm>
            <a:off x="766763" y="2880995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定义参数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33799"/>
          <p:cNvSpPr/>
          <p:nvPr/>
        </p:nvSpPr>
        <p:spPr>
          <a:xfrm>
            <a:off x="884555" y="243586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33800"/>
          <p:cNvSpPr txBox="1"/>
          <p:nvPr/>
        </p:nvSpPr>
        <p:spPr>
          <a:xfrm>
            <a:off x="1092518" y="2292985"/>
            <a:ext cx="17576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状态转移 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 </a:t>
            </a:r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动作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椭圆 33799"/>
          <p:cNvSpPr/>
          <p:nvPr/>
        </p:nvSpPr>
        <p:spPr>
          <a:xfrm>
            <a:off x="812800" y="370586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33800"/>
          <p:cNvSpPr txBox="1"/>
          <p:nvPr/>
        </p:nvSpPr>
        <p:spPr>
          <a:xfrm>
            <a:off x="1020763" y="3562985"/>
            <a:ext cx="1325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定义响应码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3799"/>
          <p:cNvSpPr/>
          <p:nvPr/>
        </p:nvSpPr>
        <p:spPr>
          <a:xfrm>
            <a:off x="1273810" y="432498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33800"/>
          <p:cNvSpPr txBox="1"/>
          <p:nvPr/>
        </p:nvSpPr>
        <p:spPr>
          <a:xfrm>
            <a:off x="1481773" y="4182110"/>
            <a:ext cx="17830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定义消息和错误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33799"/>
          <p:cNvSpPr/>
          <p:nvPr/>
        </p:nvSpPr>
        <p:spPr>
          <a:xfrm>
            <a:off x="1860550" y="491299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33800"/>
          <p:cNvSpPr txBox="1"/>
          <p:nvPr/>
        </p:nvSpPr>
        <p:spPr>
          <a:xfrm>
            <a:off x="2068513" y="4770120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给出样例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937385" cy="576580"/>
          </a:xfrm>
        </p:spPr>
        <p:txBody>
          <a:bodyPr anchor="ctr"/>
          <a:p>
            <a:r>
              <a:rPr lang="zh-CN" altLang="en-US" sz="3200"/>
              <a:t>确定协议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REST API</a:t>
            </a:r>
            <a:r>
              <a:rPr lang="zh-CN" altLang="en-US" sz="1800" dirty="0"/>
              <a:t>推荐使用</a:t>
            </a:r>
            <a:r>
              <a:rPr lang="en-US" altLang="zh-CN" sz="1800" dirty="0"/>
              <a:t>HTTPS</a:t>
            </a:r>
            <a:r>
              <a:rPr lang="zh-CN" altLang="en-US" sz="1800" dirty="0"/>
              <a:t>协议进行传输，但实际应用中也有很多使用</a:t>
            </a:r>
            <a:r>
              <a:rPr lang="en-US" altLang="zh-CN" sz="1800" dirty="0"/>
              <a:t>HTTP</a:t>
            </a:r>
            <a:r>
              <a:rPr lang="zh-CN" altLang="en-US" sz="1800" dirty="0"/>
              <a:t>协议进行传输。</a:t>
            </a:r>
            <a:endParaRPr lang="zh-CN" altLang="en-US" sz="1800" dirty="0"/>
          </a:p>
          <a:p>
            <a:r>
              <a:rPr lang="zh-CN" altLang="en-US" sz="1800" dirty="0"/>
              <a:t>原则是只要涉及到关键、隐私的数据传输都需要使用</a:t>
            </a:r>
            <a:r>
              <a:rPr lang="en-US" altLang="zh-CN" sz="1800" dirty="0"/>
              <a:t>HTTPS</a:t>
            </a:r>
            <a:r>
              <a:rPr lang="zh-CN" altLang="en-US" sz="1800" dirty="0"/>
              <a:t>协议，如果可以很确认该</a:t>
            </a:r>
            <a:r>
              <a:rPr lang="en-US" altLang="zh-CN" sz="1800" dirty="0"/>
              <a:t>REST API</a:t>
            </a:r>
            <a:r>
              <a:rPr lang="zh-CN" altLang="en-US" sz="1800" dirty="0"/>
              <a:t>只能被内部应用访问的也可以使用</a:t>
            </a:r>
            <a:r>
              <a:rPr lang="en-US" altLang="zh-CN" sz="1800" dirty="0"/>
              <a:t>HTTP</a:t>
            </a:r>
            <a:r>
              <a:rPr lang="zh-CN" altLang="en-US" sz="1800" dirty="0"/>
              <a:t>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57345"/>
          <p:cNvSpPr>
            <a:spLocks noGrp="1"/>
          </p:cNvSpPr>
          <p:nvPr>
            <p:ph type="title"/>
          </p:nvPr>
        </p:nvSpPr>
        <p:spPr>
          <a:xfrm>
            <a:off x="468313" y="260350"/>
            <a:ext cx="2870200" cy="576263"/>
          </a:xfrm>
        </p:spPr>
        <p:txBody>
          <a:bodyPr anchor="ctr"/>
          <a:p>
            <a:r>
              <a:rPr lang="zh-CN" altLang="en-US" dirty="0"/>
              <a:t>几个问题</a:t>
            </a:r>
            <a:endParaRPr lang="zh-CN" altLang="en-US" dirty="0"/>
          </a:p>
        </p:txBody>
      </p:sp>
      <p:sp>
        <p:nvSpPr>
          <p:cNvPr id="4098" name="文本占位符 57346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zh-CN" altLang="en-US" sz="1800" dirty="0"/>
          </a:p>
          <a:p>
            <a:r>
              <a:rPr lang="zh-CN" altLang="en-US" sz="1800" dirty="0"/>
              <a:t>                       什么是</a:t>
            </a:r>
            <a:r>
              <a:rPr lang="en-US" altLang="zh-CN" sz="1800" dirty="0"/>
              <a:t>Internet</a:t>
            </a:r>
            <a:r>
              <a:rPr lang="zh-CN" altLang="en-US" sz="1800" dirty="0"/>
              <a:t>？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              软件架构设计的要素有哪些？</a:t>
            </a:r>
            <a:r>
              <a:rPr lang="en-US" altLang="zh-CN" sz="1800" dirty="0"/>
              <a:t>Web</a:t>
            </a:r>
            <a:r>
              <a:rPr lang="zh-CN" altLang="en-US" sz="1800" dirty="0"/>
              <a:t>程序架构设计</a:t>
            </a:r>
            <a:endParaRPr lang="zh-CN" altLang="en-US" sz="1800" dirty="0"/>
          </a:p>
          <a:p>
            <a:r>
              <a:rPr lang="zh-CN" altLang="en-US" sz="1800" dirty="0"/>
              <a:t>                        如何体现这些要素？</a:t>
            </a:r>
            <a:endParaRPr lang="zh-CN" altLang="en-US" sz="1800" dirty="0"/>
          </a:p>
        </p:txBody>
      </p:sp>
      <p:pic>
        <p:nvPicPr>
          <p:cNvPr id="4099" name="图片 57347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3863" y="2084388"/>
            <a:ext cx="935037" cy="935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57348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0" y="3494088"/>
            <a:ext cx="935038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162175" cy="576580"/>
          </a:xfrm>
        </p:spPr>
        <p:txBody>
          <a:bodyPr anchor="ctr"/>
          <a:p>
            <a:r>
              <a:rPr lang="zh-CN" altLang="en-US" sz="3200"/>
              <a:t>确定资源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有哪些资源需要提供给客户端访问，如前面的电子商务应用中的商品和订单资源。</a:t>
            </a:r>
            <a:endParaRPr lang="zh-CN" altLang="en-US" sz="1800" dirty="0"/>
          </a:p>
          <a:p>
            <a:r>
              <a:rPr lang="zh-CN" altLang="en-US" sz="1800" dirty="0"/>
              <a:t>确定资源其实也是确定</a:t>
            </a:r>
            <a:r>
              <a:rPr lang="en-US" altLang="zh-CN" sz="1800" dirty="0"/>
              <a:t>URI</a:t>
            </a:r>
            <a:r>
              <a:rPr lang="zh-CN" altLang="en-US" sz="1800" dirty="0"/>
              <a:t>的过程，如果考虑版本号，也应该在此处将版本号加入到</a:t>
            </a:r>
            <a:r>
              <a:rPr lang="en-US" altLang="zh-CN" sz="1800" dirty="0"/>
              <a:t>URI</a:t>
            </a:r>
            <a:r>
              <a:rPr lang="zh-CN" altLang="en-US" sz="1800" dirty="0"/>
              <a:t>中。</a:t>
            </a:r>
            <a:endParaRPr lang="zh-CN" altLang="en-US" sz="1800" dirty="0"/>
          </a:p>
        </p:txBody>
      </p:sp>
      <p:pic>
        <p:nvPicPr>
          <p:cNvPr id="2" name="图片 1" descr="REST-ste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0805" y="3043555"/>
            <a:ext cx="3818890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931795" cy="576580"/>
          </a:xfrm>
        </p:spPr>
        <p:txBody>
          <a:bodyPr anchor="ctr"/>
          <a:p>
            <a:r>
              <a:rPr lang="zh-CN" altLang="en-US" sz="3200"/>
              <a:t>状态转移 </a:t>
            </a:r>
            <a:r>
              <a:rPr lang="en-US" altLang="zh-CN" sz="3200"/>
              <a:t>- </a:t>
            </a:r>
            <a:r>
              <a:rPr lang="zh-CN" altLang="en-US" sz="3200"/>
              <a:t>动作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下面我们考虑一个购买的业务，需要查询商品，生成订单。</a:t>
            </a:r>
            <a:endParaRPr lang="zh-CN" altLang="en-US" sz="1800" dirty="0"/>
          </a:p>
        </p:txBody>
      </p:sp>
      <p:pic>
        <p:nvPicPr>
          <p:cNvPr id="3" name="图片 2" descr="REST-ste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2555" y="2233295"/>
            <a:ext cx="3818890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056765" cy="576580"/>
          </a:xfrm>
        </p:spPr>
        <p:txBody>
          <a:bodyPr anchor="ctr"/>
          <a:p>
            <a:r>
              <a:rPr lang="zh-CN" altLang="en-US" sz="3200"/>
              <a:t>定义参数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定义每个动作的请求参数，比方说下订单需要一个</a:t>
            </a:r>
            <a:r>
              <a:rPr lang="en-US" altLang="zh-CN" sz="1800" dirty="0"/>
              <a:t>JSON</a:t>
            </a:r>
            <a:r>
              <a:rPr lang="zh-CN" altLang="en-US" sz="1800" dirty="0"/>
              <a:t>数组，数组的每个对象包括商品</a:t>
            </a:r>
            <a:r>
              <a:rPr lang="en-US" altLang="zh-CN" sz="1800" dirty="0"/>
              <a:t>ID</a:t>
            </a:r>
            <a:r>
              <a:rPr lang="zh-CN" altLang="en-US" sz="1800" dirty="0"/>
              <a:t>和购买数量。</a:t>
            </a:r>
            <a:endParaRPr lang="zh-CN" altLang="en-US" sz="1800" dirty="0"/>
          </a:p>
        </p:txBody>
      </p:sp>
      <p:pic>
        <p:nvPicPr>
          <p:cNvPr id="3" name="图片 2" descr="REST-tex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040" y="2606675"/>
            <a:ext cx="1247775" cy="1533525"/>
          </a:xfrm>
          <a:prstGeom prst="rect">
            <a:avLst/>
          </a:prstGeom>
        </p:spPr>
      </p:pic>
      <p:pic>
        <p:nvPicPr>
          <p:cNvPr id="4" name="图片 3" descr="REST-ste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810" y="2499995"/>
            <a:ext cx="3517265" cy="3025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3557270" cy="576580"/>
          </a:xfrm>
        </p:spPr>
        <p:txBody>
          <a:bodyPr anchor="ctr"/>
          <a:p>
            <a:r>
              <a:rPr lang="zh-CN" altLang="en-US" sz="3200"/>
              <a:t>状态码和响应消息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接下来定义每个</a:t>
            </a:r>
            <a:r>
              <a:rPr lang="en-US" altLang="zh-CN" sz="1800" dirty="0"/>
              <a:t>REST API</a:t>
            </a:r>
            <a:r>
              <a:rPr lang="zh-CN" altLang="en-US" sz="1800" dirty="0"/>
              <a:t>的响应，这应该包括状态码和响应消息两部分。比方说下订单成功返回状态码</a:t>
            </a:r>
            <a:r>
              <a:rPr lang="en-US" altLang="zh-CN" sz="1800" dirty="0"/>
              <a:t>201</a:t>
            </a:r>
            <a:r>
              <a:rPr lang="zh-CN" altLang="en-US" sz="1800" dirty="0"/>
              <a:t>（更多时候会用</a:t>
            </a:r>
            <a:r>
              <a:rPr lang="en-US" altLang="zh-CN" sz="1800" dirty="0"/>
              <a:t>200</a:t>
            </a:r>
            <a:r>
              <a:rPr lang="zh-CN" altLang="en-US" sz="1800" dirty="0"/>
              <a:t>），并给出说明：</a:t>
            </a:r>
            <a:r>
              <a:rPr lang="en-US" altLang="zh-CN" sz="1800" dirty="0"/>
              <a:t>{“message”:”</a:t>
            </a:r>
            <a:r>
              <a:rPr lang="zh-CN" altLang="en-US" sz="1800" dirty="0"/>
              <a:t>订单已经生成，请支付</a:t>
            </a:r>
            <a:r>
              <a:rPr lang="en-US" altLang="zh-CN" sz="1800" dirty="0"/>
              <a:t>”</a:t>
            </a:r>
            <a:r>
              <a:rPr lang="en-US" altLang="zh-CN" sz="1800" dirty="0"/>
              <a:t>}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3" name="图片 2" descr="REST-step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3365" y="2651125"/>
            <a:ext cx="3557905" cy="3060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881505" cy="576580"/>
          </a:xfrm>
        </p:spPr>
        <p:txBody>
          <a:bodyPr anchor="ctr"/>
          <a:p>
            <a:r>
              <a:rPr lang="zh-CN" altLang="zh-CN" sz="3200"/>
              <a:t>给出样例</a:t>
            </a:r>
            <a:endParaRPr lang="zh-CN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因为参数和响应（状态码、消息）是双方的规约，因此应该尽量在设计时就给出</a:t>
            </a:r>
            <a:r>
              <a:rPr lang="en-US" altLang="zh-CN" sz="1800" dirty="0"/>
              <a:t>API</a:t>
            </a:r>
            <a:r>
              <a:rPr lang="zh-CN" altLang="en-US" sz="1800" dirty="0"/>
              <a:t>的参数和响应的样例。</a:t>
            </a:r>
            <a:endParaRPr lang="zh-CN" altLang="en-US" sz="1800" dirty="0"/>
          </a:p>
          <a:p>
            <a:r>
              <a:rPr lang="zh-CN" altLang="en-US" sz="1800" dirty="0"/>
              <a:t>该样例应该完全符合</a:t>
            </a:r>
            <a:r>
              <a:rPr lang="en-US" altLang="zh-CN" sz="1800" dirty="0"/>
              <a:t>JSON</a:t>
            </a:r>
            <a:r>
              <a:rPr lang="zh-CN" altLang="en-US" sz="1800" dirty="0"/>
              <a:t>语法规范，如有可能，给出的样例应进行</a:t>
            </a:r>
            <a:r>
              <a:rPr lang="en-US" altLang="zh-CN" sz="1800" dirty="0"/>
              <a:t>JSON</a:t>
            </a:r>
            <a:r>
              <a:rPr lang="zh-CN" altLang="en-US" sz="1800" dirty="0"/>
              <a:t>格式化。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224280" cy="576580"/>
          </a:xfrm>
        </p:spPr>
        <p:txBody>
          <a:bodyPr anchor="ctr"/>
          <a:p>
            <a:r>
              <a:rPr lang="en-US" altLang="zh-CN" sz="3200"/>
              <a:t>RAML</a:t>
            </a:r>
            <a:endParaRPr lang="en-US" altLang="zh-CN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RAML</a:t>
            </a:r>
            <a:r>
              <a:rPr lang="zh-CN" altLang="en-US" sz="1800" dirty="0"/>
              <a:t>叫</a:t>
            </a:r>
            <a:r>
              <a:rPr lang="en-US" altLang="zh-CN" sz="1800" dirty="0"/>
              <a:t>RESTful API</a:t>
            </a:r>
            <a:r>
              <a:rPr lang="zh-CN" altLang="en-US" sz="1800" dirty="0"/>
              <a:t>建模语言，其目标是建立一种结构清晰的、人类和计算机都能阅读的、可自动生成接口代码的</a:t>
            </a:r>
            <a:r>
              <a:rPr lang="en-US" altLang="zh-CN" sz="1800" dirty="0"/>
              <a:t>REST API</a:t>
            </a:r>
            <a:r>
              <a:rPr lang="zh-CN" altLang="en-US" sz="1800" dirty="0"/>
              <a:t>定义语言。</a:t>
            </a:r>
            <a:endParaRPr lang="zh-CN" altLang="en-US" sz="1800" dirty="0"/>
          </a:p>
          <a:p>
            <a:r>
              <a:rPr lang="en-US" altLang="zh-CN" sz="1800" dirty="0"/>
              <a:t>RAML</a:t>
            </a:r>
            <a:r>
              <a:rPr lang="zh-CN" altLang="en-US" sz="1800" dirty="0"/>
              <a:t>基于</a:t>
            </a:r>
            <a:r>
              <a:rPr lang="en-US" altLang="zh-CN" sz="1800" dirty="0"/>
              <a:t>YAML</a:t>
            </a:r>
            <a:r>
              <a:rPr lang="zh-CN" altLang="en-US" sz="1800" dirty="0"/>
              <a:t>语言规范定义，可以像</a:t>
            </a:r>
            <a:r>
              <a:rPr lang="en-US" altLang="zh-CN" sz="1800" dirty="0"/>
              <a:t>JSON</a:t>
            </a:r>
            <a:r>
              <a:rPr lang="zh-CN" altLang="en-US" sz="1800" dirty="0"/>
              <a:t>一样，认为是</a:t>
            </a:r>
            <a:r>
              <a:rPr lang="en-US" altLang="zh-CN" sz="1800" dirty="0"/>
              <a:t>YAML</a:t>
            </a:r>
            <a:r>
              <a:rPr lang="zh-CN" altLang="en-US" sz="1800" dirty="0"/>
              <a:t>的子集。</a:t>
            </a:r>
            <a:endParaRPr lang="zh-CN" altLang="en-US" sz="1800" dirty="0"/>
          </a:p>
          <a:p>
            <a:r>
              <a:rPr lang="zh-CN" altLang="en-US" sz="1800" dirty="0"/>
              <a:t>使用</a:t>
            </a:r>
            <a:r>
              <a:rPr lang="en-US" altLang="zh-CN" sz="1800" dirty="0"/>
              <a:t>RAML</a:t>
            </a:r>
            <a:r>
              <a:rPr lang="zh-CN" altLang="en-US" sz="1800" dirty="0"/>
              <a:t>语言编写的</a:t>
            </a:r>
            <a:r>
              <a:rPr lang="en-US" altLang="zh-CN" sz="1800" dirty="0"/>
              <a:t>RESTful API</a:t>
            </a:r>
            <a:r>
              <a:rPr lang="zh-CN" altLang="en-US" sz="1800" dirty="0"/>
              <a:t>定义文件以</a:t>
            </a:r>
            <a:r>
              <a:rPr lang="en-US" altLang="zh-CN" sz="1800" dirty="0"/>
              <a:t>raml</a:t>
            </a:r>
            <a:r>
              <a:rPr lang="zh-CN" altLang="en-US" sz="1800" dirty="0"/>
              <a:t>作为后缀名，并可作为一些工具生成接口代码的配置文件。</a:t>
            </a:r>
            <a:endParaRPr lang="zh-CN" altLang="en-US" sz="1800" dirty="0"/>
          </a:p>
          <a:p>
            <a:r>
              <a:rPr lang="en-US" altLang="zh-CN" sz="1800" dirty="0"/>
              <a:t>MuleSoft</a:t>
            </a:r>
            <a:r>
              <a:rPr lang="zh-CN" altLang="en-US" sz="1800" dirty="0"/>
              <a:t>开发了一套开源的</a:t>
            </a:r>
            <a:r>
              <a:rPr lang="en-US" altLang="zh-CN" sz="1800" dirty="0"/>
              <a:t>RAML</a:t>
            </a:r>
            <a:r>
              <a:rPr lang="zh-CN" altLang="en-US" sz="1800" dirty="0"/>
              <a:t>语言编辑器</a:t>
            </a:r>
            <a:r>
              <a:rPr lang="en-US" altLang="zh-CN" sz="1800" dirty="0"/>
              <a:t>api-designer</a:t>
            </a:r>
            <a:r>
              <a:rPr lang="zh-CN" altLang="en-US" sz="1800" dirty="0"/>
              <a:t>，可以方便的编写</a:t>
            </a:r>
            <a:r>
              <a:rPr lang="en-US" altLang="zh-CN" sz="1800" dirty="0"/>
              <a:t>raml</a:t>
            </a:r>
            <a:r>
              <a:rPr lang="zh-CN" altLang="en-US" sz="1800" dirty="0"/>
              <a:t>文件。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4010025" cy="576580"/>
          </a:xfrm>
        </p:spPr>
        <p:txBody>
          <a:bodyPr anchor="ctr"/>
          <a:p>
            <a:r>
              <a:rPr lang="en-US" altLang="zh-CN" sz="3200"/>
              <a:t>api-designer</a:t>
            </a:r>
            <a:r>
              <a:rPr lang="zh-CN" altLang="en-US" sz="3200"/>
              <a:t>使用示例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安装</a:t>
            </a:r>
            <a:r>
              <a:rPr lang="en-US" altLang="zh-CN" sz="1800" dirty="0"/>
              <a:t>api-designer</a:t>
            </a:r>
            <a:r>
              <a:rPr lang="zh-CN" altLang="en-US" sz="1800" dirty="0"/>
              <a:t>需要先安装</a:t>
            </a:r>
            <a:r>
              <a:rPr lang="en-US" altLang="zh-CN" sz="1800" dirty="0"/>
              <a:t>node.js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zh-CN" altLang="en-US" sz="1800" dirty="0"/>
              <a:t>然后在命令行运行</a:t>
            </a:r>
            <a:r>
              <a:rPr lang="en-US" altLang="zh-CN" sz="1800" dirty="0"/>
              <a:t>npm install -g api-designer</a:t>
            </a:r>
            <a:r>
              <a:rPr lang="zh-CN" altLang="en-US" sz="1800" dirty="0"/>
              <a:t>安装应用程序。</a:t>
            </a:r>
            <a:endParaRPr lang="zh-CN" altLang="en-US" sz="1800" dirty="0"/>
          </a:p>
          <a:p>
            <a:r>
              <a:rPr lang="zh-CN" altLang="en-US" sz="1800" dirty="0"/>
              <a:t>在命令行运行</a:t>
            </a:r>
            <a:r>
              <a:rPr lang="en-US" altLang="zh-CN" sz="1800" dirty="0"/>
              <a:t>api-designer</a:t>
            </a:r>
            <a:r>
              <a:rPr lang="zh-CN" altLang="en-US" sz="1800" dirty="0"/>
              <a:t>即可启动工具。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55297"/>
          <p:cNvSpPr>
            <a:spLocks noGrp="1"/>
          </p:cNvSpPr>
          <p:nvPr>
            <p:ph type="title"/>
          </p:nvPr>
        </p:nvSpPr>
        <p:spPr>
          <a:xfrm>
            <a:off x="468313" y="333375"/>
            <a:ext cx="3346450" cy="576263"/>
          </a:xfrm>
        </p:spPr>
        <p:txBody>
          <a:bodyPr anchor="ctr"/>
          <a:p>
            <a:r>
              <a:rPr lang="zh-CN" altLang="en-US" dirty="0"/>
              <a:t>思考与讨论</a:t>
            </a:r>
            <a:endParaRPr lang="zh-CN" altLang="en-US" dirty="0"/>
          </a:p>
        </p:txBody>
      </p:sp>
      <p:sp>
        <p:nvSpPr>
          <p:cNvPr id="28674" name="文本占位符 55298"/>
          <p:cNvSpPr>
            <a:spLocks noGrp="1"/>
          </p:cNvSpPr>
          <p:nvPr>
            <p:ph idx="1"/>
          </p:nvPr>
        </p:nvSpPr>
        <p:spPr>
          <a:xfrm>
            <a:off x="1258888" y="1700213"/>
            <a:ext cx="6842125" cy="3600450"/>
          </a:xfrm>
        </p:spPr>
        <p:txBody>
          <a:bodyPr anchor="t"/>
          <a:p>
            <a:r>
              <a:rPr lang="zh-CN" altLang="en-US" sz="1800" dirty="0"/>
              <a:t>                  </a:t>
            </a:r>
            <a:endParaRPr lang="en-US" altLang="en-US" sz="1800" dirty="0"/>
          </a:p>
          <a:p>
            <a:r>
              <a:rPr lang="en-US" altLang="en-US" sz="1800" dirty="0"/>
              <a:t>                  </a:t>
            </a:r>
            <a:r>
              <a:rPr lang="zh-CN" altLang="en-US" sz="1800" dirty="0"/>
              <a:t>对比一下</a:t>
            </a:r>
            <a:r>
              <a:rPr lang="en-US" altLang="zh-CN" sz="1800" dirty="0"/>
              <a:t>REST API</a:t>
            </a:r>
            <a:r>
              <a:rPr lang="zh-CN" altLang="en-US" sz="1800" dirty="0"/>
              <a:t>和</a:t>
            </a:r>
            <a:r>
              <a:rPr lang="en-US" altLang="zh-CN" sz="1800" dirty="0"/>
              <a:t>Web Service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                  使用</a:t>
            </a:r>
            <a:r>
              <a:rPr lang="en-US" altLang="zh-CN" sz="1800" dirty="0"/>
              <a:t>api-designer</a:t>
            </a:r>
            <a:r>
              <a:rPr lang="zh-CN" altLang="en-US" sz="1800" dirty="0"/>
              <a:t>设计一个</a:t>
            </a:r>
            <a:r>
              <a:rPr lang="en-US" altLang="zh-CN" sz="1800" dirty="0"/>
              <a:t>REST API</a:t>
            </a:r>
            <a:r>
              <a:rPr lang="zh-CN" altLang="en-US" sz="1800" dirty="0"/>
              <a:t>，资源是一个病人，</a:t>
            </a:r>
            <a:endParaRPr lang="zh-CN" altLang="en-US" sz="1800" dirty="0"/>
          </a:p>
          <a:p>
            <a:r>
              <a:rPr lang="zh-CN" altLang="en-US" sz="1800" dirty="0"/>
              <a:t>                  动作是获取病人信息。</a:t>
            </a:r>
            <a:endParaRPr lang="zh-CN" altLang="en-US" sz="1800" dirty="0"/>
          </a:p>
        </p:txBody>
      </p:sp>
      <p:pic>
        <p:nvPicPr>
          <p:cNvPr id="28675" name="图片 55299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844675"/>
            <a:ext cx="935038" cy="935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6" name="图片 55300" descr="%CD%BC%B1%EA%CE%CA%CC%E2-thumb203723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3388678"/>
            <a:ext cx="935038" cy="93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文本占位符 56322"/>
          <p:cNvSpPr>
            <a:spLocks noGrp="1"/>
          </p:cNvSpPr>
          <p:nvPr>
            <p:ph idx="1"/>
          </p:nvPr>
        </p:nvSpPr>
        <p:spPr>
          <a:xfrm>
            <a:off x="1258888" y="1700213"/>
            <a:ext cx="6624637" cy="1008062"/>
          </a:xfrm>
        </p:spPr>
        <p:txBody>
          <a:bodyPr anchor="t"/>
          <a:p>
            <a:r>
              <a:rPr lang="en-US" altLang="zh-CN" sz="1800" dirty="0"/>
              <a:t>REST</a:t>
            </a:r>
            <a:r>
              <a:rPr lang="zh-CN" altLang="en-US" sz="1800" dirty="0"/>
              <a:t>论文：Architectural Styles and the Design of Network-based Software Architectures</a:t>
            </a:r>
            <a:endParaRPr lang="zh-CN" altLang="en-US" sz="1800" dirty="0"/>
          </a:p>
          <a:p>
            <a:r>
              <a:rPr lang="en-US" altLang="zh-CN" sz="1800" dirty="0"/>
              <a:t>RAML</a:t>
            </a:r>
            <a:r>
              <a:rPr lang="zh-CN" altLang="en-US" sz="1800" dirty="0"/>
              <a:t>官网：</a:t>
            </a:r>
            <a:r>
              <a:rPr lang="en-US" altLang="zh-CN" sz="1800" dirty="0"/>
              <a:t>https://raml.org/</a:t>
            </a:r>
            <a:endParaRPr lang="en-US" altLang="zh-CN" sz="1800" dirty="0"/>
          </a:p>
          <a:p>
            <a:r>
              <a:rPr lang="en-US" sz="1800" dirty="0"/>
              <a:t>node.js</a:t>
            </a:r>
            <a:r>
              <a:rPr lang="zh-CN" altLang="en-US" sz="1800" dirty="0"/>
              <a:t>官网：https://nodejs.org/</a:t>
            </a:r>
            <a:endParaRPr lang="zh-CN" altLang="en-US" sz="1800" dirty="0"/>
          </a:p>
        </p:txBody>
      </p:sp>
      <p:sp>
        <p:nvSpPr>
          <p:cNvPr id="29699" name="文本框 56323"/>
          <p:cNvSpPr txBox="1"/>
          <p:nvPr/>
        </p:nvSpPr>
        <p:spPr>
          <a:xfrm>
            <a:off x="1668463" y="2997200"/>
            <a:ext cx="5922962" cy="14335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 sz="8800">
                <a:solidFill>
                  <a:srgbClr val="FF3300"/>
                </a:solidFill>
                <a:latin typeface="Georgia" panose="02040502050405020303" pitchFamily="18" charset="0"/>
                <a:ea typeface="楷体" panose="02010609060101010101" pitchFamily="49" charset="-122"/>
              </a:rPr>
              <a:t>Thank You!</a:t>
            </a:r>
            <a:endParaRPr lang="en-US" altLang="zh-CN" sz="8800">
              <a:solidFill>
                <a:srgbClr val="FF3300"/>
              </a:solidFill>
              <a:latin typeface="Georgia" panose="02040502050405020303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缺角矩形 9"/>
          <p:cNvSpPr/>
          <p:nvPr/>
        </p:nvSpPr>
        <p:spPr>
          <a:xfrm>
            <a:off x="2700338" y="1628775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缺角矩形 10"/>
          <p:cNvSpPr/>
          <p:nvPr/>
        </p:nvSpPr>
        <p:spPr>
          <a:xfrm>
            <a:off x="2700338" y="2492375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缺角矩形 11"/>
          <p:cNvSpPr/>
          <p:nvPr/>
        </p:nvSpPr>
        <p:spPr>
          <a:xfrm>
            <a:off x="2714625" y="33575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TextBox 5" hidden="1"/>
          <p:cNvSpPr txBox="1"/>
          <p:nvPr/>
        </p:nvSpPr>
        <p:spPr>
          <a:xfrm>
            <a:off x="1939925" y="1954213"/>
            <a:ext cx="19431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矩形 6" hidden="1"/>
          <p:cNvSpPr/>
          <p:nvPr/>
        </p:nvSpPr>
        <p:spPr>
          <a:xfrm>
            <a:off x="1939925" y="3025775"/>
            <a:ext cx="1471613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矩形 7" hidden="1"/>
          <p:cNvSpPr/>
          <p:nvPr/>
        </p:nvSpPr>
        <p:spPr>
          <a:xfrm>
            <a:off x="2011363" y="4240213"/>
            <a:ext cx="14716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7" name="矩形 8" hidden="1"/>
          <p:cNvSpPr/>
          <p:nvPr/>
        </p:nvSpPr>
        <p:spPr>
          <a:xfrm>
            <a:off x="2011363" y="5526088"/>
            <a:ext cx="14716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8" name="TextBox 12"/>
          <p:cNvSpPr txBox="1"/>
          <p:nvPr/>
        </p:nvSpPr>
        <p:spPr>
          <a:xfrm>
            <a:off x="539750" y="476250"/>
            <a:ext cx="292893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矩形 20"/>
          <p:cNvSpPr/>
          <p:nvPr/>
        </p:nvSpPr>
        <p:spPr>
          <a:xfrm>
            <a:off x="3924300" y="2636838"/>
            <a:ext cx="229933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的核心要素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矩形 21"/>
          <p:cNvSpPr/>
          <p:nvPr/>
        </p:nvSpPr>
        <p:spPr>
          <a:xfrm>
            <a:off x="3924300" y="1773238"/>
            <a:ext cx="184213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endParaRPr lang="en-US" altLang="zh-CN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1" name="矩形 22"/>
          <p:cNvSpPr/>
          <p:nvPr/>
        </p:nvSpPr>
        <p:spPr>
          <a:xfrm>
            <a:off x="3898900" y="3559175"/>
            <a:ext cx="18827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endParaRPr lang="en-US" altLang="zh-CN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缺角矩形 9"/>
          <p:cNvSpPr/>
          <p:nvPr/>
        </p:nvSpPr>
        <p:spPr>
          <a:xfrm>
            <a:off x="2670175" y="42211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3" name="矩形 21"/>
          <p:cNvSpPr/>
          <p:nvPr/>
        </p:nvSpPr>
        <p:spPr>
          <a:xfrm>
            <a:off x="3894138" y="4365625"/>
            <a:ext cx="363601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RAML</a:t>
            </a:r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语言设计定义</a:t>
            </a:r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endParaRPr lang="en-US" altLang="zh-CN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缺角矩形 9"/>
          <p:cNvSpPr/>
          <p:nvPr/>
        </p:nvSpPr>
        <p:spPr>
          <a:xfrm>
            <a:off x="2700338" y="5084763"/>
            <a:ext cx="3929063" cy="714375"/>
          </a:xfrm>
          <a:prstGeom prst="plaque">
            <a:avLst>
              <a:gd name="adj" fmla="val 173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5" name="矩形 21"/>
          <p:cNvSpPr/>
          <p:nvPr/>
        </p:nvSpPr>
        <p:spPr>
          <a:xfrm>
            <a:off x="3924300" y="5229225"/>
            <a:ext cx="129095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RAML</a:t>
            </a:r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6" name="椭圆 3088"/>
          <p:cNvSpPr/>
          <p:nvPr/>
        </p:nvSpPr>
        <p:spPr>
          <a:xfrm>
            <a:off x="2555875" y="692150"/>
            <a:ext cx="71438" cy="71438"/>
          </a:xfrm>
          <a:prstGeom prst="ellipse">
            <a:avLst/>
          </a:prstGeom>
          <a:solidFill>
            <a:srgbClr val="FFFF00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7" name="直接连接符 3089"/>
          <p:cNvSpPr/>
          <p:nvPr/>
        </p:nvSpPr>
        <p:spPr>
          <a:xfrm>
            <a:off x="2593975" y="790575"/>
            <a:ext cx="0" cy="215900"/>
          </a:xfrm>
          <a:prstGeom prst="line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8" name="直接连接符 3090"/>
          <p:cNvSpPr/>
          <p:nvPr/>
        </p:nvSpPr>
        <p:spPr>
          <a:xfrm>
            <a:off x="2593975" y="1049338"/>
            <a:ext cx="0" cy="4319587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9" name="椭圆 3091"/>
          <p:cNvSpPr/>
          <p:nvPr/>
        </p:nvSpPr>
        <p:spPr>
          <a:xfrm>
            <a:off x="3563938" y="195103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0" name="直接连接符 3092"/>
          <p:cNvSpPr/>
          <p:nvPr/>
        </p:nvSpPr>
        <p:spPr>
          <a:xfrm>
            <a:off x="2627313" y="198913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1" name="椭圆 3093"/>
          <p:cNvSpPr/>
          <p:nvPr/>
        </p:nvSpPr>
        <p:spPr>
          <a:xfrm>
            <a:off x="3563938" y="2781300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2" name="直接连接符 3094"/>
          <p:cNvSpPr/>
          <p:nvPr/>
        </p:nvSpPr>
        <p:spPr>
          <a:xfrm>
            <a:off x="2627313" y="2819400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3" name="椭圆 3095"/>
          <p:cNvSpPr/>
          <p:nvPr/>
        </p:nvSpPr>
        <p:spPr>
          <a:xfrm>
            <a:off x="3563938" y="371792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4" name="直接连接符 3096"/>
          <p:cNvSpPr/>
          <p:nvPr/>
        </p:nvSpPr>
        <p:spPr>
          <a:xfrm>
            <a:off x="2627313" y="3756025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5" name="椭圆 3097"/>
          <p:cNvSpPr/>
          <p:nvPr/>
        </p:nvSpPr>
        <p:spPr>
          <a:xfrm>
            <a:off x="3563938" y="451008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6" name="直接连接符 3098"/>
          <p:cNvSpPr/>
          <p:nvPr/>
        </p:nvSpPr>
        <p:spPr>
          <a:xfrm>
            <a:off x="2627313" y="454818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7" name="椭圆 3099"/>
          <p:cNvSpPr/>
          <p:nvPr/>
        </p:nvSpPr>
        <p:spPr>
          <a:xfrm>
            <a:off x="3563938" y="537368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8" name="直接连接符 3100"/>
          <p:cNvSpPr/>
          <p:nvPr/>
        </p:nvSpPr>
        <p:spPr>
          <a:xfrm>
            <a:off x="2627313" y="5411788"/>
            <a:ext cx="936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33793"/>
          <p:cNvSpPr>
            <a:spLocks noGrp="1"/>
          </p:cNvSpPr>
          <p:nvPr>
            <p:ph type="title"/>
          </p:nvPr>
        </p:nvSpPr>
        <p:spPr>
          <a:xfrm>
            <a:off x="468630" y="260350"/>
            <a:ext cx="2922905" cy="576580"/>
          </a:xfrm>
        </p:spPr>
        <p:txBody>
          <a:bodyPr anchor="ctr"/>
          <a:p>
            <a:r>
              <a:rPr lang="zh-CN" altLang="zh-CN" sz="3200" dirty="0"/>
              <a:t>什么是</a:t>
            </a:r>
            <a:r>
              <a:rPr lang="en-US" altLang="zh-CN" sz="3200" dirty="0"/>
              <a:t>REST API</a:t>
            </a:r>
            <a:endParaRPr lang="en-US" altLang="zh-CN" sz="3200" dirty="0"/>
          </a:p>
        </p:txBody>
      </p:sp>
      <p:sp>
        <p:nvSpPr>
          <p:cNvPr id="11266" name="椭圆 33795"/>
          <p:cNvSpPr/>
          <p:nvPr/>
        </p:nvSpPr>
        <p:spPr>
          <a:xfrm>
            <a:off x="2195513" y="14128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文本框 33796"/>
          <p:cNvSpPr txBox="1"/>
          <p:nvPr/>
        </p:nvSpPr>
        <p:spPr>
          <a:xfrm>
            <a:off x="2411413" y="1268413"/>
            <a:ext cx="257873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REST API</a:t>
            </a:r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到底是什么？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椭圆 33797"/>
          <p:cNvSpPr/>
          <p:nvPr/>
        </p:nvSpPr>
        <p:spPr>
          <a:xfrm>
            <a:off x="1359853" y="192055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文本框 33798"/>
          <p:cNvSpPr txBox="1"/>
          <p:nvPr/>
        </p:nvSpPr>
        <p:spPr>
          <a:xfrm>
            <a:off x="1547813" y="177323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发展历史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椭圆 33799"/>
          <p:cNvSpPr/>
          <p:nvPr/>
        </p:nvSpPr>
        <p:spPr>
          <a:xfrm>
            <a:off x="558800" y="302387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文本框 33800"/>
          <p:cNvSpPr txBox="1"/>
          <p:nvPr/>
        </p:nvSpPr>
        <p:spPr>
          <a:xfrm>
            <a:off x="766763" y="2880995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三大基石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33799"/>
          <p:cNvSpPr/>
          <p:nvPr/>
        </p:nvSpPr>
        <p:spPr>
          <a:xfrm>
            <a:off x="961390" y="240665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33800"/>
          <p:cNvSpPr txBox="1"/>
          <p:nvPr/>
        </p:nvSpPr>
        <p:spPr>
          <a:xfrm>
            <a:off x="1169353" y="2263775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设计理念</a:t>
            </a:r>
            <a:endParaRPr lang="zh-CN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3797300" cy="576580"/>
          </a:xfrm>
        </p:spPr>
        <p:txBody>
          <a:bodyPr anchor="ctr"/>
          <a:p>
            <a:r>
              <a:rPr lang="en-US" altLang="zh-CN" sz="3200"/>
              <a:t>REST API</a:t>
            </a:r>
            <a:r>
              <a:rPr lang="zh-CN" altLang="en-US" sz="3200"/>
              <a:t>到底是什么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REST = Representational State Transfer</a:t>
            </a:r>
            <a:endParaRPr lang="en-US" altLang="zh-CN" sz="1800" dirty="0"/>
          </a:p>
          <a:p>
            <a:r>
              <a:rPr lang="zh-CN" altLang="en-US" sz="1800" dirty="0"/>
              <a:t>表现层状态转移</a:t>
            </a:r>
            <a:endParaRPr lang="zh-CN" altLang="en-US" sz="1800" dirty="0"/>
          </a:p>
          <a:p>
            <a:r>
              <a:rPr lang="en-US" altLang="zh-CN" sz="1800" dirty="0"/>
              <a:t>REST</a:t>
            </a:r>
            <a:r>
              <a:rPr lang="zh-CN" altLang="en-US" sz="1800" dirty="0"/>
              <a:t>是在互联网上进行</a:t>
            </a:r>
            <a:r>
              <a:rPr lang="en-US" altLang="zh-CN" sz="1800" dirty="0"/>
              <a:t>Web</a:t>
            </a:r>
            <a:r>
              <a:rPr lang="zh-CN" altLang="en-US" sz="1800" dirty="0"/>
              <a:t>程序开发的一套方法论，或者叫做软件架构。</a:t>
            </a:r>
            <a:endParaRPr lang="zh-CN" altLang="en-US" sz="1800" dirty="0"/>
          </a:p>
          <a:p>
            <a:r>
              <a:rPr lang="en-US" altLang="zh-CN" sz="1800" dirty="0"/>
              <a:t>REST API</a:t>
            </a:r>
            <a:r>
              <a:rPr lang="zh-CN" altLang="en-US" sz="1800" dirty="0"/>
              <a:t>是互联网分布式系统间进行数据资源访问和控制的一套标准，或者叫做规约。符合这套标准的连接方式我们称为</a:t>
            </a:r>
            <a:r>
              <a:rPr lang="en-US" altLang="zh-CN" sz="1800" dirty="0"/>
              <a:t>RESTful API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en-US" altLang="zh-CN" sz="1800" dirty="0"/>
              <a:t>REST API</a:t>
            </a:r>
            <a:r>
              <a:rPr lang="zh-CN" altLang="en-US" sz="1800" dirty="0"/>
              <a:t>目前已经是互联网的事实标准，也在很多行业软件领域得到了广泛的应用。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457450" cy="576580"/>
          </a:xfrm>
        </p:spPr>
        <p:txBody>
          <a:bodyPr anchor="ctr"/>
          <a:p>
            <a:r>
              <a:rPr lang="zh-CN" altLang="en-US" sz="3200"/>
              <a:t>发展历史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en-US" altLang="zh-CN" sz="1800" dirty="0"/>
              <a:t>REST</a:t>
            </a:r>
            <a:r>
              <a:rPr lang="zh-CN" altLang="en-US" sz="1800" dirty="0"/>
              <a:t>的概念来源于</a:t>
            </a:r>
            <a:r>
              <a:rPr lang="en-US" altLang="zh-CN" sz="1800" dirty="0"/>
              <a:t>2000</a:t>
            </a:r>
            <a:r>
              <a:rPr lang="zh-CN" altLang="en-US" sz="1800" dirty="0"/>
              <a:t>年</a:t>
            </a:r>
            <a:r>
              <a:rPr lang="en-US" altLang="zh-CN" sz="1800" dirty="0"/>
              <a:t>Roy T. Fielding</a:t>
            </a:r>
            <a:r>
              <a:rPr lang="zh-CN" altLang="en-US" sz="1800" dirty="0"/>
              <a:t>在他的博士论文中提出的新型</a:t>
            </a:r>
            <a:r>
              <a:rPr lang="en-US" altLang="zh-CN" sz="1800" dirty="0"/>
              <a:t>Web</a:t>
            </a:r>
            <a:r>
              <a:rPr lang="zh-CN" altLang="en-US" sz="1800" dirty="0"/>
              <a:t>软件架构，该论文可以作为</a:t>
            </a:r>
            <a:r>
              <a:rPr lang="en-US" altLang="zh-CN" sz="1800" dirty="0"/>
              <a:t>REST</a:t>
            </a:r>
            <a:r>
              <a:rPr lang="zh-CN" altLang="en-US" sz="1800" dirty="0"/>
              <a:t>的开端及标准文件。</a:t>
            </a:r>
            <a:endParaRPr lang="zh-CN" altLang="en-US" sz="1800" dirty="0"/>
          </a:p>
          <a:p>
            <a:r>
              <a:rPr lang="zh-CN" altLang="en-US" sz="1800" dirty="0"/>
              <a:t>当时互联网仍处在一个关键的变革点，其时大部分的</a:t>
            </a:r>
            <a:r>
              <a:rPr lang="en-US" altLang="zh-CN" sz="1800" dirty="0"/>
              <a:t>WWW</a:t>
            </a:r>
            <a:r>
              <a:rPr lang="zh-CN" altLang="en-US" sz="1800" dirty="0"/>
              <a:t>仍在使用</a:t>
            </a:r>
            <a:r>
              <a:rPr lang="en-US" altLang="zh-CN" sz="1800" dirty="0"/>
              <a:t>HTTP/1.0</a:t>
            </a:r>
            <a:r>
              <a:rPr lang="zh-CN" altLang="en-US" sz="1800" dirty="0"/>
              <a:t>，微软的</a:t>
            </a:r>
            <a:r>
              <a:rPr lang="en-US" altLang="zh-CN" sz="1800" dirty="0"/>
              <a:t>Web Service</a:t>
            </a:r>
            <a:r>
              <a:rPr lang="zh-CN" altLang="en-US" sz="1800" dirty="0"/>
              <a:t>刚刚提出，</a:t>
            </a:r>
            <a:r>
              <a:rPr lang="en-US" altLang="zh-CN" sz="1800" dirty="0"/>
              <a:t>Google</a:t>
            </a:r>
            <a:r>
              <a:rPr lang="zh-CN" altLang="en-US" sz="1800" dirty="0"/>
              <a:t>率先倡导的</a:t>
            </a:r>
            <a:r>
              <a:rPr lang="en-US" altLang="zh-CN" sz="1800" dirty="0"/>
              <a:t>Web2.0</a:t>
            </a:r>
            <a:r>
              <a:rPr lang="zh-CN" altLang="en-US" sz="1800" dirty="0"/>
              <a:t>还未广泛流行，</a:t>
            </a:r>
            <a:r>
              <a:rPr lang="en-US" altLang="zh-CN" sz="1800" dirty="0"/>
              <a:t>Internet</a:t>
            </a:r>
            <a:r>
              <a:rPr lang="zh-CN" altLang="en-US" sz="1800" dirty="0"/>
              <a:t>上的所有动态内容大部分还在使用</a:t>
            </a:r>
            <a:r>
              <a:rPr lang="en-US" altLang="zh-CN" sz="1800" dirty="0"/>
              <a:t>CGI</a:t>
            </a:r>
            <a:r>
              <a:rPr lang="zh-CN" altLang="en-US" sz="1800" dirty="0"/>
              <a:t>提供。</a:t>
            </a:r>
            <a:endParaRPr lang="zh-CN" altLang="en-US" sz="1800" dirty="0"/>
          </a:p>
          <a:p>
            <a:r>
              <a:rPr lang="en-US" altLang="zh-CN" sz="1800" dirty="0"/>
              <a:t>REST API</a:t>
            </a:r>
            <a:r>
              <a:rPr lang="zh-CN" altLang="en-US" sz="1800" dirty="0"/>
              <a:t>在</a:t>
            </a:r>
            <a:r>
              <a:rPr lang="en-US" altLang="zh-CN" sz="1800" dirty="0"/>
              <a:t>REST</a:t>
            </a:r>
            <a:r>
              <a:rPr lang="zh-CN" altLang="en-US" sz="1800" dirty="0"/>
              <a:t>架构</a:t>
            </a:r>
            <a:r>
              <a:rPr lang="zh-CN" altLang="en-US" sz="1800" dirty="0"/>
              <a:t>提出后先是沉寂了一段时间，后由于其的优势和前瞻性，得到了</a:t>
            </a:r>
            <a:r>
              <a:rPr lang="en-US" altLang="zh-CN" sz="1800" dirty="0"/>
              <a:t>Web2.0</a:t>
            </a:r>
            <a:r>
              <a:rPr lang="zh-CN" altLang="en-US" sz="1800" dirty="0"/>
              <a:t>和各种流行开发语言的广泛支持，后一直成为最受欢迎的</a:t>
            </a:r>
            <a:r>
              <a:rPr lang="en-US" altLang="zh-CN" sz="1800" dirty="0"/>
              <a:t>Web</a:t>
            </a:r>
            <a:r>
              <a:rPr lang="zh-CN" altLang="en-US" sz="1800" dirty="0"/>
              <a:t>软件架构。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2026920" cy="576580"/>
          </a:xfrm>
        </p:spPr>
        <p:txBody>
          <a:bodyPr anchor="ctr"/>
          <a:p>
            <a:r>
              <a:rPr lang="zh-CN" altLang="en-US" sz="3200"/>
              <a:t>设计理念</a:t>
            </a:r>
            <a:endParaRPr lang="zh-CN" altLang="en-US" sz="3200"/>
          </a:p>
        </p:txBody>
      </p:sp>
      <p:sp>
        <p:nvSpPr>
          <p:cNvPr id="12290" name="文本占位符 34818"/>
          <p:cNvSpPr>
            <a:spLocks noGrp="1"/>
          </p:cNvSpPr>
          <p:nvPr>
            <p:ph idx="1"/>
          </p:nvPr>
        </p:nvSpPr>
        <p:spPr>
          <a:xfrm>
            <a:off x="1209040" y="1693863"/>
            <a:ext cx="6624638" cy="3960812"/>
          </a:xfrm>
        </p:spPr>
        <p:txBody>
          <a:bodyPr anchor="t"/>
          <a:p>
            <a:r>
              <a:rPr lang="zh-CN" altLang="en-US" sz="1800" dirty="0"/>
              <a:t>标准化（资源、动作和安全）</a:t>
            </a:r>
            <a:endParaRPr lang="zh-CN" altLang="en-US" sz="1800" dirty="0"/>
          </a:p>
          <a:p>
            <a:r>
              <a:rPr lang="zh-CN" altLang="en-US" sz="1800" dirty="0"/>
              <a:t>可扩展性</a:t>
            </a:r>
            <a:endParaRPr lang="zh-CN" altLang="en-US" sz="1800" dirty="0"/>
          </a:p>
          <a:p>
            <a:r>
              <a:rPr lang="zh-CN" altLang="en-US" sz="1800" dirty="0"/>
              <a:t>低延迟</a:t>
            </a:r>
            <a:endParaRPr lang="zh-CN" altLang="en-US" sz="1800" dirty="0"/>
          </a:p>
          <a:p>
            <a:r>
              <a:rPr lang="zh-CN" altLang="en-US" sz="1800" dirty="0"/>
              <a:t>自释义</a:t>
            </a:r>
            <a:endParaRPr lang="zh-CN" altLang="en-US" sz="1800" dirty="0"/>
          </a:p>
          <a:p>
            <a:r>
              <a:rPr lang="zh-CN" altLang="en-US" sz="1800" dirty="0"/>
              <a:t>无状态（可见性、可靠性和横向拓展性）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4817"/>
          <p:cNvSpPr>
            <a:spLocks noGrp="1"/>
          </p:cNvSpPr>
          <p:nvPr>
            <p:ph type="title"/>
          </p:nvPr>
        </p:nvSpPr>
        <p:spPr>
          <a:xfrm>
            <a:off x="468630" y="260350"/>
            <a:ext cx="1552575" cy="576580"/>
          </a:xfrm>
        </p:spPr>
        <p:txBody>
          <a:bodyPr anchor="ctr"/>
          <a:p>
            <a:r>
              <a:rPr lang="zh-CN" altLang="en-US" sz="2400"/>
              <a:t>三大基石</a:t>
            </a:r>
            <a:endParaRPr lang="zh-CN" altLang="en-US" sz="2400"/>
          </a:p>
        </p:txBody>
      </p:sp>
      <p:pic>
        <p:nvPicPr>
          <p:cNvPr id="3" name="图片 2" descr="REST-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2582545"/>
            <a:ext cx="7382510" cy="1386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33793"/>
          <p:cNvSpPr>
            <a:spLocks noGrp="1"/>
          </p:cNvSpPr>
          <p:nvPr>
            <p:ph type="title"/>
          </p:nvPr>
        </p:nvSpPr>
        <p:spPr>
          <a:xfrm>
            <a:off x="468630" y="260350"/>
            <a:ext cx="3952240" cy="576580"/>
          </a:xfrm>
        </p:spPr>
        <p:txBody>
          <a:bodyPr anchor="ctr"/>
          <a:p>
            <a:r>
              <a:rPr lang="en-US" altLang="zh-CN" sz="3200" dirty="0"/>
              <a:t>REST API</a:t>
            </a:r>
            <a:r>
              <a:rPr lang="zh-CN" altLang="en-US" sz="3200" dirty="0"/>
              <a:t>的核心要素</a:t>
            </a:r>
            <a:endParaRPr lang="zh-CN" altLang="en-US" sz="3200" dirty="0"/>
          </a:p>
        </p:txBody>
      </p:sp>
      <p:sp>
        <p:nvSpPr>
          <p:cNvPr id="11266" name="椭圆 33795"/>
          <p:cNvSpPr/>
          <p:nvPr/>
        </p:nvSpPr>
        <p:spPr>
          <a:xfrm>
            <a:off x="2195513" y="14128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文本框 33796"/>
          <p:cNvSpPr txBox="1"/>
          <p:nvPr/>
        </p:nvSpPr>
        <p:spPr>
          <a:xfrm>
            <a:off x="2411413" y="1268413"/>
            <a:ext cx="6400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资源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椭圆 33797"/>
          <p:cNvSpPr/>
          <p:nvPr/>
        </p:nvSpPr>
        <p:spPr>
          <a:xfrm>
            <a:off x="1359853" y="1920558"/>
            <a:ext cx="71437" cy="71437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文本框 33798"/>
          <p:cNvSpPr txBox="1"/>
          <p:nvPr/>
        </p:nvSpPr>
        <p:spPr>
          <a:xfrm>
            <a:off x="1547813" y="1773238"/>
            <a:ext cx="6400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动作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椭圆 33799"/>
          <p:cNvSpPr/>
          <p:nvPr/>
        </p:nvSpPr>
        <p:spPr>
          <a:xfrm>
            <a:off x="558800" y="302387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文本框 33800"/>
          <p:cNvSpPr txBox="1"/>
          <p:nvPr/>
        </p:nvSpPr>
        <p:spPr>
          <a:xfrm>
            <a:off x="766763" y="2880995"/>
            <a:ext cx="6400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参数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33799"/>
          <p:cNvSpPr/>
          <p:nvPr/>
        </p:nvSpPr>
        <p:spPr>
          <a:xfrm>
            <a:off x="884555" y="243586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33800"/>
          <p:cNvSpPr txBox="1"/>
          <p:nvPr/>
        </p:nvSpPr>
        <p:spPr>
          <a:xfrm>
            <a:off x="1092518" y="2292985"/>
            <a:ext cx="6400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版本</a:t>
            </a:r>
            <a:endParaRPr lang="zh-CN" altLang="en-US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椭圆 33799"/>
          <p:cNvSpPr/>
          <p:nvPr/>
        </p:nvSpPr>
        <p:spPr>
          <a:xfrm>
            <a:off x="699770" y="368998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33800"/>
          <p:cNvSpPr txBox="1"/>
          <p:nvPr/>
        </p:nvSpPr>
        <p:spPr>
          <a:xfrm>
            <a:off x="907733" y="3547110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/>
            <a:r>
              <a:rPr lang="zh-CN" altLang="zh-CN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响应状态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3799"/>
          <p:cNvSpPr/>
          <p:nvPr/>
        </p:nvSpPr>
        <p:spPr>
          <a:xfrm>
            <a:off x="1156970" y="430911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33800"/>
          <p:cNvSpPr txBox="1"/>
          <p:nvPr/>
        </p:nvSpPr>
        <p:spPr>
          <a:xfrm>
            <a:off x="1364933" y="4166235"/>
            <a:ext cx="2240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indent="0" algn="l"/>
            <a:r>
              <a:rPr lang="zh-CN" altLang="zh-CN">
                <a:solidFill>
                  <a:schemeClr val="hlink"/>
                </a:solidFill>
                <a:sym typeface="+mn-ea"/>
              </a:rPr>
              <a:t>响应信息及错误信息</a:t>
            </a:r>
            <a:endParaRPr lang="zh-CN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3538</Words>
  <Application>WPS 演示</Application>
  <PresentationFormat>在屏幕上显示</PresentationFormat>
  <Paragraphs>223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Arial Unicode MS</vt:lpstr>
      <vt:lpstr>Georgia</vt:lpstr>
      <vt:lpstr>楷体</vt:lpstr>
      <vt:lpstr>Office 主题</vt:lpstr>
      <vt:lpstr>PowerPoint 演示文稿</vt:lpstr>
      <vt:lpstr>几个问题</vt:lpstr>
      <vt:lpstr>PowerPoint 演示文稿</vt:lpstr>
      <vt:lpstr>什么是REST API</vt:lpstr>
      <vt:lpstr>REST API到底是什么</vt:lpstr>
      <vt:lpstr>发展历史</vt:lpstr>
      <vt:lpstr>设计理念</vt:lpstr>
      <vt:lpstr>生态系统</vt:lpstr>
      <vt:lpstr>实现原理</vt:lpstr>
      <vt:lpstr>Topic &amp; Log</vt:lpstr>
      <vt:lpstr>Message</vt:lpstr>
      <vt:lpstr>Partition &amp; Replication</vt:lpstr>
      <vt:lpstr>Producer &amp; Consumer</vt:lpstr>
      <vt:lpstr>版本</vt:lpstr>
      <vt:lpstr>动作</vt:lpstr>
      <vt:lpstr>动作</vt:lpstr>
      <vt:lpstr>动作</vt:lpstr>
      <vt:lpstr>入门用例</vt:lpstr>
      <vt:lpstr>启动服务</vt:lpstr>
      <vt:lpstr>创建主题</vt:lpstr>
      <vt:lpstr>确定资源</vt:lpstr>
      <vt:lpstr>发送消息</vt:lpstr>
      <vt:lpstr>接收消息</vt:lpstr>
      <vt:lpstr>Kafka Connect</vt:lpstr>
      <vt:lpstr>Kafka Streams</vt:lpstr>
      <vt:lpstr>RAML</vt:lpstr>
      <vt:lpstr>思考与讨论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Th</cp:lastModifiedBy>
  <cp:revision>398</cp:revision>
  <dcterms:created xsi:type="dcterms:W3CDTF">2013-10-30T09:04:00Z</dcterms:created>
  <dcterms:modified xsi:type="dcterms:W3CDTF">2017-10-18T10:38:36Z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