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88" r:id="rId4"/>
    <p:sldId id="257" r:id="rId5"/>
    <p:sldId id="260" r:id="rId6"/>
    <p:sldId id="336" r:id="rId7"/>
    <p:sldId id="337" r:id="rId8"/>
    <p:sldId id="338" r:id="rId9"/>
    <p:sldId id="261" r:id="rId10"/>
    <p:sldId id="265" r:id="rId11"/>
    <p:sldId id="266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268" r:id="rId20"/>
    <p:sldId id="346" r:id="rId21"/>
    <p:sldId id="365" r:id="rId22"/>
    <p:sldId id="366" r:id="rId23"/>
    <p:sldId id="367" r:id="rId24"/>
    <p:sldId id="382" r:id="rId25"/>
    <p:sldId id="384" r:id="rId26"/>
    <p:sldId id="385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3399FF"/>
    <a:srgbClr val="FFFF00"/>
    <a:srgbClr val="FFFF99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61" d="100"/>
          <a:sy n="61" d="100"/>
        </p:scale>
        <p:origin x="-1386" y="-78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椭圆 1031"/>
          <p:cNvSpPr/>
          <p:nvPr userDrawn="1"/>
        </p:nvSpPr>
        <p:spPr>
          <a:xfrm>
            <a:off x="250825" y="765175"/>
            <a:ext cx="8497888" cy="525621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1439862" cy="576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1258888" y="1700213"/>
            <a:ext cx="6624637" cy="3240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adoop.apache.org/docs/current/hadoop-project-dist/hadoop-hdfs/HdfsDesig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2052"/>
          <p:cNvSpPr txBox="1"/>
          <p:nvPr/>
        </p:nvSpPr>
        <p:spPr>
          <a:xfrm>
            <a:off x="2782253" y="2894648"/>
            <a:ext cx="3455035" cy="67881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sz="36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36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直接连接符 2053"/>
          <p:cNvSpPr/>
          <p:nvPr/>
        </p:nvSpPr>
        <p:spPr>
          <a:xfrm>
            <a:off x="1547813" y="3573463"/>
            <a:ext cx="5903912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文本框 2054"/>
          <p:cNvSpPr txBox="1"/>
          <p:nvPr/>
        </p:nvSpPr>
        <p:spPr>
          <a:xfrm>
            <a:off x="6826250" y="6340475"/>
            <a:ext cx="893763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王滢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/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684655" cy="576580"/>
          </a:xfrm>
        </p:spPr>
        <p:txBody>
          <a:bodyPr anchor="ctr"/>
          <a:p>
            <a:r>
              <a:rPr lang="zh-CN" altLang="en-US" sz="3200"/>
              <a:t>表 </a:t>
            </a:r>
            <a:r>
              <a:rPr lang="en-US" altLang="zh-CN" sz="3200"/>
              <a:t>Table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与</a:t>
            </a:r>
            <a:r>
              <a:rPr lang="en-US" altLang="zh-CN" sz="1800" dirty="0"/>
              <a:t>RDBMS</a:t>
            </a:r>
            <a:r>
              <a:rPr lang="zh-CN" altLang="en-US" sz="1800" dirty="0"/>
              <a:t>一样，</a:t>
            </a:r>
            <a:r>
              <a:rPr lang="en-US" altLang="zh-CN" sz="1800" dirty="0"/>
              <a:t>HBase</a:t>
            </a:r>
            <a:r>
              <a:rPr lang="zh-CN" altLang="en-US" sz="1800" dirty="0"/>
              <a:t>数据存储的最基本单位为表。每张表都以名称作为标识符，也叫作表名。</a:t>
            </a:r>
            <a:endParaRPr lang="zh-CN" altLang="en-US" sz="1800" dirty="0"/>
          </a:p>
          <a:p>
            <a:r>
              <a:rPr lang="en-US" altLang="zh-CN" sz="1800" dirty="0"/>
              <a:t>HBase</a:t>
            </a:r>
            <a:r>
              <a:rPr lang="zh-CN" altLang="en-US" sz="1800" dirty="0"/>
              <a:t>的表数据实际上是存储在</a:t>
            </a:r>
            <a:r>
              <a:rPr lang="en-US" altLang="zh-CN" sz="1800" dirty="0"/>
              <a:t>HDFS</a:t>
            </a:r>
            <a:r>
              <a:rPr lang="zh-CN" altLang="en-US" sz="1800" dirty="0"/>
              <a:t>文件系统中的文件，因此表名的命名规则其实就是文件系统的命名规则。</a:t>
            </a:r>
            <a:endParaRPr lang="zh-CN" altLang="en-US" sz="1800" dirty="0"/>
          </a:p>
          <a:p>
            <a:r>
              <a:rPr lang="zh-CN" altLang="en-US" sz="1800" dirty="0"/>
              <a:t>实际上为了能在</a:t>
            </a:r>
            <a:r>
              <a:rPr lang="en-US" altLang="zh-CN" sz="1800" dirty="0"/>
              <a:t>HBase</a:t>
            </a:r>
            <a:r>
              <a:rPr lang="zh-CN" altLang="en-US" sz="1800" dirty="0"/>
              <a:t>中高速读写数据，</a:t>
            </a:r>
            <a:r>
              <a:rPr lang="en-US" altLang="zh-CN" sz="1800" dirty="0"/>
              <a:t>HBase</a:t>
            </a:r>
            <a:r>
              <a:rPr lang="zh-CN" altLang="en-US" sz="1800" dirty="0"/>
              <a:t>会将表数据进行分区存储和读写，并且在整个运行过程中，该分区对应的文件将会保持打开状态。</a:t>
            </a:r>
            <a:endParaRPr lang="zh-CN" altLang="en-US" sz="1800" dirty="0"/>
          </a:p>
          <a:p>
            <a:r>
              <a:rPr lang="zh-CN" altLang="en-US" sz="1800" dirty="0"/>
              <a:t>因为每个操作系统能打开的文件（句柄）是有限的，</a:t>
            </a:r>
            <a:r>
              <a:rPr lang="en-US" altLang="zh-CN" sz="1800" dirty="0"/>
              <a:t>linux</a:t>
            </a:r>
            <a:r>
              <a:rPr lang="zh-CN" altLang="en-US" sz="1800" dirty="0"/>
              <a:t>当中是由</a:t>
            </a:r>
            <a:r>
              <a:rPr lang="en-US" altLang="zh-CN" sz="1800" dirty="0"/>
              <a:t>ulimit</a:t>
            </a:r>
            <a:r>
              <a:rPr lang="zh-CN" altLang="en-US" sz="1800" dirty="0"/>
              <a:t>指定的。因此不再使用的表应该及时关闭其对应的文件。</a:t>
            </a:r>
            <a:endParaRPr lang="zh-CN" altLang="en-US" sz="1800" dirty="0"/>
          </a:p>
          <a:p>
            <a:r>
              <a:rPr lang="zh-CN" altLang="en-US" sz="1800" dirty="0"/>
              <a:t>因此，</a:t>
            </a:r>
            <a:r>
              <a:rPr lang="en-US" altLang="zh-CN" sz="1800" dirty="0"/>
              <a:t>HBase</a:t>
            </a:r>
            <a:r>
              <a:rPr lang="zh-CN" altLang="en-US" sz="1800" dirty="0"/>
              <a:t>提供了激活（</a:t>
            </a:r>
            <a:r>
              <a:rPr lang="en-US" altLang="zh-CN" sz="1800" dirty="0"/>
              <a:t>Enable</a:t>
            </a:r>
            <a:r>
              <a:rPr lang="zh-CN" altLang="en-US" sz="1800" dirty="0"/>
              <a:t>）表和关闭（</a:t>
            </a:r>
            <a:r>
              <a:rPr lang="en-US" altLang="zh-CN" sz="1800" dirty="0"/>
              <a:t>Disable</a:t>
            </a:r>
            <a:r>
              <a:rPr lang="zh-CN" altLang="en-US" sz="1800" dirty="0"/>
              <a:t>）表的功能。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684655" cy="576580"/>
          </a:xfrm>
        </p:spPr>
        <p:txBody>
          <a:bodyPr anchor="ctr"/>
          <a:p>
            <a:r>
              <a:rPr lang="zh-CN" altLang="en-US" sz="3200"/>
              <a:t>行 </a:t>
            </a:r>
            <a:r>
              <a:rPr lang="en-US" altLang="zh-CN" sz="3200"/>
              <a:t>Row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虽然</a:t>
            </a:r>
            <a:r>
              <a:rPr lang="en-US" altLang="zh-CN" sz="1800" dirty="0"/>
              <a:t>HBase</a:t>
            </a:r>
            <a:r>
              <a:rPr lang="zh-CN" altLang="en-US" sz="1800" dirty="0"/>
              <a:t>表也是由行</a:t>
            </a:r>
            <a:r>
              <a:rPr lang="en-US" altLang="zh-CN" sz="1800" dirty="0"/>
              <a:t>Row</a:t>
            </a:r>
            <a:r>
              <a:rPr lang="zh-CN" altLang="en-US" sz="1800" dirty="0"/>
              <a:t>构成的，但是这里的</a:t>
            </a:r>
            <a:r>
              <a:rPr lang="en-US" altLang="zh-CN" sz="1800" dirty="0"/>
              <a:t>Row</a:t>
            </a:r>
            <a:r>
              <a:rPr lang="zh-CN" altLang="en-US" sz="1800" dirty="0"/>
              <a:t>和</a:t>
            </a:r>
            <a:r>
              <a:rPr lang="en-US" altLang="zh-CN" sz="1800" dirty="0"/>
              <a:t>RDBMS</a:t>
            </a:r>
            <a:r>
              <a:rPr lang="zh-CN" altLang="en-US" sz="1800" dirty="0"/>
              <a:t>的</a:t>
            </a:r>
            <a:r>
              <a:rPr lang="en-US" altLang="zh-CN" sz="1800" dirty="0"/>
              <a:t>Row</a:t>
            </a:r>
            <a:r>
              <a:rPr lang="zh-CN" altLang="en-US" sz="1800" dirty="0"/>
              <a:t>有很大的区别。</a:t>
            </a:r>
            <a:endParaRPr lang="zh-CN" altLang="en-US" sz="1800" dirty="0"/>
          </a:p>
          <a:p>
            <a:r>
              <a:rPr lang="zh-CN" altLang="en-US" sz="1800" dirty="0"/>
              <a:t>每一行都有一个编号，并且是独一无二的，叫做这一行的</a:t>
            </a:r>
            <a:r>
              <a:rPr lang="en-US" altLang="zh-CN" sz="1800" dirty="0"/>
              <a:t>Row Key</a:t>
            </a:r>
            <a:r>
              <a:rPr lang="zh-CN" altLang="en-US" sz="1800" dirty="0"/>
              <a:t>，这有点像</a:t>
            </a:r>
            <a:r>
              <a:rPr lang="en-US" altLang="zh-CN" sz="1800" dirty="0"/>
              <a:t>RDBMS</a:t>
            </a:r>
            <a:r>
              <a:rPr lang="zh-CN" altLang="en-US" sz="1800" dirty="0"/>
              <a:t>当中的主键，但区别在于</a:t>
            </a:r>
            <a:r>
              <a:rPr lang="en-US" altLang="zh-CN" sz="1800" dirty="0"/>
              <a:t>Row Key</a:t>
            </a:r>
            <a:r>
              <a:rPr lang="zh-CN" altLang="en-US" sz="1800" dirty="0"/>
              <a:t>是没有数据类型的，也没有长度、编码这样的概念，</a:t>
            </a:r>
            <a:r>
              <a:rPr lang="en-US" altLang="zh-CN" sz="1800" dirty="0"/>
              <a:t>HBase</a:t>
            </a:r>
            <a:r>
              <a:rPr lang="zh-CN" altLang="en-US" sz="1800" dirty="0"/>
              <a:t>把所有的</a:t>
            </a:r>
            <a:r>
              <a:rPr lang="en-US" altLang="zh-CN" sz="1800" dirty="0"/>
              <a:t>Row Key</a:t>
            </a:r>
            <a:r>
              <a:rPr lang="zh-CN" altLang="en-US" sz="1800" dirty="0"/>
              <a:t>都认为是</a:t>
            </a:r>
            <a:r>
              <a:rPr lang="en-US" altLang="zh-CN" sz="1800" dirty="0"/>
              <a:t>byte[]</a:t>
            </a:r>
            <a:r>
              <a:rPr lang="zh-CN" altLang="en-US" sz="1800" dirty="0"/>
              <a:t>（字节数组）。</a:t>
            </a:r>
            <a:endParaRPr lang="zh-CN" altLang="en-US" sz="1800" dirty="0"/>
          </a:p>
          <a:p>
            <a:r>
              <a:rPr lang="en-US" altLang="zh-CN" sz="1800" dirty="0"/>
              <a:t>HBase</a:t>
            </a:r>
            <a:r>
              <a:rPr lang="zh-CN" altLang="en-US" sz="1800" dirty="0"/>
              <a:t>会按照字节升序方式将所有的行进行排序，并且会按照一定的策略将表中的排好顺序行分布在不同的分区中。</a:t>
            </a:r>
            <a:endParaRPr lang="zh-CN" altLang="en-US" sz="1800" dirty="0"/>
          </a:p>
          <a:p>
            <a:r>
              <a:rPr lang="en-US" altLang="zh-CN" sz="1800" dirty="0"/>
              <a:t>Row Key</a:t>
            </a:r>
            <a:r>
              <a:rPr lang="zh-CN" altLang="en-US" sz="1800" dirty="0"/>
              <a:t>的设计会极大影响表的存储和性能，如果</a:t>
            </a:r>
            <a:r>
              <a:rPr lang="en-US" altLang="zh-CN" sz="1800" dirty="0"/>
              <a:t>Row Key</a:t>
            </a:r>
            <a:r>
              <a:rPr lang="zh-CN" altLang="en-US" sz="1800" dirty="0"/>
              <a:t>分布不均匀，很容易造成某些分区忙死，某些分区闲死的状态。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725545" cy="576580"/>
          </a:xfrm>
        </p:spPr>
        <p:txBody>
          <a:bodyPr anchor="ctr"/>
          <a:p>
            <a:r>
              <a:rPr lang="zh-CN" sz="3200"/>
              <a:t>列族 </a:t>
            </a:r>
            <a:r>
              <a:rPr lang="en-US" altLang="zh-CN" sz="3200"/>
              <a:t>Column Family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列族是</a:t>
            </a:r>
            <a:r>
              <a:rPr lang="en-US" altLang="zh-CN" sz="1800" dirty="0"/>
              <a:t>HBase</a:t>
            </a:r>
            <a:r>
              <a:rPr lang="zh-CN" altLang="en-US" sz="1800" dirty="0"/>
              <a:t>表中唯一需要预先确定的结构，我们可以将列族想象为存储对象某一方面的特性，不需要具体到某个属性，如联系人对象，我们可以考虑它将具有个人信息这样一个比较粗泛的特性，而不需精确到诸如姓名、性别之类的具体属性。</a:t>
            </a:r>
            <a:endParaRPr lang="zh-CN" altLang="en-US" sz="1800" dirty="0"/>
          </a:p>
          <a:p>
            <a:r>
              <a:rPr lang="zh-CN" altLang="en-US" sz="1800" dirty="0"/>
              <a:t>一张表可以有多个列族，但是必须在建表的时候指定，相对应的，表中的每一行都具有相同的列族，但是不一定列族中都需要有列或者数据。</a:t>
            </a:r>
            <a:endParaRPr lang="zh-CN" altLang="en-US" sz="1800" dirty="0"/>
          </a:p>
          <a:p>
            <a:r>
              <a:rPr lang="zh-CN" altLang="en-US" sz="1800" dirty="0"/>
              <a:t>列族需要用字符串类型的名称来指代，实际上对应的也是</a:t>
            </a:r>
            <a:r>
              <a:rPr lang="en-US" altLang="zh-CN" sz="1800" dirty="0"/>
              <a:t>HDFS</a:t>
            </a:r>
            <a:r>
              <a:rPr lang="zh-CN" altLang="en-US" sz="1800" dirty="0"/>
              <a:t>当中的文件，因此列族的命名需要符合文件系统的命名规范。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82165" cy="576580"/>
          </a:xfrm>
        </p:spPr>
        <p:txBody>
          <a:bodyPr anchor="ctr"/>
          <a:p>
            <a:r>
              <a:rPr lang="zh-CN" altLang="en-US" sz="3200"/>
              <a:t>列 </a:t>
            </a:r>
            <a:r>
              <a:rPr lang="en-US" altLang="zh-CN" sz="3200"/>
              <a:t>Column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一个列族中可以有任意个列，事先也不需要确定列的数量和定义，如刚才的例子中联系人的简历可以有姓名、性别等，要注意的是，表中每一行同一列族中的列都可以不一样。</a:t>
            </a:r>
            <a:endParaRPr lang="zh-CN" altLang="en-US" sz="1800" dirty="0"/>
          </a:p>
          <a:p>
            <a:r>
              <a:rPr lang="zh-CN" altLang="en-US" sz="1800" dirty="0"/>
              <a:t>列使用列限定符（或者简称列名，但一定要和</a:t>
            </a:r>
            <a:r>
              <a:rPr lang="en-US" altLang="zh-CN" sz="1800" dirty="0"/>
              <a:t>RDBMS</a:t>
            </a:r>
            <a:r>
              <a:rPr lang="zh-CN" altLang="en-US" sz="1800" dirty="0"/>
              <a:t>中的列名区分开）进行标识，同一列族中不同数据的列限定符要不一样，不同列族中的列限定符可以一样。我们通常将列族</a:t>
            </a:r>
            <a:r>
              <a:rPr lang="en-US" altLang="zh-CN" sz="1800" dirty="0"/>
              <a:t>F1</a:t>
            </a:r>
            <a:r>
              <a:rPr lang="zh-CN" altLang="en-US" sz="1800" dirty="0"/>
              <a:t>中的列</a:t>
            </a:r>
            <a:r>
              <a:rPr lang="en-US" altLang="zh-CN" sz="1800" dirty="0"/>
              <a:t>C1</a:t>
            </a:r>
            <a:r>
              <a:rPr lang="zh-CN" altLang="en-US" sz="1800" dirty="0"/>
              <a:t>写成 </a:t>
            </a:r>
            <a:r>
              <a:rPr lang="en-US" altLang="zh-CN" sz="1800" dirty="0"/>
              <a:t>F1:C1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虽然上面的</a:t>
            </a:r>
            <a:r>
              <a:rPr lang="en-US" altLang="zh-CN" sz="1800" dirty="0"/>
              <a:t>C1</a:t>
            </a:r>
            <a:r>
              <a:rPr lang="zh-CN" altLang="en-US" sz="1800" dirty="0"/>
              <a:t>限定符使用的是字符串，但事实上列限定符并无规定为字符串，而是无任何数据类型，一律认为是</a:t>
            </a:r>
            <a:r>
              <a:rPr lang="en-US" altLang="zh-CN" sz="1800" dirty="0"/>
              <a:t>byte[]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所以列限定符不单单为一个名称，甚至可以是一个数据存储的单元。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719070" cy="576580"/>
          </a:xfrm>
        </p:spPr>
        <p:txBody>
          <a:bodyPr anchor="ctr"/>
          <a:p>
            <a:r>
              <a:rPr lang="zh-CN" sz="3200"/>
              <a:t>数据单元 </a:t>
            </a:r>
            <a:r>
              <a:rPr lang="en-US" altLang="zh-CN" sz="3200"/>
              <a:t>Cell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用</a:t>
            </a:r>
            <a:r>
              <a:rPr lang="en-US" altLang="zh-CN" sz="1800" dirty="0"/>
              <a:t>Row Key</a:t>
            </a:r>
            <a:r>
              <a:rPr lang="zh-CN" altLang="en-US" sz="1800" dirty="0"/>
              <a:t>，列族和列限定符作为</a:t>
            </a:r>
            <a:r>
              <a:rPr lang="en-US" altLang="zh-CN" sz="1800" dirty="0"/>
              <a:t>Key</a:t>
            </a:r>
            <a:r>
              <a:rPr lang="zh-CN" altLang="en-US" sz="1800" dirty="0"/>
              <a:t>，可以唯一的对应一个数据存储单元，成为</a:t>
            </a:r>
            <a:r>
              <a:rPr lang="en-US" altLang="zh-CN" sz="1800" dirty="0"/>
              <a:t>Cell</a:t>
            </a:r>
            <a:r>
              <a:rPr lang="zh-CN" altLang="en-US" sz="1800" dirty="0"/>
              <a:t>。我们可以将这个对应关系写为：</a:t>
            </a:r>
            <a:endParaRPr lang="zh-CN" altLang="en-US" sz="1800" dirty="0"/>
          </a:p>
          <a:p>
            <a:r>
              <a:rPr lang="en-US" altLang="zh-CN" sz="1800" dirty="0"/>
              <a:t>( Row Key, Column Family, Column Qualifier ) -&gt; ( Cell Value )</a:t>
            </a:r>
            <a:endParaRPr lang="en-US" altLang="zh-CN" sz="1800" dirty="0"/>
          </a:p>
          <a:p>
            <a:r>
              <a:rPr lang="zh-CN" altLang="en-US" sz="1800" dirty="0"/>
              <a:t>一个</a:t>
            </a:r>
            <a:r>
              <a:rPr lang="en-US" altLang="zh-CN" sz="1800" dirty="0"/>
              <a:t>Cell</a:t>
            </a:r>
            <a:r>
              <a:rPr lang="zh-CN" altLang="en-US" sz="1800" dirty="0"/>
              <a:t>实际上就是对应一个存储对象的属性，请注意的是，不同行中的对象可以具有完全不同的列限定符，也就是说对应的</a:t>
            </a:r>
            <a:r>
              <a:rPr lang="en-US" altLang="zh-CN" sz="1800" dirty="0"/>
              <a:t>Cell</a:t>
            </a:r>
            <a:r>
              <a:rPr lang="zh-CN" altLang="en-US" sz="1800" dirty="0"/>
              <a:t>并不存在我们之前图中的二维表的形式。</a:t>
            </a:r>
            <a:endParaRPr lang="zh-CN" altLang="en-US" sz="1800" dirty="0"/>
          </a:p>
          <a:p>
            <a:r>
              <a:rPr lang="zh-CN" altLang="en-US" sz="1800" dirty="0"/>
              <a:t>因此，</a:t>
            </a:r>
            <a:r>
              <a:rPr lang="en-US" altLang="zh-CN" sz="1800" dirty="0"/>
              <a:t>Cell</a:t>
            </a:r>
            <a:r>
              <a:rPr lang="zh-CN" altLang="en-US" sz="1800" dirty="0"/>
              <a:t>里面的值同样没有任何数据类型，</a:t>
            </a:r>
            <a:r>
              <a:rPr lang="en-US" altLang="zh-CN" sz="1800" dirty="0"/>
              <a:t>HBase</a:t>
            </a:r>
            <a:r>
              <a:rPr lang="zh-CN" altLang="en-US" sz="1800" dirty="0"/>
              <a:t>统一使用</a:t>
            </a:r>
            <a:r>
              <a:rPr lang="en-US" altLang="zh-CN" sz="1800" dirty="0"/>
              <a:t>byte[]</a:t>
            </a:r>
            <a:r>
              <a:rPr lang="zh-CN" altLang="en-US" sz="1800" dirty="0"/>
              <a:t>指代。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4883785" cy="576580"/>
          </a:xfrm>
        </p:spPr>
        <p:txBody>
          <a:bodyPr anchor="ctr"/>
          <a:p>
            <a:r>
              <a:rPr lang="zh-CN" altLang="en-US" sz="3200"/>
              <a:t>时间戳（版本）</a:t>
            </a:r>
            <a:r>
              <a:rPr lang="en-US" altLang="zh-CN" sz="3200"/>
              <a:t>Timestamp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每个</a:t>
            </a:r>
            <a:r>
              <a:rPr lang="en-US" altLang="zh-CN" sz="1800" dirty="0"/>
              <a:t>Cell</a:t>
            </a:r>
            <a:r>
              <a:rPr lang="zh-CN" altLang="en-US" sz="1800" dirty="0"/>
              <a:t>存储的值具有版本的区分，也就是说不可以认为一个</a:t>
            </a:r>
            <a:r>
              <a:rPr lang="en-US" altLang="zh-CN" sz="1800" dirty="0"/>
              <a:t>Cell</a:t>
            </a:r>
            <a:r>
              <a:rPr lang="zh-CN" altLang="en-US" sz="1800" dirty="0"/>
              <a:t>中就存一个值，而是一个</a:t>
            </a:r>
            <a:r>
              <a:rPr lang="en-US" altLang="zh-CN" sz="1800" dirty="0"/>
              <a:t>Cell</a:t>
            </a:r>
            <a:r>
              <a:rPr lang="zh-CN" altLang="en-US" sz="1800" dirty="0"/>
              <a:t>中会有多个值，这些值对应的是不同的存储时间戳（可以指定也可以使用系统时间），也称为版本。</a:t>
            </a:r>
            <a:endParaRPr lang="zh-CN" altLang="en-US" sz="1800" dirty="0"/>
          </a:p>
          <a:p>
            <a:r>
              <a:rPr lang="en-US" altLang="zh-CN" sz="1800" dirty="0"/>
              <a:t>HBase</a:t>
            </a:r>
            <a:r>
              <a:rPr lang="zh-CN" altLang="en-US" sz="1800" dirty="0"/>
              <a:t>默认会保留三个版本的</a:t>
            </a:r>
            <a:r>
              <a:rPr lang="en-US" altLang="zh-CN" sz="1800" dirty="0"/>
              <a:t>Cell Value</a:t>
            </a:r>
            <a:r>
              <a:rPr lang="zh-CN" altLang="en-US" sz="1800" dirty="0"/>
              <a:t>，可以为每个列族设置不同的版本数量。</a:t>
            </a:r>
            <a:endParaRPr lang="zh-CN" altLang="en-US" sz="1800" dirty="0"/>
          </a:p>
          <a:p>
            <a:r>
              <a:rPr lang="zh-CN" altLang="en-US" sz="1800" dirty="0"/>
              <a:t>当需要读取</a:t>
            </a:r>
            <a:r>
              <a:rPr lang="en-US" altLang="zh-CN" sz="1800" dirty="0"/>
              <a:t>Cell Value</a:t>
            </a:r>
            <a:r>
              <a:rPr lang="zh-CN" altLang="en-US" sz="1800" dirty="0"/>
              <a:t>的时候，如果没有指定版本号（时间戳），默认返回最新的版本数值。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         为何</a:t>
            </a:r>
            <a:r>
              <a:rPr lang="en-US" altLang="zh-CN" sz="1800" dirty="0"/>
              <a:t>HBase</a:t>
            </a:r>
            <a:r>
              <a:rPr lang="zh-CN" altLang="en-US" sz="1800" dirty="0"/>
              <a:t>需要维护一个时间戳（版本）？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428" y="4125913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870960" cy="576580"/>
          </a:xfrm>
        </p:spPr>
        <p:txBody>
          <a:bodyPr anchor="ctr"/>
          <a:p>
            <a:r>
              <a:rPr lang="zh-CN" altLang="en-US" sz="3200"/>
              <a:t>命名空间 </a:t>
            </a:r>
            <a:r>
              <a:rPr lang="en-US" altLang="zh-CN" sz="3200"/>
              <a:t>Namespace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命名空间提供了</a:t>
            </a:r>
            <a:r>
              <a:rPr lang="en-US" altLang="zh-CN" sz="1800" dirty="0"/>
              <a:t>RDBMS</a:t>
            </a:r>
            <a:r>
              <a:rPr lang="zh-CN" altLang="en-US" sz="1800" dirty="0"/>
              <a:t>类似数据库</a:t>
            </a:r>
            <a:r>
              <a:rPr lang="en-US" altLang="zh-CN" sz="1800" dirty="0"/>
              <a:t>Database</a:t>
            </a:r>
            <a:r>
              <a:rPr lang="zh-CN" altLang="en-US" sz="1800" dirty="0"/>
              <a:t>的概念，就是为表提供合适的命名作用域。</a:t>
            </a:r>
            <a:endParaRPr lang="zh-CN" altLang="en-US" sz="1800" dirty="0"/>
          </a:p>
          <a:p>
            <a:r>
              <a:rPr lang="en-US" altLang="zh-CN" sz="1800" dirty="0"/>
              <a:t>Namespace</a:t>
            </a:r>
            <a:r>
              <a:rPr lang="zh-CN" altLang="en-US" sz="1800" dirty="0"/>
              <a:t>的名称同样会用于</a:t>
            </a:r>
            <a:r>
              <a:rPr lang="en-US" altLang="zh-CN" sz="1800" dirty="0"/>
              <a:t>HBase</a:t>
            </a:r>
            <a:r>
              <a:rPr lang="zh-CN" altLang="en-US" sz="1800" dirty="0"/>
              <a:t>存储在</a:t>
            </a:r>
            <a:r>
              <a:rPr lang="en-US" altLang="zh-CN" sz="1800" dirty="0"/>
              <a:t>HDFS</a:t>
            </a:r>
            <a:r>
              <a:rPr lang="zh-CN" altLang="en-US" sz="1800" dirty="0"/>
              <a:t>中的文件名称，因此应该是一个符合文件系统命名规范的字符串。</a:t>
            </a:r>
            <a:endParaRPr lang="zh-CN" altLang="en-US" sz="1800" dirty="0"/>
          </a:p>
          <a:p>
            <a:r>
              <a:rPr lang="zh-CN" altLang="en-US" sz="1800" dirty="0"/>
              <a:t>指代命名空间</a:t>
            </a:r>
            <a:r>
              <a:rPr lang="en-US" altLang="zh-CN" sz="1800" dirty="0"/>
              <a:t>NS1</a:t>
            </a:r>
            <a:r>
              <a:rPr lang="zh-CN" altLang="en-US" sz="1800" dirty="0"/>
              <a:t>下面的表</a:t>
            </a:r>
            <a:r>
              <a:rPr lang="en-US" altLang="zh-CN" sz="1800" dirty="0"/>
              <a:t>TABLE1</a:t>
            </a:r>
            <a:r>
              <a:rPr lang="zh-CN" altLang="en-US" sz="1800" dirty="0"/>
              <a:t>的方式是</a:t>
            </a:r>
            <a:r>
              <a:rPr lang="en-US" altLang="zh-CN" sz="1800" dirty="0"/>
              <a:t>NS1:TABLE1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如果创建的表没有指明</a:t>
            </a:r>
            <a:r>
              <a:rPr lang="en-US" altLang="zh-CN" sz="1800" dirty="0"/>
              <a:t>Namespace</a:t>
            </a:r>
            <a:r>
              <a:rPr lang="zh-CN" altLang="en-US" sz="1800" dirty="0"/>
              <a:t>，那么该表将在默认的</a:t>
            </a:r>
            <a:r>
              <a:rPr lang="en-US" altLang="zh-CN" sz="1800" dirty="0"/>
              <a:t>Namespace</a:t>
            </a:r>
            <a:r>
              <a:rPr lang="zh-CN" altLang="en-US" sz="1800" dirty="0"/>
              <a:t>当中创建和管理。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4463415" cy="576580"/>
          </a:xfrm>
        </p:spPr>
        <p:txBody>
          <a:bodyPr anchor="ctr"/>
          <a:p>
            <a:r>
              <a:rPr lang="zh-CN" altLang="en-US" sz="3200"/>
              <a:t>更合适的数据模型表示</a:t>
            </a:r>
            <a:endParaRPr lang="zh-CN" altLang="en-US" sz="3200"/>
          </a:p>
        </p:txBody>
      </p:sp>
      <p:pic>
        <p:nvPicPr>
          <p:cNvPr id="5" name="图片 4" descr="Hbase data 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845" y="1547495"/>
            <a:ext cx="4258310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36865"/>
          <p:cNvSpPr>
            <a:spLocks noGrp="1"/>
          </p:cNvSpPr>
          <p:nvPr>
            <p:ph type="title"/>
          </p:nvPr>
        </p:nvSpPr>
        <p:spPr>
          <a:xfrm>
            <a:off x="468630" y="260350"/>
            <a:ext cx="2314575" cy="576580"/>
          </a:xfrm>
        </p:spPr>
        <p:txBody>
          <a:bodyPr anchor="ctr"/>
          <a:p>
            <a:r>
              <a:rPr lang="zh-CN" altLang="en-US" sz="3200"/>
              <a:t>设计数据表</a:t>
            </a:r>
            <a:endParaRPr lang="zh-CN" altLang="en-US" sz="3200"/>
          </a:p>
        </p:txBody>
      </p:sp>
      <p:sp>
        <p:nvSpPr>
          <p:cNvPr id="15362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文本框 33796"/>
          <p:cNvSpPr txBox="1"/>
          <p:nvPr/>
        </p:nvSpPr>
        <p:spPr>
          <a:xfrm>
            <a:off x="2411413" y="1268413"/>
            <a:ext cx="15544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 Key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椭圆 33797"/>
          <p:cNvSpPr/>
          <p:nvPr/>
        </p:nvSpPr>
        <p:spPr>
          <a:xfrm>
            <a:off x="1331913" y="19224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文本框 33798"/>
          <p:cNvSpPr txBox="1"/>
          <p:nvPr/>
        </p:nvSpPr>
        <p:spPr>
          <a:xfrm>
            <a:off x="1547813" y="1773238"/>
            <a:ext cx="284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设计需要的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Column Family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椭圆 33799"/>
          <p:cNvSpPr/>
          <p:nvPr/>
        </p:nvSpPr>
        <p:spPr>
          <a:xfrm>
            <a:off x="835025" y="249237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文本框 33800"/>
          <p:cNvSpPr txBox="1"/>
          <p:nvPr/>
        </p:nvSpPr>
        <p:spPr>
          <a:xfrm>
            <a:off x="1042988" y="2349500"/>
            <a:ext cx="17830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验证业务、性能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604135" cy="576580"/>
          </a:xfrm>
        </p:spPr>
        <p:txBody>
          <a:bodyPr anchor="ctr"/>
          <a:p>
            <a:r>
              <a:rPr lang="zh-CN" altLang="en-US" sz="3200"/>
              <a:t>选择</a:t>
            </a:r>
            <a:r>
              <a:rPr lang="en-US" altLang="zh-CN" sz="3200"/>
              <a:t>Row Key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Row Key</a:t>
            </a:r>
            <a:r>
              <a:rPr lang="zh-CN" altLang="en-US" sz="1800" dirty="0"/>
              <a:t>为一个字节数组，所以可以为任何类型的数据</a:t>
            </a:r>
            <a:endParaRPr lang="zh-CN" altLang="en-US" sz="1800" dirty="0"/>
          </a:p>
          <a:p>
            <a:r>
              <a:rPr lang="en-US" altLang="zh-CN" sz="1800" dirty="0"/>
              <a:t>Row Key</a:t>
            </a:r>
            <a:r>
              <a:rPr lang="zh-CN" altLang="en-US" sz="1800" dirty="0"/>
              <a:t>应尽量选择长度相同的值</a:t>
            </a:r>
            <a:endParaRPr lang="zh-CN" altLang="en-US" sz="1800" dirty="0"/>
          </a:p>
          <a:p>
            <a:r>
              <a:rPr lang="en-US" altLang="zh-CN" sz="1800" dirty="0"/>
              <a:t>Row Key</a:t>
            </a:r>
            <a:r>
              <a:rPr lang="zh-CN" altLang="en-US" sz="1800" dirty="0"/>
              <a:t>的分布应尽量在样本空间均匀</a:t>
            </a:r>
            <a:endParaRPr lang="zh-CN" altLang="en-US" sz="1800" dirty="0"/>
          </a:p>
          <a:p>
            <a:r>
              <a:rPr lang="en-US" altLang="zh-CN" sz="1800" dirty="0"/>
              <a:t>Row Key</a:t>
            </a:r>
            <a:r>
              <a:rPr lang="zh-CN" altLang="zh-CN" sz="1800" dirty="0"/>
              <a:t>是</a:t>
            </a:r>
            <a:r>
              <a:rPr lang="en-US" altLang="zh-CN" sz="1800" dirty="0"/>
              <a:t>HBase</a:t>
            </a:r>
            <a:r>
              <a:rPr lang="zh-CN" altLang="en-US" sz="1800" dirty="0"/>
              <a:t>表设计中最重要的内容，会直接影响到程序的实现方式和性能。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如果想用户数据存储在</a:t>
            </a:r>
            <a:r>
              <a:rPr lang="en-US" altLang="zh-CN" sz="1800" dirty="0"/>
              <a:t>HBase</a:t>
            </a:r>
            <a:r>
              <a:rPr lang="zh-CN" altLang="en-US" sz="1800" dirty="0"/>
              <a:t>中，你会使用什么内容作</a:t>
            </a:r>
            <a:endParaRPr lang="zh-CN" altLang="en-US" sz="1800" dirty="0"/>
          </a:p>
          <a:p>
            <a:r>
              <a:rPr lang="zh-CN" altLang="en-US" sz="1800" dirty="0"/>
              <a:t>           </a:t>
            </a:r>
            <a:r>
              <a:rPr lang="en-US" altLang="zh-CN" sz="1800" dirty="0"/>
              <a:t>Row Key</a:t>
            </a:r>
            <a:r>
              <a:rPr lang="zh-CN" altLang="en-US" sz="1800" dirty="0"/>
              <a:t>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723" y="3525203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7345"/>
          <p:cNvSpPr>
            <a:spLocks noGrp="1"/>
          </p:cNvSpPr>
          <p:nvPr>
            <p:ph type="title"/>
          </p:nvPr>
        </p:nvSpPr>
        <p:spPr>
          <a:xfrm>
            <a:off x="468313" y="260350"/>
            <a:ext cx="2870200" cy="576263"/>
          </a:xfrm>
        </p:spPr>
        <p:txBody>
          <a:bodyPr anchor="ctr"/>
          <a:p>
            <a:r>
              <a:rPr lang="zh-CN" altLang="en-US" dirty="0"/>
              <a:t>几个问题</a:t>
            </a:r>
            <a:endParaRPr lang="zh-CN" altLang="en-US" dirty="0"/>
          </a:p>
        </p:txBody>
      </p:sp>
      <p:sp>
        <p:nvSpPr>
          <p:cNvPr id="4098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dirty="0"/>
          </a:p>
          <a:p>
            <a:r>
              <a:rPr lang="zh-CN" altLang="en-US" dirty="0"/>
              <a:t>             </a:t>
            </a:r>
            <a:r>
              <a:rPr lang="zh-CN" altLang="en-US" sz="1800" dirty="0"/>
              <a:t>如果想要将一个文件系统结构保存到一个数据结</a:t>
            </a:r>
            <a:endParaRPr lang="zh-CN" altLang="en-US" sz="1800" dirty="0"/>
          </a:p>
          <a:p>
            <a:r>
              <a:rPr lang="zh-CN" altLang="en-US" sz="1800" dirty="0"/>
              <a:t>                       构中并进行持久化，你打算怎么做？</a:t>
            </a:r>
            <a:endParaRPr lang="zh-CN" altLang="en-US" sz="1800" dirty="0"/>
          </a:p>
          <a:p>
            <a:r>
              <a:rPr lang="zh-CN" altLang="en-US" dirty="0"/>
              <a:t>             </a:t>
            </a:r>
            <a:r>
              <a:rPr lang="zh-CN" altLang="en-US" sz="1800" dirty="0"/>
              <a:t>如果有一种类型的对象，可能存在成百上千个属</a:t>
            </a:r>
            <a:endParaRPr lang="zh-CN" altLang="en-US" sz="1800" dirty="0"/>
          </a:p>
          <a:p>
            <a:r>
              <a:rPr lang="zh-CN" altLang="en-US" sz="1800" dirty="0"/>
              <a:t>                        性，而其中每个对象的大部分属性都是空的，你</a:t>
            </a:r>
            <a:endParaRPr lang="zh-CN" altLang="en-US" sz="1800" dirty="0"/>
          </a:p>
          <a:p>
            <a:r>
              <a:rPr lang="zh-CN" altLang="en-US" sz="1800" dirty="0"/>
              <a:t>                        打算使哪种数据结构来表示它？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863" y="20843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57348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349408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68195" cy="576580"/>
          </a:xfrm>
        </p:spPr>
        <p:txBody>
          <a:bodyPr anchor="ctr"/>
          <a:p>
            <a:r>
              <a:rPr lang="zh-CN" sz="3200"/>
              <a:t>设计列族</a:t>
            </a:r>
            <a:endParaRPr 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列族作为</a:t>
            </a:r>
            <a:r>
              <a:rPr lang="en-US" altLang="zh-CN" sz="1800" dirty="0"/>
              <a:t>Hbase</a:t>
            </a:r>
            <a:r>
              <a:rPr lang="zh-CN" altLang="en-US" sz="1800" dirty="0"/>
              <a:t>表结构中唯一需要预先确定的内容，也应该得到足够的重视。</a:t>
            </a:r>
            <a:endParaRPr lang="zh-CN" altLang="en-US" sz="1800" dirty="0"/>
          </a:p>
          <a:p>
            <a:r>
              <a:rPr lang="zh-CN" altLang="en-US" sz="1800" dirty="0"/>
              <a:t>列族通常表示一大类属性的集合，例如：某电商网站用户的属性可以分类为基本信息（姓名、性别等），登录信息（用户名、密码等），收货地址等列族。</a:t>
            </a:r>
            <a:endParaRPr lang="zh-CN" altLang="en-US" sz="1800" dirty="0"/>
          </a:p>
          <a:p>
            <a:r>
              <a:rPr lang="zh-CN" altLang="en-US" sz="1800" dirty="0"/>
              <a:t>如果无法对属性进行分类，或表属性数据均为稀疏数据，则可以采用单一列族的方式。</a:t>
            </a:r>
            <a:endParaRPr lang="zh-CN" altLang="en-US" sz="1800" dirty="0"/>
          </a:p>
          <a:p>
            <a:r>
              <a:rPr lang="zh-CN" altLang="en-US" sz="1800" dirty="0"/>
              <a:t>因为列族以下的列是不固定的，因此可以无需对于列做太多设计。</a:t>
            </a:r>
            <a:endParaRPr lang="zh-CN" altLang="en-US" sz="1800" dirty="0"/>
          </a:p>
          <a:p>
            <a:r>
              <a:rPr lang="zh-CN" altLang="en-US" sz="1800" dirty="0"/>
              <a:t>列族在设计时需要考虑版本数量的问题，原则是更改频繁的列族版本数量可多一些，稳定的列族版本数量可少些。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604135" cy="576580"/>
          </a:xfrm>
        </p:spPr>
        <p:txBody>
          <a:bodyPr anchor="ctr"/>
          <a:p>
            <a:r>
              <a:rPr lang="zh-CN" altLang="en-US" sz="3200"/>
              <a:t>验证业务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           假设我们的</a:t>
            </a:r>
            <a:r>
              <a:rPr lang="en-US" altLang="zh-CN" sz="1800" dirty="0"/>
              <a:t>HBase</a:t>
            </a:r>
            <a:r>
              <a:rPr lang="zh-CN" altLang="en-US" sz="1800" dirty="0"/>
              <a:t>表中要记录广东省每个人的所有门诊</a:t>
            </a:r>
            <a:endParaRPr lang="zh-CN" altLang="en-US" sz="1800" dirty="0"/>
          </a:p>
          <a:p>
            <a:r>
              <a:rPr lang="zh-CN" altLang="en-US" sz="1800" dirty="0"/>
              <a:t>           记录，现我们希望最快速最方便的获取某个人某一天的</a:t>
            </a:r>
            <a:endParaRPr lang="zh-CN" altLang="en-US" sz="1800" dirty="0"/>
          </a:p>
          <a:p>
            <a:r>
              <a:rPr lang="zh-CN" altLang="en-US" sz="1800" dirty="0"/>
              <a:t>           门诊医院和门诊医生，应该如何设计表？</a:t>
            </a: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723" y="1737043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023870" cy="576580"/>
          </a:xfrm>
        </p:spPr>
        <p:txBody>
          <a:bodyPr anchor="ctr"/>
          <a:p>
            <a:r>
              <a:rPr lang="zh-CN" altLang="zh-CN" sz="3200"/>
              <a:t>使用</a:t>
            </a:r>
            <a:r>
              <a:rPr lang="en-US" altLang="zh-CN" sz="3200"/>
              <a:t>HBase</a:t>
            </a:r>
            <a:r>
              <a:rPr lang="zh-CN" altLang="en-US" sz="3200"/>
              <a:t>命令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HBase</a:t>
            </a:r>
            <a:r>
              <a:rPr lang="zh-CN" altLang="en-US" sz="1800" dirty="0"/>
              <a:t>提供交互式的命令工具</a:t>
            </a:r>
            <a:r>
              <a:rPr lang="en-US" altLang="zh-CN" sz="1800" dirty="0"/>
              <a:t>shell</a:t>
            </a:r>
            <a:r>
              <a:rPr lang="zh-CN" altLang="en-US" sz="1800" dirty="0"/>
              <a:t>让用户可以直接操作</a:t>
            </a:r>
            <a:r>
              <a:rPr lang="en-US" altLang="zh-CN" sz="1800" dirty="0"/>
              <a:t>HBase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HBase shell</a:t>
            </a:r>
            <a:r>
              <a:rPr lang="zh-CN" altLang="en-US" sz="1800" dirty="0"/>
              <a:t>所有的命令列表和解释请参见：</a:t>
            </a:r>
            <a:endParaRPr lang="zh-CN" altLang="en-US" sz="1800" dirty="0"/>
          </a:p>
          <a:p>
            <a:r>
              <a:rPr lang="zh-CN" altLang="en-US" sz="1800" dirty="0"/>
              <a:t>https://learnhbase.wordpress.com/2013/03/02/hbase-shell-commands/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378200" cy="576580"/>
          </a:xfrm>
        </p:spPr>
        <p:txBody>
          <a:bodyPr anchor="ctr"/>
          <a:p>
            <a:r>
              <a:rPr lang="en-US" sz="3200"/>
              <a:t>HBase</a:t>
            </a:r>
            <a:r>
              <a:rPr lang="zh-CN" sz="3200"/>
              <a:t> </a:t>
            </a:r>
            <a:r>
              <a:rPr lang="en-US" altLang="zh-CN" sz="3200"/>
              <a:t>Client</a:t>
            </a:r>
            <a:r>
              <a:rPr lang="zh-CN" altLang="en-US" sz="3200"/>
              <a:t>示例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zh-CN" sz="1800" dirty="0"/>
              <a:t>使用</a:t>
            </a:r>
            <a:r>
              <a:rPr lang="en-US" altLang="zh-CN" sz="1800" dirty="0"/>
              <a:t>HBase Client</a:t>
            </a:r>
            <a:r>
              <a:rPr lang="zh-CN" altLang="en-US" sz="1800" dirty="0"/>
              <a:t>创建一张表，实现增删改查功能</a:t>
            </a:r>
            <a:endParaRPr lang="zh-CN" altLang="en-US" sz="1800" dirty="0"/>
          </a:p>
          <a:p>
            <a:r>
              <a:rPr lang="zh-CN" altLang="en-US" sz="1800" dirty="0"/>
              <a:t>推荐学习：</a:t>
            </a:r>
            <a:r>
              <a:rPr lang="en-US" altLang="zh-CN" sz="1800" dirty="0"/>
              <a:t>Apache Phoenix</a:t>
            </a:r>
            <a:r>
              <a:rPr lang="zh-CN" altLang="en-US" sz="1800" dirty="0"/>
              <a:t>是一个可以使用类似</a:t>
            </a:r>
            <a:r>
              <a:rPr lang="en-US" altLang="zh-CN" sz="1800" dirty="0"/>
              <a:t>SQL</a:t>
            </a:r>
            <a:r>
              <a:rPr lang="zh-CN" altLang="en-US" sz="1800" dirty="0"/>
              <a:t>语法的语句及</a:t>
            </a:r>
            <a:r>
              <a:rPr lang="en-US" altLang="zh-CN" sz="1800" dirty="0"/>
              <a:t>JDBC</a:t>
            </a:r>
            <a:r>
              <a:rPr lang="zh-CN" altLang="en-US" sz="1800" dirty="0"/>
              <a:t>连接访问读写</a:t>
            </a:r>
            <a:r>
              <a:rPr lang="en-US" altLang="zh-CN" sz="1800" dirty="0"/>
              <a:t>HBase</a:t>
            </a:r>
            <a:r>
              <a:rPr lang="zh-CN" altLang="en-US" sz="1800" dirty="0"/>
              <a:t>的工具，推荐学有余力的同事额外阅读学习。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55297"/>
          <p:cNvSpPr>
            <a:spLocks noGrp="1"/>
          </p:cNvSpPr>
          <p:nvPr>
            <p:ph type="title"/>
          </p:nvPr>
        </p:nvSpPr>
        <p:spPr>
          <a:xfrm>
            <a:off x="468313" y="333375"/>
            <a:ext cx="3346450" cy="576263"/>
          </a:xfrm>
        </p:spPr>
        <p:txBody>
          <a:bodyPr anchor="ctr"/>
          <a:p>
            <a:r>
              <a:rPr lang="zh-CN" altLang="en-US" dirty="0"/>
              <a:t>思考与讨论</a:t>
            </a:r>
            <a:endParaRPr lang="zh-CN" altLang="en-US" dirty="0"/>
          </a:p>
        </p:txBody>
      </p:sp>
      <p:sp>
        <p:nvSpPr>
          <p:cNvPr id="28674" name="文本占位符 55298"/>
          <p:cNvSpPr>
            <a:spLocks noGrp="1"/>
          </p:cNvSpPr>
          <p:nvPr>
            <p:ph idx="1"/>
          </p:nvPr>
        </p:nvSpPr>
        <p:spPr>
          <a:xfrm>
            <a:off x="1258888" y="1700213"/>
            <a:ext cx="6842125" cy="3600450"/>
          </a:xfrm>
        </p:spPr>
        <p:txBody>
          <a:bodyPr anchor="t"/>
          <a:p>
            <a:r>
              <a:rPr lang="zh-CN" altLang="en-US" sz="1800" dirty="0"/>
              <a:t>                  设计一张</a:t>
            </a:r>
            <a:r>
              <a:rPr lang="en-US" altLang="zh-CN" sz="1800" dirty="0"/>
              <a:t>HBase</a:t>
            </a:r>
            <a:r>
              <a:rPr lang="zh-CN" altLang="en-US" sz="1800" dirty="0"/>
              <a:t>表存储</a:t>
            </a:r>
            <a:r>
              <a:rPr lang="en-US" altLang="zh-CN" sz="1800" dirty="0"/>
              <a:t>GitHub</a:t>
            </a:r>
            <a:r>
              <a:rPr lang="zh-CN" altLang="en-US" sz="1800" dirty="0"/>
              <a:t>上的用户及该用户的星</a:t>
            </a:r>
            <a:endParaRPr lang="zh-CN" altLang="en-US" sz="1800" dirty="0"/>
          </a:p>
          <a:p>
            <a:r>
              <a:rPr lang="zh-CN" altLang="en-US" sz="1800" dirty="0"/>
              <a:t>                  标（关注）项目数据。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如果我们需要最快速地找出每个项目的星标（关注）</a:t>
            </a:r>
            <a:endParaRPr lang="zh-CN" altLang="en-US" sz="1800" dirty="0"/>
          </a:p>
          <a:p>
            <a:r>
              <a:rPr lang="zh-CN" altLang="en-US" sz="1800" dirty="0"/>
              <a:t>                  有哪些，上表需要修改吗？应该怎样修改？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使用</a:t>
            </a:r>
            <a:r>
              <a:rPr lang="en-US" altLang="zh-CN" sz="1800" dirty="0"/>
              <a:t>HBase Client</a:t>
            </a:r>
            <a:r>
              <a:rPr lang="zh-CN" altLang="en-US" sz="1800" dirty="0"/>
              <a:t>编写一个程序查询某一个项目的所有</a:t>
            </a:r>
            <a:endParaRPr lang="zh-CN" altLang="en-US" sz="1800" dirty="0"/>
          </a:p>
          <a:p>
            <a:r>
              <a:rPr lang="zh-CN" altLang="en-US" sz="1800" dirty="0"/>
              <a:t>                  星标用户。</a:t>
            </a:r>
            <a:endParaRPr lang="zh-CN" altLang="en-US" sz="1800" dirty="0"/>
          </a:p>
        </p:txBody>
      </p:sp>
      <p:pic>
        <p:nvPicPr>
          <p:cNvPr id="28675" name="图片 55299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844675"/>
            <a:ext cx="935038" cy="935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图片 55300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068638"/>
            <a:ext cx="935038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图片 55301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838" y="42941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56321"/>
          <p:cNvSpPr>
            <a:spLocks noGrp="1"/>
          </p:cNvSpPr>
          <p:nvPr>
            <p:ph type="title"/>
          </p:nvPr>
        </p:nvSpPr>
        <p:spPr>
          <a:xfrm>
            <a:off x="403225" y="236538"/>
            <a:ext cx="8166100" cy="576262"/>
          </a:xfrm>
        </p:spPr>
        <p:txBody>
          <a:bodyPr anchor="ctr"/>
          <a:p>
            <a:r>
              <a:rPr lang="en-US" altLang="zh-CN" sz="2400"/>
              <a:t>HBase API:   </a:t>
            </a:r>
            <a:r>
              <a:rPr lang="en-US" altLang="zh-CN" sz="2400" err="1"/>
              <a:t>org.apache.hadoop.io.hbase</a:t>
            </a:r>
            <a:br>
              <a:rPr lang="en-US" altLang="zh-CN" sz="2400" err="1"/>
            </a:br>
            <a:endParaRPr lang="en-US" altLang="zh-CN" sz="2400"/>
          </a:p>
        </p:txBody>
      </p:sp>
      <p:sp>
        <p:nvSpPr>
          <p:cNvPr id="29698" name="文本占位符 56322"/>
          <p:cNvSpPr>
            <a:spLocks noGrp="1"/>
          </p:cNvSpPr>
          <p:nvPr>
            <p:ph idx="1"/>
          </p:nvPr>
        </p:nvSpPr>
        <p:spPr>
          <a:xfrm>
            <a:off x="1258888" y="1700213"/>
            <a:ext cx="6624637" cy="1008062"/>
          </a:xfrm>
        </p:spPr>
        <p:txBody>
          <a:bodyPr anchor="t"/>
          <a:p>
            <a:r>
              <a:rPr lang="zh-CN" altLang="en-US" sz="1800" dirty="0"/>
              <a:t>参考：</a:t>
            </a:r>
            <a:r>
              <a:rPr lang="en-US" altLang="zh-CN" sz="1800">
                <a:hlinkClick r:id="rId1"/>
              </a:rPr>
              <a:t>http://hbase.apache.org/book.html</a:t>
            </a:r>
            <a:endParaRPr lang="en-US" altLang="zh-CN" sz="1800"/>
          </a:p>
          <a:p>
            <a:r>
              <a:rPr lang="zh-CN" altLang="en-US" sz="1800" dirty="0"/>
              <a:t>参考：</a:t>
            </a:r>
            <a:r>
              <a:rPr lang="en-US" altLang="zh-CN" sz="1800" dirty="0"/>
              <a:t>Google</a:t>
            </a:r>
            <a:r>
              <a:rPr lang="zh-CN" altLang="en-US" sz="1800" dirty="0"/>
              <a:t>论文老三篇</a:t>
            </a:r>
            <a:r>
              <a:rPr lang="en-US" altLang="zh-CN" sz="1800" dirty="0"/>
              <a:t>-BigTable</a:t>
            </a:r>
            <a:r>
              <a:rPr lang="en-US" altLang="zh-CN" sz="1800"/>
              <a:t>.pdf</a:t>
            </a:r>
            <a:endParaRPr lang="zh-CN" altLang="en-US" sz="1800" dirty="0"/>
          </a:p>
        </p:txBody>
      </p:sp>
      <p:sp>
        <p:nvSpPr>
          <p:cNvPr id="29699" name="文本框 56323"/>
          <p:cNvSpPr txBox="1"/>
          <p:nvPr/>
        </p:nvSpPr>
        <p:spPr>
          <a:xfrm>
            <a:off x="1668463" y="2997200"/>
            <a:ext cx="5922962" cy="1433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sz="8800">
                <a:solidFill>
                  <a:srgbClr val="FF33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Thank You!</a:t>
            </a:r>
            <a:endParaRPr lang="en-US" altLang="zh-CN" sz="8800">
              <a:solidFill>
                <a:srgbClr val="FF3300"/>
              </a:solidFill>
              <a:latin typeface="Georgia" panose="02040502050405020303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TextBox 12"/>
          <p:cNvSpPr txBox="1"/>
          <p:nvPr/>
        </p:nvSpPr>
        <p:spPr>
          <a:xfrm>
            <a:off x="539750" y="476250"/>
            <a:ext cx="29289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20"/>
          <p:cNvSpPr/>
          <p:nvPr/>
        </p:nvSpPr>
        <p:spPr>
          <a:xfrm>
            <a:off x="3924300" y="2636838"/>
            <a:ext cx="10972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21"/>
          <p:cNvSpPr/>
          <p:nvPr/>
        </p:nvSpPr>
        <p:spPr>
          <a:xfrm>
            <a:off x="3924300" y="1773238"/>
            <a:ext cx="6400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矩形 22"/>
          <p:cNvSpPr/>
          <p:nvPr/>
        </p:nvSpPr>
        <p:spPr>
          <a:xfrm>
            <a:off x="3898900" y="3559175"/>
            <a:ext cx="13258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设计数据表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3" name="矩形 21"/>
          <p:cNvSpPr/>
          <p:nvPr/>
        </p:nvSpPr>
        <p:spPr>
          <a:xfrm>
            <a:off x="3894138" y="4365625"/>
            <a:ext cx="177927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缺角矩形 9"/>
          <p:cNvSpPr/>
          <p:nvPr/>
        </p:nvSpPr>
        <p:spPr>
          <a:xfrm>
            <a:off x="2700338" y="50847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5" name="矩形 21"/>
          <p:cNvSpPr/>
          <p:nvPr/>
        </p:nvSpPr>
        <p:spPr>
          <a:xfrm>
            <a:off x="3924300" y="5229225"/>
            <a:ext cx="13258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程序及例子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椭圆 3088"/>
          <p:cNvSpPr/>
          <p:nvPr/>
        </p:nvSpPr>
        <p:spPr>
          <a:xfrm>
            <a:off x="2555875" y="692150"/>
            <a:ext cx="71438" cy="71438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直接连接符 3089"/>
          <p:cNvSpPr/>
          <p:nvPr/>
        </p:nvSpPr>
        <p:spPr>
          <a:xfrm>
            <a:off x="2593975" y="790575"/>
            <a:ext cx="0" cy="2159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8" name="直接连接符 3090"/>
          <p:cNvSpPr/>
          <p:nvPr/>
        </p:nvSpPr>
        <p:spPr>
          <a:xfrm>
            <a:off x="2593975" y="1049338"/>
            <a:ext cx="0" cy="43195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9" name="椭圆 3091"/>
          <p:cNvSpPr/>
          <p:nvPr/>
        </p:nvSpPr>
        <p:spPr>
          <a:xfrm>
            <a:off x="3563938" y="19510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0" name="直接连接符 3092"/>
          <p:cNvSpPr/>
          <p:nvPr/>
        </p:nvSpPr>
        <p:spPr>
          <a:xfrm>
            <a:off x="2627313" y="198913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1" name="椭圆 3093"/>
          <p:cNvSpPr/>
          <p:nvPr/>
        </p:nvSpPr>
        <p:spPr>
          <a:xfrm>
            <a:off x="3563938" y="27813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2" name="直接连接符 3094"/>
          <p:cNvSpPr/>
          <p:nvPr/>
        </p:nvSpPr>
        <p:spPr>
          <a:xfrm>
            <a:off x="2627313" y="2819400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3" name="椭圆 3095"/>
          <p:cNvSpPr/>
          <p:nvPr/>
        </p:nvSpPr>
        <p:spPr>
          <a:xfrm>
            <a:off x="3563938" y="37179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4" name="直接连接符 3096"/>
          <p:cNvSpPr/>
          <p:nvPr/>
        </p:nvSpPr>
        <p:spPr>
          <a:xfrm>
            <a:off x="2627313" y="375602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5" name="椭圆 3097"/>
          <p:cNvSpPr/>
          <p:nvPr/>
        </p:nvSpPr>
        <p:spPr>
          <a:xfrm>
            <a:off x="3563938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6" name="直接连接符 3098"/>
          <p:cNvSpPr/>
          <p:nvPr/>
        </p:nvSpPr>
        <p:spPr>
          <a:xfrm>
            <a:off x="2627313" y="4548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7" name="椭圆 3099"/>
          <p:cNvSpPr/>
          <p:nvPr/>
        </p:nvSpPr>
        <p:spPr>
          <a:xfrm>
            <a:off x="3563938" y="53736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8" name="直接连接符 3100"/>
          <p:cNvSpPr/>
          <p:nvPr/>
        </p:nvSpPr>
        <p:spPr>
          <a:xfrm>
            <a:off x="2627313" y="54117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12"/>
          <p:cNvSpPr txBox="1"/>
          <p:nvPr/>
        </p:nvSpPr>
        <p:spPr>
          <a:xfrm>
            <a:off x="539750" y="476250"/>
            <a:ext cx="2928938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20"/>
          <p:cNvSpPr/>
          <p:nvPr/>
        </p:nvSpPr>
        <p:spPr>
          <a:xfrm>
            <a:off x="3924300" y="2636838"/>
            <a:ext cx="246507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实现的设计理念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21"/>
          <p:cNvSpPr/>
          <p:nvPr/>
        </p:nvSpPr>
        <p:spPr>
          <a:xfrm>
            <a:off x="3924300" y="1773238"/>
            <a:ext cx="155067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矩形 22"/>
          <p:cNvSpPr/>
          <p:nvPr/>
        </p:nvSpPr>
        <p:spPr>
          <a:xfrm>
            <a:off x="3898900" y="3559175"/>
            <a:ext cx="1097280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7" name="矩形 21"/>
          <p:cNvSpPr/>
          <p:nvPr/>
        </p:nvSpPr>
        <p:spPr>
          <a:xfrm>
            <a:off x="3894138" y="4365625"/>
            <a:ext cx="1919605" cy="3848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8" name="椭圆 28688"/>
          <p:cNvSpPr/>
          <p:nvPr/>
        </p:nvSpPr>
        <p:spPr>
          <a:xfrm>
            <a:off x="2555875" y="692150"/>
            <a:ext cx="71438" cy="71438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9" name="直接连接符 28689"/>
          <p:cNvSpPr/>
          <p:nvPr/>
        </p:nvSpPr>
        <p:spPr>
          <a:xfrm>
            <a:off x="2593975" y="790575"/>
            <a:ext cx="0" cy="2159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0" name="直接连接符 28690"/>
          <p:cNvSpPr/>
          <p:nvPr/>
        </p:nvSpPr>
        <p:spPr>
          <a:xfrm>
            <a:off x="2593975" y="1090613"/>
            <a:ext cx="0" cy="34559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1" name="椭圆 28691"/>
          <p:cNvSpPr/>
          <p:nvPr/>
        </p:nvSpPr>
        <p:spPr>
          <a:xfrm>
            <a:off x="3563938" y="19462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2" name="直接连接符 28692"/>
          <p:cNvSpPr/>
          <p:nvPr/>
        </p:nvSpPr>
        <p:spPr>
          <a:xfrm>
            <a:off x="2627313" y="198913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3" name="椭圆 28693"/>
          <p:cNvSpPr/>
          <p:nvPr/>
        </p:nvSpPr>
        <p:spPr>
          <a:xfrm>
            <a:off x="3563938" y="27813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4" name="直接连接符 28694"/>
          <p:cNvSpPr/>
          <p:nvPr/>
        </p:nvSpPr>
        <p:spPr>
          <a:xfrm>
            <a:off x="2627313" y="2819400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5" name="椭圆 28695"/>
          <p:cNvSpPr/>
          <p:nvPr/>
        </p:nvSpPr>
        <p:spPr>
          <a:xfrm>
            <a:off x="3563938" y="37179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6" name="直接连接符 28696"/>
          <p:cNvSpPr/>
          <p:nvPr/>
        </p:nvSpPr>
        <p:spPr>
          <a:xfrm>
            <a:off x="2627313" y="375602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7" name="椭圆 28697"/>
          <p:cNvSpPr/>
          <p:nvPr/>
        </p:nvSpPr>
        <p:spPr>
          <a:xfrm>
            <a:off x="3563938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8" name="直接连接符 28698"/>
          <p:cNvSpPr/>
          <p:nvPr/>
        </p:nvSpPr>
        <p:spPr>
          <a:xfrm>
            <a:off x="2627313" y="4548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1745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61845" cy="576580"/>
          </a:xfrm>
        </p:spPr>
        <p:txBody>
          <a:bodyPr anchor="ctr"/>
          <a:p>
            <a:r>
              <a:rPr lang="en-US" altLang="zh-CN" sz="2400" dirty="0"/>
              <a:t>HBase</a:t>
            </a:r>
            <a:r>
              <a:rPr lang="zh-CN" altLang="en-US" sz="2400" dirty="0"/>
              <a:t>是什么</a:t>
            </a:r>
            <a:endParaRPr lang="zh-CN" altLang="en-US" sz="2400" dirty="0"/>
          </a:p>
        </p:txBody>
      </p:sp>
      <p:sp>
        <p:nvSpPr>
          <p:cNvPr id="9218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000" dirty="0"/>
              <a:t>HBase</a:t>
            </a:r>
            <a:r>
              <a:rPr lang="zh-CN" altLang="en-US" sz="2000" dirty="0"/>
              <a:t>是一个数据库，又不是一个</a:t>
            </a:r>
            <a:r>
              <a:rPr lang="en-US" altLang="zh-CN" sz="2000" dirty="0"/>
              <a:t>“</a:t>
            </a:r>
            <a:r>
              <a:rPr lang="zh-CN" altLang="en-US" sz="2000" dirty="0"/>
              <a:t>数据库</a:t>
            </a:r>
            <a:r>
              <a:rPr lang="en-US" altLang="zh-CN" sz="2000" dirty="0"/>
              <a:t>”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en-US" altLang="zh-CN" sz="2000" dirty="0"/>
              <a:t>HBase</a:t>
            </a:r>
            <a:r>
              <a:rPr lang="zh-CN" altLang="en-US" sz="2000" dirty="0"/>
              <a:t>是</a:t>
            </a:r>
            <a:r>
              <a:rPr lang="en-US" altLang="zh-CN" sz="2000" dirty="0"/>
              <a:t>Google Big Table</a:t>
            </a:r>
            <a:r>
              <a:rPr lang="zh-CN" altLang="en-US" sz="2000" dirty="0"/>
              <a:t>的</a:t>
            </a:r>
            <a:r>
              <a:rPr lang="en-US" altLang="zh-CN" sz="2000" dirty="0"/>
              <a:t>Hadoop</a:t>
            </a:r>
            <a:r>
              <a:rPr lang="zh-CN" altLang="en-US" sz="2000" dirty="0"/>
              <a:t>实现，是</a:t>
            </a:r>
            <a:r>
              <a:rPr lang="en-US" altLang="zh-CN" sz="2000" dirty="0"/>
              <a:t>Hadoop</a:t>
            </a:r>
            <a:r>
              <a:rPr lang="zh-CN" altLang="en-US" sz="2000" dirty="0"/>
              <a:t>生态中最早的成员之一，目前已得到广泛的应用。</a:t>
            </a:r>
            <a:endParaRPr lang="zh-CN" altLang="en-US" sz="2000" dirty="0"/>
          </a:p>
          <a:p>
            <a:r>
              <a:rPr lang="zh-CN" altLang="en-US" sz="2000" dirty="0"/>
              <a:t>有很多关于</a:t>
            </a:r>
            <a:r>
              <a:rPr lang="en-US" altLang="zh-CN" sz="2000" dirty="0"/>
              <a:t>HBase</a:t>
            </a:r>
            <a:r>
              <a:rPr lang="zh-CN" altLang="en-US" sz="2000" dirty="0"/>
              <a:t>的说法，列式数据库，键值</a:t>
            </a:r>
            <a:r>
              <a:rPr lang="en-US" altLang="zh-CN" sz="2000" dirty="0"/>
              <a:t>Map</a:t>
            </a:r>
            <a:r>
              <a:rPr lang="zh-CN" altLang="en-US" sz="2000" dirty="0"/>
              <a:t>数据库，带版本的多维</a:t>
            </a:r>
            <a:r>
              <a:rPr lang="en-US" altLang="zh-CN" sz="2000" dirty="0"/>
              <a:t>Map</a:t>
            </a:r>
            <a:r>
              <a:rPr lang="zh-CN" altLang="en-US" sz="2000" dirty="0"/>
              <a:t>数据库等等，这些说法都是正确的。</a:t>
            </a:r>
            <a:endParaRPr lang="zh-CN" altLang="en-US" sz="2000" dirty="0"/>
          </a:p>
          <a:p>
            <a:r>
              <a:rPr lang="zh-CN" altLang="en-US" sz="2000" dirty="0"/>
              <a:t>按照</a:t>
            </a:r>
            <a:r>
              <a:rPr lang="en-US" altLang="zh-CN" sz="2000" dirty="0"/>
              <a:t>Big Table</a:t>
            </a:r>
            <a:r>
              <a:rPr lang="zh-CN" altLang="en-US" sz="2000" dirty="0"/>
              <a:t>的定义，</a:t>
            </a:r>
            <a:r>
              <a:rPr lang="en-US" altLang="zh-CN" sz="2000" dirty="0"/>
              <a:t>HBase</a:t>
            </a:r>
            <a:r>
              <a:rPr lang="zh-CN" altLang="en-US" sz="2000" dirty="0"/>
              <a:t>应该是稀疏存储的、分布式的、持久化的多维排序</a:t>
            </a:r>
            <a:r>
              <a:rPr lang="en-US" altLang="zh-CN" sz="2000" dirty="0"/>
              <a:t>Map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1745"/>
          <p:cNvSpPr>
            <a:spLocks noGrp="1"/>
          </p:cNvSpPr>
          <p:nvPr>
            <p:ph type="title"/>
          </p:nvPr>
        </p:nvSpPr>
        <p:spPr>
          <a:xfrm>
            <a:off x="468630" y="260350"/>
            <a:ext cx="3307080" cy="576580"/>
          </a:xfrm>
        </p:spPr>
        <p:txBody>
          <a:bodyPr anchor="ctr"/>
          <a:p>
            <a:r>
              <a:rPr lang="en-US" altLang="zh-CN" sz="2400" dirty="0"/>
              <a:t>HBase</a:t>
            </a:r>
            <a:r>
              <a:rPr lang="zh-CN" altLang="en-US" sz="2400" dirty="0"/>
              <a:t>实现的设计理念</a:t>
            </a:r>
            <a:endParaRPr lang="zh-CN" altLang="en-US" sz="2400" dirty="0"/>
          </a:p>
        </p:txBody>
      </p:sp>
      <p:sp>
        <p:nvSpPr>
          <p:cNvPr id="9218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 dirty="0"/>
              <a:t>分布式的持久化存储</a:t>
            </a:r>
            <a:endParaRPr lang="zh-CN" altLang="en-US" sz="2000" dirty="0"/>
          </a:p>
          <a:p>
            <a:r>
              <a:rPr lang="zh-CN" altLang="en-US" sz="2000" dirty="0"/>
              <a:t>便于管理稀疏结构的数据</a:t>
            </a:r>
            <a:endParaRPr lang="zh-CN" altLang="en-US" sz="2000" dirty="0"/>
          </a:p>
          <a:p>
            <a:r>
              <a:rPr lang="zh-CN" altLang="en-US" sz="2000" dirty="0"/>
              <a:t>提供可运行时定义的列</a:t>
            </a:r>
            <a:endParaRPr lang="zh-CN" altLang="en-US" sz="2000" dirty="0"/>
          </a:p>
          <a:p>
            <a:r>
              <a:rPr lang="zh-CN" altLang="en-US" sz="2000" dirty="0"/>
              <a:t>提供一份数据的多份版本</a:t>
            </a:r>
            <a:endParaRPr lang="zh-CN" altLang="en-US" sz="2000" dirty="0"/>
          </a:p>
          <a:p>
            <a:r>
              <a:rPr lang="zh-CN" altLang="en-US" sz="2000" dirty="0"/>
              <a:t>高速的响应</a:t>
            </a:r>
            <a:endParaRPr lang="zh-CN" altLang="en-US" sz="2000" dirty="0"/>
          </a:p>
          <a:p>
            <a:r>
              <a:rPr lang="zh-CN" altLang="en-US" sz="2000" dirty="0"/>
              <a:t>与</a:t>
            </a:r>
            <a:r>
              <a:rPr lang="en-US" altLang="zh-CN" sz="2000" dirty="0"/>
              <a:t>Hadoop</a:t>
            </a:r>
            <a:r>
              <a:rPr lang="zh-CN" altLang="en-US" sz="2000" dirty="0"/>
              <a:t>能完美的整合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1745"/>
          <p:cNvSpPr>
            <a:spLocks noGrp="1"/>
          </p:cNvSpPr>
          <p:nvPr>
            <p:ph type="title"/>
          </p:nvPr>
        </p:nvSpPr>
        <p:spPr>
          <a:xfrm>
            <a:off x="468630" y="260350"/>
            <a:ext cx="1708150" cy="576580"/>
          </a:xfrm>
        </p:spPr>
        <p:txBody>
          <a:bodyPr anchor="ctr"/>
          <a:p>
            <a:r>
              <a:rPr lang="zh-CN" altLang="en-US" sz="2400" dirty="0"/>
              <a:t>应用场景</a:t>
            </a:r>
            <a:endParaRPr lang="zh-CN" altLang="en-US" sz="2400" dirty="0"/>
          </a:p>
        </p:txBody>
      </p:sp>
      <p:sp>
        <p:nvSpPr>
          <p:cNvPr id="9218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000" dirty="0"/>
              <a:t>大数据量的结构化存储</a:t>
            </a:r>
            <a:endParaRPr lang="zh-CN" altLang="en-US" sz="2000" dirty="0"/>
          </a:p>
          <a:p>
            <a:r>
              <a:rPr lang="zh-CN" altLang="en-US" sz="2000" dirty="0"/>
              <a:t>需要集群提供快速读写</a:t>
            </a:r>
            <a:endParaRPr lang="zh-CN" altLang="en-US" sz="2000" dirty="0"/>
          </a:p>
          <a:p>
            <a:r>
              <a:rPr lang="zh-CN" altLang="en-US" sz="2000" dirty="0"/>
              <a:t>存储对象的属性不能或不适合预先确定</a:t>
            </a:r>
            <a:endParaRPr lang="zh-CN" altLang="en-US" sz="2000" dirty="0"/>
          </a:p>
          <a:p>
            <a:r>
              <a:rPr lang="zh-CN" altLang="en-US" sz="2000" dirty="0"/>
              <a:t>存储对象的结构是稀疏的</a:t>
            </a:r>
            <a:endParaRPr lang="zh-CN" altLang="en-US" sz="2000" dirty="0"/>
          </a:p>
          <a:p>
            <a:r>
              <a:rPr lang="zh-CN" altLang="en-US" sz="2000" dirty="0"/>
              <a:t>存储对象不会产生复杂的相互关系</a:t>
            </a:r>
            <a:endParaRPr lang="zh-CN" altLang="en-US" sz="2000" dirty="0"/>
          </a:p>
          <a:p>
            <a:r>
              <a:rPr lang="zh-CN" altLang="en-US" sz="2000" dirty="0"/>
              <a:t>没有很复杂多样的集合运算分析需求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969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510155" cy="576580"/>
          </a:xfrm>
        </p:spPr>
        <p:txBody>
          <a:bodyPr anchor="ctr"/>
          <a:p>
            <a:r>
              <a:rPr lang="zh-CN" altLang="zh-CN" sz="2400" dirty="0"/>
              <a:t>与</a:t>
            </a:r>
            <a:r>
              <a:rPr lang="en-US" altLang="zh-CN" sz="2400" dirty="0"/>
              <a:t>RDBMS</a:t>
            </a:r>
            <a:r>
              <a:rPr lang="zh-CN" altLang="en-US" sz="2400" dirty="0"/>
              <a:t>的区别</a:t>
            </a:r>
            <a:endParaRPr lang="zh-CN" altLang="en-US" sz="2400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1614170" y="1663065"/>
          <a:ext cx="540893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088"/>
                <a:gridCol w="1081087"/>
                <a:gridCol w="1082675"/>
                <a:gridCol w="968375"/>
                <a:gridCol w="1195388"/>
              </a:tblGrid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RDBMS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有限的固定列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（无编号）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.......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（无编号）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.......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行数不固定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E7E6E6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.......</a:t>
                      </a:r>
                      <a:endParaRPr lang="zh-CN" altLang="en-US" sz="1000" b="0" u="none">
                        <a:highlight>
                          <a:srgbClr val="E7E6E6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31863" y="2971800"/>
          <a:ext cx="4591685" cy="88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613"/>
                <a:gridCol w="887412"/>
                <a:gridCol w="1003300"/>
                <a:gridCol w="863600"/>
                <a:gridCol w="850900"/>
                <a:gridCol w="673100"/>
                <a:gridCol w="835025"/>
                <a:gridCol w="1076325"/>
              </a:tblGrid>
              <a:tr h="0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HBase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列族</a:t>
                      </a: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有限的列族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列数不固定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列数不固定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列数不固定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列数不固定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Row Key 1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Row Key 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行数不固定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Cell</a:t>
                      </a:r>
                      <a:r>
                        <a:rPr lang="zh-CN" altLang="en-US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000" b="0" u="none">
                          <a:highlight>
                            <a:srgbClr val="BDD6EE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zh-CN" altLang="en-US" sz="1000" b="0" u="none">
                        <a:highlight>
                          <a:srgbClr val="BDD6E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2052638" y="4438650"/>
          <a:ext cx="276479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8"/>
                <a:gridCol w="1385887"/>
              </a:tblGrid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 </a:t>
                      </a:r>
                      <a:r>
                        <a:rPr lang="en-US" altLang="zh-CN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Version 1</a:t>
                      </a:r>
                      <a:endParaRPr lang="zh-CN" altLang="en-US" sz="1000" b="0" u="none">
                        <a:highlight>
                          <a:srgbClr val="FEF2CC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r>
                        <a:rPr lang="en-US" altLang="zh-CN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1</a:t>
                      </a:r>
                      <a:endParaRPr lang="zh-CN" altLang="en-US" sz="1000" b="0" u="none">
                        <a:highlight>
                          <a:srgbClr val="FEF2CC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 </a:t>
                      </a:r>
                      <a:r>
                        <a:rPr lang="en-US" altLang="zh-CN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Version 2</a:t>
                      </a:r>
                      <a:endParaRPr lang="zh-CN" altLang="en-US" sz="1000" b="0" u="none">
                        <a:highlight>
                          <a:srgbClr val="FEF2CC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r>
                        <a:rPr lang="en-US" altLang="zh-CN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2</a:t>
                      </a:r>
                      <a:endParaRPr lang="zh-CN" altLang="en-US" sz="1000" b="0" u="none">
                        <a:highlight>
                          <a:srgbClr val="FEF2CC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 </a:t>
                      </a:r>
                      <a:r>
                        <a:rPr lang="en-US" altLang="zh-CN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Version 3</a:t>
                      </a:r>
                      <a:endParaRPr lang="zh-CN" altLang="en-US" sz="1000" b="0" u="none">
                        <a:highlight>
                          <a:srgbClr val="FEF2CC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</a:t>
                      </a:r>
                      <a:r>
                        <a:rPr lang="en-US" altLang="zh-CN" sz="1000" b="0" u="none">
                          <a:highlight>
                            <a:srgbClr val="FEF2CC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3</a:t>
                      </a:r>
                      <a:endParaRPr lang="zh-CN" altLang="en-US" sz="1000" b="0" u="none">
                        <a:highlight>
                          <a:srgbClr val="FEF2CC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2CC"/>
                    </a:solidFill>
                  </a:tcPr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2484120" y="3861435"/>
            <a:ext cx="208915" cy="575945"/>
          </a:xfrm>
          <a:prstGeom prst="downArrow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66925" cy="576580"/>
          </a:xfrm>
        </p:spPr>
        <p:txBody>
          <a:bodyPr anchor="ctr"/>
          <a:p>
            <a:r>
              <a:rPr lang="zh-CN" altLang="en-US" sz="3200" dirty="0"/>
              <a:t>数据模型</a:t>
            </a:r>
            <a:endParaRPr lang="zh-CN" altLang="en-US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10210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31913" y="1922463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9321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行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835025" y="249237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1042988" y="2349500"/>
            <a:ext cx="22275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列族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Column Family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33799"/>
          <p:cNvSpPr/>
          <p:nvPr/>
        </p:nvSpPr>
        <p:spPr>
          <a:xfrm>
            <a:off x="556895" y="308927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33800"/>
          <p:cNvSpPr txBox="1"/>
          <p:nvPr/>
        </p:nvSpPr>
        <p:spPr>
          <a:xfrm>
            <a:off x="764858" y="2946400"/>
            <a:ext cx="12623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列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Column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3799"/>
          <p:cNvSpPr/>
          <p:nvPr/>
        </p:nvSpPr>
        <p:spPr>
          <a:xfrm>
            <a:off x="698500" y="37592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3800"/>
          <p:cNvSpPr txBox="1"/>
          <p:nvPr/>
        </p:nvSpPr>
        <p:spPr>
          <a:xfrm>
            <a:off x="906463" y="3616325"/>
            <a:ext cx="15544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数据单元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Cell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33799"/>
          <p:cNvSpPr/>
          <p:nvPr/>
        </p:nvSpPr>
        <p:spPr>
          <a:xfrm>
            <a:off x="1123950" y="440753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33800"/>
          <p:cNvSpPr txBox="1"/>
          <p:nvPr/>
        </p:nvSpPr>
        <p:spPr>
          <a:xfrm>
            <a:off x="1331913" y="4264660"/>
            <a:ext cx="296799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时间戳（版本）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Timestamp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33799"/>
          <p:cNvSpPr/>
          <p:nvPr/>
        </p:nvSpPr>
        <p:spPr>
          <a:xfrm>
            <a:off x="2127250" y="5055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33800"/>
          <p:cNvSpPr txBox="1"/>
          <p:nvPr/>
        </p:nvSpPr>
        <p:spPr>
          <a:xfrm>
            <a:off x="2335213" y="4912995"/>
            <a:ext cx="23799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命名空间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Namespace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4038</Words>
  <Application>WPS 演示</Application>
  <PresentationFormat>在屏幕上显示</PresentationFormat>
  <Paragraphs>345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Georgia</vt:lpstr>
      <vt:lpstr>楷体</vt:lpstr>
      <vt:lpstr>Office 主题</vt:lpstr>
      <vt:lpstr>PowerPoint 演示文稿</vt:lpstr>
      <vt:lpstr>几个问题</vt:lpstr>
      <vt:lpstr>PowerPoint 演示文稿</vt:lpstr>
      <vt:lpstr>PowerPoint 演示文稿</vt:lpstr>
      <vt:lpstr>HBase是什么</vt:lpstr>
      <vt:lpstr>HBase实现的设计理念</vt:lpstr>
      <vt:lpstr>应用场景</vt:lpstr>
      <vt:lpstr>与RDBMS的区别</vt:lpstr>
      <vt:lpstr>数据模型</vt:lpstr>
      <vt:lpstr>表 Table</vt:lpstr>
      <vt:lpstr>行 Row</vt:lpstr>
      <vt:lpstr>列族 Column Family</vt:lpstr>
      <vt:lpstr>列 Column</vt:lpstr>
      <vt:lpstr>数据单元 Cell</vt:lpstr>
      <vt:lpstr>时间戳（版本）Timestamp</vt:lpstr>
      <vt:lpstr>命名空间 Namespace</vt:lpstr>
      <vt:lpstr>更合适的数据模型表示</vt:lpstr>
      <vt:lpstr>设计数据表</vt:lpstr>
      <vt:lpstr>选择Row Key</vt:lpstr>
      <vt:lpstr>设计列族</vt:lpstr>
      <vt:lpstr>验证业务</vt:lpstr>
      <vt:lpstr>使用HBase命令</vt:lpstr>
      <vt:lpstr>HBase Client示例</vt:lpstr>
      <vt:lpstr>思考与讨论</vt:lpstr>
      <vt:lpstr>HBase API:   org.apache.hadoop.io.hbase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Th</cp:lastModifiedBy>
  <cp:revision>328</cp:revision>
  <dcterms:created xsi:type="dcterms:W3CDTF">2013-10-30T09:04:00Z</dcterms:created>
  <dcterms:modified xsi:type="dcterms:W3CDTF">2017-03-23T11:35:15Z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