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88" r:id="rId4"/>
    <p:sldId id="257" r:id="rId5"/>
    <p:sldId id="260" r:id="rId6"/>
    <p:sldId id="336" r:id="rId7"/>
    <p:sldId id="337" r:id="rId8"/>
    <p:sldId id="338" r:id="rId9"/>
    <p:sldId id="386" r:id="rId10"/>
    <p:sldId id="265" r:id="rId11"/>
    <p:sldId id="266" r:id="rId12"/>
    <p:sldId id="339" r:id="rId13"/>
    <p:sldId id="340" r:id="rId14"/>
    <p:sldId id="341" r:id="rId15"/>
    <p:sldId id="342" r:id="rId16"/>
    <p:sldId id="343" r:id="rId17"/>
    <p:sldId id="344" r:id="rId18"/>
    <p:sldId id="404" r:id="rId19"/>
    <p:sldId id="405" r:id="rId20"/>
    <p:sldId id="420" r:id="rId21"/>
    <p:sldId id="406" r:id="rId22"/>
    <p:sldId id="407" r:id="rId23"/>
    <p:sldId id="268" r:id="rId24"/>
    <p:sldId id="346" r:id="rId25"/>
    <p:sldId id="365" r:id="rId26"/>
    <p:sldId id="366" r:id="rId27"/>
    <p:sldId id="367" r:id="rId28"/>
    <p:sldId id="382" r:id="rId29"/>
    <p:sldId id="416" r:id="rId30"/>
    <p:sldId id="417" r:id="rId31"/>
    <p:sldId id="421" r:id="rId32"/>
    <p:sldId id="422" r:id="rId33"/>
    <p:sldId id="384" r:id="rId34"/>
    <p:sldId id="385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3399FF"/>
    <a:srgbClr val="FFFF00"/>
    <a:srgbClr val="FFFF9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61" d="100"/>
          <a:sy n="61" d="100"/>
        </p:scale>
        <p:origin x="-1386" y="-78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椭圆 1031"/>
          <p:cNvSpPr/>
          <p:nvPr userDrawn="1"/>
        </p:nvSpPr>
        <p:spPr>
          <a:xfrm>
            <a:off x="250825" y="765175"/>
            <a:ext cx="8497888" cy="525621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439862" cy="576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1258888" y="1700213"/>
            <a:ext cx="6624637" cy="3240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adoop.apache.org/docs/current/hadoop-project-dist/hadoop-hdfs/HdfsDesig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2052"/>
          <p:cNvSpPr txBox="1"/>
          <p:nvPr/>
        </p:nvSpPr>
        <p:spPr>
          <a:xfrm>
            <a:off x="2975928" y="2894648"/>
            <a:ext cx="3047365" cy="6788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sz="36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直接连接符 2053"/>
          <p:cNvSpPr/>
          <p:nvPr/>
        </p:nvSpPr>
        <p:spPr>
          <a:xfrm>
            <a:off x="1547813" y="3573463"/>
            <a:ext cx="5903912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2054"/>
          <p:cNvSpPr txBox="1"/>
          <p:nvPr/>
        </p:nvSpPr>
        <p:spPr>
          <a:xfrm>
            <a:off x="6826250" y="6340475"/>
            <a:ext cx="893763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王滢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/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4681855" cy="576580"/>
          </a:xfrm>
        </p:spPr>
        <p:txBody>
          <a:bodyPr anchor="ctr"/>
          <a:p>
            <a:r>
              <a:rPr lang="zh-CN" altLang="en-US" sz="3200"/>
              <a:t>数据库</a:t>
            </a:r>
            <a:r>
              <a:rPr lang="en-US" altLang="zh-CN" sz="3200"/>
              <a:t>Database </a:t>
            </a:r>
            <a:r>
              <a:rPr lang="zh-CN" altLang="en-US" sz="3200"/>
              <a:t>表 </a:t>
            </a:r>
            <a:r>
              <a:rPr lang="en-US" altLang="zh-CN" sz="3200"/>
              <a:t>Table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Hive</a:t>
            </a:r>
            <a:r>
              <a:rPr lang="zh-CN" altLang="en-US" sz="1800" dirty="0"/>
              <a:t>大部分结构与</a:t>
            </a:r>
            <a:r>
              <a:rPr lang="en-US" altLang="zh-CN" sz="1800" dirty="0"/>
              <a:t>RDBMS</a:t>
            </a:r>
            <a:r>
              <a:rPr lang="zh-CN" altLang="en-US" sz="1800" dirty="0"/>
              <a:t>（</a:t>
            </a:r>
            <a:r>
              <a:rPr lang="en-US" altLang="zh-CN" sz="1800" dirty="0"/>
              <a:t>Mysql</a:t>
            </a:r>
            <a:r>
              <a:rPr lang="zh-CN" altLang="en-US" sz="1800" dirty="0"/>
              <a:t>）一致，因此，是以数据库和表来管理整个</a:t>
            </a:r>
            <a:r>
              <a:rPr lang="en-US" altLang="zh-CN" sz="1800" dirty="0"/>
              <a:t>Hive</a:t>
            </a:r>
            <a:r>
              <a:rPr lang="zh-CN" altLang="en-US" sz="1800" dirty="0"/>
              <a:t>数据仓库的。数据库就是承担命名空间的作用，如果没有指定数据库，</a:t>
            </a:r>
            <a:r>
              <a:rPr lang="en-US" altLang="zh-CN" sz="1800" dirty="0"/>
              <a:t>Hive</a:t>
            </a:r>
            <a:r>
              <a:rPr lang="zh-CN" altLang="en-US" sz="1800" dirty="0"/>
              <a:t>会提供一个默认</a:t>
            </a:r>
            <a:r>
              <a:rPr lang="en-US" altLang="zh-CN" sz="1800" dirty="0"/>
              <a:t>default</a:t>
            </a:r>
            <a:r>
              <a:rPr lang="zh-CN" altLang="en-US" sz="1800" dirty="0"/>
              <a:t>数据库。</a:t>
            </a:r>
            <a:endParaRPr lang="zh-CN" altLang="en-US" sz="1800" dirty="0"/>
          </a:p>
          <a:p>
            <a:r>
              <a:rPr lang="en-US" altLang="zh-CN" sz="1800" dirty="0"/>
              <a:t>Hive</a:t>
            </a:r>
            <a:r>
              <a:rPr lang="zh-CN" altLang="en-US" sz="1800" dirty="0"/>
              <a:t>中的表与</a:t>
            </a:r>
            <a:r>
              <a:rPr lang="en-US" altLang="zh-CN" sz="1800" dirty="0"/>
              <a:t>RDBMS</a:t>
            </a:r>
            <a:r>
              <a:rPr lang="zh-CN" altLang="zh-CN" sz="1800" dirty="0"/>
              <a:t>中的表结构非常接近，唯一的区别在于</a:t>
            </a:r>
            <a:r>
              <a:rPr lang="en-US" altLang="zh-CN" sz="1800" dirty="0"/>
              <a:t>RDBMS</a:t>
            </a:r>
            <a:r>
              <a:rPr lang="zh-CN" altLang="en-US" sz="1800" dirty="0"/>
              <a:t>中表是标准的二维结构，而</a:t>
            </a:r>
            <a:r>
              <a:rPr lang="en-US" altLang="zh-CN" sz="1800" dirty="0"/>
              <a:t>Hive</a:t>
            </a:r>
            <a:r>
              <a:rPr lang="zh-CN" altLang="en-US" sz="1800" dirty="0"/>
              <a:t>中的表可以使用一些机制实现类多维结构。</a:t>
            </a:r>
            <a:endParaRPr lang="zh-CN" altLang="en-US" sz="1800" dirty="0"/>
          </a:p>
          <a:p>
            <a:r>
              <a:rPr lang="en-US" sz="1800" dirty="0"/>
              <a:t>Hive</a:t>
            </a:r>
            <a:r>
              <a:rPr lang="zh-CN" sz="1800" dirty="0"/>
              <a:t>的表在基础结构上仍然是行</a:t>
            </a:r>
            <a:r>
              <a:rPr lang="en-US" altLang="zh-CN" sz="1800" dirty="0"/>
              <a:t>Row</a:t>
            </a:r>
            <a:r>
              <a:rPr lang="zh-CN" altLang="en-US" sz="1800" dirty="0"/>
              <a:t>与列</a:t>
            </a:r>
            <a:r>
              <a:rPr lang="en-US" altLang="zh-CN" sz="1800" dirty="0"/>
              <a:t>Column</a:t>
            </a:r>
            <a:r>
              <a:rPr lang="zh-CN" altLang="en-US" sz="1800" dirty="0"/>
              <a:t>的结构，行数不确定，列数必须在建表的时候确定。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66340" cy="576580"/>
          </a:xfrm>
        </p:spPr>
        <p:txBody>
          <a:bodyPr anchor="ctr"/>
          <a:p>
            <a:r>
              <a:rPr lang="zh-CN" altLang="en-US" sz="3200"/>
              <a:t>列</a:t>
            </a:r>
            <a:r>
              <a:rPr lang="en-US" altLang="zh-CN" sz="3200"/>
              <a:t>Column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与</a:t>
            </a:r>
            <a:r>
              <a:rPr lang="en-US" altLang="zh-CN" sz="1800" dirty="0"/>
              <a:t>RDBMS</a:t>
            </a:r>
            <a:r>
              <a:rPr lang="zh-CN" altLang="en-US" sz="1800" dirty="0"/>
              <a:t>一样，</a:t>
            </a:r>
            <a:r>
              <a:rPr lang="en-US" altLang="zh-CN" sz="1800" dirty="0"/>
              <a:t>Hive</a:t>
            </a:r>
            <a:r>
              <a:rPr lang="zh-CN" altLang="en-US" sz="1800" dirty="0"/>
              <a:t>表中的列是以列名称指代的，每张表中的列名应该独一无二。</a:t>
            </a:r>
            <a:endParaRPr lang="zh-CN" altLang="en-US" sz="1800" dirty="0"/>
          </a:p>
          <a:p>
            <a:r>
              <a:rPr lang="zh-CN" altLang="en-US" sz="1800" dirty="0"/>
              <a:t>每个列应该预先定义存储数据的类型，表示这些列存储的是怎样的数据对象。</a:t>
            </a:r>
            <a:endParaRPr lang="zh-CN" altLang="en-US" sz="1800" dirty="0"/>
          </a:p>
          <a:p>
            <a:r>
              <a:rPr lang="en-US" altLang="zh-CN" sz="1800" dirty="0"/>
              <a:t>Hive</a:t>
            </a:r>
            <a:r>
              <a:rPr lang="zh-CN" altLang="en-US" sz="1800" dirty="0"/>
              <a:t>的表不需要保证数据的完整性，因此没有列需要定义为主键。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725545" cy="576580"/>
          </a:xfrm>
        </p:spPr>
        <p:txBody>
          <a:bodyPr anchor="ctr"/>
          <a:p>
            <a:r>
              <a:rPr lang="zh-CN" altLang="en-US" sz="3200"/>
              <a:t>基础数据类型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TINYINT, SMALLINT, INT, BIGINT</a:t>
            </a:r>
            <a:endParaRPr lang="en-US" sz="1800" dirty="0"/>
          </a:p>
          <a:p>
            <a:r>
              <a:rPr lang="en-US" altLang="zh-CN" sz="1800" dirty="0"/>
              <a:t>FLOAT, DOUBLE, DECIMAL</a:t>
            </a:r>
            <a:endParaRPr lang="en-US" altLang="zh-CN" sz="1800" dirty="0"/>
          </a:p>
          <a:p>
            <a:r>
              <a:rPr lang="en-US" altLang="zh-CN" sz="1800" dirty="0"/>
              <a:t>BOOLEAN</a:t>
            </a:r>
            <a:endParaRPr lang="en-US" altLang="zh-CN" sz="1800" dirty="0"/>
          </a:p>
          <a:p>
            <a:r>
              <a:rPr lang="en-US" altLang="zh-CN" sz="1800" dirty="0"/>
              <a:t>CHAR, VARCHAR, STRING</a:t>
            </a:r>
            <a:endParaRPr lang="en-US" altLang="zh-CN" sz="1800" dirty="0"/>
          </a:p>
          <a:p>
            <a:r>
              <a:rPr lang="en-US" altLang="zh-CN" sz="1800" dirty="0"/>
              <a:t>TIMESTAMP, DATE</a:t>
            </a:r>
            <a:endParaRPr lang="en-US" altLang="zh-CN" sz="1800" dirty="0"/>
          </a:p>
          <a:p>
            <a:r>
              <a:rPr lang="en-US" altLang="zh-CN" sz="1800" dirty="0"/>
              <a:t>BINARY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a          </a:t>
            </a:r>
            <a:r>
              <a:rPr lang="zh-CN" altLang="zh-CN" sz="1800" dirty="0"/>
              <a:t>以上数据类型与</a:t>
            </a:r>
            <a:r>
              <a:rPr lang="en-US" altLang="zh-CN" sz="1800" dirty="0"/>
              <a:t>RDBMS</a:t>
            </a:r>
            <a:r>
              <a:rPr lang="zh-CN" altLang="en-US" sz="1800" dirty="0"/>
              <a:t>有哪些主要的区别？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386365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818765" cy="576580"/>
          </a:xfrm>
        </p:spPr>
        <p:txBody>
          <a:bodyPr anchor="ctr"/>
          <a:p>
            <a:r>
              <a:rPr lang="zh-CN" altLang="en-US" sz="3200"/>
              <a:t>集合数据类型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Hive</a:t>
            </a:r>
            <a:r>
              <a:rPr lang="zh-CN" altLang="en-US" sz="1800" dirty="0"/>
              <a:t>除了提供前面的基本数据类型外，还提供表示复合数据存储的集合类型。</a:t>
            </a:r>
            <a:endParaRPr lang="zh-CN" altLang="en-US" sz="1800" dirty="0"/>
          </a:p>
          <a:p>
            <a:r>
              <a:rPr lang="zh-CN" altLang="en-US" sz="1800" dirty="0"/>
              <a:t>集合数据类型包括：</a:t>
            </a:r>
            <a:r>
              <a:rPr lang="en-US" altLang="zh-CN" sz="1800" dirty="0"/>
              <a:t>ARRAY, MAP, STRUCT, UNION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r>
              <a:rPr lang="zh-CN" altLang="en-US" sz="1800" dirty="0"/>
              <a:t>这四种集合类型都是</a:t>
            </a:r>
            <a:r>
              <a:rPr lang="en-US" altLang="zh-CN" sz="1800" dirty="0"/>
              <a:t>Hive</a:t>
            </a:r>
            <a:r>
              <a:rPr lang="zh-CN" altLang="en-US" sz="1800" dirty="0"/>
              <a:t>独有的，</a:t>
            </a:r>
            <a:r>
              <a:rPr lang="en-US" altLang="zh-CN" sz="1800" dirty="0"/>
              <a:t>Hive</a:t>
            </a:r>
            <a:r>
              <a:rPr lang="zh-CN" altLang="en-US" sz="1800" dirty="0"/>
              <a:t>利用集合数据类型可以实现带有额外维度的数据存储结构，实现</a:t>
            </a:r>
            <a:r>
              <a:rPr lang="en-US" altLang="zh-CN" sz="1800" dirty="0"/>
              <a:t>RDBMS</a:t>
            </a:r>
            <a:r>
              <a:rPr lang="zh-CN" altLang="en-US" sz="1800" dirty="0"/>
              <a:t>中的二维表所没有的存储深度。</a:t>
            </a:r>
            <a:endParaRPr lang="zh-CN" altLang="en-US" sz="1800" dirty="0"/>
          </a:p>
          <a:p>
            <a:r>
              <a:rPr lang="zh-CN" altLang="en-US" sz="1800" dirty="0"/>
              <a:t>这四种集合类型还可以相互继续组合，实现更加复杂的数据存储结构。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为什么</a:t>
            </a:r>
            <a:r>
              <a:rPr lang="en-US" altLang="zh-CN" sz="1800" dirty="0"/>
              <a:t>Hive</a:t>
            </a:r>
            <a:r>
              <a:rPr lang="zh-CN" altLang="en-US" sz="1800" dirty="0"/>
              <a:t>需要实现集合数据类型？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4151313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719070" cy="576580"/>
          </a:xfrm>
        </p:spPr>
        <p:txBody>
          <a:bodyPr anchor="ctr"/>
          <a:p>
            <a:r>
              <a:rPr lang="en-US" altLang="zh-CN" sz="3200"/>
              <a:t>ARRAY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ARRAY</a:t>
            </a:r>
            <a:r>
              <a:rPr lang="zh-CN" altLang="en-US" sz="1800" dirty="0"/>
              <a:t>实质上对应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中的线性列表</a:t>
            </a:r>
            <a:r>
              <a:rPr lang="en-US" altLang="zh-CN" sz="1800" dirty="0"/>
              <a:t>List</a:t>
            </a:r>
            <a:r>
              <a:rPr lang="zh-CN" altLang="en-US" sz="1800" dirty="0"/>
              <a:t>，里面可以存储多个一种相同类型的数据。如一个社交网络中用户的好友。</a:t>
            </a:r>
            <a:endParaRPr lang="zh-CN" altLang="en-US" sz="1800" dirty="0"/>
          </a:p>
          <a:p>
            <a:r>
              <a:rPr lang="zh-CN" altLang="en-US" sz="1800" dirty="0"/>
              <a:t>该类型的定义方式为</a:t>
            </a:r>
            <a:r>
              <a:rPr lang="en-US" altLang="zh-CN" sz="1800" dirty="0"/>
              <a:t>ARRAY&lt;Element Type&gt;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ARRAY</a:t>
            </a:r>
            <a:r>
              <a:rPr lang="zh-CN" altLang="en-US" sz="1800" dirty="0"/>
              <a:t>中的元素类型可以是基本数据类型，也可以是集合数据类型。</a:t>
            </a:r>
            <a:endParaRPr lang="zh-CN" altLang="en-US" sz="1800" dirty="0"/>
          </a:p>
          <a:p>
            <a:r>
              <a:rPr lang="zh-CN" altLang="en-US" sz="1800" dirty="0"/>
              <a:t>读取时，如果读取的是整个列表，可以直接使用字段名，如果需要读取列表中的某个元素，可以使用字段名</a:t>
            </a:r>
            <a:r>
              <a:rPr lang="en-US" altLang="zh-CN" sz="1800" dirty="0"/>
              <a:t>[</a:t>
            </a:r>
            <a:r>
              <a:rPr lang="zh-CN" altLang="en-US" sz="1800" dirty="0"/>
              <a:t>序号</a:t>
            </a:r>
            <a:r>
              <a:rPr lang="en-US" altLang="zh-CN" sz="1800" dirty="0"/>
              <a:t>]</a:t>
            </a:r>
            <a:r>
              <a:rPr lang="zh-CN" altLang="en-US" sz="1800" dirty="0"/>
              <a:t>的方式。如定义</a:t>
            </a:r>
            <a:r>
              <a:rPr lang="en-US" altLang="zh-CN" sz="1800" dirty="0"/>
              <a:t>friends ARRAY&lt;STRING&gt;</a:t>
            </a:r>
            <a:r>
              <a:rPr lang="zh-CN" altLang="en-US" sz="1800" dirty="0"/>
              <a:t>，则读取所有好友时使用</a:t>
            </a:r>
            <a:r>
              <a:rPr lang="en-US" altLang="zh-CN" sz="1800" dirty="0"/>
              <a:t>friends</a:t>
            </a:r>
            <a:r>
              <a:rPr lang="zh-CN" altLang="en-US" sz="1800" dirty="0"/>
              <a:t>即可，读取第一个好友时使用</a:t>
            </a:r>
            <a:r>
              <a:rPr lang="en-US" altLang="zh-CN" sz="1800" dirty="0"/>
              <a:t>friends[0]</a:t>
            </a:r>
            <a:r>
              <a:rPr lang="zh-CN" altLang="en-US" sz="1800" dirty="0"/>
              <a:t>，以此类推。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93595" cy="576580"/>
          </a:xfrm>
        </p:spPr>
        <p:txBody>
          <a:bodyPr anchor="ctr"/>
          <a:p>
            <a:r>
              <a:rPr lang="en-US" altLang="zh-CN" sz="3200"/>
              <a:t>MAP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MAP</a:t>
            </a:r>
            <a:r>
              <a:rPr lang="zh-CN" altLang="en-US" sz="1800" dirty="0"/>
              <a:t>对应的是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中的映射</a:t>
            </a:r>
            <a:r>
              <a:rPr lang="en-US" altLang="zh-CN" sz="1800" dirty="0"/>
              <a:t>Map</a:t>
            </a:r>
            <a:r>
              <a:rPr lang="zh-CN" altLang="en-US" sz="1800" dirty="0"/>
              <a:t>，是用来保存多个</a:t>
            </a:r>
            <a:r>
              <a:rPr lang="en-US" altLang="zh-CN" sz="1800" dirty="0"/>
              <a:t>Key - Value</a:t>
            </a:r>
            <a:r>
              <a:rPr lang="zh-CN" altLang="en-US" sz="1800" dirty="0"/>
              <a:t>对应关系的数据类型。如影评网站中用户对看过的电影进行的评分记录。</a:t>
            </a:r>
            <a:endParaRPr lang="zh-CN" altLang="en-US" sz="1800" dirty="0"/>
          </a:p>
          <a:p>
            <a:r>
              <a:rPr lang="zh-CN" altLang="en-US" sz="1800" dirty="0"/>
              <a:t>该类型的定义方式为</a:t>
            </a:r>
            <a:r>
              <a:rPr lang="en-US" altLang="zh-CN" sz="1800" dirty="0"/>
              <a:t>MAP&lt;Key Type, Value Type&gt;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其中</a:t>
            </a:r>
            <a:r>
              <a:rPr lang="en-US" altLang="zh-CN" sz="1800" dirty="0"/>
              <a:t>Key Type</a:t>
            </a:r>
            <a:r>
              <a:rPr lang="zh-CN" altLang="en-US" sz="1800" dirty="0"/>
              <a:t>仅能为基本数据类型，而</a:t>
            </a:r>
            <a:r>
              <a:rPr lang="en-US" altLang="zh-CN" sz="1800" dirty="0"/>
              <a:t>Value Type</a:t>
            </a:r>
            <a:r>
              <a:rPr lang="zh-CN" altLang="en-US" sz="1800" dirty="0"/>
              <a:t>可以为基本数据类型或者集合数据类型。</a:t>
            </a:r>
            <a:endParaRPr lang="zh-CN" altLang="en-US" sz="1800" dirty="0"/>
          </a:p>
          <a:p>
            <a:r>
              <a:rPr lang="zh-CN" altLang="en-US" sz="1800" dirty="0"/>
              <a:t>读取时，如果需要读取全部映射，直接使用字段名，如果需要读取其中的某个映射值，使用字段名</a:t>
            </a:r>
            <a:r>
              <a:rPr lang="en-US" altLang="zh-CN" sz="1800" dirty="0"/>
              <a:t>[Key]</a:t>
            </a:r>
            <a:r>
              <a:rPr lang="zh-CN" altLang="en-US" sz="1800" dirty="0"/>
              <a:t>的方式。如定义</a:t>
            </a:r>
            <a:r>
              <a:rPr lang="en-US" altLang="zh-CN" sz="1800" dirty="0"/>
              <a:t>scores MAP&lt;STRING, TINYINT&gt;</a:t>
            </a:r>
            <a:r>
              <a:rPr lang="zh-CN" altLang="en-US" sz="1800" dirty="0"/>
              <a:t>，读取用户所有评分时用</a:t>
            </a:r>
            <a:r>
              <a:rPr lang="en-US" altLang="zh-CN" sz="1800" dirty="0"/>
              <a:t>scores</a:t>
            </a:r>
            <a:r>
              <a:rPr lang="zh-CN" altLang="en-US" sz="1800" dirty="0"/>
              <a:t>，读取用户对电影编号</a:t>
            </a:r>
            <a:r>
              <a:rPr lang="en-US" altLang="zh-CN" sz="1800" dirty="0"/>
              <a:t>'2016102800'</a:t>
            </a:r>
            <a:r>
              <a:rPr lang="zh-CN" altLang="en-US" sz="1800" dirty="0"/>
              <a:t>的评分时，使用</a:t>
            </a:r>
            <a:r>
              <a:rPr lang="en-US" altLang="zh-CN" sz="1800" dirty="0"/>
              <a:t>scores['2016102800']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31010" cy="576580"/>
          </a:xfrm>
        </p:spPr>
        <p:txBody>
          <a:bodyPr anchor="ctr"/>
          <a:p>
            <a:r>
              <a:rPr lang="en-US" sz="3200"/>
              <a:t>STRUCT</a:t>
            </a:r>
            <a:endParaRPr 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STRUCT</a:t>
            </a:r>
            <a:r>
              <a:rPr lang="zh-CN" altLang="en-US" sz="1800" dirty="0"/>
              <a:t>类似</a:t>
            </a:r>
            <a:r>
              <a:rPr lang="en-US" altLang="zh-CN" sz="1800" dirty="0"/>
              <a:t>C/C++</a:t>
            </a:r>
            <a:r>
              <a:rPr lang="zh-CN" altLang="en-US" sz="1800" dirty="0"/>
              <a:t>中的结构体，或者可以将它想象成为</a:t>
            </a:r>
            <a:r>
              <a:rPr lang="en-US" altLang="zh-CN" sz="1800" dirty="0"/>
              <a:t>Key</a:t>
            </a:r>
            <a:r>
              <a:rPr lang="zh-CN" altLang="en-US" sz="1800" dirty="0"/>
              <a:t>为</a:t>
            </a:r>
            <a:r>
              <a:rPr lang="en-US" altLang="zh-CN" sz="1800" dirty="0"/>
              <a:t>STRING</a:t>
            </a:r>
            <a:r>
              <a:rPr lang="zh-CN" altLang="en-US" sz="1800" dirty="0"/>
              <a:t>且预先确定的</a:t>
            </a:r>
            <a:r>
              <a:rPr lang="en-US" altLang="zh-CN" sz="1800" dirty="0"/>
              <a:t>MAP</a:t>
            </a:r>
            <a:r>
              <a:rPr lang="zh-CN" altLang="en-US" sz="1800" dirty="0"/>
              <a:t>（但</a:t>
            </a:r>
            <a:r>
              <a:rPr lang="en-US" altLang="zh-CN" sz="1800" dirty="0"/>
              <a:t>Value</a:t>
            </a:r>
            <a:r>
              <a:rPr lang="zh-CN" altLang="en-US" sz="1800" dirty="0"/>
              <a:t>类型可多种多样），用于存储一个带有许多域的数据。如病人的某种检查结果。</a:t>
            </a:r>
            <a:endParaRPr lang="zh-CN" altLang="en-US" sz="1800" dirty="0"/>
          </a:p>
          <a:p>
            <a:r>
              <a:rPr lang="zh-CN" altLang="en-US" sz="1800" dirty="0"/>
              <a:t>该类型的定义方式是</a:t>
            </a:r>
            <a:r>
              <a:rPr lang="en-US" altLang="zh-CN" sz="1800" dirty="0"/>
              <a:t>STRUCT&lt;Field1:Type1, Field2:Type2 ...&gt;</a:t>
            </a:r>
            <a:endParaRPr lang="en-US" altLang="zh-CN" sz="1800" dirty="0"/>
          </a:p>
          <a:p>
            <a:r>
              <a:rPr lang="en-US" sz="1800" dirty="0"/>
              <a:t>STRUCT</a:t>
            </a:r>
            <a:r>
              <a:rPr lang="zh-CN" altLang="en-US" sz="1800" dirty="0"/>
              <a:t>所有域的类型均可以为基本数据类型或集合数据类型。</a:t>
            </a:r>
            <a:endParaRPr lang="zh-CN" altLang="en-US" sz="1800" dirty="0"/>
          </a:p>
          <a:p>
            <a:r>
              <a:rPr lang="zh-CN" altLang="en-US" sz="1800" dirty="0"/>
              <a:t>读取时，如果需要读取整个结构体，使用字段名，如果需要读取结构体中某个特定的域，使用字段名</a:t>
            </a:r>
            <a:r>
              <a:rPr lang="en-US" altLang="zh-CN" sz="1800" dirty="0"/>
              <a:t>.</a:t>
            </a:r>
            <a:r>
              <a:rPr lang="zh-CN" altLang="en-US" sz="1800" dirty="0"/>
              <a:t>域名的方式。如定义</a:t>
            </a:r>
            <a:r>
              <a:rPr lang="en-US" altLang="zh-CN" sz="1800" dirty="0"/>
              <a:t>diagnoses STRUCT&lt;diag_time: DATE, op: STRING, ...&gt;</a:t>
            </a:r>
            <a:r>
              <a:rPr lang="zh-CN" altLang="en-US" sz="1800" dirty="0"/>
              <a:t>，获取整个检查结果的方式是</a:t>
            </a:r>
            <a:r>
              <a:rPr lang="en-US" altLang="zh-CN" sz="1800" dirty="0"/>
              <a:t>diagnoses</a:t>
            </a:r>
            <a:r>
              <a:rPr lang="zh-CN" altLang="en-US" sz="1800" dirty="0"/>
              <a:t>，而获取检查结果的时间的方式是</a:t>
            </a:r>
            <a:r>
              <a:rPr lang="en-US" altLang="zh-CN" sz="1800" dirty="0"/>
              <a:t>diagnoses.diag_time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31010" cy="576580"/>
          </a:xfrm>
        </p:spPr>
        <p:txBody>
          <a:bodyPr anchor="ctr"/>
          <a:p>
            <a:r>
              <a:rPr lang="en-US" sz="3200"/>
              <a:t>UNION</a:t>
            </a:r>
            <a:endParaRPr 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UNION</a:t>
            </a:r>
            <a:r>
              <a:rPr lang="zh-CN" altLang="en-US" sz="1800" dirty="0"/>
              <a:t>类似于</a:t>
            </a:r>
            <a:r>
              <a:rPr lang="en-US" altLang="zh-CN" sz="1800" dirty="0"/>
              <a:t>C/C++</a:t>
            </a:r>
            <a:r>
              <a:rPr lang="zh-CN" altLang="en-US" sz="1800" dirty="0"/>
              <a:t>中的联合体，用于保存一个可能有多重不同类型的字段数据，该字段数据仅能从定义的集中类型中选择一种进行存储。该类型应用较少。</a:t>
            </a:r>
            <a:endParaRPr lang="zh-CN" altLang="en-US" sz="1800" dirty="0"/>
          </a:p>
          <a:p>
            <a:r>
              <a:rPr lang="zh-CN" altLang="en-US" sz="1800" dirty="0"/>
              <a:t>该类型的定义方式是</a:t>
            </a:r>
            <a:r>
              <a:rPr lang="en-US" altLang="zh-CN" sz="1800" dirty="0"/>
              <a:t>UNIONTYPE&lt;Type1, Type2, ...&gt;</a:t>
            </a:r>
            <a:endParaRPr lang="en-US" altLang="zh-CN" sz="1800" dirty="0"/>
          </a:p>
          <a:p>
            <a:r>
              <a:rPr lang="en-US" sz="1800" dirty="0"/>
              <a:t>STRUCT</a:t>
            </a:r>
            <a:r>
              <a:rPr lang="zh-CN" altLang="en-US" sz="1800" dirty="0"/>
              <a:t>所有的可能类型均可以为基本数据类型或集合数据类型。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31010" cy="576580"/>
          </a:xfrm>
        </p:spPr>
        <p:txBody>
          <a:bodyPr anchor="ctr"/>
          <a:p>
            <a:r>
              <a:rPr lang="zh-CN" altLang="en-US" sz="3200"/>
              <a:t>分区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由于</a:t>
            </a:r>
            <a:r>
              <a:rPr lang="en-US" altLang="zh-CN" sz="1800" dirty="0"/>
              <a:t>Hive</a:t>
            </a:r>
            <a:r>
              <a:rPr lang="zh-CN" altLang="en-US" sz="1800" dirty="0"/>
              <a:t>中存放的是结构化的数据，因此仅仅采用</a:t>
            </a:r>
            <a:r>
              <a:rPr lang="en-US" altLang="zh-CN" sz="1800" dirty="0"/>
              <a:t>HDFS</a:t>
            </a:r>
            <a:r>
              <a:rPr lang="zh-CN" altLang="en-US" sz="1800" dirty="0"/>
              <a:t>提供的分布式存储方式不足以满足实际需要。</a:t>
            </a:r>
            <a:r>
              <a:rPr lang="en-US" altLang="zh-CN" sz="1800" dirty="0"/>
              <a:t>Hive</a:t>
            </a:r>
            <a:r>
              <a:rPr lang="zh-CN" altLang="en-US" sz="1800" dirty="0"/>
              <a:t>提供了表数据手动分区</a:t>
            </a:r>
            <a:r>
              <a:rPr lang="en-US" altLang="zh-CN" sz="1800" dirty="0"/>
              <a:t>Patition</a:t>
            </a:r>
            <a:r>
              <a:rPr lang="zh-CN" altLang="en-US" sz="1800" dirty="0"/>
              <a:t>的功能。</a:t>
            </a:r>
            <a:endParaRPr lang="zh-CN" altLang="en-US" sz="1800" dirty="0"/>
          </a:p>
          <a:p>
            <a:r>
              <a:rPr lang="zh-CN" altLang="en-US" sz="1800" dirty="0"/>
              <a:t>用户可以定义表中的某个字段（或者是额外的非表中字段）作为分区的标准。</a:t>
            </a:r>
            <a:endParaRPr lang="zh-CN" altLang="en-US" sz="1800" dirty="0"/>
          </a:p>
          <a:p>
            <a:r>
              <a:rPr lang="zh-CN" altLang="en-US" sz="1800" dirty="0"/>
              <a:t>合适的分区能够提高</a:t>
            </a:r>
            <a:r>
              <a:rPr lang="en-US" altLang="zh-CN" sz="1800" dirty="0"/>
              <a:t>Hive</a:t>
            </a:r>
            <a:r>
              <a:rPr lang="zh-CN" altLang="en-US" sz="1800" dirty="0"/>
              <a:t>的</a:t>
            </a:r>
            <a:r>
              <a:rPr lang="en-US" altLang="zh-CN" sz="1800" dirty="0"/>
              <a:t>IO</a:t>
            </a:r>
            <a:r>
              <a:rPr lang="zh-CN" altLang="en-US" sz="1800" dirty="0"/>
              <a:t>性能和分布式处理性能，分区字段的设置应该选择最频繁应用为条件的分布均匀的字段。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为什么采用</a:t>
            </a:r>
            <a:r>
              <a:rPr lang="en-US" altLang="zh-CN" sz="1800" dirty="0"/>
              <a:t>HDFS</a:t>
            </a:r>
            <a:r>
              <a:rPr lang="zh-CN" altLang="en-US" sz="1800" dirty="0"/>
              <a:t>的分布式存储仍不足以满足</a:t>
            </a:r>
            <a:r>
              <a:rPr lang="en-US" altLang="zh-CN" sz="1800" dirty="0"/>
              <a:t>Hive</a:t>
            </a:r>
            <a:r>
              <a:rPr lang="zh-CN" altLang="en-US" sz="1800" dirty="0"/>
              <a:t>在应用</a:t>
            </a:r>
            <a:endParaRPr lang="zh-CN" altLang="en-US" sz="1800" dirty="0"/>
          </a:p>
          <a:p>
            <a:r>
              <a:rPr lang="zh-CN" altLang="en-US" sz="1800" dirty="0"/>
              <a:t>            场景中的实际需要，而还要使用分区？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394366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31010" cy="576580"/>
          </a:xfrm>
        </p:spPr>
        <p:txBody>
          <a:bodyPr anchor="ctr"/>
          <a:p>
            <a:r>
              <a:rPr lang="zh-CN" altLang="en-US" sz="3200"/>
              <a:t>分桶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分区通常都能提高</a:t>
            </a:r>
            <a:r>
              <a:rPr lang="en-US" altLang="zh-CN" sz="1800" dirty="0"/>
              <a:t>Hive</a:t>
            </a:r>
            <a:r>
              <a:rPr lang="zh-CN" altLang="en-US" sz="1800" dirty="0"/>
              <a:t>数据检索的效率，因此经常会陷入一个误区，分区越细致分区字段越多越好。但是，这样的做法却反而会极大影响整个</a:t>
            </a:r>
            <a:r>
              <a:rPr lang="en-US" altLang="zh-CN" sz="1800" dirty="0"/>
              <a:t>Hadoop</a:t>
            </a:r>
            <a:r>
              <a:rPr lang="zh-CN" altLang="en-US" sz="1800" dirty="0"/>
              <a:t>集群的效率。</a:t>
            </a:r>
            <a:endParaRPr lang="zh-CN" altLang="en-US" sz="1800" dirty="0"/>
          </a:p>
          <a:p>
            <a:r>
              <a:rPr lang="zh-CN" altLang="en-US" sz="1800" dirty="0"/>
              <a:t>因此，</a:t>
            </a:r>
            <a:r>
              <a:rPr lang="en-US" altLang="zh-CN" sz="1800" dirty="0"/>
              <a:t>Hive</a:t>
            </a:r>
            <a:r>
              <a:rPr lang="zh-CN" altLang="en-US" sz="1800" dirty="0"/>
              <a:t>提供了分桶机制来划分数据，分桶与分区的区别在于：分区会将分区字段相同的内容放置在一个</a:t>
            </a:r>
            <a:r>
              <a:rPr lang="en-US" altLang="zh-CN" sz="1800" dirty="0"/>
              <a:t>HDFS</a:t>
            </a:r>
            <a:r>
              <a:rPr lang="zh-CN" altLang="en-US" sz="1800" dirty="0"/>
              <a:t>目录中，而分桶仅能设置数量，由</a:t>
            </a:r>
            <a:r>
              <a:rPr lang="en-US" altLang="zh-CN" sz="1800" dirty="0"/>
              <a:t>Hive</a:t>
            </a:r>
            <a:r>
              <a:rPr lang="zh-CN" altLang="en-US" sz="1800" dirty="0"/>
              <a:t>进行哈希计算后分布式存储数据。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为什么说分区字段数量越多越细致反而影响整个集群</a:t>
            </a:r>
            <a:endParaRPr lang="zh-CN" altLang="en-US" sz="1800" dirty="0"/>
          </a:p>
          <a:p>
            <a:r>
              <a:rPr lang="zh-CN" altLang="en-US" sz="1800" dirty="0"/>
              <a:t>            的性能？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394366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7345"/>
          <p:cNvSpPr>
            <a:spLocks noGrp="1"/>
          </p:cNvSpPr>
          <p:nvPr>
            <p:ph type="title"/>
          </p:nvPr>
        </p:nvSpPr>
        <p:spPr>
          <a:xfrm>
            <a:off x="468313" y="260350"/>
            <a:ext cx="2870200" cy="576263"/>
          </a:xfrm>
        </p:spPr>
        <p:txBody>
          <a:bodyPr anchor="ctr"/>
          <a:p>
            <a:r>
              <a:rPr lang="zh-CN" altLang="en-US" dirty="0"/>
              <a:t>几个问题</a:t>
            </a:r>
            <a:endParaRPr lang="zh-CN" altLang="en-US" dirty="0"/>
          </a:p>
        </p:txBody>
      </p:sp>
      <p:sp>
        <p:nvSpPr>
          <p:cNvPr id="40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sz="1800" dirty="0"/>
          </a:p>
          <a:p>
            <a:r>
              <a:rPr lang="zh-CN" altLang="en-US" sz="1800" dirty="0"/>
              <a:t>                       如果两个文本文件中存储着一个大型电商网站的</a:t>
            </a:r>
            <a:endParaRPr lang="en-US" altLang="zh-CN" sz="1800" dirty="0"/>
          </a:p>
          <a:p>
            <a:r>
              <a:rPr lang="zh-CN" altLang="en-US" sz="1800" dirty="0"/>
              <a:t>                       用户信息和订单信息，现希望得到双</a:t>
            </a:r>
            <a:r>
              <a:rPr lang="en-US" altLang="zh-CN" sz="1800" dirty="0"/>
              <a:t>11</a:t>
            </a:r>
            <a:r>
              <a:rPr lang="zh-CN" altLang="en-US" sz="1800" dirty="0"/>
              <a:t>那天每个</a:t>
            </a:r>
            <a:endParaRPr lang="zh-CN" altLang="en-US" sz="1800" dirty="0"/>
          </a:p>
          <a:p>
            <a:r>
              <a:rPr lang="zh-CN" altLang="en-US" sz="1800" dirty="0"/>
              <a:t>                       省份的用户平均订单金额，需要几次</a:t>
            </a:r>
            <a:r>
              <a:rPr lang="en-US" altLang="zh-CN" sz="1800" dirty="0"/>
              <a:t>MR</a:t>
            </a:r>
            <a:r>
              <a:rPr lang="zh-CN" altLang="en-US" sz="1800" dirty="0"/>
              <a:t>过程？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 如果将上述数据存在</a:t>
            </a:r>
            <a:r>
              <a:rPr lang="en-US" altLang="zh-CN" sz="1800" dirty="0"/>
              <a:t>RDBMS</a:t>
            </a:r>
            <a:r>
              <a:rPr lang="zh-CN" altLang="en-US" sz="1800" dirty="0"/>
              <a:t>的表中，需要进行怎</a:t>
            </a:r>
            <a:endParaRPr lang="zh-CN" altLang="en-US" sz="1800" dirty="0"/>
          </a:p>
          <a:p>
            <a:r>
              <a:rPr lang="zh-CN" altLang="en-US" sz="1800" dirty="0"/>
              <a:t>                        样的操作可以获得同样的结果？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863" y="20843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7348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349408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31010" cy="576580"/>
          </a:xfrm>
        </p:spPr>
        <p:txBody>
          <a:bodyPr anchor="ctr"/>
          <a:p>
            <a:r>
              <a:rPr lang="zh-CN" altLang="en-US" sz="3200"/>
              <a:t>分隔符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Hive</a:t>
            </a:r>
            <a:r>
              <a:rPr lang="zh-CN" altLang="en-US" sz="1800" dirty="0"/>
              <a:t>的数据来源通常是某些</a:t>
            </a:r>
            <a:r>
              <a:rPr lang="en-US" altLang="zh-CN" sz="1800" dirty="0"/>
              <a:t>ETL</a:t>
            </a:r>
            <a:r>
              <a:rPr lang="zh-CN" altLang="en-US" sz="1800" dirty="0"/>
              <a:t>后的数据文件，而最终使用的是</a:t>
            </a:r>
            <a:r>
              <a:rPr lang="en-US" altLang="zh-CN" sz="1800" dirty="0"/>
              <a:t>HDFS</a:t>
            </a:r>
            <a:r>
              <a:rPr lang="zh-CN" altLang="en-US" sz="1800" dirty="0"/>
              <a:t>中的文件进行数据存储。因此，对于文件格式（文本文件）需要作一定的要求。通常分为行分隔符、列分隔符、集合分隔符和</a:t>
            </a:r>
            <a:r>
              <a:rPr lang="en-US" altLang="zh-CN" sz="1800" dirty="0"/>
              <a:t>Map</a:t>
            </a:r>
            <a:r>
              <a:rPr lang="zh-CN" altLang="en-US" sz="1800" dirty="0"/>
              <a:t>键值分隔符四种。</a:t>
            </a:r>
            <a:endParaRPr lang="zh-CN" altLang="en-US" sz="1800" dirty="0"/>
          </a:p>
          <a:p>
            <a:r>
              <a:rPr lang="zh-CN" altLang="en-US" sz="1800" dirty="0"/>
              <a:t>行分隔符表示行与行之间的间隔符号，默认为</a:t>
            </a:r>
            <a:r>
              <a:rPr lang="en-US" altLang="zh-CN" sz="1800" dirty="0"/>
              <a:t>'\n'</a:t>
            </a:r>
            <a:r>
              <a:rPr lang="zh-CN" altLang="en-US" sz="1800" dirty="0"/>
              <a:t>；列分隔符为列与列之间的间隔符号，默认为</a:t>
            </a:r>
            <a:r>
              <a:rPr lang="en-US" altLang="zh-CN" sz="1800" dirty="0"/>
              <a:t>'\001'</a:t>
            </a:r>
            <a:r>
              <a:rPr lang="zh-CN" altLang="en-US" sz="1800" dirty="0"/>
              <a:t>（即</a:t>
            </a:r>
            <a:r>
              <a:rPr lang="en-US" altLang="zh-CN" sz="1800" dirty="0"/>
              <a:t>ASCII</a:t>
            </a:r>
            <a:r>
              <a:rPr lang="zh-CN" altLang="en-US" sz="1800" dirty="0"/>
              <a:t>码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CTRL-A</a:t>
            </a:r>
            <a:r>
              <a:rPr lang="zh-CN" altLang="en-US" sz="1800" dirty="0"/>
              <a:t>）；集合分隔符表示集合中两个元素之间的间隔符号，默认为</a:t>
            </a:r>
            <a:r>
              <a:rPr lang="en-US" altLang="zh-CN" sz="1800" dirty="0"/>
              <a:t>'\002'</a:t>
            </a:r>
            <a:r>
              <a:rPr lang="zh-CN" altLang="en-US" sz="1800" dirty="0">
                <a:sym typeface="+mn-ea"/>
              </a:rPr>
              <a:t>（即</a:t>
            </a:r>
            <a:r>
              <a:rPr lang="en-US" altLang="zh-CN" sz="1800" dirty="0">
                <a:sym typeface="+mn-ea"/>
              </a:rPr>
              <a:t>ASCII</a:t>
            </a:r>
            <a:r>
              <a:rPr lang="zh-CN" altLang="en-US" sz="1800" dirty="0">
                <a:sym typeface="+mn-ea"/>
              </a:rPr>
              <a:t>码</a:t>
            </a:r>
            <a:r>
              <a:rPr lang="en-US" altLang="zh-CN" sz="1800" dirty="0">
                <a:sym typeface="+mn-ea"/>
              </a:rPr>
              <a:t>2</a:t>
            </a:r>
            <a:r>
              <a:rPr lang="zh-CN" altLang="en-US" sz="1800" dirty="0">
                <a:sym typeface="+mn-ea"/>
              </a:rPr>
              <a:t>，</a:t>
            </a:r>
            <a:r>
              <a:rPr lang="en-US" altLang="zh-CN" sz="1800" dirty="0">
                <a:sym typeface="+mn-ea"/>
              </a:rPr>
              <a:t>CTRL-B</a:t>
            </a:r>
            <a:r>
              <a:rPr lang="zh-CN" altLang="en-US" sz="1800" dirty="0">
                <a:sym typeface="+mn-ea"/>
              </a:rPr>
              <a:t>）；</a:t>
            </a:r>
            <a:r>
              <a:rPr lang="en-US" altLang="zh-CN" sz="1800" dirty="0">
                <a:sym typeface="+mn-ea"/>
              </a:rPr>
              <a:t>Map</a:t>
            </a:r>
            <a:r>
              <a:rPr lang="zh-CN" altLang="en-US" sz="1800" dirty="0">
                <a:sym typeface="+mn-ea"/>
              </a:rPr>
              <a:t>键值分隔符表示</a:t>
            </a:r>
            <a:r>
              <a:rPr lang="en-US" altLang="zh-CN" sz="1800" dirty="0">
                <a:sym typeface="+mn-ea"/>
              </a:rPr>
              <a:t>Map</a:t>
            </a:r>
            <a:r>
              <a:rPr lang="zh-CN" altLang="en-US" sz="1800" dirty="0">
                <a:sym typeface="+mn-ea"/>
              </a:rPr>
              <a:t>类型中</a:t>
            </a:r>
            <a:r>
              <a:rPr lang="en-US" altLang="zh-CN" sz="1800" dirty="0">
                <a:sym typeface="+mn-ea"/>
              </a:rPr>
              <a:t>Key</a:t>
            </a:r>
            <a:r>
              <a:rPr lang="zh-CN" altLang="en-US" sz="1800" dirty="0">
                <a:sym typeface="+mn-ea"/>
              </a:rPr>
              <a:t>和</a:t>
            </a:r>
            <a:r>
              <a:rPr lang="en-US" altLang="zh-CN" sz="1800" dirty="0">
                <a:sym typeface="+mn-ea"/>
              </a:rPr>
              <a:t>Value</a:t>
            </a:r>
            <a:r>
              <a:rPr lang="zh-CN" altLang="en-US" sz="1800" dirty="0">
                <a:sym typeface="+mn-ea"/>
              </a:rPr>
              <a:t>之间的间隔符号，默认为</a:t>
            </a:r>
            <a:r>
              <a:rPr lang="en-US" altLang="zh-CN" sz="1800" dirty="0">
                <a:sym typeface="+mn-ea"/>
              </a:rPr>
              <a:t>'\003'</a:t>
            </a:r>
            <a:r>
              <a:rPr lang="zh-CN" altLang="en-US" sz="1800" dirty="0">
                <a:sym typeface="+mn-ea"/>
              </a:rPr>
              <a:t>（即</a:t>
            </a:r>
            <a:r>
              <a:rPr lang="en-US" altLang="zh-CN" sz="1800" dirty="0">
                <a:sym typeface="+mn-ea"/>
              </a:rPr>
              <a:t>ASCII</a:t>
            </a:r>
            <a:r>
              <a:rPr lang="zh-CN" altLang="en-US" sz="1800" dirty="0">
                <a:sym typeface="+mn-ea"/>
              </a:rPr>
              <a:t>码</a:t>
            </a:r>
            <a:r>
              <a:rPr lang="en-US" altLang="zh-CN" sz="1800" dirty="0">
                <a:sym typeface="+mn-ea"/>
              </a:rPr>
              <a:t>3</a:t>
            </a:r>
            <a:r>
              <a:rPr lang="zh-CN" altLang="en-US" sz="1800" dirty="0">
                <a:sym typeface="+mn-ea"/>
              </a:rPr>
              <a:t>，</a:t>
            </a:r>
            <a:r>
              <a:rPr lang="en-US" altLang="zh-CN" sz="1800" dirty="0">
                <a:sym typeface="+mn-ea"/>
              </a:rPr>
              <a:t>CTRL-C</a:t>
            </a:r>
            <a:r>
              <a:rPr lang="zh-CN" altLang="en-US" sz="1800" dirty="0">
                <a:sym typeface="+mn-ea"/>
              </a:rPr>
              <a:t>）。</a:t>
            </a:r>
            <a:endParaRPr lang="en-US" altLang="zh-CN" sz="1800" dirty="0">
              <a:sym typeface="+mn-ea"/>
            </a:endParaRPr>
          </a:p>
          <a:p>
            <a:r>
              <a:rPr lang="zh-CN" altLang="en-US" sz="1800" dirty="0"/>
              <a:t>上述分隔符都可以在创建表的时候自定义，定义之后会规定数据的导入及数据的持久化保存格式。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18360" cy="576580"/>
          </a:xfrm>
        </p:spPr>
        <p:txBody>
          <a:bodyPr anchor="ctr"/>
          <a:p>
            <a:r>
              <a:rPr lang="zh-CN" altLang="en-US" sz="3200"/>
              <a:t>文件存储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Hive</a:t>
            </a:r>
            <a:r>
              <a:rPr lang="zh-CN" altLang="en-US" sz="1800" dirty="0"/>
              <a:t>的文件存储格式可为</a:t>
            </a:r>
            <a:r>
              <a:rPr lang="en-US" altLang="zh-CN" sz="1800" dirty="0"/>
              <a:t>Textfile, SequenceFile, RCFile, ORCFile, Parquet, Avro</a:t>
            </a:r>
            <a:r>
              <a:rPr lang="zh-CN" altLang="en-US" sz="1800" dirty="0"/>
              <a:t>等。其中</a:t>
            </a:r>
            <a:r>
              <a:rPr lang="en-US" altLang="zh-CN" sz="1800" dirty="0"/>
              <a:t>TextFile</a:t>
            </a:r>
            <a:r>
              <a:rPr lang="zh-CN" altLang="en-US" sz="1800" dirty="0"/>
              <a:t>为默认值。</a:t>
            </a:r>
            <a:endParaRPr lang="zh-CN" altLang="en-US" sz="1800" dirty="0"/>
          </a:p>
          <a:p>
            <a:r>
              <a:rPr lang="en-US" altLang="zh-CN" sz="1800" dirty="0">
                <a:sym typeface="+mn-ea"/>
              </a:rPr>
              <a:t>TextFile</a:t>
            </a:r>
            <a:r>
              <a:rPr lang="zh-CN" altLang="en-US" sz="1800" dirty="0">
                <a:sym typeface="+mn-ea"/>
              </a:rPr>
              <a:t>使用最原始的文本文件格式存储数据。</a:t>
            </a:r>
            <a:r>
              <a:rPr lang="en-US" altLang="zh-CN" sz="1800" dirty="0">
                <a:sym typeface="+mn-ea"/>
              </a:rPr>
              <a:t>SequenceFile</a:t>
            </a:r>
            <a:r>
              <a:rPr lang="zh-CN" altLang="en-US" sz="1800" dirty="0">
                <a:sym typeface="+mn-ea"/>
              </a:rPr>
              <a:t>使用键值对的二进制文件格式存储数据。</a:t>
            </a:r>
            <a:r>
              <a:rPr lang="en-US" altLang="zh-CN" sz="1800" dirty="0">
                <a:sym typeface="+mn-ea"/>
              </a:rPr>
              <a:t>RCFile</a:t>
            </a:r>
            <a:r>
              <a:rPr lang="zh-CN" altLang="en-US" sz="1800" dirty="0">
                <a:sym typeface="+mn-ea"/>
              </a:rPr>
              <a:t>使用按行分块列存储的二进制文件格式存储数据。</a:t>
            </a:r>
            <a:r>
              <a:rPr lang="en-US" altLang="zh-CN" sz="1800" dirty="0">
                <a:sym typeface="+mn-ea"/>
              </a:rPr>
              <a:t>ORCFile</a:t>
            </a:r>
            <a:r>
              <a:rPr lang="zh-CN" altLang="en-US" sz="1800" dirty="0">
                <a:sym typeface="+mn-ea"/>
              </a:rPr>
              <a:t>是</a:t>
            </a:r>
            <a:r>
              <a:rPr lang="en-US" altLang="zh-CN" sz="1800" dirty="0">
                <a:sym typeface="+mn-ea"/>
              </a:rPr>
              <a:t>RCFile</a:t>
            </a:r>
            <a:r>
              <a:rPr lang="zh-CN" altLang="en-US" sz="1800" dirty="0">
                <a:sym typeface="+mn-ea"/>
              </a:rPr>
              <a:t>的改进格式，优化了存取效率。</a:t>
            </a:r>
            <a:r>
              <a:rPr lang="en-US" altLang="zh-CN" sz="1800" dirty="0">
                <a:sym typeface="+mn-ea"/>
              </a:rPr>
              <a:t>Parquet</a:t>
            </a:r>
            <a:r>
              <a:rPr lang="zh-CN" altLang="en-US" sz="1800" dirty="0">
                <a:sym typeface="+mn-ea"/>
              </a:rPr>
              <a:t>和</a:t>
            </a:r>
            <a:r>
              <a:rPr lang="en-US" altLang="zh-CN" sz="1800" dirty="0">
                <a:sym typeface="+mn-ea"/>
              </a:rPr>
              <a:t>Avro</a:t>
            </a:r>
            <a:r>
              <a:rPr lang="zh-CN" altLang="en-US" sz="1800" dirty="0">
                <a:sym typeface="+mn-ea"/>
              </a:rPr>
              <a:t>是</a:t>
            </a:r>
            <a:r>
              <a:rPr lang="en-US" altLang="zh-CN" sz="1800" dirty="0">
                <a:sym typeface="+mn-ea"/>
              </a:rPr>
              <a:t>Hadoop</a:t>
            </a:r>
            <a:r>
              <a:rPr lang="zh-CN" altLang="en-US" sz="1800" dirty="0">
                <a:sym typeface="+mn-ea"/>
              </a:rPr>
              <a:t>中的一个通用列存储二进制文件格式，可在</a:t>
            </a:r>
            <a:r>
              <a:rPr lang="en-US" altLang="zh-CN" sz="1800" dirty="0">
                <a:sym typeface="+mn-ea"/>
              </a:rPr>
              <a:t>Hadoop</a:t>
            </a:r>
            <a:r>
              <a:rPr lang="zh-CN" altLang="en-US" sz="1800" dirty="0">
                <a:sym typeface="+mn-ea"/>
              </a:rPr>
              <a:t>生态中提供完全通用型。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/>
              <a:t>通常比较好的选择是使用</a:t>
            </a:r>
            <a:r>
              <a:rPr lang="en-US" altLang="zh-CN" sz="1800" dirty="0"/>
              <a:t>ORCFile</a:t>
            </a:r>
            <a:r>
              <a:rPr lang="zh-CN" altLang="en-US" sz="1800" dirty="0"/>
              <a:t>，</a:t>
            </a:r>
            <a:r>
              <a:rPr lang="en-US" altLang="zh-CN" sz="1800" dirty="0"/>
              <a:t>Parquet</a:t>
            </a:r>
            <a:r>
              <a:rPr lang="zh-CN" altLang="en-US" sz="1800" dirty="0"/>
              <a:t>或</a:t>
            </a:r>
            <a:r>
              <a:rPr lang="en-US" altLang="zh-CN" sz="1800" dirty="0"/>
              <a:t>Avro</a:t>
            </a:r>
            <a:r>
              <a:rPr lang="zh-CN" altLang="en-US" sz="1800" dirty="0"/>
              <a:t>存储数据。</a:t>
            </a:r>
            <a:endParaRPr lang="zh-CN" altLang="en-US" sz="1800" dirty="0"/>
          </a:p>
          <a:p>
            <a:r>
              <a:rPr lang="zh-CN" altLang="en-US" sz="1800" dirty="0"/>
              <a:t>如果存储空间资源比较紧张，还可以采用多种方式对文件进行压缩操作，读取时不需要先行解压，</a:t>
            </a:r>
            <a:r>
              <a:rPr lang="en-US" altLang="zh-CN" sz="1800" dirty="0"/>
              <a:t>Hive</a:t>
            </a:r>
            <a:r>
              <a:rPr lang="zh-CN" altLang="en-US" sz="1800" dirty="0"/>
              <a:t>会自动进行解压读取。支持的压缩方式包括</a:t>
            </a:r>
            <a:r>
              <a:rPr lang="en-US" altLang="zh-CN" sz="1800" dirty="0"/>
              <a:t>Deflate</a:t>
            </a:r>
            <a:r>
              <a:rPr lang="zh-CN" altLang="en-US" sz="1800" dirty="0"/>
              <a:t>，</a:t>
            </a:r>
            <a:r>
              <a:rPr lang="en-US" altLang="zh-CN" sz="1800" dirty="0"/>
              <a:t>Gzip</a:t>
            </a:r>
            <a:r>
              <a:rPr lang="zh-CN" altLang="en-US" sz="1800" dirty="0"/>
              <a:t>，</a:t>
            </a:r>
            <a:r>
              <a:rPr lang="en-US" altLang="zh-CN" sz="1800" dirty="0"/>
              <a:t>Bzip2</a:t>
            </a:r>
            <a:r>
              <a:rPr lang="zh-CN" altLang="en-US" sz="1800" dirty="0"/>
              <a:t>等。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36865"/>
          <p:cNvSpPr>
            <a:spLocks noGrp="1"/>
          </p:cNvSpPr>
          <p:nvPr>
            <p:ph type="title"/>
          </p:nvPr>
        </p:nvSpPr>
        <p:spPr>
          <a:xfrm>
            <a:off x="468630" y="260350"/>
            <a:ext cx="1022985" cy="576580"/>
          </a:xfrm>
        </p:spPr>
        <p:txBody>
          <a:bodyPr anchor="ctr"/>
          <a:p>
            <a:r>
              <a:rPr lang="en-US" altLang="zh-CN" sz="3200"/>
              <a:t>HQL</a:t>
            </a:r>
            <a:endParaRPr lang="en-US" altLang="zh-CN" sz="3200"/>
          </a:p>
        </p:txBody>
      </p:sp>
      <p:sp>
        <p:nvSpPr>
          <p:cNvPr id="15362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文本框 33796"/>
          <p:cNvSpPr txBox="1"/>
          <p:nvPr/>
        </p:nvSpPr>
        <p:spPr>
          <a:xfrm>
            <a:off x="2411413" y="1268413"/>
            <a:ext cx="11099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HQL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概述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椭圆 33797"/>
          <p:cNvSpPr/>
          <p:nvPr/>
        </p:nvSpPr>
        <p:spPr>
          <a:xfrm>
            <a:off x="1331913" y="19224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文本框 33798"/>
          <p:cNvSpPr txBox="1"/>
          <p:nvPr/>
        </p:nvSpPr>
        <p:spPr>
          <a:xfrm>
            <a:off x="1547813" y="1773238"/>
            <a:ext cx="13258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 lang="zh-CN" altLang="en-US">
                <a:solidFill>
                  <a:schemeClr val="hlink"/>
                </a:solidFill>
                <a:sym typeface="+mn-ea"/>
              </a:rPr>
              <a:t>管理数据库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l"/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椭圆 33799"/>
          <p:cNvSpPr/>
          <p:nvPr/>
        </p:nvSpPr>
        <p:spPr>
          <a:xfrm>
            <a:off x="835025" y="24923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文本框 33800"/>
          <p:cNvSpPr txBox="1"/>
          <p:nvPr/>
        </p:nvSpPr>
        <p:spPr>
          <a:xfrm>
            <a:off x="1042988" y="2349500"/>
            <a:ext cx="15544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 lang="zh-CN" altLang="en-US">
                <a:solidFill>
                  <a:schemeClr val="hlink"/>
                </a:solidFill>
                <a:sym typeface="+mn-ea"/>
              </a:rPr>
              <a:t>创建和管理表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33799"/>
          <p:cNvSpPr/>
          <p:nvPr/>
        </p:nvSpPr>
        <p:spPr>
          <a:xfrm>
            <a:off x="504190" y="32270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3800"/>
          <p:cNvSpPr txBox="1"/>
          <p:nvPr/>
        </p:nvSpPr>
        <p:spPr>
          <a:xfrm>
            <a:off x="712153" y="3084195"/>
            <a:ext cx="10972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查询语句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3799"/>
          <p:cNvSpPr/>
          <p:nvPr/>
        </p:nvSpPr>
        <p:spPr>
          <a:xfrm>
            <a:off x="835025" y="395541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3800"/>
          <p:cNvSpPr txBox="1"/>
          <p:nvPr/>
        </p:nvSpPr>
        <p:spPr>
          <a:xfrm>
            <a:off x="1042988" y="3812540"/>
            <a:ext cx="10972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连表查询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976120" cy="576580"/>
          </a:xfrm>
        </p:spPr>
        <p:txBody>
          <a:bodyPr anchor="ctr"/>
          <a:p>
            <a:r>
              <a:rPr lang="en-US" altLang="zh-CN" sz="3200"/>
              <a:t>HQL</a:t>
            </a:r>
            <a:r>
              <a:rPr lang="zh-CN" altLang="en-US" sz="3200"/>
              <a:t>概述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Hive Query Language</a:t>
            </a:r>
            <a:r>
              <a:rPr lang="zh-CN" altLang="en-US" sz="1800" dirty="0"/>
              <a:t>简称</a:t>
            </a:r>
            <a:r>
              <a:rPr lang="en-US" altLang="zh-CN" sz="1800" dirty="0"/>
              <a:t>HQL</a:t>
            </a:r>
            <a:r>
              <a:rPr lang="zh-CN" altLang="en-US" sz="1800" dirty="0"/>
              <a:t>是</a:t>
            </a:r>
            <a:r>
              <a:rPr lang="en-US" altLang="zh-CN" sz="1800" dirty="0"/>
              <a:t>Hive</a:t>
            </a:r>
            <a:r>
              <a:rPr lang="zh-CN" altLang="en-US" sz="1800" dirty="0"/>
              <a:t>的结构化查询语言。</a:t>
            </a:r>
            <a:endParaRPr lang="zh-CN" altLang="en-US" sz="1800" dirty="0"/>
          </a:p>
          <a:p>
            <a:r>
              <a:rPr lang="en-US" altLang="zh-CN" sz="1800" dirty="0"/>
              <a:t>HQL</a:t>
            </a:r>
            <a:r>
              <a:rPr lang="zh-CN" altLang="en-US" sz="1800" dirty="0"/>
              <a:t>并非是完全按照</a:t>
            </a:r>
            <a:r>
              <a:rPr lang="en-US" altLang="zh-CN" sz="1800" dirty="0"/>
              <a:t>ISO SQL</a:t>
            </a:r>
            <a:r>
              <a:rPr lang="zh-CN" altLang="en-US" sz="1800" dirty="0"/>
              <a:t>标准设计的（事实上没有任何一个发行版的</a:t>
            </a:r>
            <a:r>
              <a:rPr lang="en-US" altLang="zh-CN" sz="1800" dirty="0"/>
              <a:t>SQL</a:t>
            </a:r>
            <a:r>
              <a:rPr lang="zh-CN" altLang="en-US" sz="1800" dirty="0"/>
              <a:t>是完全按照标准设计的）。</a:t>
            </a:r>
            <a:endParaRPr lang="zh-CN" altLang="en-US" sz="1800" dirty="0"/>
          </a:p>
          <a:p>
            <a:r>
              <a:rPr lang="en-US" altLang="zh-CN" sz="1800" dirty="0"/>
              <a:t>HQL</a:t>
            </a:r>
            <a:r>
              <a:rPr lang="zh-CN" altLang="en-US" sz="1800" dirty="0"/>
              <a:t>在语法上更加接近</a:t>
            </a:r>
            <a:r>
              <a:rPr lang="en-US" altLang="zh-CN" sz="1800" dirty="0"/>
              <a:t>Mysql</a:t>
            </a:r>
            <a:r>
              <a:rPr lang="zh-CN" altLang="en-US" sz="1800" dirty="0"/>
              <a:t>。但是由于</a:t>
            </a:r>
            <a:r>
              <a:rPr lang="en-US" altLang="zh-CN" sz="1800" dirty="0"/>
              <a:t>Hive</a:t>
            </a:r>
            <a:r>
              <a:rPr lang="zh-CN" altLang="en-US" sz="1800" dirty="0"/>
              <a:t>是分布式计算的，因此还有很多属性设置是独有的。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557780" cy="576580"/>
          </a:xfrm>
        </p:spPr>
        <p:txBody>
          <a:bodyPr anchor="ctr"/>
          <a:p>
            <a:r>
              <a:rPr lang="zh-CN" sz="3200"/>
              <a:t>管理数据库</a:t>
            </a:r>
            <a:endParaRPr 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创建 </a:t>
            </a:r>
            <a:r>
              <a:rPr lang="en-US" altLang="zh-CN" sz="1800" dirty="0"/>
              <a:t>CREATE DATABASE dbname;</a:t>
            </a:r>
            <a:endParaRPr lang="en-US" altLang="zh-CN" sz="1800" dirty="0"/>
          </a:p>
          <a:p>
            <a:r>
              <a:rPr lang="en-US" altLang="zh-CN" sz="1800" dirty="0"/>
              <a:t>CREATE DATABASE IF NOT EXISTS dbname LOCATION 'HDFS/path';</a:t>
            </a:r>
            <a:endParaRPr lang="en-US" altLang="zh-CN" sz="1800" dirty="0"/>
          </a:p>
          <a:p>
            <a:r>
              <a:rPr lang="zh-CN" altLang="en-US" sz="1800" dirty="0"/>
              <a:t>查询信息 </a:t>
            </a:r>
            <a:r>
              <a:rPr lang="en-US" altLang="zh-CN" sz="1800" dirty="0"/>
              <a:t>DESCRIPE DATABASE dbname;</a:t>
            </a:r>
            <a:endParaRPr lang="zh-CN" altLang="en-US" sz="1800" dirty="0"/>
          </a:p>
          <a:p>
            <a:r>
              <a:rPr lang="zh-CN" altLang="en-US" sz="1800" dirty="0"/>
              <a:t>删除空数据库 </a:t>
            </a:r>
            <a:r>
              <a:rPr lang="en-US" altLang="zh-CN" sz="1800" dirty="0"/>
              <a:t>DROP DATABASE dbname;</a:t>
            </a:r>
            <a:endParaRPr lang="zh-CN" altLang="en-US" sz="1800" dirty="0"/>
          </a:p>
          <a:p>
            <a:r>
              <a:rPr lang="zh-CN" altLang="en-US" sz="1800" dirty="0"/>
              <a:t>删除非空数据库 </a:t>
            </a:r>
            <a:r>
              <a:rPr lang="en-US" altLang="zh-CN" sz="1800" dirty="0"/>
              <a:t>DROP DATABASE IF NOT EXISTS dbname CASCADE;</a:t>
            </a:r>
            <a:endParaRPr lang="en-US" altLang="zh-CN" sz="1800" dirty="0"/>
          </a:p>
          <a:p>
            <a:r>
              <a:rPr lang="zh-CN" altLang="en-US" sz="1800" dirty="0"/>
              <a:t>切换工作数据库 </a:t>
            </a:r>
            <a:r>
              <a:rPr lang="en-US" altLang="zh-CN" sz="1800" dirty="0"/>
              <a:t>USE dbname;</a:t>
            </a:r>
            <a:endParaRPr lang="en-US" altLang="zh-CN" sz="1800" dirty="0"/>
          </a:p>
          <a:p>
            <a:r>
              <a:rPr lang="zh-CN" altLang="en-US" sz="1800" dirty="0"/>
              <a:t>查询所有表 </a:t>
            </a:r>
            <a:r>
              <a:rPr lang="en-US" altLang="zh-CN" sz="1800" dirty="0"/>
              <a:t>SHOW TABLES;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589405" cy="576580"/>
          </a:xfrm>
        </p:spPr>
        <p:txBody>
          <a:bodyPr anchor="ctr"/>
          <a:p>
            <a:r>
              <a:rPr lang="zh-CN" altLang="en-US" sz="3200"/>
              <a:t>创建表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简单创建表 </a:t>
            </a:r>
            <a:r>
              <a:rPr lang="en-US" altLang="zh-CN" sz="1800" dirty="0"/>
              <a:t>CREATE TABLE IF NOT EXISTS tname (columns def);</a:t>
            </a:r>
            <a:endParaRPr lang="en-US" altLang="zh-CN" sz="1800" dirty="0"/>
          </a:p>
          <a:p>
            <a:r>
              <a:rPr lang="zh-CN" altLang="en-US" sz="1800" dirty="0"/>
              <a:t>创建选项：</a:t>
            </a:r>
            <a:endParaRPr lang="zh-CN" altLang="en-US" sz="1800" dirty="0"/>
          </a:p>
          <a:p>
            <a:r>
              <a:rPr lang="en-US" altLang="zh-CN" sz="1800" dirty="0"/>
              <a:t>PARTITIONED BY (columns def) //</a:t>
            </a:r>
            <a:r>
              <a:rPr lang="zh-CN" altLang="zh-CN" sz="1800" dirty="0"/>
              <a:t>分区</a:t>
            </a:r>
            <a:endParaRPr lang="zh-CN" altLang="zh-CN" sz="1800" dirty="0"/>
          </a:p>
          <a:p>
            <a:r>
              <a:rPr lang="en-US" altLang="zh-CN" sz="1800" dirty="0"/>
              <a:t>CLUSTERED BY (columns) INTO n BUCKETS //</a:t>
            </a:r>
            <a:r>
              <a:rPr lang="zh-CN" altLang="en-US" sz="1800" dirty="0"/>
              <a:t>分桶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ROW FORMAT DELIMITED //</a:t>
            </a:r>
            <a:r>
              <a:rPr lang="zh-CN" altLang="en-US" sz="1800" dirty="0"/>
              <a:t>格式定义</a:t>
            </a:r>
            <a:endParaRPr lang="zh-CN" altLang="en-US" sz="1800" dirty="0"/>
          </a:p>
          <a:p>
            <a:r>
              <a:rPr lang="en-US" altLang="zh-CN" sz="1800" dirty="0"/>
              <a:t>LINES TERMINATED BY //</a:t>
            </a:r>
            <a:endParaRPr lang="en-US" altLang="zh-CN" sz="1800" dirty="0"/>
          </a:p>
          <a:p>
            <a:r>
              <a:rPr lang="en-US" altLang="zh-CN" sz="1800" dirty="0"/>
              <a:t>FIELDS TERMINATED BY //</a:t>
            </a:r>
            <a:r>
              <a:rPr lang="zh-CN" altLang="en-US" sz="1800" dirty="0"/>
              <a:t>分列</a:t>
            </a:r>
            <a:endParaRPr lang="zh-CN" altLang="en-US" sz="1800" dirty="0"/>
          </a:p>
          <a:p>
            <a:r>
              <a:rPr lang="en-US" altLang="zh-CN" sz="1800" dirty="0"/>
              <a:t>STORED AS //</a:t>
            </a:r>
            <a:r>
              <a:rPr lang="zh-CN" altLang="en-US" sz="1800" dirty="0"/>
              <a:t>存储格式</a:t>
            </a:r>
            <a:endParaRPr lang="zh-CN" altLang="en-US" sz="1800" dirty="0"/>
          </a:p>
          <a:p>
            <a:r>
              <a:rPr lang="en-US" altLang="zh-CN" sz="1800" dirty="0"/>
              <a:t>LOCATION //</a:t>
            </a:r>
            <a:r>
              <a:rPr lang="zh-CN" altLang="en-US" sz="1800" dirty="0"/>
              <a:t>存储路径</a:t>
            </a:r>
            <a:endParaRPr lang="zh-CN" altLang="en-US" sz="1800" dirty="0"/>
          </a:p>
          <a:p>
            <a:r>
              <a:rPr lang="zh-CN" altLang="en-US" sz="1800" dirty="0"/>
              <a:t>分区字段可以不需要在表字段中声明，事实上分区字段的数据都不需要在</a:t>
            </a:r>
            <a:r>
              <a:rPr lang="en-US" altLang="zh-CN" sz="1800" dirty="0"/>
              <a:t>HDFS</a:t>
            </a:r>
            <a:r>
              <a:rPr lang="zh-CN" altLang="en-US" sz="1800" dirty="0"/>
              <a:t>文件中进行存储。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658620" cy="576580"/>
          </a:xfrm>
        </p:spPr>
        <p:txBody>
          <a:bodyPr anchor="ctr"/>
          <a:p>
            <a:r>
              <a:rPr lang="zh-CN" sz="3200"/>
              <a:t>外部表</a:t>
            </a:r>
            <a:endParaRPr 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406843"/>
            <a:ext cx="6624638" cy="3960812"/>
          </a:xfrm>
        </p:spPr>
        <p:txBody>
          <a:bodyPr anchor="t"/>
          <a:p>
            <a:r>
              <a:rPr lang="en-US" altLang="zh-CN" sz="1800" dirty="0"/>
              <a:t>Hive</a:t>
            </a:r>
            <a:r>
              <a:rPr lang="zh-CN" altLang="en-US" sz="1800" dirty="0"/>
              <a:t>允许将</a:t>
            </a:r>
            <a:r>
              <a:rPr lang="en-US" altLang="zh-CN" sz="1800" dirty="0"/>
              <a:t>HDFS</a:t>
            </a:r>
            <a:r>
              <a:rPr lang="zh-CN" altLang="en-US" sz="1800" dirty="0"/>
              <a:t>中的文件直接关联到</a:t>
            </a:r>
            <a:r>
              <a:rPr lang="en-US" altLang="zh-CN" sz="1800" dirty="0"/>
              <a:t>Hive</a:t>
            </a:r>
            <a:r>
              <a:rPr lang="zh-CN" altLang="en-US" sz="1800" dirty="0"/>
              <a:t>的表中，称为外部表，</a:t>
            </a:r>
            <a:r>
              <a:rPr lang="en-US" altLang="zh-CN" sz="1800" dirty="0"/>
              <a:t>Hive</a:t>
            </a:r>
            <a:r>
              <a:rPr lang="zh-CN" altLang="en-US" sz="1800" dirty="0"/>
              <a:t>并不拥有外部表的数据所有权，仅维护表的元数据，删除外部表时</a:t>
            </a:r>
            <a:r>
              <a:rPr lang="en-US" altLang="zh-CN" sz="1800" dirty="0"/>
              <a:t>HDFS</a:t>
            </a:r>
            <a:r>
              <a:rPr lang="zh-CN" altLang="en-US" sz="1800" dirty="0"/>
              <a:t>不会删除相应的文件。</a:t>
            </a:r>
            <a:endParaRPr lang="zh-CN" altLang="en-US" sz="1800" dirty="0"/>
          </a:p>
          <a:p>
            <a:r>
              <a:rPr lang="zh-CN" altLang="en-US" sz="1800" dirty="0"/>
              <a:t>外部表是在生产系统做数据分析和挖掘时最常用的方式，创建表结构，执行</a:t>
            </a:r>
            <a:r>
              <a:rPr lang="en-US" altLang="zh-CN" sz="1800" dirty="0"/>
              <a:t>HQL</a:t>
            </a:r>
            <a:r>
              <a:rPr lang="zh-CN" altLang="en-US" sz="1800" dirty="0"/>
              <a:t>，分解为多个</a:t>
            </a:r>
            <a:r>
              <a:rPr lang="en-US" altLang="zh-CN" sz="1800" dirty="0"/>
              <a:t>MapReduce</a:t>
            </a:r>
            <a:r>
              <a:rPr lang="zh-CN" altLang="en-US" sz="1800" dirty="0"/>
              <a:t>任务，执行得到结果，删除表，此过程中不会影响到任何业务数据。</a:t>
            </a:r>
            <a:endParaRPr lang="zh-CN" altLang="en-US" sz="1800" dirty="0"/>
          </a:p>
          <a:p>
            <a:r>
              <a:rPr lang="en-US" sz="1600" dirty="0"/>
              <a:t>CREATE EXTERNAL TABLE tname ( columns def )</a:t>
            </a:r>
            <a:endParaRPr lang="en-US" sz="1600" dirty="0"/>
          </a:p>
          <a:p>
            <a:r>
              <a:rPr lang="en-US" altLang="zh-CN" sz="1600" dirty="0"/>
              <a:t>PARTITIONED BY ( columns def )</a:t>
            </a:r>
            <a:endParaRPr lang="en-US" altLang="zh-CN" sz="1600" dirty="0"/>
          </a:p>
          <a:p>
            <a:r>
              <a:rPr lang="en-US" altLang="zh-CN" sz="1600" dirty="0"/>
              <a:t>ROW FORMAT DELIMITED</a:t>
            </a:r>
            <a:endParaRPr lang="en-US" altLang="zh-CN" sz="1600" dirty="0"/>
          </a:p>
          <a:p>
            <a:r>
              <a:rPr lang="en-US" altLang="zh-CN" sz="1600" dirty="0"/>
              <a:t>LINES TERMINATED BY</a:t>
            </a:r>
            <a:endParaRPr lang="en-US" altLang="zh-CN" sz="1600" dirty="0"/>
          </a:p>
          <a:p>
            <a:r>
              <a:rPr lang="en-US" altLang="zh-CN" sz="1600" dirty="0"/>
              <a:t>FIELDS TERMINATED BY</a:t>
            </a:r>
            <a:endParaRPr lang="en-US" altLang="zh-CN" sz="1600" dirty="0"/>
          </a:p>
          <a:p>
            <a:r>
              <a:rPr lang="en-US" altLang="zh-CN" sz="1600" dirty="0"/>
              <a:t>COLLECTION ITEMS TERMINATED BY</a:t>
            </a:r>
            <a:endParaRPr lang="en-US" altLang="zh-CN" sz="1600" dirty="0"/>
          </a:p>
          <a:p>
            <a:r>
              <a:rPr lang="en-US" altLang="zh-CN" sz="1600" dirty="0"/>
              <a:t>MAP KEYS TERMINATED BY</a:t>
            </a:r>
            <a:endParaRPr lang="en-US" altLang="zh-CN" sz="1600" dirty="0"/>
          </a:p>
          <a:p>
            <a:r>
              <a:rPr lang="en-US" altLang="zh-CN" sz="1600" dirty="0"/>
              <a:t>LOCATION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591945" cy="576580"/>
          </a:xfrm>
        </p:spPr>
        <p:txBody>
          <a:bodyPr anchor="ctr"/>
          <a:p>
            <a:r>
              <a:rPr lang="zh-CN" altLang="en-US" sz="3200"/>
              <a:t>管理表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DESCRIBE tname //</a:t>
            </a:r>
            <a:r>
              <a:rPr lang="zh-CN" altLang="en-US" sz="1800" dirty="0"/>
              <a:t>显示表信息</a:t>
            </a:r>
            <a:endParaRPr lang="zh-CN" altLang="en-US" sz="1800" dirty="0"/>
          </a:p>
          <a:p>
            <a:r>
              <a:rPr lang="en-US" altLang="zh-CN" sz="1800" dirty="0"/>
              <a:t>DROP TABLE tname //</a:t>
            </a:r>
            <a:r>
              <a:rPr lang="zh-CN" altLang="en-US" sz="1800" dirty="0"/>
              <a:t>删除表</a:t>
            </a:r>
            <a:endParaRPr lang="zh-CN" altLang="en-US" sz="1800" dirty="0"/>
          </a:p>
          <a:p>
            <a:r>
              <a:rPr lang="en-US" altLang="zh-CN" sz="1800" dirty="0"/>
              <a:t>ALTER TABLE tname //</a:t>
            </a:r>
            <a:r>
              <a:rPr lang="zh-CN" altLang="en-US" sz="1800" dirty="0"/>
              <a:t>修改表结构</a:t>
            </a:r>
            <a:endParaRPr lang="zh-CN" altLang="en-US" sz="1800" dirty="0"/>
          </a:p>
          <a:p>
            <a:r>
              <a:rPr lang="en-US" altLang="zh-CN" sz="1800" dirty="0"/>
              <a:t>ALTER TABLE tname ADD PARTITION //</a:t>
            </a:r>
            <a:r>
              <a:rPr lang="zh-CN" altLang="en-US" sz="1800" dirty="0"/>
              <a:t>增加表分区</a:t>
            </a:r>
            <a:endParaRPr lang="zh-CN" altLang="en-US" sz="1800" dirty="0"/>
          </a:p>
          <a:p>
            <a:r>
              <a:rPr lang="en-US" altLang="zh-CN" sz="1800" dirty="0"/>
              <a:t>ALTER TABLE tname DROP PARTITION //</a:t>
            </a:r>
            <a:r>
              <a:rPr lang="zh-CN" altLang="en-US" sz="1800" dirty="0"/>
              <a:t>删除表分区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02485" cy="576580"/>
          </a:xfrm>
        </p:spPr>
        <p:txBody>
          <a:bodyPr anchor="ctr"/>
          <a:p>
            <a:r>
              <a:rPr lang="zh-CN" altLang="en-US" sz="3200"/>
              <a:t>导入数据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使用查询语句从另外的</a:t>
            </a:r>
            <a:r>
              <a:rPr lang="en-US" altLang="zh-CN" sz="1800" dirty="0"/>
              <a:t>Hive</a:t>
            </a:r>
            <a:r>
              <a:rPr lang="zh-CN" altLang="en-US" sz="1800" dirty="0"/>
              <a:t>表中导入数据</a:t>
            </a:r>
            <a:endParaRPr lang="zh-CN" altLang="en-US" sz="1800" dirty="0"/>
          </a:p>
          <a:p>
            <a:r>
              <a:rPr lang="en-US" altLang="zh-CN" sz="1800" dirty="0"/>
              <a:t>INSERT OVERWRITE TABLE tname</a:t>
            </a:r>
            <a:endParaRPr lang="en-US" altLang="zh-CN" sz="1800" dirty="0"/>
          </a:p>
          <a:p>
            <a:r>
              <a:rPr lang="en-US" altLang="zh-CN" sz="1800" dirty="0"/>
              <a:t>PARTITION ( columns=values )</a:t>
            </a:r>
            <a:endParaRPr lang="en-US" altLang="zh-CN" sz="1800" dirty="0"/>
          </a:p>
          <a:p>
            <a:r>
              <a:rPr lang="en-US" altLang="zh-CN" sz="1800" dirty="0"/>
              <a:t>SELECT columns FROM another_table</a:t>
            </a:r>
            <a:endParaRPr lang="en-US" altLang="zh-CN" sz="1800" dirty="0"/>
          </a:p>
          <a:p>
            <a:r>
              <a:rPr lang="zh-CN" altLang="en-US" sz="1800" dirty="0"/>
              <a:t>将本地文件系统数据加载到</a:t>
            </a:r>
            <a:r>
              <a:rPr lang="en-US" altLang="zh-CN" sz="1800" dirty="0"/>
              <a:t>Hive</a:t>
            </a:r>
            <a:r>
              <a:rPr lang="zh-CN" altLang="en-US" sz="1800" dirty="0"/>
              <a:t>表中</a:t>
            </a:r>
            <a:endParaRPr lang="zh-CN" altLang="en-US" sz="1800" dirty="0"/>
          </a:p>
          <a:p>
            <a:r>
              <a:rPr lang="en-US" altLang="zh-CN" sz="1800" dirty="0"/>
              <a:t>LOAD DATA LOCAL INPATH '' OVERWRITE INTO TABLE tname</a:t>
            </a:r>
            <a:endParaRPr lang="en-US" altLang="zh-CN" sz="1800" dirty="0"/>
          </a:p>
          <a:p>
            <a:r>
              <a:rPr lang="en-US" altLang="zh-CN" sz="1800" dirty="0"/>
              <a:t>PARTITION ( columns=values )</a:t>
            </a:r>
            <a:endParaRPr lang="en-US" altLang="zh-CN" sz="1800" dirty="0"/>
          </a:p>
          <a:p>
            <a:r>
              <a:rPr lang="zh-CN" altLang="en-US" sz="1800" dirty="0"/>
              <a:t>将</a:t>
            </a:r>
            <a:r>
              <a:rPr lang="en-US" altLang="zh-CN" sz="1800" dirty="0"/>
              <a:t>HDFS</a:t>
            </a:r>
            <a:r>
              <a:rPr lang="zh-CN" altLang="en-US" sz="1800" dirty="0"/>
              <a:t>文件系统数据加载到</a:t>
            </a:r>
            <a:r>
              <a:rPr lang="en-US" altLang="zh-CN" sz="1800" dirty="0"/>
              <a:t>Hive</a:t>
            </a:r>
            <a:r>
              <a:rPr lang="zh-CN" altLang="en-US" sz="1800" dirty="0"/>
              <a:t>表中</a:t>
            </a:r>
            <a:endParaRPr lang="zh-CN" altLang="en-US" sz="1800" dirty="0"/>
          </a:p>
          <a:p>
            <a:r>
              <a:rPr lang="en-US" altLang="zh-CN" sz="1800" dirty="0"/>
              <a:t>LOAD DATA INPATH '' OVERWRITE INTO TABLE tname</a:t>
            </a:r>
            <a:endParaRPr lang="en-US" altLang="zh-CN" sz="1800" dirty="0"/>
          </a:p>
          <a:p>
            <a:r>
              <a:rPr lang="en-US" altLang="zh-CN" sz="1800" dirty="0"/>
              <a:t>PARTITION ( columns=values 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02485" cy="576580"/>
          </a:xfrm>
        </p:spPr>
        <p:txBody>
          <a:bodyPr anchor="ctr"/>
          <a:p>
            <a:r>
              <a:rPr lang="zh-CN" altLang="en-US" sz="3200"/>
              <a:t>查询语句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550353"/>
            <a:ext cx="6624638" cy="3960812"/>
          </a:xfrm>
        </p:spPr>
        <p:txBody>
          <a:bodyPr anchor="t"/>
          <a:p>
            <a:r>
              <a:rPr lang="en-US" altLang="zh-CN" sz="1600" dirty="0"/>
              <a:t>SELECT</a:t>
            </a:r>
            <a:r>
              <a:rPr lang="zh-CN" altLang="en-US" sz="1600" dirty="0"/>
              <a:t>语句的基本用法与</a:t>
            </a:r>
            <a:r>
              <a:rPr lang="en-US" altLang="zh-CN" sz="1600" dirty="0"/>
              <a:t>MySQL</a:t>
            </a:r>
            <a:r>
              <a:rPr lang="zh-CN" altLang="en-US" sz="1600" dirty="0"/>
              <a:t>中的用法一致，支持</a:t>
            </a:r>
            <a:r>
              <a:rPr lang="en-US" altLang="zh-CN" sz="1600" dirty="0"/>
              <a:t>DISTINCT</a:t>
            </a:r>
            <a:r>
              <a:rPr lang="zh-CN" altLang="en-US" sz="1600" dirty="0"/>
              <a:t>去重，</a:t>
            </a:r>
            <a:r>
              <a:rPr lang="en-US" altLang="zh-CN" sz="1600" dirty="0"/>
              <a:t>WHERE</a:t>
            </a:r>
            <a:r>
              <a:rPr lang="zh-CN" altLang="en-US" sz="1600" dirty="0"/>
              <a:t>筛选，</a:t>
            </a:r>
            <a:r>
              <a:rPr lang="en-US" altLang="zh-CN" sz="1600" dirty="0"/>
              <a:t>GROUP BY</a:t>
            </a:r>
            <a:r>
              <a:rPr lang="zh-CN" altLang="en-US" sz="1600" dirty="0"/>
              <a:t>分组，</a:t>
            </a:r>
            <a:r>
              <a:rPr lang="en-US" altLang="zh-CN" sz="1600" dirty="0"/>
              <a:t>HAVING</a:t>
            </a:r>
            <a:r>
              <a:rPr lang="zh-CN" altLang="en-US" sz="1600" dirty="0"/>
              <a:t>聚合后筛选，</a:t>
            </a:r>
            <a:r>
              <a:rPr lang="en-US" altLang="zh-CN" sz="1600" dirty="0"/>
              <a:t>ORDER BY</a:t>
            </a:r>
            <a:r>
              <a:rPr lang="zh-CN" altLang="en-US" sz="1600" dirty="0"/>
              <a:t>排序，</a:t>
            </a:r>
            <a:r>
              <a:rPr lang="en-US" altLang="zh-CN" sz="1600" dirty="0"/>
              <a:t>LIMIT</a:t>
            </a:r>
            <a:r>
              <a:rPr lang="zh-CN" altLang="en-US" sz="1600" dirty="0"/>
              <a:t>限制行数。</a:t>
            </a:r>
            <a:endParaRPr lang="en-US" altLang="zh-CN" sz="1600" dirty="0"/>
          </a:p>
          <a:p>
            <a:r>
              <a:rPr lang="en-US" altLang="zh-CN" sz="1600" dirty="0"/>
              <a:t>HQL</a:t>
            </a:r>
            <a:r>
              <a:rPr lang="zh-CN" altLang="en-US" sz="1600" dirty="0"/>
              <a:t>支持子查询，</a:t>
            </a:r>
            <a:r>
              <a:rPr lang="en-US" altLang="zh-CN" sz="1600" dirty="0"/>
              <a:t>CASE...WHEN...WHEN...</a:t>
            </a:r>
            <a:r>
              <a:rPr lang="zh-CN" altLang="en-US" sz="1600" dirty="0"/>
              <a:t>分支判断。</a:t>
            </a:r>
            <a:endParaRPr lang="zh-CN" altLang="en-US" sz="1600" dirty="0"/>
          </a:p>
          <a:p>
            <a:r>
              <a:rPr lang="en-US" altLang="zh-CN" sz="1600" dirty="0"/>
              <a:t>HQL</a:t>
            </a:r>
            <a:r>
              <a:rPr lang="zh-CN" altLang="en-US" sz="1600" dirty="0"/>
              <a:t>支持</a:t>
            </a:r>
            <a:r>
              <a:rPr lang="en-US" altLang="zh-CN" sz="1600" dirty="0"/>
              <a:t>LIKE</a:t>
            </a:r>
            <a:r>
              <a:rPr lang="zh-CN" altLang="en-US" sz="1600" dirty="0"/>
              <a:t>模式匹配，并且增加了一个</a:t>
            </a:r>
            <a:r>
              <a:rPr lang="en-US" altLang="zh-CN" sz="1600" dirty="0"/>
              <a:t>RLIKE</a:t>
            </a:r>
            <a:r>
              <a:rPr lang="zh-CN" altLang="en-US" sz="1600" dirty="0"/>
              <a:t>关键字功能，能够对</a:t>
            </a:r>
            <a:r>
              <a:rPr lang="en-US" altLang="zh-CN" sz="1600" dirty="0"/>
              <a:t>RLIKE</a:t>
            </a:r>
            <a:r>
              <a:rPr lang="zh-CN" altLang="en-US" sz="1600" dirty="0"/>
              <a:t>后的算子进行正则表达式解析后进行匹配。</a:t>
            </a:r>
            <a:endParaRPr lang="zh-CN" altLang="en-US" sz="1600" dirty="0"/>
          </a:p>
          <a:p>
            <a:r>
              <a:rPr lang="en-US" altLang="zh-CN" sz="1600" dirty="0"/>
              <a:t>HQL</a:t>
            </a:r>
            <a:r>
              <a:rPr lang="zh-CN" altLang="en-US" sz="1600" dirty="0"/>
              <a:t>也能支持多个子查询的结果合并，</a:t>
            </a:r>
            <a:r>
              <a:rPr lang="en-US" altLang="zh-CN" sz="1600" dirty="0"/>
              <a:t>UNION ALL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r>
              <a:rPr lang="en-US" altLang="zh-CN" sz="1600" dirty="0"/>
              <a:t>ORDER BY</a:t>
            </a:r>
            <a:r>
              <a:rPr lang="zh-CN" altLang="en-US" sz="1600" dirty="0"/>
              <a:t>是表示对整个处理最终结果的排序，意即最后的一个</a:t>
            </a:r>
            <a:r>
              <a:rPr lang="en-US" altLang="zh-CN" sz="1600" dirty="0"/>
              <a:t>Reducer</a:t>
            </a:r>
            <a:r>
              <a:rPr lang="zh-CN" altLang="en-US" sz="1600" dirty="0"/>
              <a:t>将会负责全结果集的排序工作，通常耗时比较长。</a:t>
            </a:r>
            <a:endParaRPr lang="zh-CN" altLang="en-US" sz="1600" dirty="0"/>
          </a:p>
          <a:p>
            <a:r>
              <a:rPr lang="en-US" altLang="zh-CN" sz="1600" dirty="0"/>
              <a:t>SORT BY</a:t>
            </a:r>
            <a:r>
              <a:rPr lang="zh-CN" altLang="en-US" sz="1600" dirty="0"/>
              <a:t>是</a:t>
            </a:r>
            <a:r>
              <a:rPr lang="en-US" altLang="zh-CN" sz="1600" dirty="0"/>
              <a:t>HQL</a:t>
            </a:r>
            <a:r>
              <a:rPr lang="zh-CN" altLang="en-US" sz="1600" dirty="0"/>
              <a:t>的新关键字，表示对每个并行</a:t>
            </a:r>
            <a:r>
              <a:rPr lang="en-US" altLang="zh-CN" sz="1600" dirty="0"/>
              <a:t>Reducer</a:t>
            </a:r>
            <a:r>
              <a:rPr lang="zh-CN" altLang="en-US" sz="1600" dirty="0"/>
              <a:t>产生的结果进行排序，结果生成的文件各自排序，但非整体排序。</a:t>
            </a:r>
            <a:r>
              <a:rPr lang="en-US" altLang="zh-CN" sz="1600" dirty="0"/>
              <a:t>DISTRIBUTE BY</a:t>
            </a:r>
            <a:r>
              <a:rPr lang="zh-CN" altLang="en-US" sz="1600" dirty="0"/>
              <a:t>表示依据字段对</a:t>
            </a:r>
            <a:r>
              <a:rPr lang="en-US" altLang="zh-CN" sz="1600" dirty="0"/>
              <a:t>Map</a:t>
            </a:r>
            <a:r>
              <a:rPr lang="zh-CN" altLang="en-US" sz="1600" dirty="0"/>
              <a:t>后的进行分组交由不同的</a:t>
            </a:r>
            <a:r>
              <a:rPr lang="en-US" altLang="zh-CN" sz="1600" dirty="0"/>
              <a:t>Reducer</a:t>
            </a:r>
            <a:r>
              <a:rPr lang="zh-CN" altLang="en-US" sz="1600" dirty="0"/>
              <a:t>处理，通常用在</a:t>
            </a:r>
            <a:r>
              <a:rPr lang="en-US" altLang="zh-CN" sz="1600" dirty="0"/>
              <a:t>SORT BY</a:t>
            </a:r>
            <a:r>
              <a:rPr lang="zh-CN" altLang="en-US" sz="1600" dirty="0"/>
              <a:t>之前。也可以简写为</a:t>
            </a:r>
            <a:r>
              <a:rPr lang="en-US" altLang="zh-CN" sz="1600" dirty="0"/>
              <a:t>CLUSTER BY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TextBox 12"/>
          <p:cNvSpPr txBox="1"/>
          <p:nvPr/>
        </p:nvSpPr>
        <p:spPr>
          <a:xfrm>
            <a:off x="539750" y="476250"/>
            <a:ext cx="29289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0"/>
          <p:cNvSpPr/>
          <p:nvPr/>
        </p:nvSpPr>
        <p:spPr>
          <a:xfrm>
            <a:off x="3924300" y="2636838"/>
            <a:ext cx="10972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21"/>
          <p:cNvSpPr/>
          <p:nvPr/>
        </p:nvSpPr>
        <p:spPr>
          <a:xfrm>
            <a:off x="3924300" y="1773238"/>
            <a:ext cx="6400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矩形 22"/>
          <p:cNvSpPr/>
          <p:nvPr/>
        </p:nvSpPr>
        <p:spPr>
          <a:xfrm>
            <a:off x="3898900" y="3559175"/>
            <a:ext cx="66294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HQL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3" name="矩形 21"/>
          <p:cNvSpPr/>
          <p:nvPr/>
        </p:nvSpPr>
        <p:spPr>
          <a:xfrm>
            <a:off x="3894138" y="4365625"/>
            <a:ext cx="2359025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HQL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和命令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缺角矩形 9"/>
          <p:cNvSpPr/>
          <p:nvPr/>
        </p:nvSpPr>
        <p:spPr>
          <a:xfrm>
            <a:off x="2700338" y="50847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5" name="矩形 21"/>
          <p:cNvSpPr/>
          <p:nvPr/>
        </p:nvSpPr>
        <p:spPr>
          <a:xfrm>
            <a:off x="3924300" y="5229225"/>
            <a:ext cx="13258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程序及例子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椭圆 30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直接连接符 30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8" name="直接连接符 3090"/>
          <p:cNvSpPr/>
          <p:nvPr/>
        </p:nvSpPr>
        <p:spPr>
          <a:xfrm>
            <a:off x="2593975" y="1049338"/>
            <a:ext cx="0" cy="43195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9" name="椭圆 3091"/>
          <p:cNvSpPr/>
          <p:nvPr/>
        </p:nvSpPr>
        <p:spPr>
          <a:xfrm>
            <a:off x="3563938" y="19510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直接连接符 30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1" name="椭圆 30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直接连接符 30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3" name="椭圆 30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直接连接符 30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5" name="椭圆 30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6" name="直接连接符 30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7" name="椭圆 3099"/>
          <p:cNvSpPr/>
          <p:nvPr/>
        </p:nvSpPr>
        <p:spPr>
          <a:xfrm>
            <a:off x="3563938" y="53736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8" name="直接连接符 3100"/>
          <p:cNvSpPr/>
          <p:nvPr/>
        </p:nvSpPr>
        <p:spPr>
          <a:xfrm>
            <a:off x="2627313" y="54117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02485" cy="576580"/>
          </a:xfrm>
        </p:spPr>
        <p:txBody>
          <a:bodyPr anchor="ctr"/>
          <a:p>
            <a:r>
              <a:rPr lang="zh-CN" altLang="en-US" sz="3200"/>
              <a:t>连表查询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550353"/>
            <a:ext cx="6624638" cy="3960812"/>
          </a:xfrm>
        </p:spPr>
        <p:txBody>
          <a:bodyPr anchor="t"/>
          <a:p>
            <a:r>
              <a:rPr lang="en-US" altLang="zh-CN" sz="1600" dirty="0"/>
              <a:t>Hive</a:t>
            </a:r>
            <a:r>
              <a:rPr lang="zh-CN" altLang="en-US" sz="1600" dirty="0"/>
              <a:t>的表连接仅能支持相等判断的连接条件，支持的连接类型包括：</a:t>
            </a:r>
            <a:endParaRPr lang="zh-CN" altLang="en-US" sz="1600" dirty="0"/>
          </a:p>
          <a:p>
            <a:r>
              <a:rPr lang="en-US" altLang="zh-CN" sz="1600" dirty="0"/>
              <a:t>INNER JOIN, LFET OUTER JOIN, RIGHT OUTER JOIN, FULL OUTER JOIN</a:t>
            </a:r>
            <a:endParaRPr lang="en-US" altLang="zh-CN" sz="1600" dirty="0"/>
          </a:p>
          <a:p>
            <a:r>
              <a:rPr lang="en-US" altLang="zh-CN" sz="1600" dirty="0"/>
              <a:t>LEFT SEMI-JOIN </a:t>
            </a:r>
            <a:r>
              <a:rPr lang="zh-CN" altLang="en-US" sz="1600" dirty="0"/>
              <a:t>左半连接，仅返回左表内容，只要左表的记录满足连接</a:t>
            </a:r>
            <a:r>
              <a:rPr lang="en-US" altLang="zh-CN" sz="1600" dirty="0"/>
              <a:t>ON</a:t>
            </a:r>
            <a:r>
              <a:rPr lang="zh-CN" altLang="en-US" sz="1600" dirty="0"/>
              <a:t>条件即可，不论左右表关系如何，返回的记录仅一条。</a:t>
            </a:r>
            <a:endParaRPr lang="zh-CN" altLang="en-US" sz="1600" dirty="0"/>
          </a:p>
          <a:p>
            <a:r>
              <a:rPr lang="en-US" altLang="zh-CN" sz="1600" dirty="0"/>
              <a:t>JOIN </a:t>
            </a:r>
            <a:r>
              <a:rPr lang="zh-CN" altLang="en-US" sz="1600" dirty="0"/>
              <a:t>笛卡尔积连接，通常在</a:t>
            </a:r>
            <a:r>
              <a:rPr lang="en-US" altLang="zh-CN" sz="1600" dirty="0"/>
              <a:t>RDBMS</a:t>
            </a:r>
            <a:r>
              <a:rPr lang="zh-CN" altLang="en-US" sz="1600" dirty="0"/>
              <a:t>中这种连接并没有什么应用场景，但是在</a:t>
            </a:r>
            <a:r>
              <a:rPr lang="en-US" altLang="zh-CN" sz="1600" dirty="0"/>
              <a:t>Hive</a:t>
            </a:r>
            <a:r>
              <a:rPr lang="zh-CN" altLang="en-US" sz="1600" dirty="0"/>
              <a:t>可能经常用到，比如我们有两张表，一张记录用户访问网页的日志，一张记录了网页的内容分类，我们希望得到一张用户与访问内容分类之间的关系，即可使用</a:t>
            </a:r>
            <a:r>
              <a:rPr lang="en-US" altLang="zh-CN" sz="1600" dirty="0"/>
              <a:t>JOIN</a:t>
            </a:r>
            <a:r>
              <a:rPr lang="zh-CN" altLang="en-US" sz="1600" dirty="0"/>
              <a:t>，这在推荐系统中经常遇到</a:t>
            </a:r>
            <a:endParaRPr lang="zh-CN" altLang="en-US" sz="1600" dirty="0"/>
          </a:p>
          <a:p>
            <a:r>
              <a:rPr lang="en-US" altLang="zh-CN" sz="1600" dirty="0"/>
              <a:t>MAP-SIDE JOIN </a:t>
            </a:r>
            <a:r>
              <a:rPr lang="zh-CN" altLang="en-US" sz="1600" dirty="0"/>
              <a:t>这个其实是一个连接选项，在</a:t>
            </a:r>
            <a:r>
              <a:rPr lang="en-US" altLang="zh-CN" sz="1600" dirty="0"/>
              <a:t>Map</a:t>
            </a:r>
            <a:r>
              <a:rPr lang="zh-CN" altLang="en-US" sz="1600" dirty="0"/>
              <a:t>操作时完成连接。因此</a:t>
            </a:r>
            <a:r>
              <a:rPr lang="en-US" altLang="zh-CN" sz="1600" dirty="0"/>
              <a:t>JOIN</a:t>
            </a:r>
            <a:r>
              <a:rPr lang="zh-CN" altLang="en-US" sz="1600" dirty="0"/>
              <a:t>操作通常是在</a:t>
            </a:r>
            <a:r>
              <a:rPr lang="en-US" altLang="zh-CN" sz="1600" dirty="0"/>
              <a:t>Reduce</a:t>
            </a:r>
            <a:r>
              <a:rPr lang="zh-CN" altLang="en-US" sz="1600" dirty="0"/>
              <a:t>过程中进行，因此</a:t>
            </a:r>
            <a:r>
              <a:rPr lang="en-US" altLang="zh-CN" sz="1600" dirty="0"/>
              <a:t>MR</a:t>
            </a:r>
            <a:r>
              <a:rPr lang="zh-CN" altLang="en-US" sz="1600" dirty="0"/>
              <a:t>的</a:t>
            </a:r>
            <a:r>
              <a:rPr lang="en-US" altLang="zh-CN" sz="1600" dirty="0"/>
              <a:t>IO</a:t>
            </a:r>
            <a:r>
              <a:rPr lang="zh-CN" altLang="en-US" sz="1600" dirty="0"/>
              <a:t>操作会影响到表连接的效率，如果参与连接的表有一方比较小，适合放在内存中，则可采用</a:t>
            </a:r>
            <a:r>
              <a:rPr lang="en-US" altLang="zh-CN" sz="1600" dirty="0"/>
              <a:t>MAP-SIDE JOIN</a:t>
            </a:r>
            <a:r>
              <a:rPr lang="zh-CN" altLang="en-US" sz="1600" dirty="0"/>
              <a:t>，即在</a:t>
            </a:r>
            <a:r>
              <a:rPr lang="en-US" altLang="zh-CN" sz="1600" dirty="0"/>
              <a:t>Map</a:t>
            </a:r>
            <a:r>
              <a:rPr lang="zh-CN" altLang="en-US" sz="1600" dirty="0"/>
              <a:t>中小表直接参与与大表的匹配操作。</a:t>
            </a:r>
            <a:endParaRPr lang="zh-CN" altLang="en-US" sz="1600" dirty="0"/>
          </a:p>
          <a:p>
            <a:r>
              <a:rPr lang="en-US" altLang="zh-CN" sz="1600" dirty="0"/>
              <a:t>SELECT /*+ MAPJOIN(c) */ columns FROM log l JOIN content c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207385" cy="576580"/>
          </a:xfrm>
        </p:spPr>
        <p:txBody>
          <a:bodyPr anchor="ctr"/>
          <a:p>
            <a:r>
              <a:rPr lang="zh-CN" altLang="en-US" sz="3200"/>
              <a:t>使用</a:t>
            </a:r>
            <a:r>
              <a:rPr lang="en-US" altLang="zh-CN" sz="3200"/>
              <a:t>Hive</a:t>
            </a:r>
            <a:r>
              <a:rPr lang="zh-CN" altLang="en-US" sz="3200"/>
              <a:t>客户端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550353"/>
            <a:ext cx="6624638" cy="3960812"/>
          </a:xfrm>
        </p:spPr>
        <p:txBody>
          <a:bodyPr anchor="t"/>
          <a:p>
            <a:r>
              <a:rPr lang="en-US" altLang="zh-CN" sz="1800" dirty="0"/>
              <a:t>Hive</a:t>
            </a:r>
            <a:r>
              <a:rPr lang="zh-CN" altLang="en-US" sz="1800" dirty="0"/>
              <a:t>交互式的客户端有</a:t>
            </a:r>
            <a:r>
              <a:rPr lang="en-US" altLang="zh-CN" sz="1800" dirty="0"/>
              <a:t>Hive Cli</a:t>
            </a:r>
            <a:r>
              <a:rPr lang="zh-CN" altLang="en-US" sz="1800" dirty="0"/>
              <a:t>和</a:t>
            </a:r>
            <a:r>
              <a:rPr lang="en-US" altLang="zh-CN" sz="1800" dirty="0"/>
              <a:t>Beeline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Hive Client API</a:t>
            </a:r>
            <a:r>
              <a:rPr lang="zh-CN" altLang="en-US" sz="1800" dirty="0"/>
              <a:t>的样例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55297"/>
          <p:cNvSpPr>
            <a:spLocks noGrp="1"/>
          </p:cNvSpPr>
          <p:nvPr>
            <p:ph type="title"/>
          </p:nvPr>
        </p:nvSpPr>
        <p:spPr>
          <a:xfrm>
            <a:off x="468313" y="333375"/>
            <a:ext cx="3346450" cy="576263"/>
          </a:xfrm>
        </p:spPr>
        <p:txBody>
          <a:bodyPr anchor="ctr"/>
          <a:p>
            <a:r>
              <a:rPr lang="zh-CN" altLang="en-US" dirty="0"/>
              <a:t>思考与讨论</a:t>
            </a:r>
            <a:endParaRPr lang="zh-CN" altLang="en-US" dirty="0"/>
          </a:p>
        </p:txBody>
      </p:sp>
      <p:sp>
        <p:nvSpPr>
          <p:cNvPr id="28674" name="文本占位符 55298"/>
          <p:cNvSpPr>
            <a:spLocks noGrp="1"/>
          </p:cNvSpPr>
          <p:nvPr>
            <p:ph idx="1"/>
          </p:nvPr>
        </p:nvSpPr>
        <p:spPr>
          <a:xfrm>
            <a:off x="1258888" y="1700213"/>
            <a:ext cx="6842125" cy="3600450"/>
          </a:xfrm>
        </p:spPr>
        <p:txBody>
          <a:bodyPr anchor="t"/>
          <a:p>
            <a:r>
              <a:rPr lang="zh-CN" altLang="en-US" sz="1800" dirty="0"/>
              <a:t>                  </a:t>
            </a:r>
            <a:r>
              <a:rPr lang="en-US" altLang="zh-CN" sz="1800" dirty="0"/>
              <a:t>Hive</a:t>
            </a:r>
            <a:r>
              <a:rPr lang="zh-CN" altLang="en-US" sz="1800" dirty="0"/>
              <a:t>能取代</a:t>
            </a:r>
            <a:r>
              <a:rPr lang="en-US" altLang="zh-CN" sz="1800" dirty="0"/>
              <a:t>RDBMS</a:t>
            </a:r>
            <a:r>
              <a:rPr lang="zh-CN" altLang="en-US" sz="1800" dirty="0"/>
              <a:t>称为通常应用的数据库吗？如果要</a:t>
            </a:r>
            <a:endParaRPr lang="zh-CN" altLang="en-US" sz="1800" dirty="0"/>
          </a:p>
          <a:p>
            <a:r>
              <a:rPr lang="zh-CN" altLang="en-US" sz="1800" dirty="0"/>
              <a:t>                  使用目前我们学习过的</a:t>
            </a:r>
            <a:r>
              <a:rPr lang="en-US" altLang="zh-CN" sz="1800" dirty="0"/>
              <a:t>Hadoop</a:t>
            </a:r>
            <a:r>
              <a:rPr lang="zh-CN" altLang="en-US" sz="1800" dirty="0"/>
              <a:t>知识实现一套取代</a:t>
            </a:r>
            <a:endParaRPr lang="zh-CN" altLang="en-US" sz="1800" dirty="0"/>
          </a:p>
          <a:p>
            <a:r>
              <a:rPr lang="zh-CN" altLang="en-US" sz="1800" dirty="0"/>
              <a:t>                  </a:t>
            </a:r>
            <a:r>
              <a:rPr lang="en-US" altLang="zh-CN" sz="1800" dirty="0"/>
              <a:t>RDBMS</a:t>
            </a:r>
            <a:r>
              <a:rPr lang="zh-CN" altLang="en-US" sz="1800" dirty="0"/>
              <a:t>的应用，应该如何做？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</a:t>
            </a:r>
            <a:r>
              <a:rPr lang="en-US" altLang="zh-CN" sz="1800" dirty="0"/>
              <a:t>HQL</a:t>
            </a:r>
            <a:r>
              <a:rPr lang="zh-CN" altLang="en-US" sz="1800" dirty="0"/>
              <a:t>的执行顺序是从左到右执行的，你能想到哪些对</a:t>
            </a:r>
            <a:endParaRPr lang="zh-CN" altLang="en-US" sz="1800" dirty="0"/>
          </a:p>
          <a:p>
            <a:r>
              <a:rPr lang="zh-CN" altLang="en-US" sz="1800" dirty="0"/>
              <a:t>                  于</a:t>
            </a:r>
            <a:r>
              <a:rPr lang="en-US" altLang="zh-CN" sz="1800" dirty="0"/>
              <a:t>HQL SELECT</a:t>
            </a:r>
            <a:r>
              <a:rPr lang="zh-CN" altLang="en-US" sz="1800" dirty="0"/>
              <a:t>的优化策略？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在哪些情况下，我们应该倾向于使用原始</a:t>
            </a:r>
            <a:r>
              <a:rPr lang="en-US" altLang="zh-CN" sz="1800" dirty="0"/>
              <a:t>MapReduce</a:t>
            </a:r>
            <a:endParaRPr lang="en-US" altLang="zh-CN" sz="1800" dirty="0"/>
          </a:p>
          <a:p>
            <a:r>
              <a:rPr lang="en-US" altLang="zh-CN" sz="1800" dirty="0"/>
              <a:t>                  </a:t>
            </a:r>
            <a:r>
              <a:rPr lang="zh-CN" altLang="en-US" sz="1800" dirty="0"/>
              <a:t>而不用</a:t>
            </a:r>
            <a:r>
              <a:rPr lang="en-US" altLang="zh-CN" sz="1800" dirty="0"/>
              <a:t>Hive</a:t>
            </a:r>
            <a:r>
              <a:rPr lang="zh-CN" altLang="en-US" sz="1800" dirty="0"/>
              <a:t>？</a:t>
            </a:r>
            <a:endParaRPr lang="zh-CN" altLang="en-US" sz="1800" dirty="0"/>
          </a:p>
        </p:txBody>
      </p:sp>
      <p:pic>
        <p:nvPicPr>
          <p:cNvPr id="28675" name="图片 55299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844675"/>
            <a:ext cx="935038" cy="935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55300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068638"/>
            <a:ext cx="935038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图片 55301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838" y="42941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56321"/>
          <p:cNvSpPr>
            <a:spLocks noGrp="1"/>
          </p:cNvSpPr>
          <p:nvPr>
            <p:ph type="title"/>
          </p:nvPr>
        </p:nvSpPr>
        <p:spPr>
          <a:xfrm>
            <a:off x="403225" y="236538"/>
            <a:ext cx="8166100" cy="576262"/>
          </a:xfrm>
        </p:spPr>
        <p:txBody>
          <a:bodyPr anchor="ctr"/>
          <a:p>
            <a:r>
              <a:rPr lang="en-US" altLang="zh-CN" sz="2400"/>
              <a:t>Hive API:   </a:t>
            </a:r>
            <a:r>
              <a:rPr lang="en-US" altLang="zh-CN" sz="2400" err="1"/>
              <a:t>org.apache.hadoop.hive</a:t>
            </a:r>
            <a:endParaRPr lang="en-US" altLang="zh-CN" sz="2400"/>
          </a:p>
        </p:txBody>
      </p:sp>
      <p:sp>
        <p:nvSpPr>
          <p:cNvPr id="29698" name="文本占位符 56322"/>
          <p:cNvSpPr>
            <a:spLocks noGrp="1"/>
          </p:cNvSpPr>
          <p:nvPr>
            <p:ph idx="1"/>
          </p:nvPr>
        </p:nvSpPr>
        <p:spPr>
          <a:xfrm>
            <a:off x="1258888" y="1700213"/>
            <a:ext cx="6624637" cy="1008062"/>
          </a:xfrm>
        </p:spPr>
        <p:txBody>
          <a:bodyPr anchor="t"/>
          <a:p>
            <a:r>
              <a:rPr lang="zh-CN" altLang="en-US" sz="1800" dirty="0"/>
              <a:t>参考：</a:t>
            </a:r>
            <a:r>
              <a:rPr lang="en-US" altLang="zh-CN" sz="1800">
                <a:hlinkClick r:id="rId1"/>
              </a:rPr>
              <a:t>https://cwiki.apache.org/confluence/display/Hive/LanguageManual</a:t>
            </a:r>
            <a:endParaRPr lang="en-US" altLang="zh-CN" sz="1800">
              <a:hlinkClick r:id="rId1"/>
            </a:endParaRPr>
          </a:p>
          <a:p>
            <a:r>
              <a:rPr lang="zh-CN" altLang="en-US" sz="1800" dirty="0"/>
              <a:t>参考：</a:t>
            </a:r>
            <a:r>
              <a:rPr sz="1800"/>
              <a:t>Hive编程指南.pdf</a:t>
            </a:r>
            <a:endParaRPr sz="1800"/>
          </a:p>
        </p:txBody>
      </p:sp>
      <p:sp>
        <p:nvSpPr>
          <p:cNvPr id="29699" name="文本框 56323"/>
          <p:cNvSpPr txBox="1"/>
          <p:nvPr/>
        </p:nvSpPr>
        <p:spPr>
          <a:xfrm>
            <a:off x="1668463" y="2997200"/>
            <a:ext cx="5922962" cy="1433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8800">
                <a:solidFill>
                  <a:srgbClr val="FF33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Thank You!</a:t>
            </a:r>
            <a:endParaRPr lang="en-US" altLang="zh-CN" sz="8800">
              <a:solidFill>
                <a:srgbClr val="FF3300"/>
              </a:solidFill>
              <a:latin typeface="Georgia" panose="02040502050405020303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12"/>
          <p:cNvSpPr txBox="1"/>
          <p:nvPr/>
        </p:nvSpPr>
        <p:spPr>
          <a:xfrm>
            <a:off x="539750" y="476250"/>
            <a:ext cx="2928938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20"/>
          <p:cNvSpPr/>
          <p:nvPr/>
        </p:nvSpPr>
        <p:spPr>
          <a:xfrm>
            <a:off x="3924300" y="2636838"/>
            <a:ext cx="226822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实现的设计理念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21"/>
          <p:cNvSpPr/>
          <p:nvPr/>
        </p:nvSpPr>
        <p:spPr>
          <a:xfrm>
            <a:off x="3924300" y="1773238"/>
            <a:ext cx="135382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22"/>
          <p:cNvSpPr/>
          <p:nvPr/>
        </p:nvSpPr>
        <p:spPr>
          <a:xfrm>
            <a:off x="3898900" y="3559175"/>
            <a:ext cx="10972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7" name="矩形 21"/>
          <p:cNvSpPr/>
          <p:nvPr/>
        </p:nvSpPr>
        <p:spPr>
          <a:xfrm>
            <a:off x="3894138" y="4365625"/>
            <a:ext cx="203962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不适合的场景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8" name="椭圆 286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9" name="直接连接符 286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0" name="直接连接符 28690"/>
          <p:cNvSpPr/>
          <p:nvPr/>
        </p:nvSpPr>
        <p:spPr>
          <a:xfrm>
            <a:off x="2593975" y="1090613"/>
            <a:ext cx="0" cy="34559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1" name="椭圆 28691"/>
          <p:cNvSpPr/>
          <p:nvPr/>
        </p:nvSpPr>
        <p:spPr>
          <a:xfrm>
            <a:off x="3563938" y="19462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2" name="直接连接符 286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3" name="椭圆 286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4" name="直接连接符 286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5" name="椭圆 286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6" name="直接连接符 286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7" name="椭圆 286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8" name="直接连接符 286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61845" cy="576580"/>
          </a:xfrm>
        </p:spPr>
        <p:txBody>
          <a:bodyPr anchor="ctr"/>
          <a:p>
            <a:r>
              <a:rPr lang="en-US" altLang="zh-CN" sz="2400" dirty="0"/>
              <a:t>HBase</a:t>
            </a:r>
            <a:r>
              <a:rPr lang="zh-CN" altLang="en-US" sz="2400" dirty="0"/>
              <a:t>是什么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000" dirty="0"/>
              <a:t>Hive</a:t>
            </a:r>
            <a:r>
              <a:rPr lang="zh-CN" altLang="en-US" sz="2000" dirty="0"/>
              <a:t>是一个数据仓库，其底层存储基于</a:t>
            </a:r>
            <a:r>
              <a:rPr lang="en-US" altLang="zh-CN" sz="2000" dirty="0"/>
              <a:t>HDFS</a:t>
            </a:r>
            <a:r>
              <a:rPr lang="zh-CN" altLang="en-US" sz="2000" dirty="0"/>
              <a:t>实现，其计算框架底层基于</a:t>
            </a:r>
            <a:r>
              <a:rPr lang="en-US" altLang="zh-CN" sz="2000" dirty="0"/>
              <a:t>Hadoop MapReduce</a:t>
            </a:r>
            <a:r>
              <a:rPr lang="zh-CN" altLang="en-US" sz="2000" dirty="0"/>
              <a:t>实现。</a:t>
            </a:r>
            <a:endParaRPr lang="zh-CN" altLang="en-US" sz="2000" dirty="0"/>
          </a:p>
          <a:p>
            <a:r>
              <a:rPr lang="en-US" altLang="zh-CN" sz="2000" dirty="0"/>
              <a:t>Hive</a:t>
            </a:r>
            <a:r>
              <a:rPr lang="zh-CN" altLang="en-US" sz="2000" dirty="0"/>
              <a:t>为使用者或工程师提供了一个基于结构化查询语言的高层抽象，意即不需要关心</a:t>
            </a:r>
            <a:r>
              <a:rPr lang="en-US" altLang="zh-CN" sz="2000" dirty="0"/>
              <a:t>Hadoop</a:t>
            </a:r>
            <a:r>
              <a:rPr lang="zh-CN" altLang="en-US" sz="2000" dirty="0"/>
              <a:t>的底层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实现细节，使用近似</a:t>
            </a:r>
            <a:r>
              <a:rPr lang="en-US" altLang="zh-CN" sz="2000" dirty="0"/>
              <a:t>SQL</a:t>
            </a:r>
            <a:r>
              <a:rPr lang="zh-CN" altLang="en-US" sz="2000" dirty="0"/>
              <a:t>的脚本语言即可对</a:t>
            </a:r>
            <a:r>
              <a:rPr lang="en-US" altLang="zh-CN" sz="2000" dirty="0"/>
              <a:t>Hive</a:t>
            </a:r>
            <a:r>
              <a:rPr lang="zh-CN" altLang="en-US" sz="2000" dirty="0"/>
              <a:t>的数据进行相应查询和操作。并且</a:t>
            </a:r>
            <a:r>
              <a:rPr lang="en-US" altLang="zh-CN" sz="2000" dirty="0"/>
              <a:t>Hive</a:t>
            </a:r>
            <a:r>
              <a:rPr lang="zh-CN" altLang="en-US" sz="2000" dirty="0"/>
              <a:t>提供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语言使用</a:t>
            </a:r>
            <a:r>
              <a:rPr lang="en-US" altLang="zh-CN" sz="2000" dirty="0"/>
              <a:t>JDBC</a:t>
            </a:r>
            <a:r>
              <a:rPr lang="zh-CN" altLang="en-US" sz="2000" dirty="0"/>
              <a:t>进行连接的机制，所有基于</a:t>
            </a:r>
            <a:r>
              <a:rPr lang="en-US" altLang="zh-CN" sz="2000" dirty="0"/>
              <a:t>Java</a:t>
            </a:r>
            <a:r>
              <a:rPr lang="zh-CN" altLang="en-US" sz="2000" dirty="0"/>
              <a:t>的应用可以按照标准方式对</a:t>
            </a:r>
            <a:r>
              <a:rPr lang="en-US" altLang="zh-CN" sz="2000" dirty="0"/>
              <a:t>Hive</a:t>
            </a:r>
            <a:r>
              <a:rPr lang="zh-CN" altLang="en-US" sz="2000" dirty="0"/>
              <a:t>进行访问。</a:t>
            </a:r>
            <a:endParaRPr lang="zh-CN" altLang="en-US" sz="2000" dirty="0"/>
          </a:p>
          <a:p>
            <a:r>
              <a:rPr lang="en-US" altLang="zh-CN" sz="2000" dirty="0"/>
              <a:t>Hive</a:t>
            </a:r>
            <a:r>
              <a:rPr lang="zh-CN" altLang="en-US" sz="2000" dirty="0"/>
              <a:t>是</a:t>
            </a:r>
            <a:r>
              <a:rPr lang="en-US" altLang="zh-CN" sz="2000" dirty="0"/>
              <a:t>Hadoop</a:t>
            </a:r>
            <a:r>
              <a:rPr lang="zh-CN" altLang="en-US" sz="2000" dirty="0"/>
              <a:t>生态系统中最接近</a:t>
            </a:r>
            <a:r>
              <a:rPr lang="en-US" altLang="zh-CN" sz="2000" dirty="0"/>
              <a:t>RDBMS</a:t>
            </a:r>
            <a:r>
              <a:rPr lang="zh-CN" altLang="en-US" sz="2000" dirty="0"/>
              <a:t>的一个产品，但是其实质上仍有许多不同的地方。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3307080" cy="576580"/>
          </a:xfrm>
        </p:spPr>
        <p:txBody>
          <a:bodyPr anchor="ctr"/>
          <a:p>
            <a:r>
              <a:rPr lang="en-US" altLang="zh-CN" sz="2400" dirty="0"/>
              <a:t>Hive</a:t>
            </a:r>
            <a:r>
              <a:rPr lang="zh-CN" altLang="en-US" sz="2400" dirty="0"/>
              <a:t>实现的设计理念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 dirty="0"/>
              <a:t>分布式的持久化存储</a:t>
            </a:r>
            <a:endParaRPr lang="zh-CN" altLang="en-US" sz="2000" dirty="0"/>
          </a:p>
          <a:p>
            <a:r>
              <a:rPr lang="zh-CN" altLang="en-US" sz="2000" dirty="0"/>
              <a:t>分布式的计算框架</a:t>
            </a:r>
            <a:endParaRPr lang="zh-CN" altLang="en-US" sz="2000" dirty="0"/>
          </a:p>
          <a:p>
            <a:r>
              <a:rPr lang="zh-CN" altLang="en-US" sz="2000" dirty="0"/>
              <a:t>提供类</a:t>
            </a:r>
            <a:r>
              <a:rPr lang="en-US" altLang="zh-CN" sz="2000" dirty="0"/>
              <a:t>SQL</a:t>
            </a:r>
            <a:r>
              <a:rPr lang="zh-CN" altLang="en-US" sz="2000" dirty="0"/>
              <a:t>的查询语言（</a:t>
            </a:r>
            <a:r>
              <a:rPr lang="en-US" altLang="zh-CN" sz="2000" dirty="0"/>
              <a:t>HQL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r>
              <a:rPr lang="zh-CN" altLang="en-US" sz="2000" dirty="0"/>
              <a:t>方便原</a:t>
            </a:r>
            <a:r>
              <a:rPr lang="en-US" altLang="zh-CN" sz="2000" dirty="0"/>
              <a:t>RDBMS</a:t>
            </a:r>
            <a:r>
              <a:rPr lang="zh-CN" altLang="en-US" sz="2000" dirty="0"/>
              <a:t>架构的应用转移到</a:t>
            </a:r>
            <a:r>
              <a:rPr lang="en-US" altLang="zh-CN" sz="2000" dirty="0"/>
              <a:t>Hadoop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r>
              <a:rPr lang="zh-CN" altLang="en-US" sz="2000" dirty="0"/>
              <a:t>写入修改操作少，读取计算操作多</a:t>
            </a:r>
            <a:endParaRPr lang="zh-CN" altLang="en-US" sz="2000" dirty="0"/>
          </a:p>
          <a:p>
            <a:r>
              <a:rPr lang="zh-CN" altLang="en-US" sz="2000" dirty="0"/>
              <a:t>批量离线海量数据处理</a:t>
            </a:r>
            <a:endParaRPr lang="zh-CN" altLang="en-US" sz="2000" dirty="0"/>
          </a:p>
          <a:p>
            <a:r>
              <a:rPr lang="zh-CN" altLang="en-US" sz="2000" dirty="0"/>
              <a:t>近似于关系数据库的结构</a:t>
            </a:r>
            <a:endParaRPr lang="zh-CN" altLang="en-US" sz="2000" dirty="0"/>
          </a:p>
          <a:p>
            <a:r>
              <a:rPr lang="zh-CN" altLang="en-US" sz="2000" dirty="0"/>
              <a:t>非完整实现关系数据库功能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08150" cy="576580"/>
          </a:xfrm>
        </p:spPr>
        <p:txBody>
          <a:bodyPr anchor="ctr"/>
          <a:p>
            <a:r>
              <a:rPr lang="zh-CN" altLang="en-US" sz="2400" dirty="0"/>
              <a:t>应用场景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 dirty="0"/>
              <a:t>数据仓库</a:t>
            </a:r>
            <a:endParaRPr lang="zh-CN" altLang="en-US" sz="2000" dirty="0"/>
          </a:p>
          <a:p>
            <a:r>
              <a:rPr lang="zh-CN" altLang="en-US" sz="2000" dirty="0"/>
              <a:t>数据挖掘</a:t>
            </a:r>
            <a:endParaRPr lang="zh-CN" altLang="en-US" sz="2000" dirty="0"/>
          </a:p>
          <a:p>
            <a:r>
              <a:rPr lang="en-US" altLang="zh-CN" sz="2000" dirty="0"/>
              <a:t>ETL</a:t>
            </a:r>
            <a:r>
              <a:rPr lang="zh-CN" altLang="en-US" sz="2000" dirty="0"/>
              <a:t>后的数据分析</a:t>
            </a:r>
            <a:endParaRPr lang="zh-CN" altLang="en-US" sz="2000" dirty="0"/>
          </a:p>
          <a:p>
            <a:r>
              <a:rPr lang="zh-CN" altLang="en-US" sz="2000" dirty="0"/>
              <a:t>多维数据表</a:t>
            </a:r>
            <a:endParaRPr lang="zh-CN" altLang="en-US" sz="2000" dirty="0"/>
          </a:p>
          <a:p>
            <a:r>
              <a:rPr lang="zh-CN" altLang="en-US" sz="2000" dirty="0"/>
              <a:t>传统数据分析、挖掘应用的分布式迁移</a:t>
            </a:r>
            <a:endParaRPr lang="zh-CN" altLang="en-US" sz="2000" dirty="0"/>
          </a:p>
          <a:p>
            <a:r>
              <a:rPr lang="zh-CN" altLang="en-US" sz="2000" dirty="0"/>
              <a:t>非程序设计的数据分析人员的数据分析、挖掘需求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41220" cy="576580"/>
          </a:xfrm>
        </p:spPr>
        <p:txBody>
          <a:bodyPr anchor="ctr"/>
          <a:p>
            <a:r>
              <a:rPr lang="zh-CN" altLang="en-US" sz="2400" dirty="0"/>
              <a:t>不适合的场景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 dirty="0"/>
              <a:t>频繁写入修改操作的数据</a:t>
            </a:r>
            <a:endParaRPr lang="zh-CN" altLang="en-US" sz="2000" dirty="0"/>
          </a:p>
          <a:p>
            <a:r>
              <a:rPr lang="zh-CN" altLang="en-US" sz="2000" dirty="0"/>
              <a:t>需要进行事务管理的数据操作（</a:t>
            </a:r>
            <a:r>
              <a:rPr lang="en-US" altLang="zh-CN" sz="2000" dirty="0"/>
              <a:t>Hive</a:t>
            </a:r>
            <a:r>
              <a:rPr lang="zh-CN" altLang="en-US" sz="2000" dirty="0"/>
              <a:t>不支持事务）</a:t>
            </a:r>
            <a:endParaRPr lang="zh-CN" altLang="en-US" sz="2000" dirty="0"/>
          </a:p>
          <a:p>
            <a:r>
              <a:rPr lang="zh-CN" altLang="en-US" sz="2000" dirty="0"/>
              <a:t>需要实时性很高的应用场合</a:t>
            </a:r>
            <a:endParaRPr lang="zh-CN" altLang="en-US" sz="2000" dirty="0"/>
          </a:p>
          <a:p>
            <a:r>
              <a:rPr lang="zh-CN" altLang="en-US" sz="2000" dirty="0"/>
              <a:t>非结构化或稀疏的数据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66925" cy="576580"/>
          </a:xfrm>
        </p:spPr>
        <p:txBody>
          <a:bodyPr anchor="ctr"/>
          <a:p>
            <a:r>
              <a:rPr lang="zh-CN" altLang="en-US" sz="3200" dirty="0"/>
              <a:t>数据模型</a:t>
            </a:r>
            <a:endParaRPr lang="zh-CN" altLang="en-US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28117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</a:t>
            </a:r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31913" y="19224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2623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列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Column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835025" y="24923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1042988" y="2349500"/>
            <a:ext cx="15544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基础数据类型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33799"/>
          <p:cNvSpPr/>
          <p:nvPr/>
        </p:nvSpPr>
        <p:spPr>
          <a:xfrm>
            <a:off x="556895" y="30892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3800"/>
          <p:cNvSpPr txBox="1"/>
          <p:nvPr/>
        </p:nvSpPr>
        <p:spPr>
          <a:xfrm>
            <a:off x="764858" y="2946400"/>
            <a:ext cx="15544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集合数据类型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3799"/>
          <p:cNvSpPr/>
          <p:nvPr/>
        </p:nvSpPr>
        <p:spPr>
          <a:xfrm>
            <a:off x="698500" y="37592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3800"/>
          <p:cNvSpPr txBox="1"/>
          <p:nvPr/>
        </p:nvSpPr>
        <p:spPr>
          <a:xfrm>
            <a:off x="906463" y="3616325"/>
            <a:ext cx="14655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分区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Patition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33799"/>
          <p:cNvSpPr/>
          <p:nvPr/>
        </p:nvSpPr>
        <p:spPr>
          <a:xfrm>
            <a:off x="1123950" y="440753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33800"/>
          <p:cNvSpPr txBox="1"/>
          <p:nvPr/>
        </p:nvSpPr>
        <p:spPr>
          <a:xfrm>
            <a:off x="1331913" y="4264660"/>
            <a:ext cx="29260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行分隔、列分隔、集合分隔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33799"/>
          <p:cNvSpPr/>
          <p:nvPr/>
        </p:nvSpPr>
        <p:spPr>
          <a:xfrm>
            <a:off x="2127250" y="5055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33800"/>
          <p:cNvSpPr txBox="1"/>
          <p:nvPr/>
        </p:nvSpPr>
        <p:spPr>
          <a:xfrm>
            <a:off x="2335213" y="4912995"/>
            <a:ext cx="15544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数据存储格式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6662</Words>
  <Application>WPS 演示</Application>
  <PresentationFormat>在屏幕上显示</PresentationFormat>
  <Paragraphs>318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Georgia</vt:lpstr>
      <vt:lpstr>楷体</vt:lpstr>
      <vt:lpstr>Office 主题</vt:lpstr>
      <vt:lpstr>PowerPoint 演示文稿</vt:lpstr>
      <vt:lpstr>几个问题</vt:lpstr>
      <vt:lpstr>PowerPoint 演示文稿</vt:lpstr>
      <vt:lpstr>PowerPoint 演示文稿</vt:lpstr>
      <vt:lpstr>HBase是什么</vt:lpstr>
      <vt:lpstr>Hive实现的设计理念</vt:lpstr>
      <vt:lpstr>应用场景</vt:lpstr>
      <vt:lpstr>不适合的场景</vt:lpstr>
      <vt:lpstr>数据模型</vt:lpstr>
      <vt:lpstr>数据库Database 表 Table</vt:lpstr>
      <vt:lpstr>列Column</vt:lpstr>
      <vt:lpstr>基础数据类型</vt:lpstr>
      <vt:lpstr>集合数据类型</vt:lpstr>
      <vt:lpstr>ARRAY</vt:lpstr>
      <vt:lpstr>MAP</vt:lpstr>
      <vt:lpstr>STRUCT</vt:lpstr>
      <vt:lpstr>UNION</vt:lpstr>
      <vt:lpstr>分区</vt:lpstr>
      <vt:lpstr>分区</vt:lpstr>
      <vt:lpstr>分隔符</vt:lpstr>
      <vt:lpstr>文件存储</vt:lpstr>
      <vt:lpstr>HQL</vt:lpstr>
      <vt:lpstr>HQL概述</vt:lpstr>
      <vt:lpstr>管理数据库</vt:lpstr>
      <vt:lpstr>创建表</vt:lpstr>
      <vt:lpstr>外部表</vt:lpstr>
      <vt:lpstr>管理表</vt:lpstr>
      <vt:lpstr>导入数据</vt:lpstr>
      <vt:lpstr>查询语句</vt:lpstr>
      <vt:lpstr>查询语句</vt:lpstr>
      <vt:lpstr>查询语句</vt:lpstr>
      <vt:lpstr>思考与讨论</vt:lpstr>
      <vt:lpstr>HBase API:   org.apache.hadoop.io.hbase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Th</cp:lastModifiedBy>
  <cp:revision>345</cp:revision>
  <dcterms:created xsi:type="dcterms:W3CDTF">2013-10-30T09:04:00Z</dcterms:created>
  <dcterms:modified xsi:type="dcterms:W3CDTF">2017-04-13T08:41:55Z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