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88" r:id="rId4"/>
    <p:sldId id="257" r:id="rId5"/>
    <p:sldId id="260" r:id="rId6"/>
    <p:sldId id="265" r:id="rId7"/>
    <p:sldId id="266" r:id="rId8"/>
    <p:sldId id="435" r:id="rId9"/>
    <p:sldId id="339" r:id="rId10"/>
    <p:sldId id="340" r:id="rId11"/>
    <p:sldId id="341" r:id="rId12"/>
    <p:sldId id="459" r:id="rId13"/>
    <p:sldId id="342" r:id="rId14"/>
    <p:sldId id="460" r:id="rId15"/>
    <p:sldId id="343" r:id="rId16"/>
    <p:sldId id="344" r:id="rId17"/>
    <p:sldId id="404" r:id="rId18"/>
    <p:sldId id="481" r:id="rId19"/>
    <p:sldId id="482" r:id="rId20"/>
    <p:sldId id="405" r:id="rId21"/>
    <p:sldId id="483" r:id="rId22"/>
    <p:sldId id="484" r:id="rId23"/>
    <p:sldId id="485" r:id="rId24"/>
    <p:sldId id="486" r:id="rId25"/>
    <p:sldId id="384" r:id="rId26"/>
    <p:sldId id="385" r:id="rId27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6600"/>
    <a:srgbClr val="3399FF"/>
    <a:srgbClr val="FFFF00"/>
    <a:srgbClr val="FFFF99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/>
    <p:restoredTop sz="95633"/>
  </p:normalViewPr>
  <p:slideViewPr>
    <p:cSldViewPr showGuides="1">
      <p:cViewPr varScale="1">
        <p:scale>
          <a:sx n="61" d="100"/>
          <a:sy n="61" d="100"/>
        </p:scale>
        <p:origin x="-1386" y="-78"/>
      </p:cViewPr>
      <p:guideLst>
        <p:guide orient="horz" pos="2160"/>
        <p:guide pos="29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椭圆 1031"/>
          <p:cNvSpPr/>
          <p:nvPr userDrawn="1"/>
        </p:nvSpPr>
        <p:spPr>
          <a:xfrm>
            <a:off x="250825" y="765175"/>
            <a:ext cx="8497888" cy="5256213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1439862" cy="5762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1028" name="文本占位符 2"/>
          <p:cNvSpPr>
            <a:spLocks noGrp="1"/>
          </p:cNvSpPr>
          <p:nvPr>
            <p:ph type="body"/>
          </p:nvPr>
        </p:nvSpPr>
        <p:spPr>
          <a:xfrm>
            <a:off x="1258888" y="1700213"/>
            <a:ext cx="6624637" cy="32400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文本框 2052"/>
          <p:cNvSpPr txBox="1"/>
          <p:nvPr/>
        </p:nvSpPr>
        <p:spPr>
          <a:xfrm>
            <a:off x="2975928" y="2894648"/>
            <a:ext cx="3315970" cy="67881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en-US" sz="3600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36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endParaRPr lang="zh-CN" altLang="en-US" sz="3600" b="1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4" name="直接连接符 2053"/>
          <p:cNvSpPr/>
          <p:nvPr/>
        </p:nvSpPr>
        <p:spPr>
          <a:xfrm>
            <a:off x="1547813" y="3573463"/>
            <a:ext cx="5903912" cy="0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5" name="文本框 2054"/>
          <p:cNvSpPr txBox="1"/>
          <p:nvPr/>
        </p:nvSpPr>
        <p:spPr>
          <a:xfrm>
            <a:off x="6826250" y="6340475"/>
            <a:ext cx="893763" cy="517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王滢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0"/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1140460" cy="576580"/>
          </a:xfrm>
        </p:spPr>
        <p:txBody>
          <a:bodyPr anchor="ctr"/>
          <a:p>
            <a:r>
              <a:rPr lang="en-US" altLang="zh-CN" sz="3200"/>
              <a:t>RDD</a:t>
            </a:r>
            <a:endParaRPr lang="en-US" altLang="zh-CN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en-US" altLang="zh-CN" sz="1800" dirty="0"/>
              <a:t>Resilient Distributed Dataset</a:t>
            </a:r>
            <a:r>
              <a:rPr lang="zh-CN" altLang="en-US" sz="1800" dirty="0"/>
              <a:t>弹性分布式数据集是</a:t>
            </a:r>
            <a:r>
              <a:rPr lang="en-US" altLang="zh-CN" sz="1800" dirty="0"/>
              <a:t>Spark</a:t>
            </a:r>
            <a:r>
              <a:rPr lang="zh-CN" altLang="en-US" sz="1800" dirty="0"/>
              <a:t>最核心的数据结构抽象，它代表着一个分布在集群中可以并行进行各种集合操作的数据集。通常数据在</a:t>
            </a:r>
            <a:r>
              <a:rPr lang="en-US" altLang="zh-CN" sz="1800" dirty="0"/>
              <a:t>Spark</a:t>
            </a:r>
            <a:r>
              <a:rPr lang="zh-CN" altLang="en-US" sz="1800" dirty="0"/>
              <a:t>中，除了最终需要输出的情况外，都会以</a:t>
            </a:r>
            <a:r>
              <a:rPr lang="en-US" altLang="zh-CN" sz="1800" dirty="0"/>
              <a:t>RDD</a:t>
            </a:r>
            <a:r>
              <a:rPr lang="zh-CN" altLang="en-US" sz="1800" dirty="0"/>
              <a:t>的方式存在在集群中。</a:t>
            </a:r>
            <a:endParaRPr lang="zh-CN" altLang="en-US" sz="1800" dirty="0"/>
          </a:p>
          <a:p>
            <a:r>
              <a:rPr lang="en-US" altLang="zh-CN" sz="1800" dirty="0"/>
              <a:t>RDD</a:t>
            </a:r>
            <a:r>
              <a:rPr lang="zh-CN" altLang="en-US" sz="1800" dirty="0"/>
              <a:t>是一个抽象的概念，并没有规定该数据集合的具体类型，也可以认为数据集合可以包含任意类型的数据，而</a:t>
            </a:r>
            <a:r>
              <a:rPr lang="en-US" altLang="zh-CN" sz="1800" dirty="0"/>
              <a:t>Scala</a:t>
            </a:r>
            <a:r>
              <a:rPr lang="zh-CN" altLang="en-US" sz="1800" dirty="0"/>
              <a:t>语言的类型推断系统很好地帮助我们掩盖了</a:t>
            </a:r>
            <a:r>
              <a:rPr lang="en-US" altLang="zh-CN" sz="1800" dirty="0"/>
              <a:t>RDD</a:t>
            </a:r>
            <a:r>
              <a:rPr lang="zh-CN" altLang="en-US" sz="1800" dirty="0"/>
              <a:t>的具体类型细节。</a:t>
            </a:r>
            <a:endParaRPr lang="zh-CN" altLang="en-US" sz="1800" dirty="0"/>
          </a:p>
          <a:p>
            <a:r>
              <a:rPr lang="en-US" altLang="zh-CN" sz="1800" dirty="0"/>
              <a:t>RDD</a:t>
            </a:r>
            <a:r>
              <a:rPr lang="zh-CN" altLang="en-US" sz="1800" dirty="0"/>
              <a:t>获得的三种途径：从分布式文件系统中的文件中读取，从本地数据集合中并行化，从另一个</a:t>
            </a:r>
            <a:r>
              <a:rPr lang="en-US" altLang="zh-CN" sz="1800" dirty="0"/>
              <a:t>RDD</a:t>
            </a:r>
            <a:r>
              <a:rPr lang="zh-CN" altLang="en-US" sz="1800" dirty="0"/>
              <a:t>转换。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1140460" cy="576580"/>
          </a:xfrm>
        </p:spPr>
        <p:txBody>
          <a:bodyPr anchor="ctr"/>
          <a:p>
            <a:r>
              <a:rPr lang="zh-CN" altLang="en-US" sz="3200"/>
              <a:t>分区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en-US" altLang="zh-CN" sz="1800" dirty="0"/>
              <a:t>RDD</a:t>
            </a:r>
            <a:r>
              <a:rPr lang="zh-CN" altLang="en-US" sz="1800" dirty="0"/>
              <a:t>在</a:t>
            </a:r>
            <a:r>
              <a:rPr lang="en-US" altLang="zh-CN" sz="1800" dirty="0"/>
              <a:t>Spark</a:t>
            </a:r>
            <a:r>
              <a:rPr lang="zh-CN" altLang="en-US" sz="1800" dirty="0"/>
              <a:t>集群中是分布式放置在机器的内存中的，同一个</a:t>
            </a:r>
            <a:r>
              <a:rPr lang="en-US" altLang="zh-CN" sz="1800" dirty="0"/>
              <a:t>RDD</a:t>
            </a:r>
            <a:r>
              <a:rPr lang="zh-CN" altLang="en-US" sz="1800" dirty="0"/>
              <a:t>的每一个不同区块我们称为一个分区，</a:t>
            </a:r>
            <a:r>
              <a:rPr lang="en-US" altLang="zh-CN" sz="1800" dirty="0"/>
              <a:t>partition</a:t>
            </a:r>
            <a:r>
              <a:rPr lang="zh-CN" altLang="en-US" sz="1800" dirty="0"/>
              <a:t>或</a:t>
            </a:r>
            <a:r>
              <a:rPr lang="en-US" altLang="zh-CN" sz="1800" dirty="0"/>
              <a:t>slice</a:t>
            </a:r>
            <a:r>
              <a:rPr lang="zh-CN" altLang="en-US" sz="1800" dirty="0"/>
              <a:t>。对该</a:t>
            </a:r>
            <a:r>
              <a:rPr lang="en-US" altLang="zh-CN" sz="1800" dirty="0"/>
              <a:t>RDD</a:t>
            </a:r>
            <a:r>
              <a:rPr lang="zh-CN" altLang="en-US" sz="1800" dirty="0"/>
              <a:t>执行的运算是并行在所有的分区上的，因此可以获得极高的运算效率。</a:t>
            </a:r>
            <a:endParaRPr lang="zh-CN" altLang="en-US" sz="1800" dirty="0"/>
          </a:p>
          <a:p>
            <a:r>
              <a:rPr lang="en-US" altLang="zh-CN" sz="1800" dirty="0"/>
              <a:t>RDD</a:t>
            </a:r>
            <a:r>
              <a:rPr lang="zh-CN" altLang="en-US" sz="1800" dirty="0"/>
              <a:t>分区的数量可以使用</a:t>
            </a:r>
            <a:r>
              <a:rPr lang="en-US" altLang="zh-CN" sz="1800" dirty="0"/>
              <a:t>Spark</a:t>
            </a:r>
            <a:r>
              <a:rPr lang="zh-CN" altLang="en-US" sz="1800" dirty="0"/>
              <a:t>的默认设置，也可以在创建</a:t>
            </a:r>
            <a:r>
              <a:rPr lang="en-US" altLang="zh-CN" sz="1800" dirty="0"/>
              <a:t>RDD</a:t>
            </a:r>
            <a:r>
              <a:rPr lang="zh-CN" altLang="en-US" sz="1800" dirty="0"/>
              <a:t>时进行指定，还可以重新分配分区（但会损耗计算资源和计算时间）。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3228975" cy="576580"/>
          </a:xfrm>
        </p:spPr>
        <p:txBody>
          <a:bodyPr anchor="ctr"/>
          <a:p>
            <a:r>
              <a:rPr lang="en-US" altLang="zh-CN" sz="3200"/>
              <a:t>Driver</a:t>
            </a:r>
            <a:r>
              <a:rPr lang="zh-CN" altLang="en-US" sz="3200"/>
              <a:t>和</a:t>
            </a:r>
            <a:r>
              <a:rPr lang="en-US" altLang="zh-CN" sz="3200"/>
              <a:t>Worker</a:t>
            </a:r>
            <a:endParaRPr lang="en-US" altLang="zh-CN" sz="3200"/>
          </a:p>
        </p:txBody>
      </p:sp>
      <p:pic>
        <p:nvPicPr>
          <p:cNvPr id="7172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7055" y="1407160"/>
            <a:ext cx="5364480" cy="40443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33793"/>
          <p:cNvSpPr>
            <a:spLocks noGrp="1"/>
          </p:cNvSpPr>
          <p:nvPr>
            <p:ph type="title"/>
          </p:nvPr>
        </p:nvSpPr>
        <p:spPr>
          <a:xfrm>
            <a:off x="468630" y="260350"/>
            <a:ext cx="1727200" cy="576580"/>
          </a:xfrm>
        </p:spPr>
        <p:txBody>
          <a:bodyPr anchor="ctr"/>
          <a:p>
            <a:r>
              <a:rPr lang="en-US" altLang="zh-CN" sz="3200" dirty="0"/>
              <a:t>RDD</a:t>
            </a:r>
            <a:r>
              <a:rPr lang="zh-CN" altLang="en-US" sz="3200" dirty="0"/>
              <a:t>操作</a:t>
            </a:r>
            <a:endParaRPr lang="zh-CN" altLang="en-US" sz="3200" dirty="0"/>
          </a:p>
        </p:txBody>
      </p:sp>
      <p:sp>
        <p:nvSpPr>
          <p:cNvPr id="11266" name="椭圆 33795"/>
          <p:cNvSpPr/>
          <p:nvPr/>
        </p:nvSpPr>
        <p:spPr>
          <a:xfrm>
            <a:off x="2195513" y="1412875"/>
            <a:ext cx="71437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文本框 33796"/>
          <p:cNvSpPr txBox="1"/>
          <p:nvPr/>
        </p:nvSpPr>
        <p:spPr>
          <a:xfrm>
            <a:off x="2411413" y="1268413"/>
            <a:ext cx="173609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Transform </a:t>
            </a:r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转换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椭圆 33797"/>
          <p:cNvSpPr/>
          <p:nvPr/>
        </p:nvSpPr>
        <p:spPr>
          <a:xfrm>
            <a:off x="1359853" y="1920558"/>
            <a:ext cx="71437" cy="71437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9" name="文本框 33798"/>
          <p:cNvSpPr txBox="1"/>
          <p:nvPr/>
        </p:nvSpPr>
        <p:spPr>
          <a:xfrm>
            <a:off x="1547813" y="1773238"/>
            <a:ext cx="13385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Action </a:t>
            </a:r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动作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0" name="椭圆 33799"/>
          <p:cNvSpPr/>
          <p:nvPr/>
        </p:nvSpPr>
        <p:spPr>
          <a:xfrm>
            <a:off x="558800" y="3023870"/>
            <a:ext cx="71438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1" name="文本框 33800"/>
          <p:cNvSpPr txBox="1"/>
          <p:nvPr/>
        </p:nvSpPr>
        <p:spPr>
          <a:xfrm>
            <a:off x="766763" y="2880995"/>
            <a:ext cx="10972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常用操作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椭圆 33799"/>
          <p:cNvSpPr/>
          <p:nvPr/>
        </p:nvSpPr>
        <p:spPr>
          <a:xfrm>
            <a:off x="961390" y="2406650"/>
            <a:ext cx="71438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33800"/>
          <p:cNvSpPr txBox="1"/>
          <p:nvPr/>
        </p:nvSpPr>
        <p:spPr>
          <a:xfrm>
            <a:off x="1169353" y="2263775"/>
            <a:ext cx="8686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zh-CN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懒转换</a:t>
            </a:r>
            <a:endParaRPr lang="zh-CN" altLang="zh-CN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2842895" cy="576580"/>
          </a:xfrm>
        </p:spPr>
        <p:txBody>
          <a:bodyPr anchor="ctr"/>
          <a:p>
            <a:r>
              <a:rPr lang="en-US" altLang="zh-CN" sz="3200"/>
              <a:t>Transform</a:t>
            </a:r>
            <a:r>
              <a:rPr lang="zh-CN" altLang="en-US" sz="3200"/>
              <a:t>转换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zh-CN" altLang="en-US" sz="1800" dirty="0"/>
              <a:t>从一个</a:t>
            </a:r>
            <a:r>
              <a:rPr lang="en-US" altLang="zh-CN" sz="1800" dirty="0"/>
              <a:t>RDD</a:t>
            </a:r>
            <a:r>
              <a:rPr lang="zh-CN" altLang="en-US" sz="1800" dirty="0"/>
              <a:t>运算得到另一个</a:t>
            </a:r>
            <a:r>
              <a:rPr lang="en-US" altLang="zh-CN" sz="1800" dirty="0"/>
              <a:t>RDD</a:t>
            </a:r>
            <a:r>
              <a:rPr lang="zh-CN" altLang="en-US" sz="1800" dirty="0"/>
              <a:t>的操作称为转换</a:t>
            </a:r>
            <a:r>
              <a:rPr lang="en-US" altLang="zh-CN" sz="1800" dirty="0"/>
              <a:t>Transform</a:t>
            </a:r>
            <a:r>
              <a:rPr lang="zh-CN" altLang="en-US" sz="1800" dirty="0"/>
              <a:t>，转换操作的结果会返回给</a:t>
            </a:r>
            <a:r>
              <a:rPr lang="en-US" altLang="zh-CN" sz="1800" dirty="0"/>
              <a:t>worker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r>
              <a:rPr lang="zh-CN" altLang="en-US" sz="1800" dirty="0"/>
              <a:t>例如：</a:t>
            </a:r>
            <a:r>
              <a:rPr lang="en-US" altLang="zh-CN" sz="1800" dirty="0"/>
              <a:t>map</a:t>
            </a:r>
            <a:r>
              <a:rPr lang="zh-CN" altLang="en-US" sz="1800" dirty="0"/>
              <a:t>就是很典型的一个转换操作，它将一个映射关系（函数）应用到集合</a:t>
            </a:r>
            <a:r>
              <a:rPr lang="en-US" altLang="zh-CN" sz="1800" dirty="0"/>
              <a:t>RDD</a:t>
            </a:r>
            <a:r>
              <a:rPr lang="zh-CN" altLang="en-US" sz="1800" dirty="0"/>
              <a:t>中的每一个元素，得到另一个集合</a:t>
            </a:r>
            <a:r>
              <a:rPr lang="en-US" altLang="zh-CN" sz="1800" dirty="0"/>
              <a:t>RDD</a:t>
            </a:r>
            <a:r>
              <a:rPr lang="zh-CN" altLang="en-US" sz="1800" dirty="0"/>
              <a:t>，返回给</a:t>
            </a:r>
            <a:r>
              <a:rPr lang="en-US" altLang="zh-CN" sz="1800" dirty="0"/>
              <a:t>worker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r>
              <a:rPr lang="en-US" altLang="zh-CN" sz="1800" dirty="0"/>
              <a:t>map</a:t>
            </a:r>
            <a:r>
              <a:rPr lang="zh-CN" altLang="en-US" sz="1800" dirty="0"/>
              <a:t>和</a:t>
            </a:r>
            <a:r>
              <a:rPr lang="en-US" altLang="zh-CN" sz="1800" dirty="0"/>
              <a:t>flatMap</a:t>
            </a:r>
            <a:r>
              <a:rPr lang="zh-CN" altLang="en-US" sz="1800" dirty="0"/>
              <a:t>的区别：</a:t>
            </a:r>
            <a:r>
              <a:rPr lang="en-US" altLang="zh-CN" sz="1800" dirty="0"/>
              <a:t>map</a:t>
            </a:r>
            <a:r>
              <a:rPr lang="zh-CN" altLang="en-US" sz="1800" dirty="0"/>
              <a:t>是做映射，而</a:t>
            </a:r>
            <a:r>
              <a:rPr lang="en-US" altLang="zh-CN" sz="1800" dirty="0"/>
              <a:t>flatMap</a:t>
            </a:r>
            <a:r>
              <a:rPr lang="zh-CN" altLang="en-US" sz="1800" dirty="0"/>
              <a:t>是</a:t>
            </a:r>
            <a:r>
              <a:rPr lang="en-US" altLang="zh-CN" sz="1800" dirty="0"/>
              <a:t>map</a:t>
            </a:r>
            <a:r>
              <a:rPr lang="zh-CN" altLang="en-US" sz="1800" dirty="0"/>
              <a:t>之后再进行一个扁平化（降维）</a:t>
            </a:r>
            <a:r>
              <a:rPr lang="en-US" altLang="zh-CN" sz="1800" dirty="0"/>
              <a:t>flatten</a:t>
            </a:r>
            <a:r>
              <a:rPr lang="zh-CN" altLang="en-US" sz="1800" dirty="0"/>
              <a:t>操作。如将文件中的每一行分成多个单词，</a:t>
            </a:r>
            <a:r>
              <a:rPr lang="en-US" altLang="zh-CN" sz="1800" dirty="0"/>
              <a:t>map</a:t>
            </a:r>
            <a:r>
              <a:rPr lang="zh-CN" altLang="en-US" sz="1800" dirty="0"/>
              <a:t>之后将会产生一行多个单词的集合，再</a:t>
            </a:r>
            <a:r>
              <a:rPr lang="en-US" altLang="zh-CN" sz="1800" dirty="0"/>
              <a:t>flatten</a:t>
            </a:r>
            <a:r>
              <a:rPr lang="zh-CN" altLang="en-US" sz="1800" dirty="0"/>
              <a:t>将多个单词的集合扁平化到一个一维集合</a:t>
            </a:r>
            <a:r>
              <a:rPr lang="en-US" altLang="zh-CN" sz="1800" dirty="0"/>
              <a:t>RDD</a:t>
            </a:r>
            <a:r>
              <a:rPr lang="zh-CN" altLang="en-US" sz="1800" dirty="0"/>
              <a:t>中。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2216785" cy="576580"/>
          </a:xfrm>
        </p:spPr>
        <p:txBody>
          <a:bodyPr anchor="ctr"/>
          <a:p>
            <a:r>
              <a:rPr lang="en-US" sz="3200"/>
              <a:t>Action</a:t>
            </a:r>
            <a:r>
              <a:rPr lang="zh-CN" altLang="en-US" sz="3200"/>
              <a:t>动作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zh-CN" altLang="en-US" sz="1800" dirty="0"/>
              <a:t>将一个</a:t>
            </a:r>
            <a:r>
              <a:rPr lang="en-US" altLang="zh-CN" sz="1800" dirty="0"/>
              <a:t>RDD</a:t>
            </a:r>
            <a:r>
              <a:rPr lang="zh-CN" altLang="en-US" sz="1800" dirty="0"/>
              <a:t>经计算后得到一种基础类型的结果的操作称为动作</a:t>
            </a:r>
            <a:r>
              <a:rPr lang="en-US" altLang="zh-CN" sz="1800" dirty="0"/>
              <a:t>Action</a:t>
            </a:r>
            <a:r>
              <a:rPr lang="zh-CN" altLang="en-US" sz="1800" dirty="0"/>
              <a:t>，通常动作的结果将会返回给</a:t>
            </a:r>
            <a:r>
              <a:rPr lang="en-US" altLang="zh-CN" sz="1800" dirty="0"/>
              <a:t>driver</a:t>
            </a:r>
            <a:r>
              <a:rPr lang="zh-CN" altLang="en-US" sz="1800" dirty="0"/>
              <a:t>，用于存储或输出。</a:t>
            </a:r>
            <a:endParaRPr lang="zh-CN" altLang="en-US" sz="1800" dirty="0"/>
          </a:p>
          <a:p>
            <a:r>
              <a:rPr lang="zh-CN" altLang="en-US" sz="1800" dirty="0"/>
              <a:t>例如：</a:t>
            </a:r>
            <a:r>
              <a:rPr lang="en-US" altLang="zh-CN" sz="1800" dirty="0"/>
              <a:t>reduce</a:t>
            </a:r>
            <a:r>
              <a:rPr lang="zh-CN" altLang="en-US" sz="1800" dirty="0"/>
              <a:t>就是一个典型的动作，它将集合</a:t>
            </a:r>
            <a:r>
              <a:rPr lang="en-US" altLang="zh-CN" sz="1800" dirty="0"/>
              <a:t>RDD</a:t>
            </a:r>
            <a:r>
              <a:rPr lang="zh-CN" altLang="en-US" sz="1800" dirty="0"/>
              <a:t>中的每一个元素使用一个聚合计算得到最终一个结果，并返回给</a:t>
            </a:r>
            <a:r>
              <a:rPr lang="en-US" altLang="zh-CN" sz="1800" dirty="0"/>
              <a:t>driver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r>
              <a:rPr lang="en-US" altLang="zh-CN" sz="1800" dirty="0"/>
              <a:t>reduce</a:t>
            </a:r>
            <a:r>
              <a:rPr lang="zh-CN" altLang="en-US" sz="1800" dirty="0"/>
              <a:t>和</a:t>
            </a:r>
            <a:r>
              <a:rPr lang="en-US" altLang="zh-CN" sz="1800" dirty="0"/>
              <a:t>reduceByKey</a:t>
            </a:r>
            <a:r>
              <a:rPr lang="zh-CN" altLang="en-US" sz="1800" dirty="0"/>
              <a:t>的区别：</a:t>
            </a:r>
            <a:r>
              <a:rPr lang="en-US" altLang="zh-CN" sz="1800" dirty="0"/>
              <a:t>reduce</a:t>
            </a:r>
            <a:r>
              <a:rPr lang="zh-CN" altLang="en-US" sz="1800" dirty="0"/>
              <a:t>是将一个</a:t>
            </a:r>
            <a:r>
              <a:rPr lang="en-US" altLang="zh-CN" sz="1800" dirty="0"/>
              <a:t>RDD</a:t>
            </a:r>
            <a:r>
              <a:rPr lang="zh-CN" altLang="en-US" sz="1800" dirty="0"/>
              <a:t>按照指定的运算聚合成一个值的操作，因此是一个</a:t>
            </a:r>
            <a:r>
              <a:rPr lang="en-US" altLang="zh-CN" sz="1800" dirty="0"/>
              <a:t>action</a:t>
            </a:r>
            <a:r>
              <a:rPr lang="zh-CN" altLang="en-US" sz="1800" dirty="0"/>
              <a:t>，而</a:t>
            </a:r>
            <a:r>
              <a:rPr lang="en-US" altLang="zh-CN" sz="1800" dirty="0"/>
              <a:t>reduceByKey</a:t>
            </a:r>
            <a:r>
              <a:rPr lang="zh-CN" altLang="en-US" sz="1800" dirty="0"/>
              <a:t>是将一个元素为键值对的</a:t>
            </a:r>
            <a:r>
              <a:rPr lang="en-US" altLang="zh-CN" sz="1800" dirty="0"/>
              <a:t>RDD</a:t>
            </a:r>
            <a:r>
              <a:rPr lang="zh-CN" altLang="en-US" sz="1800" dirty="0"/>
              <a:t>根据</a:t>
            </a:r>
            <a:r>
              <a:rPr lang="en-US" altLang="zh-CN" sz="1800" dirty="0"/>
              <a:t>key</a:t>
            </a:r>
            <a:r>
              <a:rPr lang="zh-CN" altLang="en-US" sz="1800" dirty="0"/>
              <a:t>聚合在一起，然后按照指定的运算将</a:t>
            </a:r>
            <a:r>
              <a:rPr lang="en-US" altLang="zh-CN" sz="1800" dirty="0"/>
              <a:t>value</a:t>
            </a:r>
            <a:r>
              <a:rPr lang="zh-CN" altLang="en-US" sz="1800" dirty="0"/>
              <a:t>聚合成一个值的操作，结果仍然为一个</a:t>
            </a:r>
            <a:r>
              <a:rPr lang="en-US" altLang="zh-CN" sz="1800" dirty="0"/>
              <a:t>RDD</a:t>
            </a:r>
            <a:r>
              <a:rPr lang="zh-CN" altLang="en-US" sz="1800" dirty="0"/>
              <a:t>，因此是一个</a:t>
            </a:r>
            <a:r>
              <a:rPr lang="en-US" altLang="zh-CN" sz="1800" dirty="0"/>
              <a:t>Transform</a:t>
            </a:r>
            <a:r>
              <a:rPr lang="zh-CN" altLang="en-US" sz="1800" dirty="0"/>
              <a:t>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1731010" cy="576580"/>
          </a:xfrm>
        </p:spPr>
        <p:txBody>
          <a:bodyPr anchor="ctr"/>
          <a:p>
            <a:r>
              <a:rPr lang="zh-CN" altLang="en-US" sz="3200"/>
              <a:t>懒转换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en-US" altLang="zh-CN" sz="1800" dirty="0"/>
              <a:t>Spark</a:t>
            </a:r>
            <a:r>
              <a:rPr lang="zh-CN" altLang="en-US" sz="1800" dirty="0"/>
              <a:t>中的转换操作是惰性的，意为当执行到转换操作指令时，</a:t>
            </a:r>
            <a:r>
              <a:rPr lang="en-US" altLang="zh-CN" sz="1800" dirty="0"/>
              <a:t>Spark</a:t>
            </a:r>
            <a:r>
              <a:rPr lang="zh-CN" altLang="en-US" sz="1800" dirty="0"/>
              <a:t>并不立刻计算该操作的结果，仅仅记录下哪个转换操作将被应用在当前的</a:t>
            </a:r>
            <a:r>
              <a:rPr lang="en-US" altLang="zh-CN" sz="1800" dirty="0"/>
              <a:t>RDD</a:t>
            </a:r>
            <a:r>
              <a:rPr lang="zh-CN" altLang="en-US" sz="1800" dirty="0"/>
              <a:t>上。</a:t>
            </a:r>
            <a:endParaRPr lang="zh-CN" altLang="en-US" sz="1800" dirty="0"/>
          </a:p>
          <a:p>
            <a:r>
              <a:rPr lang="zh-CN" altLang="en-US" sz="1800" dirty="0"/>
              <a:t>只有当前</a:t>
            </a:r>
            <a:r>
              <a:rPr lang="en-US" altLang="zh-CN" sz="1800" dirty="0"/>
              <a:t>Executor</a:t>
            </a:r>
            <a:r>
              <a:rPr lang="zh-CN" altLang="en-US" sz="1800" dirty="0"/>
              <a:t>执行到一个</a:t>
            </a:r>
            <a:r>
              <a:rPr lang="en-US" altLang="zh-CN" sz="1800" dirty="0"/>
              <a:t>Action</a:t>
            </a:r>
            <a:r>
              <a:rPr lang="zh-CN" altLang="en-US" sz="1800" dirty="0"/>
              <a:t>操作时，</a:t>
            </a:r>
            <a:r>
              <a:rPr lang="en-US" altLang="zh-CN" sz="1800" dirty="0"/>
              <a:t>Spark</a:t>
            </a:r>
            <a:r>
              <a:rPr lang="zh-CN" altLang="en-US" sz="1800" dirty="0"/>
              <a:t>才会按照先后顺序将</a:t>
            </a:r>
            <a:r>
              <a:rPr lang="en-US" altLang="zh-CN" sz="1800" dirty="0"/>
              <a:t>Action</a:t>
            </a:r>
            <a:r>
              <a:rPr lang="zh-CN" altLang="en-US" sz="1800" dirty="0"/>
              <a:t>之前的所有</a:t>
            </a:r>
            <a:r>
              <a:rPr lang="en-US" altLang="zh-CN" sz="1800" dirty="0"/>
              <a:t>Transform</a:t>
            </a:r>
            <a:r>
              <a:rPr lang="zh-CN" altLang="en-US" sz="1800" dirty="0"/>
              <a:t>操作执行一遍，最后执行</a:t>
            </a:r>
            <a:r>
              <a:rPr lang="en-US" altLang="zh-CN" sz="1800" dirty="0"/>
              <a:t>Action</a:t>
            </a:r>
            <a:r>
              <a:rPr lang="zh-CN" altLang="en-US" sz="1800" dirty="0"/>
              <a:t>操作得到结果。</a:t>
            </a:r>
            <a:endParaRPr lang="zh-CN" altLang="en-US" sz="1800" dirty="0"/>
          </a:p>
          <a:p>
            <a:r>
              <a:rPr lang="zh-CN" altLang="en-US" sz="1800" dirty="0"/>
              <a:t>懒转换的优点是，除非真正需要获得结果，否则</a:t>
            </a:r>
            <a:r>
              <a:rPr lang="en-US" altLang="zh-CN" sz="1800" dirty="0"/>
              <a:t>Spark</a:t>
            </a:r>
            <a:r>
              <a:rPr lang="zh-CN" altLang="en-US" sz="1800" dirty="0"/>
              <a:t>不进行转换运算，避免过多的转换运算结果占用集群的</a:t>
            </a:r>
            <a:r>
              <a:rPr lang="en-US" altLang="zh-CN" sz="1800" dirty="0"/>
              <a:t>cpu</a:t>
            </a:r>
            <a:r>
              <a:rPr lang="zh-CN" altLang="en-US" sz="1800" dirty="0"/>
              <a:t>和内存资源。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2739390" cy="576580"/>
          </a:xfrm>
        </p:spPr>
        <p:txBody>
          <a:bodyPr anchor="ctr"/>
          <a:p>
            <a:r>
              <a:rPr lang="zh-CN" altLang="zh-CN" sz="3200"/>
              <a:t>常用转换操作</a:t>
            </a:r>
            <a:endParaRPr lang="zh-CN" altLang="zh-CN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zh-CN" altLang="en-US" sz="1800" dirty="0"/>
              <a:t>通用</a:t>
            </a:r>
            <a:r>
              <a:rPr lang="en-US" altLang="zh-CN" sz="1800" dirty="0"/>
              <a:t>RDD</a:t>
            </a:r>
            <a:r>
              <a:rPr lang="zh-CN" altLang="en-US" sz="1800" dirty="0"/>
              <a:t>转换操作</a:t>
            </a:r>
            <a:endParaRPr lang="zh-CN" altLang="en-US" sz="1800" dirty="0"/>
          </a:p>
          <a:p>
            <a:r>
              <a:rPr lang="en-US" altLang="zh-CN" sz="1800" dirty="0"/>
              <a:t>map, flatMap, mapPartitions, keyBy</a:t>
            </a:r>
            <a:endParaRPr lang="en-US" altLang="zh-CN" sz="1800" dirty="0"/>
          </a:p>
          <a:p>
            <a:r>
              <a:rPr lang="en-US" altLang="zh-CN" sz="1800" dirty="0"/>
              <a:t>filter, sample</a:t>
            </a:r>
            <a:endParaRPr lang="en-US" altLang="zh-CN" sz="1800" dirty="0"/>
          </a:p>
          <a:p>
            <a:r>
              <a:rPr lang="en-US" altLang="zh-CN" sz="1800" dirty="0"/>
              <a:t>intersection, ++, union, substract, cartesian, zip</a:t>
            </a:r>
            <a:endParaRPr lang="en-US" altLang="zh-CN" sz="1800" dirty="0"/>
          </a:p>
          <a:p>
            <a:r>
              <a:rPr lang="en-US" altLang="zh-CN" sz="1800" dirty="0"/>
              <a:t>distinct, groupBy</a:t>
            </a:r>
            <a:endParaRPr lang="en-US" altLang="zh-CN" sz="1800" dirty="0"/>
          </a:p>
          <a:p>
            <a:r>
              <a:rPr lang="en-US" altLang="zh-CN" sz="1800" dirty="0"/>
              <a:t>cache, persist</a:t>
            </a:r>
            <a:endParaRPr lang="en-US" altLang="zh-CN" sz="1800" dirty="0"/>
          </a:p>
          <a:p>
            <a:r>
              <a:rPr lang="en-US" altLang="zh-CN" sz="1800" dirty="0"/>
              <a:t>repartition</a:t>
            </a:r>
            <a:endParaRPr lang="en-US" altLang="zh-CN" sz="1800" dirty="0"/>
          </a:p>
          <a:p>
            <a:r>
              <a:rPr lang="zh-CN" altLang="zh-CN" sz="1800" dirty="0"/>
              <a:t>键值对元素</a:t>
            </a:r>
            <a:r>
              <a:rPr lang="en-US" altLang="zh-CN" sz="1800" dirty="0"/>
              <a:t>RDD</a:t>
            </a:r>
            <a:r>
              <a:rPr lang="zh-CN" altLang="en-US" sz="1800" dirty="0"/>
              <a:t>转换操作</a:t>
            </a:r>
            <a:endParaRPr lang="zh-CN" altLang="en-US" sz="1800" dirty="0"/>
          </a:p>
          <a:p>
            <a:r>
              <a:rPr lang="en-US" altLang="zh-CN" sz="1800" dirty="0"/>
              <a:t>aggregateByKey, combineByKey, foldByKey, groupByKey, reduceByKey, substractByKey</a:t>
            </a:r>
            <a:endParaRPr lang="en-US" altLang="zh-CN" sz="1800" dirty="0"/>
          </a:p>
          <a:p>
            <a:r>
              <a:rPr lang="en-US" altLang="zh-CN" sz="1800" dirty="0"/>
              <a:t>join, leftOuterJoin, rightOuterJoin, fullOuterJoin</a:t>
            </a:r>
            <a:endParaRPr lang="en-US" altLang="zh-CN" sz="1800" dirty="0"/>
          </a:p>
          <a:p>
            <a:endParaRPr lang="en-US" altLang="zh-CN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2739390" cy="576580"/>
          </a:xfrm>
        </p:spPr>
        <p:txBody>
          <a:bodyPr anchor="ctr"/>
          <a:p>
            <a:r>
              <a:rPr lang="zh-CN" altLang="zh-CN" sz="3200"/>
              <a:t>常用动作操作</a:t>
            </a:r>
            <a:endParaRPr lang="zh-CN" altLang="zh-CN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zh-CN" altLang="en-US" sz="1800" dirty="0"/>
              <a:t>通用</a:t>
            </a:r>
            <a:r>
              <a:rPr lang="en-US" altLang="zh-CN" sz="1800" dirty="0"/>
              <a:t>RDD</a:t>
            </a:r>
            <a:r>
              <a:rPr lang="zh-CN" altLang="zh-CN" sz="1800" dirty="0"/>
              <a:t>动作</a:t>
            </a:r>
            <a:r>
              <a:rPr lang="zh-CN" altLang="en-US" sz="1800" dirty="0"/>
              <a:t>操作</a:t>
            </a:r>
            <a:endParaRPr lang="zh-CN" altLang="en-US" sz="1800" dirty="0"/>
          </a:p>
          <a:p>
            <a:r>
              <a:rPr lang="en-US" altLang="zh-CN" sz="1800" dirty="0"/>
              <a:t>aggregate, fold, reduce </a:t>
            </a:r>
            <a:endParaRPr lang="en-US" altLang="zh-CN" sz="1800" dirty="0"/>
          </a:p>
          <a:p>
            <a:r>
              <a:rPr lang="en-US" altLang="zh-CN" sz="1800" dirty="0"/>
              <a:t>count, collect, countByValue</a:t>
            </a:r>
            <a:endParaRPr lang="en-US" altLang="zh-CN" sz="1800" dirty="0"/>
          </a:p>
          <a:p>
            <a:r>
              <a:rPr lang="en-US" altLang="zh-CN" sz="1800" dirty="0"/>
              <a:t>first, take, top, takeOrdered, takeSample </a:t>
            </a:r>
            <a:endParaRPr lang="en-US" altLang="zh-CN" sz="1800" dirty="0"/>
          </a:p>
          <a:p>
            <a:r>
              <a:rPr lang="zh-CN" altLang="zh-CN" sz="1800" dirty="0"/>
              <a:t>键值对元素</a:t>
            </a:r>
            <a:r>
              <a:rPr lang="en-US" altLang="zh-CN" sz="1800" dirty="0"/>
              <a:t>RDD</a:t>
            </a:r>
            <a:r>
              <a:rPr lang="zh-CN" altLang="en-US" sz="1800" dirty="0"/>
              <a:t>动作操作</a:t>
            </a:r>
            <a:endParaRPr lang="zh-CN" altLang="en-US" sz="1800" dirty="0"/>
          </a:p>
          <a:p>
            <a:r>
              <a:rPr lang="en-US" altLang="zh-CN" sz="1800" dirty="0"/>
              <a:t>collectAsMap, countByKey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2779395" cy="576580"/>
          </a:xfrm>
        </p:spPr>
        <p:txBody>
          <a:bodyPr anchor="ctr"/>
          <a:p>
            <a:r>
              <a:rPr lang="zh-CN" altLang="en-US" sz="3200"/>
              <a:t>缓存和持久化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en-US" altLang="zh-CN" sz="1800" dirty="0">
                <a:sym typeface="+mn-ea"/>
              </a:rPr>
              <a:t>RDD</a:t>
            </a:r>
            <a:r>
              <a:rPr lang="zh-CN" altLang="en-US" sz="1800" dirty="0">
                <a:sym typeface="+mn-ea"/>
              </a:rPr>
              <a:t>的</a:t>
            </a:r>
            <a:r>
              <a:rPr lang="en-US" altLang="zh-CN" sz="1800" dirty="0">
                <a:sym typeface="+mn-ea"/>
              </a:rPr>
              <a:t>Transform</a:t>
            </a:r>
            <a:r>
              <a:rPr lang="zh-CN" altLang="en-US" sz="1800" dirty="0">
                <a:sym typeface="+mn-ea"/>
              </a:rPr>
              <a:t>操作是懒加载的，并且不会保存其运算得到的结果，在第二次执行</a:t>
            </a:r>
            <a:r>
              <a:rPr lang="en-US" altLang="zh-CN" sz="1800" dirty="0">
                <a:sym typeface="+mn-ea"/>
              </a:rPr>
              <a:t>Action</a:t>
            </a:r>
            <a:r>
              <a:rPr lang="zh-CN" altLang="en-US" sz="1800" dirty="0">
                <a:sym typeface="+mn-ea"/>
              </a:rPr>
              <a:t>操作时，对于</a:t>
            </a:r>
            <a:r>
              <a:rPr lang="en-US" altLang="zh-CN" sz="1800" dirty="0">
                <a:sym typeface="+mn-ea"/>
              </a:rPr>
              <a:t>Spark</a:t>
            </a:r>
            <a:r>
              <a:rPr lang="zh-CN" altLang="en-US" sz="1800" dirty="0">
                <a:sym typeface="+mn-ea"/>
              </a:rPr>
              <a:t>来说，默认的行为就是按照顺序重新进行一遍所有</a:t>
            </a:r>
            <a:r>
              <a:rPr lang="en-US" altLang="zh-CN" sz="1800" dirty="0">
                <a:sym typeface="+mn-ea"/>
              </a:rPr>
              <a:t>Action</a:t>
            </a:r>
            <a:r>
              <a:rPr lang="zh-CN" altLang="en-US" sz="1800" dirty="0">
                <a:sym typeface="+mn-ea"/>
              </a:rPr>
              <a:t>之前的</a:t>
            </a:r>
            <a:r>
              <a:rPr lang="en-US" altLang="zh-CN" sz="1800" dirty="0">
                <a:sym typeface="+mn-ea"/>
              </a:rPr>
              <a:t>Transform</a:t>
            </a:r>
            <a:r>
              <a:rPr lang="zh-CN" altLang="en-US" sz="1800" dirty="0">
                <a:sym typeface="+mn-ea"/>
              </a:rPr>
              <a:t>操作。</a:t>
            </a:r>
            <a:endParaRPr lang="zh-CN" altLang="en-US" sz="1800" dirty="0"/>
          </a:p>
          <a:p>
            <a:r>
              <a:rPr lang="zh-CN" altLang="en-US" sz="1800" dirty="0">
                <a:sym typeface="+mn-ea"/>
              </a:rPr>
              <a:t>如果我们重复进行同一</a:t>
            </a:r>
            <a:r>
              <a:rPr lang="en-US" altLang="zh-CN" sz="1800" dirty="0">
                <a:sym typeface="+mn-ea"/>
              </a:rPr>
              <a:t>Action</a:t>
            </a:r>
            <a:r>
              <a:rPr lang="zh-CN" altLang="en-US" sz="1800" dirty="0">
                <a:sym typeface="+mn-ea"/>
              </a:rPr>
              <a:t>操作，甚至其他</a:t>
            </a:r>
            <a:r>
              <a:rPr lang="en-US" altLang="zh-CN" sz="1800" dirty="0">
                <a:sym typeface="+mn-ea"/>
              </a:rPr>
              <a:t>Action</a:t>
            </a:r>
            <a:r>
              <a:rPr lang="zh-CN" altLang="en-US" sz="1800" dirty="0">
                <a:sym typeface="+mn-ea"/>
              </a:rPr>
              <a:t>操作需要用到该</a:t>
            </a:r>
            <a:r>
              <a:rPr lang="en-US" altLang="zh-CN" sz="1800" dirty="0">
                <a:sym typeface="+mn-ea"/>
              </a:rPr>
              <a:t>RDD Transform</a:t>
            </a:r>
            <a:r>
              <a:rPr lang="zh-CN" altLang="en-US" sz="1800" dirty="0">
                <a:sym typeface="+mn-ea"/>
              </a:rPr>
              <a:t>的结果，我们需要将该</a:t>
            </a:r>
            <a:r>
              <a:rPr lang="en-US" altLang="zh-CN" sz="1800" dirty="0">
                <a:sym typeface="+mn-ea"/>
              </a:rPr>
              <a:t>RDD</a:t>
            </a:r>
            <a:r>
              <a:rPr lang="zh-CN" altLang="en-US" sz="1800" dirty="0">
                <a:sym typeface="+mn-ea"/>
              </a:rPr>
              <a:t>缓存或持久化起来。</a:t>
            </a:r>
            <a:endParaRPr lang="zh-CN" altLang="en-US" sz="1800" dirty="0"/>
          </a:p>
          <a:p>
            <a:r>
              <a:rPr lang="zh-CN" altLang="en-US" sz="1800" dirty="0">
                <a:sym typeface="+mn-ea"/>
              </a:rPr>
              <a:t>可以通过</a:t>
            </a:r>
            <a:r>
              <a:rPr lang="en-US" altLang="zh-CN" sz="1800" dirty="0">
                <a:sym typeface="+mn-ea"/>
              </a:rPr>
              <a:t>RDD</a:t>
            </a:r>
            <a:r>
              <a:rPr lang="zh-CN" altLang="en-US" sz="1800" dirty="0">
                <a:sym typeface="+mn-ea"/>
              </a:rPr>
              <a:t>通用的</a:t>
            </a:r>
            <a:r>
              <a:rPr lang="en-US" altLang="zh-CN" sz="1800" dirty="0">
                <a:sym typeface="+mn-ea"/>
              </a:rPr>
              <a:t>cache</a:t>
            </a:r>
            <a:r>
              <a:rPr lang="zh-CN" altLang="en-US" sz="1800" dirty="0">
                <a:sym typeface="+mn-ea"/>
              </a:rPr>
              <a:t>或</a:t>
            </a:r>
            <a:r>
              <a:rPr lang="en-US" altLang="zh-CN" sz="1800" dirty="0">
                <a:sym typeface="+mn-ea"/>
              </a:rPr>
              <a:t>persisit</a:t>
            </a:r>
            <a:r>
              <a:rPr lang="zh-CN" altLang="en-US" sz="1800" dirty="0">
                <a:sym typeface="+mn-ea"/>
              </a:rPr>
              <a:t>方法对</a:t>
            </a:r>
            <a:r>
              <a:rPr lang="en-US" altLang="zh-CN" sz="1800" dirty="0">
                <a:sym typeface="+mn-ea"/>
              </a:rPr>
              <a:t>RDD</a:t>
            </a:r>
            <a:r>
              <a:rPr lang="zh-CN" altLang="en-US" sz="1800" dirty="0">
                <a:sym typeface="+mn-ea"/>
              </a:rPr>
              <a:t>进行缓存或持久化。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57345"/>
          <p:cNvSpPr>
            <a:spLocks noGrp="1"/>
          </p:cNvSpPr>
          <p:nvPr>
            <p:ph type="title"/>
          </p:nvPr>
        </p:nvSpPr>
        <p:spPr>
          <a:xfrm>
            <a:off x="468313" y="260350"/>
            <a:ext cx="2870200" cy="576263"/>
          </a:xfrm>
        </p:spPr>
        <p:txBody>
          <a:bodyPr anchor="ctr"/>
          <a:p>
            <a:r>
              <a:rPr lang="zh-CN" altLang="en-US" dirty="0"/>
              <a:t>几个问题</a:t>
            </a:r>
            <a:endParaRPr lang="zh-CN" altLang="en-US" dirty="0"/>
          </a:p>
        </p:txBody>
      </p:sp>
      <p:sp>
        <p:nvSpPr>
          <p:cNvPr id="4098" name="文本占位符 57346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zh-CN" altLang="en-US" sz="1800" dirty="0"/>
          </a:p>
          <a:p>
            <a:r>
              <a:rPr lang="zh-CN" altLang="en-US" sz="1800" dirty="0"/>
              <a:t>                       造成</a:t>
            </a:r>
            <a:r>
              <a:rPr lang="en-US" altLang="zh-CN" sz="1800" dirty="0"/>
              <a:t>MapReduce</a:t>
            </a:r>
            <a:r>
              <a:rPr lang="zh-CN" altLang="en-US" sz="1800" dirty="0"/>
              <a:t>运行慢的主要因素有哪些？其中</a:t>
            </a:r>
            <a:endParaRPr lang="zh-CN" altLang="en-US" sz="1800" dirty="0"/>
          </a:p>
          <a:p>
            <a:r>
              <a:rPr lang="zh-CN" altLang="en-US" sz="1800" dirty="0"/>
              <a:t>                       可以进行改良的部分有哪些？</a:t>
            </a:r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                        在一个多步串行的</a:t>
            </a:r>
            <a:r>
              <a:rPr lang="en-US" altLang="zh-CN" sz="1800" dirty="0"/>
              <a:t>MapReduce</a:t>
            </a:r>
            <a:r>
              <a:rPr lang="zh-CN" altLang="en-US" sz="1800" dirty="0"/>
              <a:t>过程中，如果某个</a:t>
            </a:r>
            <a:endParaRPr lang="zh-CN" altLang="en-US" sz="1800" dirty="0"/>
          </a:p>
          <a:p>
            <a:r>
              <a:rPr lang="zh-CN" altLang="en-US" sz="1800" dirty="0"/>
              <a:t>                        中间环节的计算方法改变了，应该如何获得最新</a:t>
            </a:r>
            <a:endParaRPr lang="zh-CN" altLang="en-US" sz="1800" dirty="0"/>
          </a:p>
          <a:p>
            <a:r>
              <a:rPr lang="zh-CN" altLang="en-US" sz="1800" dirty="0"/>
              <a:t>                        的结果？</a:t>
            </a:r>
            <a:endParaRPr lang="zh-CN" altLang="en-US" sz="1800" dirty="0"/>
          </a:p>
        </p:txBody>
      </p:sp>
      <p:pic>
        <p:nvPicPr>
          <p:cNvPr id="4099" name="图片 57347" descr="%CD%BC%B1%EA%CE%CA%CC%E2-thumb203723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3863" y="2084388"/>
            <a:ext cx="935037" cy="9350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图片 57348" descr="%CD%BC%B1%EA%CE%CA%CC%E2-thumb203723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4650" y="3494088"/>
            <a:ext cx="935038" cy="935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1937385" cy="576580"/>
          </a:xfrm>
        </p:spPr>
        <p:txBody>
          <a:bodyPr anchor="ctr"/>
          <a:p>
            <a:r>
              <a:rPr lang="zh-CN" altLang="en-US" sz="3200"/>
              <a:t>存储级别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en-US" sz="1800" dirty="0"/>
              <a:t>MEMORY_ONLY(</a:t>
            </a:r>
            <a:r>
              <a:rPr lang="zh-CN" altLang="en-US" sz="1800" dirty="0"/>
              <a:t>默认</a:t>
            </a:r>
            <a:r>
              <a:rPr lang="en-US" altLang="zh-CN" sz="1800" dirty="0"/>
              <a:t>)</a:t>
            </a:r>
            <a:r>
              <a:rPr lang="zh-CN" altLang="en-US" sz="1800" dirty="0"/>
              <a:t>，将</a:t>
            </a:r>
            <a:r>
              <a:rPr lang="en-US" altLang="zh-CN" sz="1800" dirty="0"/>
              <a:t>RDD</a:t>
            </a:r>
            <a:r>
              <a:rPr lang="zh-CN" altLang="en-US" sz="1800" dirty="0"/>
              <a:t>保存到内存中，如果该</a:t>
            </a:r>
            <a:r>
              <a:rPr lang="en-US" altLang="zh-CN" sz="1800" dirty="0"/>
              <a:t>RDD</a:t>
            </a:r>
            <a:r>
              <a:rPr lang="zh-CN" altLang="en-US" sz="1800" dirty="0"/>
              <a:t>不适合保存到内存中，放弃，下次使用重新计算。</a:t>
            </a:r>
            <a:endParaRPr lang="zh-CN" altLang="en-US" sz="1800" dirty="0"/>
          </a:p>
          <a:p>
            <a:r>
              <a:rPr lang="en-US" altLang="zh-CN" sz="1800" dirty="0"/>
              <a:t>MEMORY_AND_DISK</a:t>
            </a:r>
            <a:r>
              <a:rPr lang="zh-CN" altLang="en-US" sz="1800" dirty="0"/>
              <a:t>，将</a:t>
            </a:r>
            <a:r>
              <a:rPr lang="en-US" altLang="zh-CN" sz="1800" dirty="0"/>
              <a:t>RDD</a:t>
            </a:r>
            <a:r>
              <a:rPr lang="zh-CN" altLang="en-US" sz="1800" dirty="0"/>
              <a:t>尽量保存到内存中，如果不满足，将超出的分区存储到分布式文件系统（</a:t>
            </a:r>
            <a:r>
              <a:rPr lang="en-US" altLang="zh-CN" sz="1800" dirty="0"/>
              <a:t>HDFS</a:t>
            </a:r>
            <a:r>
              <a:rPr lang="zh-CN" altLang="en-US" sz="1800" dirty="0"/>
              <a:t>）中。</a:t>
            </a:r>
            <a:endParaRPr lang="zh-CN" altLang="en-US" sz="1800" dirty="0"/>
          </a:p>
          <a:p>
            <a:r>
              <a:rPr lang="en-US" altLang="zh-CN" sz="1800" dirty="0"/>
              <a:t>MEMORY_ONLY_SER, MEMORY_AND_DISK_SER</a:t>
            </a:r>
            <a:r>
              <a:rPr lang="zh-CN" altLang="en-US" sz="1800" dirty="0"/>
              <a:t>，与上述两种方式对应，不过</a:t>
            </a:r>
            <a:r>
              <a:rPr lang="en-US" altLang="zh-CN" sz="1800" dirty="0"/>
              <a:t>RDD</a:t>
            </a:r>
            <a:r>
              <a:rPr lang="zh-CN" altLang="en-US" sz="1800" dirty="0"/>
              <a:t>将被保存为序列化对象，节省空间，但耗费计算资源</a:t>
            </a:r>
            <a:endParaRPr lang="zh-CN" altLang="en-US" sz="1800" dirty="0"/>
          </a:p>
          <a:p>
            <a:r>
              <a:rPr lang="en-US" altLang="zh-CN" sz="1800" dirty="0"/>
              <a:t>DISK_ONLY</a:t>
            </a:r>
            <a:r>
              <a:rPr lang="zh-CN" altLang="en-US" sz="1800" dirty="0"/>
              <a:t>，将</a:t>
            </a:r>
            <a:r>
              <a:rPr lang="en-US" altLang="zh-CN" sz="1800" dirty="0"/>
              <a:t>RDD</a:t>
            </a:r>
            <a:r>
              <a:rPr lang="zh-CN" altLang="en-US" sz="1800" dirty="0"/>
              <a:t>保存到分布式文件系统（</a:t>
            </a:r>
            <a:r>
              <a:rPr lang="en-US" altLang="zh-CN" sz="1800" dirty="0"/>
              <a:t>HDFS</a:t>
            </a:r>
            <a:r>
              <a:rPr lang="zh-CN" altLang="en-US" sz="1800" dirty="0"/>
              <a:t>）中</a:t>
            </a:r>
            <a:endParaRPr lang="zh-CN" altLang="en-US" sz="1800" dirty="0"/>
          </a:p>
          <a:p>
            <a:r>
              <a:rPr lang="zh-CN" altLang="en-US" sz="1800" dirty="0"/>
              <a:t>注：如果使用</a:t>
            </a:r>
            <a:r>
              <a:rPr lang="en-US" altLang="zh-CN" sz="1800" dirty="0"/>
              <a:t>Python</a:t>
            </a:r>
            <a:r>
              <a:rPr lang="zh-CN" altLang="en-US" sz="1800" dirty="0"/>
              <a:t>，存储的对象都是</a:t>
            </a:r>
            <a:r>
              <a:rPr lang="en-US" altLang="zh-CN" sz="1800" dirty="0"/>
              <a:t>Python Pickle</a:t>
            </a:r>
            <a:r>
              <a:rPr lang="zh-CN" altLang="en-US" sz="1800" dirty="0"/>
              <a:t>序列化对象</a:t>
            </a:r>
            <a:endParaRPr lang="zh-CN" altLang="en-US" sz="1800" dirty="0"/>
          </a:p>
          <a:p>
            <a:r>
              <a:rPr lang="zh-CN" altLang="en-US" sz="1800" dirty="0"/>
              <a:t>                                   我们应该如何选择存储级别？</a:t>
            </a:r>
            <a:endParaRPr lang="zh-CN" altLang="en-US" sz="1800" dirty="0"/>
          </a:p>
        </p:txBody>
      </p:sp>
      <p:pic>
        <p:nvPicPr>
          <p:cNvPr id="4099" name="图片 57347" descr="%CD%BC%B1%EA%CE%CA%CC%E2-thumb203723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4578" y="4620578"/>
            <a:ext cx="935037" cy="935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1937385" cy="576580"/>
          </a:xfrm>
        </p:spPr>
        <p:txBody>
          <a:bodyPr anchor="ctr"/>
          <a:p>
            <a:r>
              <a:rPr lang="zh-CN" altLang="en-US" sz="3200"/>
              <a:t>反持久化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zh-CN" altLang="en-US" sz="1800" dirty="0"/>
              <a:t>通常我们不需要手动反持久化</a:t>
            </a:r>
            <a:r>
              <a:rPr lang="en-US" altLang="zh-CN" sz="1800" dirty="0"/>
              <a:t>RDD</a:t>
            </a:r>
            <a:r>
              <a:rPr lang="zh-CN" altLang="en-US" sz="1800" dirty="0"/>
              <a:t>，</a:t>
            </a:r>
            <a:r>
              <a:rPr lang="en-US" altLang="zh-CN" sz="1800" dirty="0"/>
              <a:t>Spark</a:t>
            </a:r>
            <a:r>
              <a:rPr lang="zh-CN" altLang="en-US" sz="1800" dirty="0"/>
              <a:t>引擎会根据</a:t>
            </a:r>
            <a:r>
              <a:rPr lang="en-US" altLang="zh-CN" sz="1800" dirty="0"/>
              <a:t>LRU</a:t>
            </a:r>
            <a:r>
              <a:rPr lang="zh-CN" altLang="en-US" sz="1800" dirty="0"/>
              <a:t>（最新最近未使用）原则自动释放</a:t>
            </a:r>
            <a:r>
              <a:rPr lang="en-US" altLang="zh-CN" sz="1800" dirty="0"/>
              <a:t>RDD</a:t>
            </a:r>
            <a:r>
              <a:rPr lang="zh-CN" altLang="en-US" sz="1800" dirty="0"/>
              <a:t>持久化占的资源。</a:t>
            </a:r>
            <a:endParaRPr lang="zh-CN" altLang="en-US" sz="1800" dirty="0"/>
          </a:p>
          <a:p>
            <a:r>
              <a:rPr lang="zh-CN" altLang="en-US" sz="1800" dirty="0"/>
              <a:t>当一个</a:t>
            </a:r>
            <a:r>
              <a:rPr lang="en-US" altLang="zh-CN" sz="1800" dirty="0"/>
              <a:t>RDD</a:t>
            </a:r>
            <a:r>
              <a:rPr lang="zh-CN" altLang="en-US" sz="1800" dirty="0"/>
              <a:t>被反持久化后，又要被用到的时候，</a:t>
            </a:r>
            <a:r>
              <a:rPr lang="en-US" altLang="zh-CN" sz="1800" dirty="0"/>
              <a:t>Spark</a:t>
            </a:r>
            <a:r>
              <a:rPr lang="zh-CN" altLang="en-US" sz="1800" dirty="0"/>
              <a:t>不会报错，而是会根据所有</a:t>
            </a:r>
            <a:r>
              <a:rPr lang="en-US" altLang="zh-CN" sz="1800" dirty="0"/>
              <a:t>Transform</a:t>
            </a:r>
            <a:r>
              <a:rPr lang="zh-CN" altLang="en-US" sz="1800" dirty="0"/>
              <a:t>操作规则重新计算一遍该</a:t>
            </a:r>
            <a:r>
              <a:rPr lang="en-US" altLang="zh-CN" sz="1800" dirty="0"/>
              <a:t>RDD</a:t>
            </a:r>
            <a:r>
              <a:rPr lang="zh-CN" altLang="en-US" sz="1800" dirty="0"/>
              <a:t>，提供高容错机制。</a:t>
            </a:r>
            <a:endParaRPr lang="zh-CN" altLang="en-US" sz="1800" dirty="0"/>
          </a:p>
          <a:p>
            <a:r>
              <a:rPr lang="zh-CN" altLang="en-US" sz="1800" dirty="0"/>
              <a:t>用户也可使用</a:t>
            </a:r>
            <a:r>
              <a:rPr lang="en-US" altLang="zh-CN" sz="1800" dirty="0"/>
              <a:t>unpersisit</a:t>
            </a:r>
            <a:r>
              <a:rPr lang="zh-CN" altLang="en-US" sz="1800" dirty="0"/>
              <a:t>方法手动反持久化</a:t>
            </a:r>
            <a:r>
              <a:rPr lang="en-US" altLang="zh-CN" sz="1800" dirty="0"/>
              <a:t>RDD</a:t>
            </a:r>
            <a:r>
              <a:rPr lang="zh-CN" altLang="en-US" sz="1800" dirty="0"/>
              <a:t>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3021965" cy="576580"/>
          </a:xfrm>
        </p:spPr>
        <p:txBody>
          <a:bodyPr anchor="ctr"/>
          <a:p>
            <a:r>
              <a:rPr lang="en-US" altLang="zh-CN" sz="3200"/>
              <a:t>Spark Streaming</a:t>
            </a:r>
            <a:endParaRPr lang="en-US" altLang="zh-CN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en-US" altLang="zh-CN" sz="1800" dirty="0"/>
              <a:t>Spark Streaming</a:t>
            </a:r>
            <a:r>
              <a:rPr lang="zh-CN" altLang="en-US" sz="1800" dirty="0"/>
              <a:t>是一个可扩展的、高吞吐量的、高容错性的流式数据实时处理框架，是</a:t>
            </a:r>
            <a:r>
              <a:rPr lang="en-US" altLang="zh-CN" sz="1800" dirty="0"/>
              <a:t>Spark</a:t>
            </a:r>
            <a:r>
              <a:rPr lang="zh-CN" altLang="en-US" sz="1800" dirty="0"/>
              <a:t>的一个重要扩展。</a:t>
            </a:r>
            <a:endParaRPr lang="zh-CN" altLang="en-US" sz="1800" dirty="0"/>
          </a:p>
          <a:p>
            <a:r>
              <a:rPr lang="en-US" altLang="zh-CN" sz="1800" dirty="0"/>
              <a:t>Spark Streaming</a:t>
            </a:r>
            <a:r>
              <a:rPr lang="zh-CN" altLang="en-US" sz="1800" dirty="0"/>
              <a:t>可以支持</a:t>
            </a:r>
            <a:r>
              <a:rPr lang="en-US" altLang="zh-CN" sz="1800" dirty="0"/>
              <a:t>Kafka</a:t>
            </a:r>
            <a:r>
              <a:rPr lang="zh-CN" altLang="en-US" sz="1800" dirty="0"/>
              <a:t>、</a:t>
            </a:r>
            <a:r>
              <a:rPr lang="en-US" altLang="zh-CN" sz="1800" dirty="0"/>
              <a:t>flume</a:t>
            </a:r>
            <a:r>
              <a:rPr lang="zh-CN" altLang="en-US" sz="1800" dirty="0"/>
              <a:t>、</a:t>
            </a:r>
            <a:r>
              <a:rPr lang="en-US" altLang="zh-CN" sz="1800" dirty="0"/>
              <a:t>ZeroMQ</a:t>
            </a:r>
            <a:r>
              <a:rPr lang="zh-CN" altLang="en-US" sz="1800" dirty="0"/>
              <a:t>、</a:t>
            </a:r>
            <a:r>
              <a:rPr lang="en-US" altLang="zh-CN" sz="1800" dirty="0"/>
              <a:t>Twitter</a:t>
            </a:r>
            <a:r>
              <a:rPr lang="zh-CN" altLang="en-US" sz="1800" dirty="0"/>
              <a:t>等多种的流式数据源，并对这些实时的流式数据</a:t>
            </a:r>
            <a:r>
              <a:rPr lang="en-US" altLang="zh-CN" sz="1800" dirty="0"/>
              <a:t>RDD</a:t>
            </a:r>
            <a:r>
              <a:rPr lang="zh-CN" altLang="en-US" sz="1800" dirty="0"/>
              <a:t>进行运算。</a:t>
            </a:r>
            <a:endParaRPr lang="zh-CN" altLang="en-US" sz="1800" dirty="0"/>
          </a:p>
          <a:p>
            <a:endParaRPr lang="zh-CN" altLang="en-US" sz="1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8260" y="3298825"/>
            <a:ext cx="6407150" cy="135509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2056765" cy="576580"/>
          </a:xfrm>
        </p:spPr>
        <p:txBody>
          <a:bodyPr anchor="ctr"/>
          <a:p>
            <a:r>
              <a:rPr lang="en-US" altLang="zh-CN" sz="3200"/>
              <a:t>Spark SQL</a:t>
            </a:r>
            <a:endParaRPr lang="en-US" altLang="zh-CN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en-US" altLang="zh-CN" sz="1800" dirty="0"/>
              <a:t>Spark SQL</a:t>
            </a:r>
            <a:r>
              <a:rPr lang="zh-CN" altLang="en-US" sz="1800" dirty="0"/>
              <a:t>是一个可使用结构化查询语言，提供标准</a:t>
            </a:r>
            <a:r>
              <a:rPr lang="en-US" altLang="zh-CN" sz="1800" dirty="0"/>
              <a:t>JDBC</a:t>
            </a:r>
            <a:r>
              <a:rPr lang="zh-CN" altLang="en-US" sz="1800" dirty="0"/>
              <a:t>连接的快速数据处理框架，是</a:t>
            </a:r>
            <a:r>
              <a:rPr lang="en-US" altLang="zh-CN" sz="1800" dirty="0"/>
              <a:t>Spark</a:t>
            </a:r>
            <a:r>
              <a:rPr lang="zh-CN" altLang="en-US" sz="1800" dirty="0"/>
              <a:t>对于</a:t>
            </a:r>
            <a:r>
              <a:rPr lang="en-US" altLang="zh-CN" sz="1800" dirty="0"/>
              <a:t>SQL</a:t>
            </a:r>
            <a:r>
              <a:rPr lang="zh-CN" altLang="en-US" sz="1800" dirty="0"/>
              <a:t>的扩展。</a:t>
            </a:r>
            <a:endParaRPr lang="zh-CN" altLang="en-US" sz="1800" dirty="0"/>
          </a:p>
          <a:p>
            <a:r>
              <a:rPr lang="en-US" altLang="zh-CN" sz="1800" dirty="0"/>
              <a:t>Spark SQL</a:t>
            </a:r>
            <a:r>
              <a:rPr lang="zh-CN" altLang="en-US" sz="1800" dirty="0"/>
              <a:t>可以支持</a:t>
            </a:r>
            <a:r>
              <a:rPr lang="en-US" altLang="zh-CN" sz="1800" dirty="0"/>
              <a:t>RDD</a:t>
            </a:r>
            <a:r>
              <a:rPr lang="zh-CN" altLang="en-US" sz="1800" dirty="0"/>
              <a:t>、</a:t>
            </a:r>
            <a:r>
              <a:rPr lang="en-US" altLang="zh-CN" sz="1800" dirty="0"/>
              <a:t>Parquet</a:t>
            </a:r>
            <a:r>
              <a:rPr lang="zh-CN" altLang="en-US" sz="1800" dirty="0"/>
              <a:t>文件、</a:t>
            </a:r>
            <a:r>
              <a:rPr lang="en-US" altLang="zh-CN" sz="1800" dirty="0"/>
              <a:t>JSON</a:t>
            </a:r>
            <a:r>
              <a:rPr lang="zh-CN" altLang="en-US" sz="1800" dirty="0"/>
              <a:t>格式数据或</a:t>
            </a:r>
            <a:r>
              <a:rPr lang="en-US" altLang="zh-CN" sz="1800" dirty="0"/>
              <a:t>Hive</a:t>
            </a:r>
            <a:r>
              <a:rPr lang="zh-CN" altLang="en-US" sz="1800" dirty="0"/>
              <a:t>数据源，并在这些数据上使用</a:t>
            </a:r>
            <a:r>
              <a:rPr lang="en-US" altLang="zh-CN" sz="1800" dirty="0"/>
              <a:t>SQL</a:t>
            </a:r>
            <a:r>
              <a:rPr lang="zh-CN" altLang="en-US" sz="1800" dirty="0"/>
              <a:t>（准确来说是</a:t>
            </a:r>
            <a:r>
              <a:rPr lang="en-US" altLang="zh-CN" sz="1800" dirty="0"/>
              <a:t>HQL</a:t>
            </a:r>
            <a:r>
              <a:rPr lang="zh-CN" altLang="en-US" sz="1800" dirty="0"/>
              <a:t>）进行运算得到结果。</a:t>
            </a:r>
            <a:endParaRPr lang="zh-CN" altLang="en-US" sz="1800" dirty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55297"/>
          <p:cNvSpPr>
            <a:spLocks noGrp="1"/>
          </p:cNvSpPr>
          <p:nvPr>
            <p:ph type="title"/>
          </p:nvPr>
        </p:nvSpPr>
        <p:spPr>
          <a:xfrm>
            <a:off x="468313" y="333375"/>
            <a:ext cx="3346450" cy="576263"/>
          </a:xfrm>
        </p:spPr>
        <p:txBody>
          <a:bodyPr anchor="ctr"/>
          <a:p>
            <a:r>
              <a:rPr lang="zh-CN" altLang="en-US" dirty="0"/>
              <a:t>思考与讨论</a:t>
            </a:r>
            <a:endParaRPr lang="zh-CN" altLang="en-US" dirty="0"/>
          </a:p>
        </p:txBody>
      </p:sp>
      <p:sp>
        <p:nvSpPr>
          <p:cNvPr id="28674" name="文本占位符 55298"/>
          <p:cNvSpPr>
            <a:spLocks noGrp="1"/>
          </p:cNvSpPr>
          <p:nvPr>
            <p:ph idx="1"/>
          </p:nvPr>
        </p:nvSpPr>
        <p:spPr>
          <a:xfrm>
            <a:off x="1258888" y="1700213"/>
            <a:ext cx="6842125" cy="3600450"/>
          </a:xfrm>
        </p:spPr>
        <p:txBody>
          <a:bodyPr anchor="t"/>
          <a:p>
            <a:r>
              <a:rPr lang="zh-CN" altLang="en-US" sz="1800" dirty="0"/>
              <a:t>                  </a:t>
            </a:r>
            <a:r>
              <a:rPr lang="en-US" sz="1800" dirty="0"/>
              <a:t>Spark</a:t>
            </a:r>
            <a:r>
              <a:rPr lang="zh-CN" sz="1800" dirty="0"/>
              <a:t>除了内存计算外，还有哪些优势能使得它对比传</a:t>
            </a:r>
            <a:endParaRPr lang="zh-CN" sz="1800" dirty="0"/>
          </a:p>
          <a:p>
            <a:r>
              <a:rPr lang="zh-CN" sz="1800" dirty="0"/>
              <a:t>                 统的</a:t>
            </a:r>
            <a:r>
              <a:rPr lang="en-US" altLang="zh-CN" sz="1800" dirty="0"/>
              <a:t>MapReduce</a:t>
            </a:r>
            <a:r>
              <a:rPr lang="zh-CN" altLang="en-US" sz="1800" dirty="0"/>
              <a:t>有性能上的极大提高？</a:t>
            </a:r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                  现在有一个</a:t>
            </a:r>
            <a:r>
              <a:rPr lang="en-US" altLang="zh-CN" sz="1800" dirty="0"/>
              <a:t>10000*10000</a:t>
            </a:r>
            <a:r>
              <a:rPr lang="zh-CN" altLang="en-US" sz="1800" dirty="0"/>
              <a:t>的矩阵，里面都是整数（可以</a:t>
            </a:r>
            <a:endParaRPr lang="zh-CN" altLang="en-US" sz="1800" dirty="0"/>
          </a:p>
          <a:p>
            <a:r>
              <a:rPr lang="zh-CN" altLang="en-US" sz="1800" dirty="0"/>
              <a:t>                  认为保存在一个</a:t>
            </a:r>
            <a:r>
              <a:rPr lang="en-US" altLang="zh-CN" sz="1800" dirty="0"/>
              <a:t>HDFS</a:t>
            </a:r>
            <a:r>
              <a:rPr lang="zh-CN" altLang="en-US" sz="1800" dirty="0"/>
              <a:t>文件中），想求出该矩阵的子矩</a:t>
            </a:r>
            <a:endParaRPr lang="zh-CN" altLang="en-US" sz="1800" dirty="0"/>
          </a:p>
          <a:p>
            <a:r>
              <a:rPr lang="zh-CN" altLang="en-US" sz="1800" dirty="0"/>
              <a:t>                  阵中所有元素的和的最大值，如果给你用</a:t>
            </a:r>
            <a:r>
              <a:rPr lang="en-US" altLang="zh-CN" sz="1800" dirty="0"/>
              <a:t>Spark</a:t>
            </a:r>
            <a:r>
              <a:rPr lang="zh-CN" altLang="en-US" sz="1800" dirty="0"/>
              <a:t>来做，</a:t>
            </a:r>
            <a:endParaRPr lang="zh-CN" altLang="en-US" sz="1800" dirty="0"/>
          </a:p>
          <a:p>
            <a:r>
              <a:rPr lang="zh-CN" altLang="en-US" sz="1800" dirty="0"/>
              <a:t>                  你会怎么实现？</a:t>
            </a:r>
            <a:endParaRPr lang="zh-CN" altLang="en-US" sz="1800" dirty="0"/>
          </a:p>
        </p:txBody>
      </p:sp>
      <p:pic>
        <p:nvPicPr>
          <p:cNvPr id="28675" name="图片 55299" descr="%CD%BC%B1%EA%CE%CA%CC%E2-thumb203723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1844675"/>
            <a:ext cx="935038" cy="9350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6" name="图片 55300" descr="%CD%BC%B1%EA%CE%CA%CC%E2-thumb203723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3068638"/>
            <a:ext cx="935038" cy="935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文本占位符 56322"/>
          <p:cNvSpPr>
            <a:spLocks noGrp="1"/>
          </p:cNvSpPr>
          <p:nvPr>
            <p:ph idx="1"/>
          </p:nvPr>
        </p:nvSpPr>
        <p:spPr>
          <a:xfrm>
            <a:off x="1258888" y="1700213"/>
            <a:ext cx="6624637" cy="1008062"/>
          </a:xfrm>
        </p:spPr>
        <p:txBody>
          <a:bodyPr anchor="t"/>
          <a:p>
            <a:r>
              <a:rPr lang="en-US" altLang="zh-CN" sz="1800">
                <a:sym typeface="+mn-ea"/>
              </a:rPr>
              <a:t>RDD</a:t>
            </a:r>
            <a:r>
              <a:rPr lang="zh-CN" altLang="en-US" sz="1800">
                <a:sym typeface="+mn-ea"/>
              </a:rPr>
              <a:t>所有操作</a:t>
            </a:r>
            <a:r>
              <a:rPr lang="en-US" altLang="zh-CN" sz="1800">
                <a:sym typeface="+mn-ea"/>
              </a:rPr>
              <a:t>API:   </a:t>
            </a:r>
            <a:r>
              <a:rPr lang="en-US" altLang="zh-CN" sz="1800" err="1">
                <a:sym typeface="+mn-ea"/>
              </a:rPr>
              <a:t>org.apache.spark.rdd.RDD</a:t>
            </a:r>
            <a:br>
              <a:rPr lang="en-US" altLang="zh-CN" sz="1800" err="1">
                <a:sym typeface="+mn-ea"/>
              </a:rPr>
            </a:br>
            <a:r>
              <a:rPr lang="en-US" altLang="zh-CN" sz="1800" err="1">
                <a:sym typeface="+mn-ea"/>
              </a:rPr>
              <a:t>org.apache.spark.rdd.PairRDDFunctions</a:t>
            </a:r>
            <a:endParaRPr lang="zh-CN" altLang="en-US" sz="1800" dirty="0"/>
          </a:p>
          <a:p>
            <a:r>
              <a:rPr lang="zh-CN" altLang="en-US" sz="1800" dirty="0"/>
              <a:t>参考：</a:t>
            </a:r>
            <a:r>
              <a:rPr lang="en-US" sz="1800"/>
              <a:t>Spark</a:t>
            </a:r>
            <a:r>
              <a:rPr sz="1800"/>
              <a:t>编程指南.pdf</a:t>
            </a:r>
            <a:endParaRPr sz="1800"/>
          </a:p>
        </p:txBody>
      </p:sp>
      <p:sp>
        <p:nvSpPr>
          <p:cNvPr id="29699" name="文本框 56323"/>
          <p:cNvSpPr txBox="1"/>
          <p:nvPr/>
        </p:nvSpPr>
        <p:spPr>
          <a:xfrm>
            <a:off x="1668463" y="2997200"/>
            <a:ext cx="5922962" cy="14335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en-US" altLang="zh-CN" sz="8800">
                <a:solidFill>
                  <a:srgbClr val="FF3300"/>
                </a:solidFill>
                <a:latin typeface="Georgia" panose="02040502050405020303" pitchFamily="18" charset="0"/>
                <a:ea typeface="楷体" panose="02010609060101010101" pitchFamily="49" charset="-122"/>
              </a:rPr>
              <a:t>Thank You!</a:t>
            </a:r>
            <a:endParaRPr lang="en-US" altLang="zh-CN" sz="8800">
              <a:solidFill>
                <a:srgbClr val="FF3300"/>
              </a:solidFill>
              <a:latin typeface="Georgia" panose="02040502050405020303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缺角矩形 9"/>
          <p:cNvSpPr/>
          <p:nvPr/>
        </p:nvSpPr>
        <p:spPr>
          <a:xfrm>
            <a:off x="2700338" y="1628775"/>
            <a:ext cx="3929063" cy="714375"/>
          </a:xfrm>
          <a:prstGeom prst="plaque">
            <a:avLst>
              <a:gd name="adj" fmla="val 173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缺角矩形 10"/>
          <p:cNvSpPr/>
          <p:nvPr/>
        </p:nvSpPr>
        <p:spPr>
          <a:xfrm>
            <a:off x="2700338" y="2492375"/>
            <a:ext cx="3929063" cy="714375"/>
          </a:xfrm>
          <a:prstGeom prst="plaque">
            <a:avLst>
              <a:gd name="adj" fmla="val 173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缺角矩形 11"/>
          <p:cNvSpPr/>
          <p:nvPr/>
        </p:nvSpPr>
        <p:spPr>
          <a:xfrm>
            <a:off x="2714625" y="3357563"/>
            <a:ext cx="3929063" cy="714375"/>
          </a:xfrm>
          <a:prstGeom prst="plaque">
            <a:avLst>
              <a:gd name="adj" fmla="val 173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4" name="TextBox 5" hidden="1"/>
          <p:cNvSpPr txBox="1"/>
          <p:nvPr/>
        </p:nvSpPr>
        <p:spPr>
          <a:xfrm>
            <a:off x="1939925" y="1954213"/>
            <a:ext cx="19431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5" name="矩形 6" hidden="1"/>
          <p:cNvSpPr/>
          <p:nvPr/>
        </p:nvSpPr>
        <p:spPr>
          <a:xfrm>
            <a:off x="1939925" y="3025775"/>
            <a:ext cx="1471613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6" name="矩形 7" hidden="1"/>
          <p:cNvSpPr/>
          <p:nvPr/>
        </p:nvSpPr>
        <p:spPr>
          <a:xfrm>
            <a:off x="2011363" y="4240213"/>
            <a:ext cx="1471612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7" name="矩形 8" hidden="1"/>
          <p:cNvSpPr/>
          <p:nvPr/>
        </p:nvSpPr>
        <p:spPr>
          <a:xfrm>
            <a:off x="2011363" y="5526088"/>
            <a:ext cx="1471612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8" name="TextBox 12"/>
          <p:cNvSpPr txBox="1"/>
          <p:nvPr/>
        </p:nvSpPr>
        <p:spPr>
          <a:xfrm>
            <a:off x="539750" y="476250"/>
            <a:ext cx="2928938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9" name="矩形 20"/>
          <p:cNvSpPr/>
          <p:nvPr/>
        </p:nvSpPr>
        <p:spPr>
          <a:xfrm>
            <a:off x="3924300" y="2636838"/>
            <a:ext cx="640080" cy="3848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0" name="矩形 21"/>
          <p:cNvSpPr/>
          <p:nvPr/>
        </p:nvSpPr>
        <p:spPr>
          <a:xfrm>
            <a:off x="3924300" y="1773238"/>
            <a:ext cx="1097280" cy="3848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两个例子</a:t>
            </a:r>
            <a:endParaRPr lang="zh-CN" altLang="en-US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1" name="矩形 22"/>
          <p:cNvSpPr/>
          <p:nvPr/>
        </p:nvSpPr>
        <p:spPr>
          <a:xfrm>
            <a:off x="3898900" y="3559175"/>
            <a:ext cx="1137285" cy="3848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en-US" altLang="zh-CN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缺角矩形 9"/>
          <p:cNvSpPr/>
          <p:nvPr/>
        </p:nvSpPr>
        <p:spPr>
          <a:xfrm>
            <a:off x="2670175" y="4221163"/>
            <a:ext cx="3929063" cy="714375"/>
          </a:xfrm>
          <a:prstGeom prst="plaque">
            <a:avLst>
              <a:gd name="adj" fmla="val 173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3" name="矩形 21"/>
          <p:cNvSpPr/>
          <p:nvPr/>
        </p:nvSpPr>
        <p:spPr>
          <a:xfrm>
            <a:off x="3894138" y="4365625"/>
            <a:ext cx="1554480" cy="3848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缓存和持久化</a:t>
            </a:r>
            <a:endParaRPr lang="zh-CN" altLang="en-US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缺角矩形 9"/>
          <p:cNvSpPr/>
          <p:nvPr/>
        </p:nvSpPr>
        <p:spPr>
          <a:xfrm>
            <a:off x="2700338" y="5084763"/>
            <a:ext cx="3929063" cy="714375"/>
          </a:xfrm>
          <a:prstGeom prst="plaque">
            <a:avLst>
              <a:gd name="adj" fmla="val 173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5" name="矩形 21"/>
          <p:cNvSpPr/>
          <p:nvPr/>
        </p:nvSpPr>
        <p:spPr>
          <a:xfrm>
            <a:off x="3924300" y="5229225"/>
            <a:ext cx="1957070" cy="3848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en-US" altLang="zh-CN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Streaming</a:t>
            </a:r>
            <a:r>
              <a:rPr lang="zh-CN" altLang="en-US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endParaRPr lang="en-US" altLang="zh-CN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6" name="椭圆 3088"/>
          <p:cNvSpPr/>
          <p:nvPr/>
        </p:nvSpPr>
        <p:spPr>
          <a:xfrm>
            <a:off x="2555875" y="692150"/>
            <a:ext cx="71438" cy="71438"/>
          </a:xfrm>
          <a:prstGeom prst="ellipse">
            <a:avLst/>
          </a:prstGeom>
          <a:solidFill>
            <a:srgbClr val="FFFF00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7" name="直接连接符 3089"/>
          <p:cNvSpPr/>
          <p:nvPr/>
        </p:nvSpPr>
        <p:spPr>
          <a:xfrm>
            <a:off x="2593975" y="790575"/>
            <a:ext cx="0" cy="215900"/>
          </a:xfrm>
          <a:prstGeom prst="line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38" name="直接连接符 3090"/>
          <p:cNvSpPr/>
          <p:nvPr/>
        </p:nvSpPr>
        <p:spPr>
          <a:xfrm>
            <a:off x="2593975" y="1049338"/>
            <a:ext cx="0" cy="4319587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39" name="椭圆 3091"/>
          <p:cNvSpPr/>
          <p:nvPr/>
        </p:nvSpPr>
        <p:spPr>
          <a:xfrm>
            <a:off x="3563938" y="1951038"/>
            <a:ext cx="71437" cy="71437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40" name="直接连接符 3092"/>
          <p:cNvSpPr/>
          <p:nvPr/>
        </p:nvSpPr>
        <p:spPr>
          <a:xfrm>
            <a:off x="2627313" y="1989138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41" name="椭圆 3093"/>
          <p:cNvSpPr/>
          <p:nvPr/>
        </p:nvSpPr>
        <p:spPr>
          <a:xfrm>
            <a:off x="3563938" y="2781300"/>
            <a:ext cx="71437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42" name="直接连接符 3094"/>
          <p:cNvSpPr/>
          <p:nvPr/>
        </p:nvSpPr>
        <p:spPr>
          <a:xfrm>
            <a:off x="2627313" y="2819400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43" name="椭圆 3095"/>
          <p:cNvSpPr/>
          <p:nvPr/>
        </p:nvSpPr>
        <p:spPr>
          <a:xfrm>
            <a:off x="3563938" y="3717925"/>
            <a:ext cx="71437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44" name="直接连接符 3096"/>
          <p:cNvSpPr/>
          <p:nvPr/>
        </p:nvSpPr>
        <p:spPr>
          <a:xfrm>
            <a:off x="2627313" y="3756025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45" name="椭圆 3097"/>
          <p:cNvSpPr/>
          <p:nvPr/>
        </p:nvSpPr>
        <p:spPr>
          <a:xfrm>
            <a:off x="3563938" y="4510088"/>
            <a:ext cx="71437" cy="71437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46" name="直接连接符 3098"/>
          <p:cNvSpPr/>
          <p:nvPr/>
        </p:nvSpPr>
        <p:spPr>
          <a:xfrm>
            <a:off x="2627313" y="4548188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47" name="椭圆 3099"/>
          <p:cNvSpPr/>
          <p:nvPr/>
        </p:nvSpPr>
        <p:spPr>
          <a:xfrm>
            <a:off x="3563938" y="5373688"/>
            <a:ext cx="71437" cy="71437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48" name="直接连接符 3100"/>
          <p:cNvSpPr/>
          <p:nvPr/>
        </p:nvSpPr>
        <p:spPr>
          <a:xfrm>
            <a:off x="2627313" y="5411788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缺角矩形 9"/>
          <p:cNvSpPr/>
          <p:nvPr/>
        </p:nvSpPr>
        <p:spPr>
          <a:xfrm>
            <a:off x="2700338" y="1628775"/>
            <a:ext cx="3929063" cy="714375"/>
          </a:xfrm>
          <a:prstGeom prst="plaque">
            <a:avLst>
              <a:gd name="adj" fmla="val 173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缺角矩形 10"/>
          <p:cNvSpPr/>
          <p:nvPr/>
        </p:nvSpPr>
        <p:spPr>
          <a:xfrm>
            <a:off x="2700338" y="2492375"/>
            <a:ext cx="3929063" cy="714375"/>
          </a:xfrm>
          <a:prstGeom prst="plaque">
            <a:avLst>
              <a:gd name="adj" fmla="val 173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缺角矩形 11"/>
          <p:cNvSpPr/>
          <p:nvPr/>
        </p:nvSpPr>
        <p:spPr>
          <a:xfrm>
            <a:off x="2714625" y="3357563"/>
            <a:ext cx="3929063" cy="714375"/>
          </a:xfrm>
          <a:prstGeom prst="plaque">
            <a:avLst>
              <a:gd name="adj" fmla="val 173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TextBox 5" hidden="1"/>
          <p:cNvSpPr txBox="1"/>
          <p:nvPr/>
        </p:nvSpPr>
        <p:spPr>
          <a:xfrm>
            <a:off x="1939925" y="1954213"/>
            <a:ext cx="19431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9" name="矩形 6" hidden="1"/>
          <p:cNvSpPr/>
          <p:nvPr/>
        </p:nvSpPr>
        <p:spPr>
          <a:xfrm>
            <a:off x="1939925" y="3025775"/>
            <a:ext cx="1471613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0" name="矩形 7" hidden="1"/>
          <p:cNvSpPr/>
          <p:nvPr/>
        </p:nvSpPr>
        <p:spPr>
          <a:xfrm>
            <a:off x="2011363" y="4240213"/>
            <a:ext cx="1471612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1" name="矩形 8" hidden="1"/>
          <p:cNvSpPr/>
          <p:nvPr/>
        </p:nvSpPr>
        <p:spPr>
          <a:xfrm>
            <a:off x="2011363" y="5526088"/>
            <a:ext cx="1471612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2" name="TextBox 12"/>
          <p:cNvSpPr txBox="1"/>
          <p:nvPr/>
        </p:nvSpPr>
        <p:spPr>
          <a:xfrm>
            <a:off x="539750" y="476250"/>
            <a:ext cx="2928938" cy="5486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两个例子</a:t>
            </a:r>
            <a:endParaRPr lang="zh-CN" altLang="zh-CN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缺角矩形 9"/>
          <p:cNvSpPr/>
          <p:nvPr/>
        </p:nvSpPr>
        <p:spPr>
          <a:xfrm>
            <a:off x="2670175" y="4221163"/>
            <a:ext cx="3929063" cy="714375"/>
          </a:xfrm>
          <a:prstGeom prst="plaque">
            <a:avLst>
              <a:gd name="adj" fmla="val 173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8" name="文本占位符 57346"/>
          <p:cNvSpPr>
            <a:spLocks noGrp="1"/>
          </p:cNvSpPr>
          <p:nvPr/>
        </p:nvSpPr>
        <p:spPr>
          <a:xfrm>
            <a:off x="1258888" y="1700213"/>
            <a:ext cx="6624637" cy="32400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800" dirty="0"/>
          </a:p>
          <a:p>
            <a:r>
              <a:rPr lang="zh-CN" altLang="en-US" sz="1800" dirty="0"/>
              <a:t>                       使用交互式的方式实现</a:t>
            </a:r>
            <a:r>
              <a:rPr lang="en-US" altLang="zh-CN" sz="1800" dirty="0"/>
              <a:t>Spark</a:t>
            </a:r>
            <a:r>
              <a:rPr lang="zh-CN" altLang="en-US" sz="1800" dirty="0"/>
              <a:t>版的</a:t>
            </a:r>
            <a:r>
              <a:rPr lang="en-US" altLang="zh-CN" sz="1800" dirty="0"/>
              <a:t>WordCount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                        用代码实现一个求任意位数圆周率的程序。</a:t>
            </a:r>
            <a:endParaRPr lang="zh-CN" altLang="en-US" sz="1800" dirty="0"/>
          </a:p>
        </p:txBody>
      </p:sp>
      <p:pic>
        <p:nvPicPr>
          <p:cNvPr id="4099" name="图片 57347" descr="%CD%BC%B1%EA%CE%CA%CC%E2-thumb203723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3863" y="2084388"/>
            <a:ext cx="935037" cy="9350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图片 57348" descr="%CD%BC%B1%EA%CE%CA%CC%E2-thumb203723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4650" y="3494088"/>
            <a:ext cx="935038" cy="935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33793"/>
          <p:cNvSpPr>
            <a:spLocks noGrp="1"/>
          </p:cNvSpPr>
          <p:nvPr>
            <p:ph type="title"/>
          </p:nvPr>
        </p:nvSpPr>
        <p:spPr>
          <a:xfrm>
            <a:off x="468630" y="260350"/>
            <a:ext cx="1233170" cy="576580"/>
          </a:xfrm>
        </p:spPr>
        <p:txBody>
          <a:bodyPr anchor="ctr"/>
          <a:p>
            <a:r>
              <a:rPr lang="zh-CN" altLang="zh-CN" sz="3200" dirty="0"/>
              <a:t>概述</a:t>
            </a:r>
            <a:endParaRPr lang="zh-CN" altLang="zh-CN" sz="3200" dirty="0"/>
          </a:p>
        </p:txBody>
      </p:sp>
      <p:sp>
        <p:nvSpPr>
          <p:cNvPr id="11266" name="椭圆 33795"/>
          <p:cNvSpPr/>
          <p:nvPr/>
        </p:nvSpPr>
        <p:spPr>
          <a:xfrm>
            <a:off x="2195513" y="1412875"/>
            <a:ext cx="71437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文本框 33796"/>
          <p:cNvSpPr txBox="1"/>
          <p:nvPr/>
        </p:nvSpPr>
        <p:spPr>
          <a:xfrm>
            <a:off x="2411413" y="1268413"/>
            <a:ext cx="14655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Spark</a:t>
            </a:r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是什么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椭圆 33797"/>
          <p:cNvSpPr/>
          <p:nvPr/>
        </p:nvSpPr>
        <p:spPr>
          <a:xfrm>
            <a:off x="1359853" y="1920558"/>
            <a:ext cx="71437" cy="71437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9" name="文本框 33798"/>
          <p:cNvSpPr txBox="1"/>
          <p:nvPr/>
        </p:nvSpPr>
        <p:spPr>
          <a:xfrm>
            <a:off x="1547813" y="1773238"/>
            <a:ext cx="14655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Spark</a:t>
            </a:r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技术栈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0" name="椭圆 33799"/>
          <p:cNvSpPr/>
          <p:nvPr/>
        </p:nvSpPr>
        <p:spPr>
          <a:xfrm>
            <a:off x="558800" y="3023870"/>
            <a:ext cx="71438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1" name="文本框 33800"/>
          <p:cNvSpPr txBox="1"/>
          <p:nvPr/>
        </p:nvSpPr>
        <p:spPr>
          <a:xfrm>
            <a:off x="766763" y="2880995"/>
            <a:ext cx="10972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应用场景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椭圆 33799"/>
          <p:cNvSpPr/>
          <p:nvPr/>
        </p:nvSpPr>
        <p:spPr>
          <a:xfrm>
            <a:off x="628650" y="3667760"/>
            <a:ext cx="71438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33800"/>
          <p:cNvSpPr txBox="1"/>
          <p:nvPr/>
        </p:nvSpPr>
        <p:spPr>
          <a:xfrm>
            <a:off x="836613" y="3524885"/>
            <a:ext cx="25069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RDD</a:t>
            </a:r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弹性分布式数据集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椭圆 33799"/>
          <p:cNvSpPr/>
          <p:nvPr/>
        </p:nvSpPr>
        <p:spPr>
          <a:xfrm>
            <a:off x="1146175" y="4318635"/>
            <a:ext cx="71438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33800"/>
          <p:cNvSpPr txBox="1"/>
          <p:nvPr/>
        </p:nvSpPr>
        <p:spPr>
          <a:xfrm>
            <a:off x="1354138" y="4175760"/>
            <a:ext cx="6400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zh-CN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分区</a:t>
            </a:r>
            <a:endParaRPr lang="zh-CN" altLang="zh-CN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椭圆 33799"/>
          <p:cNvSpPr/>
          <p:nvPr/>
        </p:nvSpPr>
        <p:spPr>
          <a:xfrm>
            <a:off x="961390" y="2406650"/>
            <a:ext cx="71438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33800"/>
          <p:cNvSpPr txBox="1"/>
          <p:nvPr/>
        </p:nvSpPr>
        <p:spPr>
          <a:xfrm>
            <a:off x="1169353" y="2263775"/>
            <a:ext cx="6400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zh-CN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特性</a:t>
            </a:r>
            <a:endParaRPr lang="zh-CN" altLang="zh-CN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椭圆 33799"/>
          <p:cNvSpPr/>
          <p:nvPr/>
        </p:nvSpPr>
        <p:spPr>
          <a:xfrm>
            <a:off x="1865630" y="4963795"/>
            <a:ext cx="71438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33800"/>
          <p:cNvSpPr txBox="1"/>
          <p:nvPr/>
        </p:nvSpPr>
        <p:spPr>
          <a:xfrm>
            <a:off x="2073593" y="4820920"/>
            <a:ext cx="1753235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Driver</a:t>
            </a:r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Worker</a:t>
            </a:r>
            <a:endParaRPr lang="en-US" altLang="zh-CN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2457450" cy="576580"/>
          </a:xfrm>
        </p:spPr>
        <p:txBody>
          <a:bodyPr anchor="ctr"/>
          <a:p>
            <a:r>
              <a:rPr lang="en-US" altLang="zh-CN" sz="3200"/>
              <a:t>Spark</a:t>
            </a:r>
            <a:r>
              <a:rPr lang="zh-CN" altLang="en-US" sz="3200"/>
              <a:t>是什么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en-US" altLang="zh-CN" sz="1800" dirty="0"/>
              <a:t>Spark</a:t>
            </a:r>
            <a:r>
              <a:rPr lang="zh-CN" altLang="en-US" sz="1800" dirty="0"/>
              <a:t>是一个类似于</a:t>
            </a:r>
            <a:r>
              <a:rPr lang="en-US" altLang="zh-CN" sz="1800" dirty="0"/>
              <a:t>MapReduce</a:t>
            </a:r>
            <a:r>
              <a:rPr lang="zh-CN" altLang="en-US" sz="1800" dirty="0"/>
              <a:t>的分布式计算框架，最早由</a:t>
            </a:r>
            <a:r>
              <a:rPr lang="en-US" altLang="zh-CN" sz="1800" dirty="0"/>
              <a:t>UC Berkley</a:t>
            </a:r>
            <a:r>
              <a:rPr lang="zh-CN" altLang="en-US" sz="1800" dirty="0"/>
              <a:t>提出，开源后成为</a:t>
            </a:r>
            <a:r>
              <a:rPr lang="en-US" altLang="zh-CN" sz="1800" dirty="0"/>
              <a:t>Apache</a:t>
            </a:r>
            <a:r>
              <a:rPr lang="zh-CN" altLang="en-US" sz="1800" dirty="0"/>
              <a:t>的顶级项目，也是目前上升趋势最快的分布式计算框架。</a:t>
            </a:r>
            <a:endParaRPr lang="zh-CN" altLang="en-US" sz="1800" dirty="0"/>
          </a:p>
          <a:p>
            <a:r>
              <a:rPr lang="en-US" altLang="zh-CN" sz="1800" dirty="0"/>
              <a:t>Spark</a:t>
            </a:r>
            <a:r>
              <a:rPr lang="zh-CN" altLang="en-US" sz="1800" dirty="0"/>
              <a:t>使用</a:t>
            </a:r>
            <a:r>
              <a:rPr lang="en-US" altLang="zh-CN" sz="1800" dirty="0"/>
              <a:t>Scala</a:t>
            </a:r>
            <a:r>
              <a:rPr lang="zh-CN" altLang="en-US" sz="1800" dirty="0"/>
              <a:t>语言编写，</a:t>
            </a:r>
            <a:r>
              <a:rPr lang="en-US" altLang="zh-CN" sz="1800" dirty="0"/>
              <a:t>Scala</a:t>
            </a:r>
            <a:r>
              <a:rPr lang="zh-CN" altLang="en-US" sz="1800" dirty="0"/>
              <a:t>是一门运行在</a:t>
            </a:r>
            <a:r>
              <a:rPr lang="en-US" altLang="zh-CN" sz="1800" dirty="0"/>
              <a:t>Java</a:t>
            </a:r>
            <a:r>
              <a:rPr lang="zh-CN" altLang="en-US" sz="1800" dirty="0"/>
              <a:t>虚拟机中的新型函数式语言，具有多线程通信、语法简洁、函数式等高级特性。</a:t>
            </a:r>
            <a:endParaRPr lang="zh-CN" altLang="en-US" sz="1800" dirty="0"/>
          </a:p>
          <a:p>
            <a:r>
              <a:rPr lang="en-US" altLang="zh-CN" sz="1800" dirty="0"/>
              <a:t>Spark</a:t>
            </a:r>
            <a:r>
              <a:rPr lang="zh-CN" altLang="en-US" sz="1800" dirty="0"/>
              <a:t>提供了基于</a:t>
            </a:r>
            <a:r>
              <a:rPr lang="en-US" altLang="zh-CN" sz="1800" dirty="0"/>
              <a:t>Scala</a:t>
            </a:r>
            <a:r>
              <a:rPr lang="zh-CN" altLang="en-US" sz="1800" dirty="0"/>
              <a:t>和</a:t>
            </a:r>
            <a:r>
              <a:rPr lang="en-US" altLang="zh-CN" sz="1800" dirty="0"/>
              <a:t>Python</a:t>
            </a:r>
            <a:r>
              <a:rPr lang="zh-CN" altLang="en-US" sz="1800" dirty="0"/>
              <a:t>的交互式界面（这两门语言本身就可以使用交互式界面），还提供了</a:t>
            </a:r>
            <a:r>
              <a:rPr lang="en-US" altLang="zh-CN" sz="1800" dirty="0"/>
              <a:t>Scala</a:t>
            </a:r>
            <a:r>
              <a:rPr lang="zh-CN" altLang="en-US" sz="1800" dirty="0"/>
              <a:t>、</a:t>
            </a:r>
            <a:r>
              <a:rPr lang="en-US" altLang="zh-CN" sz="1800" dirty="0"/>
              <a:t>java</a:t>
            </a:r>
            <a:r>
              <a:rPr lang="zh-CN" altLang="en-US" sz="1800" dirty="0"/>
              <a:t>、</a:t>
            </a:r>
            <a:r>
              <a:rPr lang="en-US" altLang="zh-CN" sz="1800" dirty="0"/>
              <a:t>Python</a:t>
            </a:r>
            <a:r>
              <a:rPr lang="zh-CN" altLang="en-US" sz="1800" dirty="0"/>
              <a:t>和</a:t>
            </a:r>
            <a:r>
              <a:rPr lang="en-US" altLang="zh-CN" sz="1800" dirty="0"/>
              <a:t>R</a:t>
            </a:r>
            <a:r>
              <a:rPr lang="zh-CN" altLang="en-US" sz="1800" dirty="0"/>
              <a:t>的</a:t>
            </a:r>
            <a:r>
              <a:rPr lang="en-US" altLang="zh-CN" sz="1800" dirty="0"/>
              <a:t>API</a:t>
            </a:r>
            <a:r>
              <a:rPr lang="zh-CN" altLang="en-US" sz="1800" dirty="0"/>
              <a:t>，可供编程调用。</a:t>
            </a:r>
            <a:endParaRPr lang="zh-CN" altLang="en-US" sz="1800" dirty="0"/>
          </a:p>
          <a:p>
            <a:r>
              <a:rPr lang="en-US" altLang="zh-CN" sz="1800" dirty="0"/>
              <a:t>Spark</a:t>
            </a:r>
            <a:r>
              <a:rPr lang="zh-CN" altLang="en-US" sz="1800" dirty="0"/>
              <a:t>可以提供比</a:t>
            </a:r>
            <a:r>
              <a:rPr lang="en-US" altLang="zh-CN" sz="1800" dirty="0"/>
              <a:t>MapReduce</a:t>
            </a:r>
            <a:r>
              <a:rPr lang="zh-CN" altLang="en-US" sz="1800" dirty="0"/>
              <a:t>高达</a:t>
            </a:r>
            <a:r>
              <a:rPr lang="en-US" altLang="zh-CN" sz="1800" dirty="0"/>
              <a:t>100</a:t>
            </a:r>
            <a:r>
              <a:rPr lang="zh-CN" altLang="en-US" sz="1800" dirty="0"/>
              <a:t>倍的运行效率，还可以提供运行过程中中间结果的缓存或持久化机制，方便重复使用，因此更适合于目前的机器学习算法模型。同时</a:t>
            </a:r>
            <a:r>
              <a:rPr lang="en-US" altLang="zh-CN" sz="1800" dirty="0"/>
              <a:t>Spark</a:t>
            </a:r>
            <a:r>
              <a:rPr lang="zh-CN" altLang="en-US" sz="1800" dirty="0"/>
              <a:t>也提供了许多组件满足多种需要。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2457450" cy="576580"/>
          </a:xfrm>
        </p:spPr>
        <p:txBody>
          <a:bodyPr anchor="ctr"/>
          <a:p>
            <a:r>
              <a:rPr lang="en-US" altLang="zh-CN" sz="3200"/>
              <a:t>Spark</a:t>
            </a:r>
            <a:r>
              <a:rPr lang="zh-CN" altLang="en-US" sz="3200"/>
              <a:t>特性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zh-CN" altLang="en-US" sz="1800" dirty="0"/>
              <a:t>分布式内存计算框架</a:t>
            </a:r>
            <a:endParaRPr lang="zh-CN" altLang="en-US" sz="1800" dirty="0"/>
          </a:p>
          <a:p>
            <a:r>
              <a:rPr lang="zh-CN" altLang="en-US" sz="1800" dirty="0"/>
              <a:t>存储可以使用</a:t>
            </a:r>
            <a:r>
              <a:rPr lang="en-US" altLang="zh-CN" sz="1800" dirty="0"/>
              <a:t>HDFS</a:t>
            </a:r>
            <a:r>
              <a:rPr lang="zh-CN" altLang="en-US" sz="1800" dirty="0"/>
              <a:t>文件系统或其他</a:t>
            </a:r>
            <a:r>
              <a:rPr lang="en-US" altLang="zh-CN" sz="1800" dirty="0"/>
              <a:t>nosql</a:t>
            </a:r>
            <a:r>
              <a:rPr lang="zh-CN" altLang="en-US" sz="1800" dirty="0"/>
              <a:t>数据源</a:t>
            </a:r>
            <a:endParaRPr lang="zh-CN" altLang="en-US" sz="1800" dirty="0"/>
          </a:p>
          <a:p>
            <a:r>
              <a:rPr lang="zh-CN" altLang="en-US" sz="1800" dirty="0"/>
              <a:t>分布式计算协调可基于</a:t>
            </a:r>
            <a:r>
              <a:rPr lang="en-US" altLang="zh-CN" sz="1800" dirty="0"/>
              <a:t>Hadoop YARN</a:t>
            </a:r>
            <a:r>
              <a:rPr lang="zh-CN" altLang="en-US" sz="1800" dirty="0"/>
              <a:t>、</a:t>
            </a:r>
            <a:r>
              <a:rPr lang="en-US" altLang="zh-CN" sz="1800" dirty="0"/>
              <a:t>Mesos</a:t>
            </a:r>
            <a:r>
              <a:rPr lang="zh-CN" altLang="en-US" sz="1800" dirty="0"/>
              <a:t>或</a:t>
            </a:r>
            <a:r>
              <a:rPr lang="en-US" altLang="zh-CN" sz="1800" dirty="0"/>
              <a:t>Spark Standalone</a:t>
            </a:r>
            <a:endParaRPr lang="en-US" altLang="zh-CN" sz="1800" dirty="0"/>
          </a:p>
          <a:p>
            <a:r>
              <a:rPr lang="zh-CN" altLang="en-US" sz="1800" dirty="0"/>
              <a:t>强大的</a:t>
            </a:r>
            <a:r>
              <a:rPr lang="en-US" altLang="zh-CN" sz="1800" dirty="0"/>
              <a:t>API</a:t>
            </a:r>
            <a:r>
              <a:rPr lang="zh-CN" altLang="en-US" sz="1800" dirty="0"/>
              <a:t>库，提供多种语言支持</a:t>
            </a:r>
            <a:endParaRPr lang="zh-CN" altLang="en-US" sz="1800" dirty="0"/>
          </a:p>
          <a:p>
            <a:r>
              <a:rPr lang="zh-CN" altLang="en-US" sz="1800" dirty="0"/>
              <a:t>流式数据处理分析，支持多种流数据源</a:t>
            </a:r>
            <a:endParaRPr lang="zh-CN" altLang="en-US" sz="1800" dirty="0"/>
          </a:p>
          <a:p>
            <a:r>
              <a:rPr lang="zh-CN" altLang="en-US" sz="1800" dirty="0"/>
              <a:t>提供标准易用的机器学习库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2466340" cy="576580"/>
          </a:xfrm>
        </p:spPr>
        <p:txBody>
          <a:bodyPr anchor="ctr"/>
          <a:p>
            <a:r>
              <a:rPr lang="en-US" altLang="zh-CN" sz="3200"/>
              <a:t>Spark</a:t>
            </a:r>
            <a:r>
              <a:rPr lang="zh-CN" altLang="en-US" sz="3200"/>
              <a:t>技术栈</a:t>
            </a:r>
            <a:endParaRPr lang="zh-CN" altLang="en-US" sz="3200"/>
          </a:p>
        </p:txBody>
      </p:sp>
      <p:pic>
        <p:nvPicPr>
          <p:cNvPr id="2" name="内容占位符 1" descr="spark-stack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42135" y="1874520"/>
            <a:ext cx="5343525" cy="28670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2026920" cy="576580"/>
          </a:xfrm>
        </p:spPr>
        <p:txBody>
          <a:bodyPr anchor="ctr"/>
          <a:p>
            <a:r>
              <a:rPr lang="zh-CN" altLang="en-US" sz="3200"/>
              <a:t>应用场景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zh-CN" altLang="en-US" sz="1800" dirty="0"/>
              <a:t>分布式数据处理、分析</a:t>
            </a:r>
            <a:endParaRPr lang="zh-CN" altLang="en-US" sz="1800" dirty="0"/>
          </a:p>
          <a:p>
            <a:r>
              <a:rPr lang="zh-CN" altLang="en-US" sz="1800" dirty="0"/>
              <a:t>计算密集型应用程序</a:t>
            </a:r>
            <a:endParaRPr lang="zh-CN" altLang="en-US" sz="1800" dirty="0"/>
          </a:p>
          <a:p>
            <a:r>
              <a:rPr lang="zh-CN" altLang="en-US" sz="1800" dirty="0"/>
              <a:t>实时性要求高的数据处理、分析</a:t>
            </a:r>
            <a:endParaRPr lang="zh-CN" altLang="en-US" sz="1800" dirty="0"/>
          </a:p>
          <a:p>
            <a:r>
              <a:rPr lang="zh-CN" altLang="en-US" sz="1800" dirty="0"/>
              <a:t>结构化数据处理、分析</a:t>
            </a:r>
            <a:endParaRPr lang="zh-CN" altLang="en-US" sz="1800" dirty="0"/>
          </a:p>
          <a:p>
            <a:r>
              <a:rPr lang="zh-CN" altLang="en-US" sz="1800" dirty="0"/>
              <a:t>实时流式数据处理、分析</a:t>
            </a:r>
            <a:endParaRPr lang="zh-CN" altLang="en-US" sz="1800" dirty="0"/>
          </a:p>
          <a:p>
            <a:r>
              <a:rPr lang="zh-CN" altLang="en-US" sz="1800" dirty="0"/>
              <a:t>机器学习</a:t>
            </a:r>
            <a:endParaRPr lang="zh-CN" altLang="en-US" sz="1800" dirty="0"/>
          </a:p>
          <a:p>
            <a:endParaRPr lang="en-US" altLang="zh-CN" sz="1800" dirty="0"/>
          </a:p>
          <a:p>
            <a:r>
              <a:rPr lang="en-US" altLang="zh-CN" sz="1800" dirty="0"/>
              <a:t>a          </a:t>
            </a:r>
            <a:r>
              <a:rPr lang="zh-CN" altLang="en-US" sz="1800" dirty="0"/>
              <a:t>以上哪些场景是</a:t>
            </a:r>
            <a:r>
              <a:rPr lang="en-US" altLang="zh-CN" sz="1800" dirty="0"/>
              <a:t>Hadoop</a:t>
            </a:r>
            <a:r>
              <a:rPr lang="zh-CN" altLang="en-US" sz="1800" dirty="0"/>
              <a:t>不具有的？哪些场景是</a:t>
            </a:r>
            <a:r>
              <a:rPr lang="en-US" altLang="zh-CN" sz="1800" dirty="0"/>
              <a:t>Hadoop</a:t>
            </a:r>
            <a:endParaRPr lang="en-US" altLang="zh-CN" sz="1800" dirty="0"/>
          </a:p>
          <a:p>
            <a:r>
              <a:rPr lang="en-US" altLang="zh-CN" sz="1800" dirty="0"/>
              <a:t>            </a:t>
            </a:r>
            <a:r>
              <a:rPr lang="zh-CN" altLang="en-US" sz="1800" dirty="0"/>
              <a:t>提供了相对低速的解决方案的？</a:t>
            </a:r>
            <a:endParaRPr lang="zh-CN" altLang="en-US" sz="1800" dirty="0"/>
          </a:p>
        </p:txBody>
      </p:sp>
      <p:pic>
        <p:nvPicPr>
          <p:cNvPr id="4099" name="图片 57347" descr="%CD%BC%B1%EA%CE%CA%CC%E2-thumb203723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723" y="3863658"/>
            <a:ext cx="935037" cy="935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4059</Words>
  <Application>WPS 演示</Application>
  <PresentationFormat>在屏幕上显示</PresentationFormat>
  <Paragraphs>210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微软雅黑</vt:lpstr>
      <vt:lpstr>Georgia</vt:lpstr>
      <vt:lpstr>楷体</vt:lpstr>
      <vt:lpstr>Office 主题</vt:lpstr>
      <vt:lpstr>PowerPoint 演示文稿</vt:lpstr>
      <vt:lpstr>几个问题</vt:lpstr>
      <vt:lpstr>PowerPoint 演示文稿</vt:lpstr>
      <vt:lpstr>PowerPoint 演示文稿</vt:lpstr>
      <vt:lpstr>概述</vt:lpstr>
      <vt:lpstr>Spark是什么</vt:lpstr>
      <vt:lpstr>Spark特性</vt:lpstr>
      <vt:lpstr>Spark技术栈</vt:lpstr>
      <vt:lpstr>应用场景</vt:lpstr>
      <vt:lpstr>RDD</vt:lpstr>
      <vt:lpstr>分区</vt:lpstr>
      <vt:lpstr>Driver和Worker</vt:lpstr>
      <vt:lpstr>RDD操作</vt:lpstr>
      <vt:lpstr>Transform转换</vt:lpstr>
      <vt:lpstr>Action动作</vt:lpstr>
      <vt:lpstr>懒转换</vt:lpstr>
      <vt:lpstr>常用转换操作</vt:lpstr>
      <vt:lpstr>常用动作操作</vt:lpstr>
      <vt:lpstr>缓存和持久化</vt:lpstr>
      <vt:lpstr>存储级别</vt:lpstr>
      <vt:lpstr>反持久化</vt:lpstr>
      <vt:lpstr>Spark Streaming</vt:lpstr>
      <vt:lpstr>Spark SQL</vt:lpstr>
      <vt:lpstr>思考与讨论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Th</cp:lastModifiedBy>
  <cp:revision>363</cp:revision>
  <dcterms:created xsi:type="dcterms:W3CDTF">2013-10-30T09:04:00Z</dcterms:created>
  <dcterms:modified xsi:type="dcterms:W3CDTF">2017-05-15T01:17:41Z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2052-10.1.0.6382</vt:lpwstr>
  </property>
</Properties>
</file>